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harts/chartEx1.xml" ContentType="application/vnd.ms-office.chartex+xml"/>
  <Override PartName="/xl/charts/style1.xml" ContentType="application/vnd.ms-office.chartstyle+xml"/>
  <Override PartName="/xl/charts/colors1.xml" ContentType="application/vnd.ms-office.chartcolorstyle+xml"/>
  <Override PartName="/xl/charts/chartEx2.xml" ContentType="application/vnd.ms-office.chartex+xml"/>
  <Override PartName="/xl/charts/style2.xml" ContentType="application/vnd.ms-office.chartstyle+xml"/>
  <Override PartName="/xl/charts/colors2.xml" ContentType="application/vnd.ms-office.chartcolorstyle+xml"/>
  <Override PartName="/xl/charts/chartEx3.xml" ContentType="application/vnd.ms-office.chartex+xml"/>
  <Override PartName="/xl/charts/style3.xml" ContentType="application/vnd.ms-office.chartstyle+xml"/>
  <Override PartName="/xl/charts/colors3.xml" ContentType="application/vnd.ms-office.chartcolorstyle+xml"/>
  <Override PartName="/xl/charts/chartEx4.xml" ContentType="application/vnd.ms-office.chartex+xml"/>
  <Override PartName="/xl/charts/style4.xml" ContentType="application/vnd.ms-office.chartstyle+xml"/>
  <Override PartName="/xl/charts/colors4.xml" ContentType="application/vnd.ms-office.chartcolorstyle+xml"/>
  <Override PartName="/xl/charts/chartEx5.xml" ContentType="application/vnd.ms-office.chartex+xml"/>
  <Override PartName="/xl/charts/style5.xml" ContentType="application/vnd.ms-office.chartstyle+xml"/>
  <Override PartName="/xl/charts/colors5.xml" ContentType="application/vnd.ms-office.chartcolorstyle+xml"/>
  <Override PartName="/xl/charts/chartEx6.xml" ContentType="application/vnd.ms-office.chartex+xml"/>
  <Override PartName="/xl/charts/style6.xml" ContentType="application/vnd.ms-office.chartstyle+xml"/>
  <Override PartName="/xl/charts/colors6.xml" ContentType="application/vnd.ms-office.chartcolorstyle+xml"/>
  <Override PartName="/xl/charts/chartEx7.xml" ContentType="application/vnd.ms-office.chartex+xml"/>
  <Override PartName="/xl/charts/style7.xml" ContentType="application/vnd.ms-office.chartstyle+xml"/>
  <Override PartName="/xl/charts/colors7.xml" ContentType="application/vnd.ms-office.chartcolorstyle+xml"/>
  <Override PartName="/xl/charts/chartEx8.xml" ContentType="application/vnd.ms-office.chartex+xml"/>
  <Override PartName="/xl/charts/style8.xml" ContentType="application/vnd.ms-office.chartstyle+xml"/>
  <Override PartName="/xl/charts/colors8.xml" ContentType="application/vnd.ms-office.chartcolorstyle+xml"/>
  <Override PartName="/xl/charts/chartEx9.xml" ContentType="application/vnd.ms-office.chartex+xml"/>
  <Override PartName="/xl/charts/style9.xml" ContentType="application/vnd.ms-office.chartstyle+xml"/>
  <Override PartName="/xl/charts/colors9.xml" ContentType="application/vnd.ms-office.chartcolorstyle+xml"/>
  <Override PartName="/xl/charts/chartEx10.xml" ContentType="application/vnd.ms-office.chartex+xml"/>
  <Override PartName="/xl/charts/style10.xml" ContentType="application/vnd.ms-office.chartstyle+xml"/>
  <Override PartName="/xl/charts/colors10.xml" ContentType="application/vnd.ms-office.chartcolorstyle+xml"/>
  <Override PartName="/xl/charts/chartEx11.xml" ContentType="application/vnd.ms-office.chartex+xml"/>
  <Override PartName="/xl/charts/style11.xml" ContentType="application/vnd.ms-office.chartstyle+xml"/>
  <Override PartName="/xl/charts/colors11.xml" ContentType="application/vnd.ms-office.chartcolorstyle+xml"/>
  <Override PartName="/xl/charts/chartEx12.xml" ContentType="application/vnd.ms-office.chartex+xml"/>
  <Override PartName="/xl/charts/style12.xml" ContentType="application/vnd.ms-office.chartstyle+xml"/>
  <Override PartName="/xl/charts/colors12.xml" ContentType="application/vnd.ms-office.chartcolorstyle+xml"/>
  <Override PartName="/xl/charts/chartEx13.xml" ContentType="application/vnd.ms-office.chartex+xml"/>
  <Override PartName="/xl/charts/style13.xml" ContentType="application/vnd.ms-office.chartstyle+xml"/>
  <Override PartName="/xl/charts/colors13.xml" ContentType="application/vnd.ms-office.chartcolorstyle+xml"/>
  <Override PartName="/xl/charts/chart1.xml" ContentType="application/vnd.openxmlformats-officedocument.drawingml.chart+xml"/>
  <Override PartName="/xl/charts/chartEx14.xml" ContentType="application/vnd.ms-office.chartex+xml"/>
  <Override PartName="/xl/charts/style14.xml" ContentType="application/vnd.ms-office.chartstyle+xml"/>
  <Override PartName="/xl/charts/colors14.xml" ContentType="application/vnd.ms-office.chartcolorstyle+xml"/>
  <Override PartName="/xl/charts/chartEx15.xml" ContentType="application/vnd.ms-office.chartex+xml"/>
  <Override PartName="/xl/charts/style15.xml" ContentType="application/vnd.ms-office.chartstyle+xml"/>
  <Override PartName="/xl/charts/colors15.xml" ContentType="application/vnd.ms-office.chartcolorstyle+xml"/>
  <Override PartName="/xl/charts/chartEx16.xml" ContentType="application/vnd.ms-office.chartex+xml"/>
  <Override PartName="/xl/charts/style16.xml" ContentType="application/vnd.ms-office.chartstyle+xml"/>
  <Override PartName="/xl/charts/colors16.xml" ContentType="application/vnd.ms-office.chartcolorstyle+xml"/>
  <Override PartName="/xl/charts/chartEx17.xml" ContentType="application/vnd.ms-office.chartex+xml"/>
  <Override PartName="/xl/charts/style17.xml" ContentType="application/vnd.ms-office.chartstyle+xml"/>
  <Override PartName="/xl/charts/colors17.xml" ContentType="application/vnd.ms-office.chartcolorstyle+xml"/>
  <Override PartName="/xl/charts/chart2.xml" ContentType="application/vnd.openxmlformats-officedocument.drawingml.chart+xml"/>
  <Override PartName="/xl/charts/chart3.xml" ContentType="application/vnd.openxmlformats-officedocument.drawingml.chart+xml"/>
  <Override PartName="/xl/charts/chartEx18.xml" ContentType="application/vnd.ms-office.chartex+xml"/>
  <Override PartName="/xl/charts/style18.xml" ContentType="application/vnd.ms-office.chartstyle+xml"/>
  <Override PartName="/xl/charts/colors18.xml" ContentType="application/vnd.ms-office.chartcolorstyle+xml"/>
  <Override PartName="/xl/charts/chart4.xml" ContentType="application/vnd.openxmlformats-officedocument.drawingml.chart+xml"/>
  <Override PartName="/xl/charts/chart5.xml" ContentType="application/vnd.openxmlformats-officedocument.drawingml.chart+xml"/>
  <Override PartName="/xl/charts/chart6.xml" ContentType="application/vnd.openxmlformats-officedocument.drawingml.chart+xml"/>
  <Override PartName="/xl/charts/chartEx19.xml" ContentType="application/vnd.ms-office.chartex+xml"/>
  <Override PartName="/xl/charts/style19.xml" ContentType="application/vnd.ms-office.chartstyle+xml"/>
  <Override PartName="/xl/charts/colors19.xml" ContentType="application/vnd.ms-office.chartcolorstyle+xml"/>
  <Override PartName="/xl/charts/chart7.xml" ContentType="application/vnd.openxmlformats-officedocument.drawingml.chart+xml"/>
  <Override PartName="/xl/charts/chartEx20.xml" ContentType="application/vnd.ms-office.chartex+xml"/>
  <Override PartName="/xl/charts/style20.xml" ContentType="application/vnd.ms-office.chartstyle+xml"/>
  <Override PartName="/xl/charts/colors20.xml" ContentType="application/vnd.ms-office.chartcolorstyle+xml"/>
  <Override PartName="/xl/charts/chartEx21.xml" ContentType="application/vnd.ms-office.chartex+xml"/>
  <Override PartName="/xl/charts/style21.xml" ContentType="application/vnd.ms-office.chartstyle+xml"/>
  <Override PartName="/xl/charts/colors21.xml" ContentType="application/vnd.ms-office.chartcolorstyle+xml"/>
  <Override PartName="/xl/charts/chart8.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xl/charts/chartEx22.xml" ContentType="application/vnd.ms-office.chartex+xml"/>
  <Override PartName="/xl/charts/style22.xml" ContentType="application/vnd.ms-office.chartstyle+xml"/>
  <Override PartName="/xl/charts/colors22.xml" ContentType="application/vnd.ms-office.chartcolorstyle+xml"/>
  <Override PartName="/xl/charts/chart11.xml" ContentType="application/vnd.openxmlformats-officedocument.drawingml.chart+xml"/>
  <Override PartName="/xl/charts/chart12.xml" ContentType="application/vnd.openxmlformats-officedocument.drawingml.chart+xml"/>
  <Override PartName="/xl/charts/chart13.xml" ContentType="application/vnd.openxmlformats-officedocument.drawingml.chart+xml"/>
  <Override PartName="/xl/charts/chart14.xml" ContentType="application/vnd.openxmlformats-officedocument.drawingml.chart+xml"/>
  <Override PartName="/xl/charts/chart15.xml" ContentType="application/vnd.openxmlformats-officedocument.drawingml.chart+xml"/>
  <Override PartName="/xl/charts/chartEx23.xml" ContentType="application/vnd.ms-office.chartex+xml"/>
  <Override PartName="/xl/charts/style23.xml" ContentType="application/vnd.ms-office.chartstyle+xml"/>
  <Override PartName="/xl/charts/colors23.xml" ContentType="application/vnd.ms-office.chartcolorstyle+xml"/>
  <Override PartName="/xl/charts/chartEx24.xml" ContentType="application/vnd.ms-office.chartex+xml"/>
  <Override PartName="/xl/charts/style24.xml" ContentType="application/vnd.ms-office.chartstyle+xml"/>
  <Override PartName="/xl/charts/colors24.xml" ContentType="application/vnd.ms-office.chartcolorstyle+xml"/>
  <Override PartName="/xl/charts/chartEx25.xml" ContentType="application/vnd.ms-office.chartex+xml"/>
  <Override PartName="/xl/charts/style25.xml" ContentType="application/vnd.ms-office.chartstyle+xml"/>
  <Override PartName="/xl/charts/colors25.xml" ContentType="application/vnd.ms-office.chartcolorstyle+xml"/>
  <Override PartName="/xl/charts/chartEx26.xml" ContentType="application/vnd.ms-office.chartex+xml"/>
  <Override PartName="/xl/charts/style26.xml" ContentType="application/vnd.ms-office.chartstyle+xml"/>
  <Override PartName="/xl/charts/colors26.xml" ContentType="application/vnd.ms-office.chartcolorstyle+xml"/>
  <Override PartName="/xl/charts/chartEx27.xml" ContentType="application/vnd.ms-office.chartex+xml"/>
  <Override PartName="/xl/charts/style27.xml" ContentType="application/vnd.ms-office.chartstyle+xml"/>
  <Override PartName="/xl/charts/colors27.xml" ContentType="application/vnd.ms-office.chartcolorstyle+xml"/>
  <Override PartName="/xl/charts/chartEx28.xml" ContentType="application/vnd.ms-office.chartex+xml"/>
  <Override PartName="/xl/charts/style28.xml" ContentType="application/vnd.ms-office.chartstyle+xml"/>
  <Override PartName="/xl/charts/colors28.xml" ContentType="application/vnd.ms-office.chartcolorstyle+xml"/>
  <Override PartName="/xl/charts/chartEx29.xml" ContentType="application/vnd.ms-office.chartex+xml"/>
  <Override PartName="/xl/charts/style29.xml" ContentType="application/vnd.ms-office.chartstyle+xml"/>
  <Override PartName="/xl/charts/colors29.xml" ContentType="application/vnd.ms-office.chartcolorstyle+xml"/>
  <Override PartName="/xl/charts/chartEx30.xml" ContentType="application/vnd.ms-office.chartex+xml"/>
  <Override PartName="/xl/charts/style30.xml" ContentType="application/vnd.ms-office.chartstyle+xml"/>
  <Override PartName="/xl/charts/colors30.xml" ContentType="application/vnd.ms-office.chartcolorstyle+xml"/>
  <Override PartName="/xl/charts/chartEx31.xml" ContentType="application/vnd.ms-office.chartex+xml"/>
  <Override PartName="/xl/charts/style31.xml" ContentType="application/vnd.ms-office.chartstyle+xml"/>
  <Override PartName="/xl/charts/colors31.xml" ContentType="application/vnd.ms-office.chartcolorstyle+xml"/>
  <Override PartName="/xl/charts/chart16.xml" ContentType="application/vnd.openxmlformats-officedocument.drawingml.chart+xml"/>
  <Override PartName="/xl/drawings/drawing3.xml" ContentType="application/vnd.openxmlformats-officedocument.drawing+xml"/>
  <Override PartName="/xl/charts/chart17.xml" ContentType="application/vnd.openxmlformats-officedocument.drawingml.chart+xml"/>
  <Override PartName="/xl/charts/chart18.xml" ContentType="application/vnd.openxmlformats-officedocument.drawingml.chart+xml"/>
  <Override PartName="/xl/charts/chart19.xml" ContentType="application/vnd.openxmlformats-officedocument.drawingml.chart+xml"/>
  <Override PartName="/xl/charts/chart20.xml" ContentType="application/vnd.openxmlformats-officedocument.drawingml.chart+xml"/>
  <Override PartName="/xl/charts/chart21.xml" ContentType="application/vnd.openxmlformats-officedocument.drawingml.chart+xml"/>
  <Override PartName="/xl/charts/chart22.xml" ContentType="application/vnd.openxmlformats-officedocument.drawingml.chart+xml"/>
  <Override PartName="/xl/charts/chart23.xml" ContentType="application/vnd.openxmlformats-officedocument.drawingml.chart+xml"/>
  <Override PartName="/xl/charts/chartEx32.xml" ContentType="application/vnd.ms-office.chartex+xml"/>
  <Override PartName="/xl/charts/style32.xml" ContentType="application/vnd.ms-office.chartstyle+xml"/>
  <Override PartName="/xl/charts/colors32.xml" ContentType="application/vnd.ms-office.chartcolorstyle+xml"/>
  <Override PartName="/xl/charts/chartEx33.xml" ContentType="application/vnd.ms-office.chartex+xml"/>
  <Override PartName="/xl/charts/style33.xml" ContentType="application/vnd.ms-office.chartstyle+xml"/>
  <Override PartName="/xl/charts/colors33.xml" ContentType="application/vnd.ms-office.chartcolorstyle+xml"/>
  <Override PartName="/xl/charts/chartEx34.xml" ContentType="application/vnd.ms-office.chartex+xml"/>
  <Override PartName="/xl/charts/style34.xml" ContentType="application/vnd.ms-office.chartstyle+xml"/>
  <Override PartName="/xl/charts/colors34.xml" ContentType="application/vnd.ms-office.chartcolorstyle+xml"/>
  <Override PartName="/xl/charts/chartEx35.xml" ContentType="application/vnd.ms-office.chartex+xml"/>
  <Override PartName="/xl/charts/style35.xml" ContentType="application/vnd.ms-office.chartstyle+xml"/>
  <Override PartName="/xl/charts/colors35.xml" ContentType="application/vnd.ms-office.chartcolorstyle+xml"/>
  <Override PartName="/xl/charts/chartEx36.xml" ContentType="application/vnd.ms-office.chartex+xml"/>
  <Override PartName="/xl/charts/style36.xml" ContentType="application/vnd.ms-office.chartstyle+xml"/>
  <Override PartName="/xl/charts/colors36.xml" ContentType="application/vnd.ms-office.chartcolorstyle+xml"/>
  <Override PartName="/xl/charts/chartEx37.xml" ContentType="application/vnd.ms-office.chartex+xml"/>
  <Override PartName="/xl/charts/style37.xml" ContentType="application/vnd.ms-office.chartstyle+xml"/>
  <Override PartName="/xl/charts/colors37.xml" ContentType="application/vnd.ms-office.chartcolorstyle+xml"/>
  <Override PartName="/xl/charts/chartEx38.xml" ContentType="application/vnd.ms-office.chartex+xml"/>
  <Override PartName="/xl/charts/style38.xml" ContentType="application/vnd.ms-office.chartstyle+xml"/>
  <Override PartName="/xl/charts/colors38.xml" ContentType="application/vnd.ms-office.chartcolorstyle+xml"/>
  <Override PartName="/xl/charts/chartEx39.xml" ContentType="application/vnd.ms-office.chartex+xml"/>
  <Override PartName="/xl/charts/style39.xml" ContentType="application/vnd.ms-office.chartstyle+xml"/>
  <Override PartName="/xl/charts/colors39.xml" ContentType="application/vnd.ms-office.chartcolorstyle+xml"/>
  <Override PartName="/xl/charts/chartEx40.xml" ContentType="application/vnd.ms-office.chartex+xml"/>
  <Override PartName="/xl/charts/style40.xml" ContentType="application/vnd.ms-office.chartstyle+xml"/>
  <Override PartName="/xl/charts/colors40.xml" ContentType="application/vnd.ms-office.chartcolorstyle+xml"/>
  <Override PartName="/xl/charts/chartEx41.xml" ContentType="application/vnd.ms-office.chartex+xml"/>
  <Override PartName="/xl/charts/style41.xml" ContentType="application/vnd.ms-office.chartstyle+xml"/>
  <Override PartName="/xl/charts/colors41.xml" ContentType="application/vnd.ms-office.chartcolorstyle+xml"/>
  <Override PartName="/xl/charts/chartEx42.xml" ContentType="application/vnd.ms-office.chartex+xml"/>
  <Override PartName="/xl/charts/style42.xml" ContentType="application/vnd.ms-office.chartstyle+xml"/>
  <Override PartName="/xl/charts/colors42.xml" ContentType="application/vnd.ms-office.chartcolorstyle+xml"/>
  <Override PartName="/xl/charts/chartEx43.xml" ContentType="application/vnd.ms-office.chartex+xml"/>
  <Override PartName="/xl/charts/style43.xml" ContentType="application/vnd.ms-office.chartstyle+xml"/>
  <Override PartName="/xl/charts/colors43.xml" ContentType="application/vnd.ms-office.chartcolorstyle+xml"/>
  <Override PartName="/xl/charts/chartEx44.xml" ContentType="application/vnd.ms-office.chartex+xml"/>
  <Override PartName="/xl/charts/style44.xml" ContentType="application/vnd.ms-office.chartstyle+xml"/>
  <Override PartName="/xl/charts/colors44.xml" ContentType="application/vnd.ms-office.chartcolorstyle+xml"/>
  <Override PartName="/xl/charts/chartEx45.xml" ContentType="application/vnd.ms-office.chartex+xml"/>
  <Override PartName="/xl/charts/style45.xml" ContentType="application/vnd.ms-office.chartstyle+xml"/>
  <Override PartName="/xl/charts/colors45.xml" ContentType="application/vnd.ms-office.chartcolorstyle+xml"/>
  <Override PartName="/xl/charts/chartEx46.xml" ContentType="application/vnd.ms-office.chartex+xml"/>
  <Override PartName="/xl/charts/style46.xml" ContentType="application/vnd.ms-office.chartstyle+xml"/>
  <Override PartName="/xl/charts/colors46.xml" ContentType="application/vnd.ms-office.chartcolorstyle+xml"/>
  <Override PartName="/xl/charts/chartEx47.xml" ContentType="application/vnd.ms-office.chartex+xml"/>
  <Override PartName="/xl/charts/style47.xml" ContentType="application/vnd.ms-office.chartstyle+xml"/>
  <Override PartName="/xl/charts/colors47.xml" ContentType="application/vnd.ms-office.chartcolorstyle+xml"/>
  <Override PartName="/xl/charts/chartEx48.xml" ContentType="application/vnd.ms-office.chartex+xml"/>
  <Override PartName="/xl/charts/style48.xml" ContentType="application/vnd.ms-office.chartstyle+xml"/>
  <Override PartName="/xl/charts/colors48.xml" ContentType="application/vnd.ms-office.chartcolorstyle+xml"/>
  <Override PartName="/xl/charts/chartEx49.xml" ContentType="application/vnd.ms-office.chartex+xml"/>
  <Override PartName="/xl/charts/style49.xml" ContentType="application/vnd.ms-office.chartstyle+xml"/>
  <Override PartName="/xl/charts/colors49.xml" ContentType="application/vnd.ms-office.chartcolorstyle+xml"/>
  <Override PartName="/xl/charts/chartEx50.xml" ContentType="application/vnd.ms-office.chartex+xml"/>
  <Override PartName="/xl/charts/style50.xml" ContentType="application/vnd.ms-office.chartstyle+xml"/>
  <Override PartName="/xl/charts/colors50.xml" ContentType="application/vnd.ms-office.chartcolorstyle+xml"/>
  <Override PartName="/xl/charts/chartEx51.xml" ContentType="application/vnd.ms-office.chartex+xml"/>
  <Override PartName="/xl/charts/style51.xml" ContentType="application/vnd.ms-office.chartstyle+xml"/>
  <Override PartName="/xl/charts/colors51.xml" ContentType="application/vnd.ms-office.chartcolorstyle+xml"/>
  <Override PartName="/xl/charts/chartEx52.xml" ContentType="application/vnd.ms-office.chartex+xml"/>
  <Override PartName="/xl/charts/style52.xml" ContentType="application/vnd.ms-office.chartstyle+xml"/>
  <Override PartName="/xl/charts/colors52.xml" ContentType="application/vnd.ms-office.chartcolorstyle+xml"/>
  <Override PartName="/xl/charts/chartEx53.xml" ContentType="application/vnd.ms-office.chartex+xml"/>
  <Override PartName="/xl/charts/style53.xml" ContentType="application/vnd.ms-office.chartstyle+xml"/>
  <Override PartName="/xl/charts/colors53.xml" ContentType="application/vnd.ms-office.chartcolorstyle+xml"/>
  <Override PartName="/xl/charts/chartEx54.xml" ContentType="application/vnd.ms-office.chartex+xml"/>
  <Override PartName="/xl/charts/style54.xml" ContentType="application/vnd.ms-office.chartstyle+xml"/>
  <Override PartName="/xl/charts/colors54.xml" ContentType="application/vnd.ms-office.chartcolorstyle+xml"/>
  <Override PartName="/xl/charts/chartEx55.xml" ContentType="application/vnd.ms-office.chartex+xml"/>
  <Override PartName="/xl/charts/style55.xml" ContentType="application/vnd.ms-office.chartstyle+xml"/>
  <Override PartName="/xl/charts/colors55.xml" ContentType="application/vnd.ms-office.chartcolorstyle+xml"/>
  <Override PartName="/xl/charts/chartEx56.xml" ContentType="application/vnd.ms-office.chartex+xml"/>
  <Override PartName="/xl/charts/style56.xml" ContentType="application/vnd.ms-office.chartstyle+xml"/>
  <Override PartName="/xl/charts/colors56.xml" ContentType="application/vnd.ms-office.chartcolorstyle+xml"/>
  <Override PartName="/xl/charts/chartEx57.xml" ContentType="application/vnd.ms-office.chartex+xml"/>
  <Override PartName="/xl/charts/style57.xml" ContentType="application/vnd.ms-office.chartstyle+xml"/>
  <Override PartName="/xl/charts/colors57.xml" ContentType="application/vnd.ms-office.chartcolorstyle+xml"/>
  <Override PartName="/xl/charts/chartEx58.xml" ContentType="application/vnd.ms-office.chartex+xml"/>
  <Override PartName="/xl/charts/style58.xml" ContentType="application/vnd.ms-office.chartstyle+xml"/>
  <Override PartName="/xl/charts/colors58.xml" ContentType="application/vnd.ms-office.chartcolorstyle+xml"/>
  <Override PartName="/xl/charts/chartEx59.xml" ContentType="application/vnd.ms-office.chartex+xml"/>
  <Override PartName="/xl/charts/style59.xml" ContentType="application/vnd.ms-office.chartstyle+xml"/>
  <Override PartName="/xl/charts/colors59.xml" ContentType="application/vnd.ms-office.chartcolorstyle+xml"/>
  <Override PartName="/xl/charts/chartEx60.xml" ContentType="application/vnd.ms-office.chartex+xml"/>
  <Override PartName="/xl/charts/style60.xml" ContentType="application/vnd.ms-office.chartstyle+xml"/>
  <Override PartName="/xl/charts/colors60.xml" ContentType="application/vnd.ms-office.chartcolorstyle+xml"/>
  <Override PartName="/xl/charts/chartEx61.xml" ContentType="application/vnd.ms-office.chartex+xml"/>
  <Override PartName="/xl/charts/style61.xml" ContentType="application/vnd.ms-office.chartstyle+xml"/>
  <Override PartName="/xl/charts/colors61.xml" ContentType="application/vnd.ms-office.chartcolorstyle+xml"/>
  <Override PartName="/xl/charts/chart24.xml" ContentType="application/vnd.openxmlformats-officedocument.drawingml.chart+xml"/>
  <Override PartName="/xl/charts/chart25.xml" ContentType="application/vnd.openxmlformats-officedocument.drawingml.chart+xml"/>
  <Override PartName="/xl/charts/chart26.xml" ContentType="application/vnd.openxmlformats-officedocument.drawingml.chart+xml"/>
  <Override PartName="/xl/charts/chart27.xml" ContentType="application/vnd.openxmlformats-officedocument.drawingml.chart+xml"/>
  <Override PartName="/xl/charts/chart28.xml" ContentType="application/vnd.openxmlformats-officedocument.drawingml.chart+xml"/>
  <Override PartName="/xl/charts/chart29.xml" ContentType="application/vnd.openxmlformats-officedocument.drawingml.chart+xml"/>
  <Override PartName="/xl/charts/chart30.xml" ContentType="application/vnd.openxmlformats-officedocument.drawingml.chart+xml"/>
  <Override PartName="/xl/charts/chart31.xml" ContentType="application/vnd.openxmlformats-officedocument.drawingml.chart+xml"/>
  <Override PartName="/xl/charts/chart32.xml" ContentType="application/vnd.openxmlformats-officedocument.drawingml.chart+xml"/>
  <Override PartName="/xl/charts/chart33.xml" ContentType="application/vnd.openxmlformats-officedocument.drawingml.chart+xml"/>
  <Override PartName="/xl/charts/chart34.xml" ContentType="application/vnd.openxmlformats-officedocument.drawingml.chart+xml"/>
  <Override PartName="/xl/charts/style62.xml" ContentType="application/vnd.ms-office.chartstyle+xml"/>
  <Override PartName="/xl/charts/colors62.xml" ContentType="application/vnd.ms-office.chartcolorstyle+xml"/>
  <Override PartName="/xl/charts/chart35.xml" ContentType="application/vnd.openxmlformats-officedocument.drawingml.chart+xml"/>
  <Override PartName="/xl/charts/chart36.xml" ContentType="application/vnd.openxmlformats-officedocument.drawingml.chart+xml"/>
  <Override PartName="/xl/charts/chart37.xml" ContentType="application/vnd.openxmlformats-officedocument.drawingml.chart+xml"/>
  <Override PartName="/xl/charts/chart38.xml" ContentType="application/vnd.openxmlformats-officedocument.drawingml.chart+xml"/>
  <Override PartName="/xl/charts/chart39.xml" ContentType="application/vnd.openxmlformats-officedocument.drawingml.chart+xml"/>
  <Override PartName="/xl/charts/chart40.xml" ContentType="application/vnd.openxmlformats-officedocument.drawingml.chart+xml"/>
  <Override PartName="/xl/charts/chart41.xml" ContentType="application/vnd.openxmlformats-officedocument.drawingml.chart+xml"/>
  <Override PartName="/xl/charts/chart42.xml" ContentType="application/vnd.openxmlformats-officedocument.drawingml.chart+xml"/>
  <Override PartName="/xl/charts/chart43.xml" ContentType="application/vnd.openxmlformats-officedocument.drawingml.chart+xml"/>
  <Override PartName="/xl/charts/chart44.xml" ContentType="application/vnd.openxmlformats-officedocument.drawingml.chart+xml"/>
  <Override PartName="/xl/charts/chart45.xml" ContentType="application/vnd.openxmlformats-officedocument.drawingml.chart+xml"/>
  <Override PartName="/xl/charts/chart46.xml" ContentType="application/vnd.openxmlformats-officedocument.drawingml.chart+xml"/>
  <Override PartName="/xl/charts/chart47.xml" ContentType="application/vnd.openxmlformats-officedocument.drawingml.chart+xml"/>
  <Override PartName="/xl/charts/chart48.xml" ContentType="application/vnd.openxmlformats-officedocument.drawingml.chart+xml"/>
  <Override PartName="/xl/charts/chart49.xml" ContentType="application/vnd.openxmlformats-officedocument.drawingml.chart+xml"/>
  <Override PartName="/xl/charts/chart50.xml" ContentType="application/vnd.openxmlformats-officedocument.drawingml.chart+xml"/>
  <Override PartName="/xl/charts/chart51.xml" ContentType="application/vnd.openxmlformats-officedocument.drawingml.chart+xml"/>
  <Override PartName="/xl/charts/chart52.xml" ContentType="application/vnd.openxmlformats-officedocument.drawingml.chart+xml"/>
  <Override PartName="/xl/charts/chart53.xml" ContentType="application/vnd.openxmlformats-officedocument.drawingml.chart+xml"/>
  <Override PartName="/xl/charts/chart54.xml" ContentType="application/vnd.openxmlformats-officedocument.drawingml.chart+xml"/>
  <Override PartName="/xl/charts/chart55.xml" ContentType="application/vnd.openxmlformats-officedocument.drawingml.chart+xml"/>
  <Override PartName="/xl/charts/chart56.xml" ContentType="application/vnd.openxmlformats-officedocument.drawingml.chart+xml"/>
  <Override PartName="/xl/charts/chart57.xml" ContentType="application/vnd.openxmlformats-officedocument.drawingml.chart+xml"/>
  <Override PartName="/xl/charts/chart58.xml" ContentType="application/vnd.openxmlformats-officedocument.drawingml.chart+xml"/>
  <Override PartName="/xl/charts/chart59.xml" ContentType="application/vnd.openxmlformats-officedocument.drawingml.chart+xml"/>
  <Override PartName="/xl/charts/chart60.xml" ContentType="application/vnd.openxmlformats-officedocument.drawingml.chart+xml"/>
  <Override PartName="/xl/charts/chart61.xml" ContentType="application/vnd.openxmlformats-officedocument.drawingml.chart+xml"/>
  <Override PartName="/xl/charts/chart62.xml" ContentType="application/vnd.openxmlformats-officedocument.drawingml.chart+xml"/>
  <Override PartName="/xl/charts/chart63.xml" ContentType="application/vnd.openxmlformats-officedocument.drawingml.chart+xml"/>
  <Override PartName="/xl/charts/chart64.xml" ContentType="application/vnd.openxmlformats-officedocument.drawingml.chart+xml"/>
  <Override PartName="/xl/charts/chart65.xml" ContentType="application/vnd.openxmlformats-officedocument.drawingml.chart+xml"/>
  <Override PartName="/xl/charts/chart66.xml" ContentType="application/vnd.openxmlformats-officedocument.drawingml.chart+xml"/>
  <Override PartName="/xl/charts/chart67.xml" ContentType="application/vnd.openxmlformats-officedocument.drawingml.chart+xml"/>
  <Override PartName="/xl/charts/chart68.xml" ContentType="application/vnd.openxmlformats-officedocument.drawingml.chart+xml"/>
  <Override PartName="/xl/charts/chart69.xml" ContentType="application/vnd.openxmlformats-officedocument.drawingml.chart+xml"/>
  <Override PartName="/xl/charts/chart70.xml" ContentType="application/vnd.openxmlformats-officedocument.drawingml.chart+xml"/>
  <Override PartName="/xl/charts/chart71.xml" ContentType="application/vnd.openxmlformats-officedocument.drawingml.chart+xml"/>
  <Override PartName="/xl/charts/chart72.xml" ContentType="application/vnd.openxmlformats-officedocument.drawingml.chart+xml"/>
  <Override PartName="/xl/charts/chart73.xml" ContentType="application/vnd.openxmlformats-officedocument.drawingml.chart+xml"/>
  <Override PartName="/xl/charts/chart74.xml" ContentType="application/vnd.openxmlformats-officedocument.drawingml.chart+xml"/>
  <Override PartName="/xl/charts/chart75.xml" ContentType="application/vnd.openxmlformats-officedocument.drawingml.chart+xml"/>
  <Override PartName="/xl/charts/chart76.xml" ContentType="application/vnd.openxmlformats-officedocument.drawingml.chart+xml"/>
  <Override PartName="/xl/charts/chart77.xml" ContentType="application/vnd.openxmlformats-officedocument.drawingml.chart+xml"/>
  <Override PartName="/xl/charts/chart78.xml" ContentType="application/vnd.openxmlformats-officedocument.drawingml.chart+xml"/>
  <Override PartName="/xl/charts/chart79.xml" ContentType="application/vnd.openxmlformats-officedocument.drawingml.chart+xml"/>
  <Override PartName="/xl/charts/chart80.xml" ContentType="application/vnd.openxmlformats-officedocument.drawingml.chart+xml"/>
  <Override PartName="/xl/charts/chart81.xml" ContentType="application/vnd.openxmlformats-officedocument.drawingml.chart+xml"/>
  <Override PartName="/xl/charts/chart82.xml" ContentType="application/vnd.openxmlformats-officedocument.drawingml.chart+xml"/>
  <Override PartName="/xl/charts/chart83.xml" ContentType="application/vnd.openxmlformats-officedocument.drawingml.chart+xml"/>
  <Override PartName="/xl/charts/chart84.xml" ContentType="application/vnd.openxmlformats-officedocument.drawingml.chart+xml"/>
  <Override PartName="/xl/charts/chart85.xml" ContentType="application/vnd.openxmlformats-officedocument.drawingml.chart+xml"/>
  <Override PartName="/xl/charts/chart86.xml" ContentType="application/vnd.openxmlformats-officedocument.drawingml.chart+xml"/>
  <Override PartName="/xl/charts/chart87.xml" ContentType="application/vnd.openxmlformats-officedocument.drawingml.chart+xml"/>
  <Override PartName="/xl/charts/chart88.xml" ContentType="application/vnd.openxmlformats-officedocument.drawingml.chart+xml"/>
  <Override PartName="/xl/charts/chart89.xml" ContentType="application/vnd.openxmlformats-officedocument.drawingml.chart+xml"/>
  <Override PartName="/xl/charts/chart90.xml" ContentType="application/vnd.openxmlformats-officedocument.drawingml.chart+xml"/>
  <Override PartName="/xl/charts/chart91.xml" ContentType="application/vnd.openxmlformats-officedocument.drawingml.chart+xml"/>
  <Override PartName="/xl/charts/chart92.xml" ContentType="application/vnd.openxmlformats-officedocument.drawingml.chart+xml"/>
  <Override PartName="/xl/drawings/drawing4.xml" ContentType="application/vnd.openxmlformats-officedocument.drawing+xml"/>
  <Override PartName="/xl/charts/chart93.xml" ContentType="application/vnd.openxmlformats-officedocument.drawingml.chart+xml"/>
  <Override PartName="/xl/charts/chartEx62.xml" ContentType="application/vnd.ms-office.chartex+xml"/>
  <Override PartName="/xl/charts/style63.xml" ContentType="application/vnd.ms-office.chartstyle+xml"/>
  <Override PartName="/xl/charts/colors63.xml" ContentType="application/vnd.ms-office.chartcolorstyle+xml"/>
  <Override PartName="/xl/charts/chart94.xml" ContentType="application/vnd.openxmlformats-officedocument.drawingml.chart+xml"/>
  <Override PartName="/xl/charts/chart95.xml" ContentType="application/vnd.openxmlformats-officedocument.drawingml.chart+xml"/>
  <Override PartName="/xl/charts/chart96.xml" ContentType="application/vnd.openxmlformats-officedocument.drawingml.chart+xml"/>
  <Override PartName="/xl/charts/chartEx63.xml" ContentType="application/vnd.ms-office.chartex+xml"/>
  <Override PartName="/xl/charts/style64.xml" ContentType="application/vnd.ms-office.chartstyle+xml"/>
  <Override PartName="/xl/charts/colors64.xml" ContentType="application/vnd.ms-office.chartcolorstyle+xml"/>
  <Override PartName="/xl/charts/chart97.xml" ContentType="application/vnd.openxmlformats-officedocument.drawingml.chart+xml"/>
  <Override PartName="/xl/charts/chart98.xml" ContentType="application/vnd.openxmlformats-officedocument.drawingml.chart+xml"/>
  <Override PartName="/xl/charts/chart99.xml" ContentType="application/vnd.openxmlformats-officedocument.drawingml.chart+xml"/>
  <Override PartName="/xl/charts/chart100.xml" ContentType="application/vnd.openxmlformats-officedocument.drawingml.chart+xml"/>
  <Override PartName="/xl/charts/chart101.xml" ContentType="application/vnd.openxmlformats-officedocument.drawingml.chart+xml"/>
  <Override PartName="/xl/charts/chart102.xml" ContentType="application/vnd.openxmlformats-officedocument.drawingml.chart+xml"/>
  <Override PartName="/xl/charts/chart103.xml" ContentType="application/vnd.openxmlformats-officedocument.drawingml.chart+xml"/>
  <Override PartName="/xl/drawings/drawing5.xml" ContentType="application/vnd.openxmlformats-officedocument.drawing+xml"/>
  <Override PartName="/xl/charts/chart104.xml" ContentType="application/vnd.openxmlformats-officedocument.drawingml.chart+xml"/>
  <Override PartName="/xl/charts/chart105.xml" ContentType="application/vnd.openxmlformats-officedocument.drawingml.chart+xml"/>
  <Override PartName="/xl/charts/chart106.xml" ContentType="application/vnd.openxmlformats-officedocument.drawingml.chart+xml"/>
  <Override PartName="/xl/charts/chart107.xml" ContentType="application/vnd.openxmlformats-officedocument.drawingml.chart+xml"/>
  <Override PartName="/xl/charts/chart108.xml" ContentType="application/vnd.openxmlformats-officedocument.drawingml.chart+xml"/>
  <Override PartName="/xl/charts/chart109.xml" ContentType="application/vnd.openxmlformats-officedocument.drawingml.chart+xml"/>
  <Override PartName="/xl/charts/chart110.xml" ContentType="application/vnd.openxmlformats-officedocument.drawingml.chart+xml"/>
  <Override PartName="/xl/charts/chart111.xml" ContentType="application/vnd.openxmlformats-officedocument.drawingml.chart+xml"/>
  <Override PartName="/xl/charts/chart112.xml" ContentType="application/vnd.openxmlformats-officedocument.drawingml.chart+xml"/>
  <Override PartName="/xl/charts/chart113.xml" ContentType="application/vnd.openxmlformats-officedocument.drawingml.chart+xml"/>
  <Override PartName="/xl/charts/chart114.xml" ContentType="application/vnd.openxmlformats-officedocument.drawingml.chart+xml"/>
  <Override PartName="/xl/charts/chart115.xml" ContentType="application/vnd.openxmlformats-officedocument.drawingml.chart+xml"/>
  <Override PartName="/xl/charts/chart116.xml" ContentType="application/vnd.openxmlformats-officedocument.drawingml.chart+xml"/>
  <Override PartName="/xl/charts/chart117.xml" ContentType="application/vnd.openxmlformats-officedocument.drawingml.chart+xml"/>
  <Override PartName="/xl/charts/chart118.xml" ContentType="application/vnd.openxmlformats-officedocument.drawingml.chart+xml"/>
  <Override PartName="/xl/charts/chart119.xml" ContentType="application/vnd.openxmlformats-officedocument.drawingml.chart+xml"/>
  <Override PartName="/xl/charts/chart120.xml" ContentType="application/vnd.openxmlformats-officedocument.drawingml.chart+xml"/>
  <Override PartName="/xl/charts/chart121.xml" ContentType="application/vnd.openxmlformats-officedocument.drawingml.chart+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comments12.xml" ContentType="application/vnd.openxmlformats-officedocument.spreadsheetml.comments+xml"/>
  <Override PartName="/xl/comments4.xml" ContentType="application/vnd.openxmlformats-officedocument.spreadsheetml.comments+xml"/>
  <Override PartName="/xl/comments13.xml" ContentType="application/vnd.openxmlformats-officedocument.spreadsheetml.comments+xml"/>
  <Override PartName="/xl/comments6.xml" ContentType="application/vnd.openxmlformats-officedocument.spreadsheetml.comments+xml"/>
  <Override PartName="/xl/comments3.xml" ContentType="application/vnd.openxmlformats-officedocument.spreadsheetml.comments+xml"/>
  <Override PartName="/xl/comments14.xml" ContentType="application/vnd.openxmlformats-officedocument.spreadsheetml.comments+xml"/>
  <Override PartName="/xl/comments15.xml" ContentType="application/vnd.openxmlformats-officedocument.spreadsheetml.comments+xml"/>
  <Override PartName="/xl/comments16.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xl/comments7.xml" ContentType="application/vnd.openxmlformats-officedocument.spreadsheetml.comments+xml"/>
  <Override PartName="/xl/comments5.xml" ContentType="application/vnd.openxmlformats-officedocument.spreadsheetml.comments+xml"/>
  <Override PartName="/xl/comments8.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2.xml" ContentType="application/vnd.openxmlformats-officedocument.spreadsheetml.comments+xml"/>
  <Override PartName="/xl/comments11.xml" ContentType="application/vnd.openxmlformats-officedocument.spreadsheetml.comment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defaultThemeVersion="166925"/>
  <mc:AlternateContent xmlns:mc="http://schemas.openxmlformats.org/markup-compatibility/2006">
    <mc:Choice Requires="x15">
      <x15ac:absPath xmlns:x15ac="http://schemas.microsoft.com/office/spreadsheetml/2010/11/ac" url="https://idbg-my.sharepoint.com/personal/cfelix_iadb_org1/Documents/Desktop/Records/Mis publicaciones/"/>
    </mc:Choice>
  </mc:AlternateContent>
  <xr:revisionPtr revIDLastSave="24" documentId="13_ncr:1_{7E32DDB4-5A00-4168-99E5-09465A26D334}" xr6:coauthVersionLast="45" xr6:coauthVersionMax="45" xr10:uidLastSave="{8E51364F-DE00-4E78-A022-49F08FEAED2E}"/>
  <bookViews>
    <workbookView xWindow="-120" yWindow="-120" windowWidth="19440" windowHeight="11640" tabRatio="915" xr2:uid="{DDF56BE7-EE56-4D9C-B1D4-6B3E350781F9}"/>
  </bookViews>
  <sheets>
    <sheet name="Table of Contents" sheetId="1" r:id="rId1"/>
    <sheet name="Environment" sheetId="2" r:id="rId2"/>
    <sheet name="Performance" sheetId="3" r:id="rId3"/>
    <sheet name="Sustainability" sheetId="4" r:id="rId4"/>
    <sheet name="Society Preparedness " sheetId="5" r:id="rId5"/>
    <sheet name="Pension System Designs -&gt;" sheetId="6" r:id="rId6"/>
    <sheet name="Argentina" sheetId="7" r:id="rId7"/>
    <sheet name="Bahamas" sheetId="8" r:id="rId8"/>
    <sheet name="Barbados" sheetId="9" r:id="rId9"/>
    <sheet name="Brazil" sheetId="10" r:id="rId10"/>
    <sheet name="Chile" sheetId="11" r:id="rId11"/>
    <sheet name="Colombia" sheetId="12" r:id="rId12"/>
    <sheet name="Costa Rica" sheetId="13" r:id="rId13"/>
    <sheet name="El Salvador" sheetId="14" r:id="rId14"/>
    <sheet name="Guyana" sheetId="15" r:id="rId15"/>
    <sheet name="Haiti" sheetId="16" r:id="rId16"/>
    <sheet name="Honduras" sheetId="17" r:id="rId17"/>
    <sheet name="Jamaica" sheetId="18" r:id="rId18"/>
    <sheet name="Mexico" sheetId="19" r:id="rId19"/>
    <sheet name="Panama" sheetId="20" r:id="rId20"/>
    <sheet name="Paraguay" sheetId="21" r:id="rId21"/>
    <sheet name="Peru" sheetId="22" r:id="rId22"/>
    <sheet name="Dominican Republic" sheetId="23" r:id="rId23"/>
    <sheet name="Trinidad and Tobago" sheetId="24" r:id="rId24"/>
    <sheet name="Uruguay" sheetId="25" r:id="rId25"/>
  </sheets>
  <externalReferences>
    <externalReference r:id="rId26"/>
    <externalReference r:id="rId27"/>
    <externalReference r:id="rId28"/>
    <externalReference r:id="rId29"/>
    <externalReference r:id="rId30"/>
  </externalReferences>
  <definedNames>
    <definedName name="_Fill" localSheetId="7" hidden="1">#REF!</definedName>
    <definedName name="_Fill" localSheetId="8" hidden="1">#REF!</definedName>
    <definedName name="_Fill" localSheetId="14" hidden="1">#REF!</definedName>
    <definedName name="_Fill" localSheetId="23" hidden="1">#REF!</definedName>
    <definedName name="_Fill" hidden="1">#REF!</definedName>
    <definedName name="_xlnm._FilterDatabase" localSheetId="7" hidden="1">[1]AFPCHI_penprom!#REF!</definedName>
    <definedName name="_xlnm._FilterDatabase" localSheetId="8" hidden="1">[1]AFPCHI_penprom!#REF!</definedName>
    <definedName name="_xlnm._FilterDatabase" localSheetId="1" hidden="1">Environment!$A$140:$T$141</definedName>
    <definedName name="_xlnm._FilterDatabase" localSheetId="14" hidden="1">[1]AFPCHI_penprom!#REF!</definedName>
    <definedName name="_xlnm._FilterDatabase" localSheetId="23" hidden="1">[1]AFPCHI_penprom!#REF!</definedName>
    <definedName name="_xlnm._FilterDatabase" hidden="1">[1]AFPCHI_penprom!#REF!</definedName>
    <definedName name="_ftn1" localSheetId="21">Peru!#REF!</definedName>
    <definedName name="_ftn1" localSheetId="24">Uruguay!#REF!</definedName>
    <definedName name="_ftnref1" localSheetId="21">Peru!$B$4</definedName>
    <definedName name="_ftnref1" localSheetId="24">Uruguay!$B$4</definedName>
    <definedName name="_Key1" localSheetId="7" hidden="1">#REF!</definedName>
    <definedName name="_Key1" localSheetId="8" hidden="1">#REF!</definedName>
    <definedName name="_Key1" localSheetId="14" hidden="1">#REF!</definedName>
    <definedName name="_Key1" localSheetId="23" hidden="1">#REF!</definedName>
    <definedName name="_Key1" hidden="1">#REF!</definedName>
    <definedName name="_Key2" localSheetId="7" hidden="1">#REF!</definedName>
    <definedName name="_Key2" localSheetId="8" hidden="1">#REF!</definedName>
    <definedName name="_Key2" localSheetId="14" hidden="1">#REF!</definedName>
    <definedName name="_Key2" localSheetId="23" hidden="1">#REF!</definedName>
    <definedName name="_Key2" hidden="1">#REF!</definedName>
    <definedName name="_Key2A" localSheetId="7" hidden="1">#REF!</definedName>
    <definedName name="_Key2A" localSheetId="8" hidden="1">#REF!</definedName>
    <definedName name="_Key2A" localSheetId="14" hidden="1">#REF!</definedName>
    <definedName name="_Key2A" localSheetId="23" hidden="1">#REF!</definedName>
    <definedName name="_Key2A" hidden="1">#REF!</definedName>
    <definedName name="_MatInverse_In" hidden="1">#REF!</definedName>
    <definedName name="_MatInverse_Out" hidden="1">#REF!</definedName>
    <definedName name="_MatMult_A" hidden="1">#REF!</definedName>
    <definedName name="_MatMult_AxB" hidden="1">#REF!</definedName>
    <definedName name="_MatMult_B" hidden="1">#REF!</definedName>
    <definedName name="_Order1" hidden="1">255</definedName>
    <definedName name="_Order2" hidden="1">0</definedName>
    <definedName name="_Sort" hidden="1">#REF!</definedName>
    <definedName name="_xlchart.v1.0" hidden="1">Environment!$A$12</definedName>
    <definedName name="_xlchart.v1.1" hidden="1">Environment!$B$12:$T$12</definedName>
    <definedName name="_xlchart.v1.10" hidden="1">Environment!$B$2:$T$2</definedName>
    <definedName name="_xlchart.v1.100" hidden="1">Performance!$B$24:$AB$24</definedName>
    <definedName name="_xlchart.v1.101" hidden="1">Performance!$B$52:$AB$52</definedName>
    <definedName name="_xlchart.v1.102" hidden="1">Performance!$A$26</definedName>
    <definedName name="_xlchart.v1.103" hidden="1">Performance!$B$24:$AB$24</definedName>
    <definedName name="_xlchart.v1.104" hidden="1">Performance!$B$26:$AB$26</definedName>
    <definedName name="_xlchart.v1.105" hidden="1">Performance!$A$31</definedName>
    <definedName name="_xlchart.v1.106" hidden="1">Performance!$B$24:$AB$24</definedName>
    <definedName name="_xlchart.v1.107" hidden="1">Performance!$B$31:$AB$31</definedName>
    <definedName name="_xlchart.v1.108" hidden="1">Performance!$A$32</definedName>
    <definedName name="_xlchart.v1.109" hidden="1">Performance!$B$24:$AB$24</definedName>
    <definedName name="_xlchart.v1.11" hidden="1">Environment!$B$6:$T$6</definedName>
    <definedName name="_xlchart.v1.110" hidden="1">Performance!$B$32:$AB$32</definedName>
    <definedName name="_xlchart.v1.111" hidden="1">Performance!$A$27</definedName>
    <definedName name="_xlchart.v1.112" hidden="1">Performance!$B$24:$AB$24</definedName>
    <definedName name="_xlchart.v1.113" hidden="1">Performance!$B$27:$AB$27</definedName>
    <definedName name="_xlchart.v1.114" hidden="1">Performance!$A$28</definedName>
    <definedName name="_xlchart.v1.115" hidden="1">Performance!$B$24:$AB$24</definedName>
    <definedName name="_xlchart.v1.116" hidden="1">Performance!$B$28:$AB$28</definedName>
    <definedName name="_xlchart.v1.117" hidden="1">Performance!$A$25</definedName>
    <definedName name="_xlchart.v1.118" hidden="1">Performance!$B$24:$AB$24</definedName>
    <definedName name="_xlchart.v1.119" hidden="1">Performance!$B$25:$AB$25</definedName>
    <definedName name="_xlchart.v1.12" hidden="1">Environment!$A$11</definedName>
    <definedName name="_xlchart.v1.120" hidden="1">Performance!$A$43</definedName>
    <definedName name="_xlchart.v1.121" hidden="1">Performance!$B$24:$AB$24</definedName>
    <definedName name="_xlchart.v1.122" hidden="1">Performance!$B$43:$AB$43</definedName>
    <definedName name="_xlchart.v1.123" hidden="1">Performance!$A$34</definedName>
    <definedName name="_xlchart.v1.124" hidden="1">Performance!$B$24:$AB$24</definedName>
    <definedName name="_xlchart.v1.125" hidden="1">Performance!$B$34:$AB$34</definedName>
    <definedName name="_xlchart.v1.126" hidden="1">Performance!$A$46</definedName>
    <definedName name="_xlchart.v1.127" hidden="1">Performance!$B$24:$AB$24</definedName>
    <definedName name="_xlchart.v1.128" hidden="1">Performance!$B$46:$AB$46</definedName>
    <definedName name="_xlchart.v1.129" hidden="1">Performance!$A$45</definedName>
    <definedName name="_xlchart.v1.13" hidden="1">Environment!$B$11:$T$11</definedName>
    <definedName name="_xlchart.v1.130" hidden="1">Performance!$B$24:$AB$24</definedName>
    <definedName name="_xlchart.v1.131" hidden="1">Performance!$B$45:$AB$45</definedName>
    <definedName name="_xlchart.v1.132" hidden="1">Performance!$A$47</definedName>
    <definedName name="_xlchart.v1.133" hidden="1">Performance!$B$24:$AB$24</definedName>
    <definedName name="_xlchart.v1.134" hidden="1">Performance!$B$47:$AB$47</definedName>
    <definedName name="_xlchart.v1.135" hidden="1">Performance!$A$48</definedName>
    <definedName name="_xlchart.v1.136" hidden="1">Performance!$B$24:$AB$24</definedName>
    <definedName name="_xlchart.v1.137" hidden="1">Performance!$B$48:$AB$48</definedName>
    <definedName name="_xlchart.v1.138" hidden="1">Performance!$A$49</definedName>
    <definedName name="_xlchart.v1.139" hidden="1">Performance!$B$24:$AB$24</definedName>
    <definedName name="_xlchart.v1.14" hidden="1">Environment!$B$2:$T$2</definedName>
    <definedName name="_xlchart.v1.140" hidden="1">Performance!$B$49:$AB$49</definedName>
    <definedName name="_xlchart.v1.141" hidden="1">Performance!$A$41</definedName>
    <definedName name="_xlchart.v1.142" hidden="1">Performance!$B$24:$AB$24</definedName>
    <definedName name="_xlchart.v1.143" hidden="1">Performance!$B$41:$AB$41</definedName>
    <definedName name="_xlchart.v1.144" hidden="1">Performance!$A$37</definedName>
    <definedName name="_xlchart.v1.145" hidden="1">Performance!$B$24:$AB$24</definedName>
    <definedName name="_xlchart.v1.146" hidden="1">Performance!$B$37:$AB$37</definedName>
    <definedName name="_xlchart.v1.147" hidden="1">Performance!$A$50</definedName>
    <definedName name="_xlchart.v1.148" hidden="1">Performance!$B$24:$AB$24</definedName>
    <definedName name="_xlchart.v1.149" hidden="1">Performance!$B$50:$AB$50</definedName>
    <definedName name="_xlchart.v1.15" hidden="1">Environment!$A$5</definedName>
    <definedName name="_xlchart.v1.150" hidden="1">Performance!$A$51</definedName>
    <definedName name="_xlchart.v1.151" hidden="1">Performance!$B$24:$AB$24</definedName>
    <definedName name="_xlchart.v1.152" hidden="1">Performance!$B$51:$AB$51</definedName>
    <definedName name="_xlchart.v1.153" hidden="1">Performance!$A$53</definedName>
    <definedName name="_xlchart.v1.154" hidden="1">Performance!$B$24:$AB$24</definedName>
    <definedName name="_xlchart.v1.155" hidden="1">Performance!$B$53:$AB$53</definedName>
    <definedName name="_xlchart.v1.156" hidden="1">Performance!$A$33</definedName>
    <definedName name="_xlchart.v1.157" hidden="1">Performance!$B$24:$AB$24</definedName>
    <definedName name="_xlchart.v1.158" hidden="1">Performance!$B$33:$AB$33</definedName>
    <definedName name="_xlchart.v1.159" hidden="1">Performance!$A$44</definedName>
    <definedName name="_xlchart.v1.16" hidden="1">Environment!$B$2:$T$2</definedName>
    <definedName name="_xlchart.v1.160" hidden="1">Performance!$B$24:$AB$24</definedName>
    <definedName name="_xlchart.v1.161" hidden="1">Performance!$B$44:$AB$44</definedName>
    <definedName name="_xlchart.v1.162" hidden="1">Performance!$A$35</definedName>
    <definedName name="_xlchart.v1.163" hidden="1">Performance!$B$24:$AB$24</definedName>
    <definedName name="_xlchart.v1.164" hidden="1">Performance!$B$35:$AB$35</definedName>
    <definedName name="_xlchart.v1.165" hidden="1">Performance!$A$36</definedName>
    <definedName name="_xlchart.v1.166" hidden="1">Performance!$B$24:$AB$24</definedName>
    <definedName name="_xlchart.v1.167" hidden="1">Performance!$B$36:$AB$36</definedName>
    <definedName name="_xlchart.v1.168" hidden="1">Performance!$A$39</definedName>
    <definedName name="_xlchart.v1.169" hidden="1">Performance!$B$24:$AB$24</definedName>
    <definedName name="_xlchart.v1.17" hidden="1">Environment!$B$5:$T$5</definedName>
    <definedName name="_xlchart.v1.170" hidden="1">Performance!$B$39:$AB$39</definedName>
    <definedName name="_xlchart.v1.171" hidden="1">Performance!$A$42</definedName>
    <definedName name="_xlchart.v1.172" hidden="1">Performance!$B$24:$AB$24</definedName>
    <definedName name="_xlchart.v1.173" hidden="1">Performance!$B$42:$AB$42</definedName>
    <definedName name="_xlchart.v1.174" hidden="1">Performance!$A$38</definedName>
    <definedName name="_xlchart.v1.175" hidden="1">Performance!$B$24:$AB$24</definedName>
    <definedName name="_xlchart.v1.176" hidden="1">Performance!$B$38:$AB$38</definedName>
    <definedName name="_xlchart.v1.177" hidden="1">Performance!$A$54</definedName>
    <definedName name="_xlchart.v1.178" hidden="1">Performance!$B$24:$AB$24</definedName>
    <definedName name="_xlchart.v1.179" hidden="1">Performance!$B$54:$AB$54</definedName>
    <definedName name="_xlchart.v1.18" hidden="1">Environment!$A$16</definedName>
    <definedName name="_xlchart.v1.180" hidden="1">Performance!$A$55</definedName>
    <definedName name="_xlchart.v1.181" hidden="1">Performance!$B$24:$AB$24</definedName>
    <definedName name="_xlchart.v1.182" hidden="1">Performance!$B$55:$AB$55</definedName>
    <definedName name="_xlchart.v1.183" hidden="1">[2]Performance!$A$16</definedName>
    <definedName name="_xlchart.v1.184" hidden="1">[2]Performance!$B$16:$AA$16</definedName>
    <definedName name="_xlchart.v1.185" hidden="1">[2]Performance!$B$2:$AA$2</definedName>
    <definedName name="_xlchart.v1.186" hidden="1">[2]Performance!$A$16</definedName>
    <definedName name="_xlchart.v1.187" hidden="1">[2]Performance!$B$16:$AA$16</definedName>
    <definedName name="_xlchart.v1.188" hidden="1">[2]Performance!$B$2:$AA$2</definedName>
    <definedName name="_xlchart.v1.19" hidden="1">Environment!$B$16:$T$16</definedName>
    <definedName name="_xlchart.v1.2" hidden="1">Environment!$B$2:$T$2</definedName>
    <definedName name="_xlchart.v1.20" hidden="1">Environment!$B$2:$T$2</definedName>
    <definedName name="_xlchart.v1.21" hidden="1">Environment!$A$17</definedName>
    <definedName name="_xlchart.v1.22" hidden="1">Environment!$B$17:$T$17</definedName>
    <definedName name="_xlchart.v1.23" hidden="1">Environment!$B$2:$T$2</definedName>
    <definedName name="_xlchart.v1.24" hidden="1">Environment!$A$13</definedName>
    <definedName name="_xlchart.v1.25" hidden="1">Environment!$B$13:$T$13</definedName>
    <definedName name="_xlchart.v1.26" hidden="1">Environment!$B$2:$T$2</definedName>
    <definedName name="_xlchart.v1.27" hidden="1">Environment!$A$18</definedName>
    <definedName name="_xlchart.v1.28" hidden="1">Environment!$B$18:$T$18</definedName>
    <definedName name="_xlchart.v1.29" hidden="1">Environment!$B$2:$T$2</definedName>
    <definedName name="_xlchart.v1.3" hidden="1">Environment!$A$9</definedName>
    <definedName name="_xlchart.v1.30" hidden="1">Environment!$A$7</definedName>
    <definedName name="_xlchart.v1.31" hidden="1">Environment!$B$2:$T$2</definedName>
    <definedName name="_xlchart.v1.32" hidden="1">Environment!$B$7:$T$7</definedName>
    <definedName name="_xlchart.v1.33" hidden="1">Environment!$A$8</definedName>
    <definedName name="_xlchart.v1.34" hidden="1">Environment!$B$2:$T$2</definedName>
    <definedName name="_xlchart.v1.35" hidden="1">Environment!$B$8:$T$8</definedName>
    <definedName name="_xlchart.v1.36" hidden="1">Environment!$A$20</definedName>
    <definedName name="_xlchart.v1.37" hidden="1">Environment!$B$20:$T$20</definedName>
    <definedName name="_xlchart.v1.38" hidden="1">Environment!$B$2:$T$2</definedName>
    <definedName name="_xlchart.v1.39" hidden="1">Environment!$A$35</definedName>
    <definedName name="_xlchart.v1.4" hidden="1">Environment!$B$2:$T$2</definedName>
    <definedName name="_xlchart.v1.40" hidden="1">Environment!$B$2:$T$2</definedName>
    <definedName name="_xlchart.v1.41" hidden="1">Environment!$B$35:$T$35</definedName>
    <definedName name="_xlchart.v1.42" hidden="1">Environment!$A$27</definedName>
    <definedName name="_xlchart.v1.43" hidden="1">Environment!$B$27:$T$27</definedName>
    <definedName name="_xlchart.v1.44" hidden="1">Environment!$B$2:$T$2</definedName>
    <definedName name="_xlchart.v1.45" hidden="1">Environment!$A$29</definedName>
    <definedName name="_xlchart.v1.46" hidden="1">Environment!$B$29:$T$29</definedName>
    <definedName name="_xlchart.v1.47" hidden="1">Environment!$B$2:$T$2</definedName>
    <definedName name="_xlchart.v1.48" hidden="1">Environment!$A$25</definedName>
    <definedName name="_xlchart.v1.49" hidden="1">Environment!$B$25:$T$25</definedName>
    <definedName name="_xlchart.v1.5" hidden="1">Environment!$B$9:$T$9</definedName>
    <definedName name="_xlchart.v1.50" hidden="1">Environment!$B$2:$T$2</definedName>
    <definedName name="_xlchart.v1.51" hidden="1">Environment!$A$48</definedName>
    <definedName name="_xlchart.v1.52" hidden="1">Environment!$B$2:$T$2</definedName>
    <definedName name="_xlchart.v1.53" hidden="1">Environment!$B$48:$T$48</definedName>
    <definedName name="_xlchart.v1.54" hidden="1">Environment!$A$32</definedName>
    <definedName name="_xlchart.v1.55" hidden="1">Environment!$B$2:$T$2</definedName>
    <definedName name="_xlchart.v1.56" hidden="1">Environment!$B$32:$T$32</definedName>
    <definedName name="_xlchart.v1.57" hidden="1">Environment!$A$30</definedName>
    <definedName name="_xlchart.v1.58" hidden="1">Environment!$B$2:$T$2</definedName>
    <definedName name="_xlchart.v1.59" hidden="1">Environment!$B$30:$T$30</definedName>
    <definedName name="_xlchart.v1.6" hidden="1">Environment!$A$10</definedName>
    <definedName name="_xlchart.v1.60" hidden="1">Environment!$A$28</definedName>
    <definedName name="_xlchart.v1.61" hidden="1">Environment!$B$28:$T$28</definedName>
    <definedName name="_xlchart.v1.62" hidden="1">Environment!$B$2:$T$2</definedName>
    <definedName name="_xlchart.v1.63" hidden="1">Environment!$A$57</definedName>
    <definedName name="_xlchart.v1.64" hidden="1">Environment!$B$2:$T$2</definedName>
    <definedName name="_xlchart.v1.65" hidden="1">Environment!$B$57:$T$57</definedName>
    <definedName name="_xlchart.v1.66" hidden="1">Environment!$A$31</definedName>
    <definedName name="_xlchart.v1.67" hidden="1">Environment!$B$2:$T$2</definedName>
    <definedName name="_xlchart.v1.68" hidden="1">Environment!$B$31:$T$31</definedName>
    <definedName name="_xlchart.v1.69" hidden="1">Environment!$A$21</definedName>
    <definedName name="_xlchart.v1.7" hidden="1">Environment!$B$10:$T$10</definedName>
    <definedName name="_xlchart.v1.70" hidden="1">Environment!$B$21:$T$21</definedName>
    <definedName name="_xlchart.v1.71" hidden="1">Environment!$B$2:$T$2</definedName>
    <definedName name="_xlchart.v1.72" hidden="1">Environment!$A$26</definedName>
    <definedName name="_xlchart.v1.73" hidden="1">Environment!$B$26:$T$26</definedName>
    <definedName name="_xlchart.v1.74" hidden="1">Environment!$B$2:$T$2</definedName>
    <definedName name="_xlchart.v1.75" hidden="1">Environment!$A$51</definedName>
    <definedName name="_xlchart.v1.76" hidden="1">Environment!$B$2:$T$2</definedName>
    <definedName name="_xlchart.v1.77" hidden="1">Environment!$B$51:$T$51</definedName>
    <definedName name="_xlchart.v1.78" hidden="1">Environment!$A$52</definedName>
    <definedName name="_xlchart.v1.79" hidden="1">Environment!$B$2:$T$2</definedName>
    <definedName name="_xlchart.v1.8" hidden="1">Environment!$B$2:$T$2</definedName>
    <definedName name="_xlchart.v1.80" hidden="1">Environment!$B$52:$T$52</definedName>
    <definedName name="_xlchart.v1.81" hidden="1">Environment!$A$19</definedName>
    <definedName name="_xlchart.v1.82" hidden="1">Environment!$B$19:$T$19</definedName>
    <definedName name="_xlchart.v1.83" hidden="1">Environment!$B$2:$T$2</definedName>
    <definedName name="_xlchart.v1.84" hidden="1">Environment!$A$34</definedName>
    <definedName name="_xlchart.v1.85" hidden="1">Environment!$B$2:$T$2</definedName>
    <definedName name="_xlchart.v1.86" hidden="1">Environment!$B$34:$T$34</definedName>
    <definedName name="_xlchart.v1.87" hidden="1">Environment!$A$36</definedName>
    <definedName name="_xlchart.v1.88" hidden="1">Environment!$B$2:$T$2</definedName>
    <definedName name="_xlchart.v1.89" hidden="1">Environment!$B$36:$T$36</definedName>
    <definedName name="_xlchart.v1.9" hidden="1">Environment!$A$6</definedName>
    <definedName name="_xlchart.v1.90" hidden="1">Environment!$A$33</definedName>
    <definedName name="_xlchart.v1.91" hidden="1">Environment!$B$2:$T$2</definedName>
    <definedName name="_xlchart.v1.92" hidden="1">Environment!$B$33:$T$33</definedName>
    <definedName name="_xlchart.v1.93" hidden="1">Performance!$A$29</definedName>
    <definedName name="_xlchart.v1.94" hidden="1">Performance!$B$24:$AB$24</definedName>
    <definedName name="_xlchart.v1.95" hidden="1">Performance!$B$29:$AB$29</definedName>
    <definedName name="_xlchart.v1.96" hidden="1">Performance!$A$30</definedName>
    <definedName name="_xlchart.v1.97" hidden="1">Performance!$B$24:$AB$24</definedName>
    <definedName name="_xlchart.v1.98" hidden="1">Performance!$B$30:$AB$30</definedName>
    <definedName name="_xlchart.v1.99" hidden="1">Performance!$A$52</definedName>
    <definedName name="aaqqs" localSheetId="6" hidden="1">{"CAJA_SET96",#N/A,FALSE,"CAJA3";"ING_CORR_SET96",#N/A,FALSE,"CAJA3";"SUNAT_AD_SET96",#N/A,FALSE,"ADUANAS"}</definedName>
    <definedName name="aaqqs" localSheetId="7" hidden="1">{"CAJA_SET96",#N/A,FALSE,"CAJA3";"ING_CORR_SET96",#N/A,FALSE,"CAJA3";"SUNAT_AD_SET96",#N/A,FALSE,"ADUANAS"}</definedName>
    <definedName name="aaqqs" localSheetId="8" hidden="1">{"CAJA_SET96",#N/A,FALSE,"CAJA3";"ING_CORR_SET96",#N/A,FALSE,"CAJA3";"SUNAT_AD_SET96",#N/A,FALSE,"ADUANAS"}</definedName>
    <definedName name="aaqqs" localSheetId="9" hidden="1">{"CAJA_SET96",#N/A,FALSE,"CAJA3";"ING_CORR_SET96",#N/A,FALSE,"CAJA3";"SUNAT_AD_SET96",#N/A,FALSE,"ADUANAS"}</definedName>
    <definedName name="aaqqs" localSheetId="1" hidden="1">{"CAJA_SET96",#N/A,FALSE,"CAJA3";"ING_CORR_SET96",#N/A,FALSE,"CAJA3";"SUNAT_AD_SET96",#N/A,FALSE,"ADUANAS"}</definedName>
    <definedName name="aaqqs" localSheetId="14" hidden="1">{"CAJA_SET96",#N/A,FALSE,"CAJA3";"ING_CORR_SET96",#N/A,FALSE,"CAJA3";"SUNAT_AD_SET96",#N/A,FALSE,"ADUANAS"}</definedName>
    <definedName name="aaqqs" localSheetId="5" hidden="1">{"CAJA_SET96",#N/A,FALSE,"CAJA3";"ING_CORR_SET96",#N/A,FALSE,"CAJA3";"SUNAT_AD_SET96",#N/A,FALSE,"ADUANAS"}</definedName>
    <definedName name="aaqqs" localSheetId="2" hidden="1">{"CAJA_SET96",#N/A,FALSE,"CAJA3";"ING_CORR_SET96",#N/A,FALSE,"CAJA3";"SUNAT_AD_SET96",#N/A,FALSE,"ADUANAS"}</definedName>
    <definedName name="aaqqs" localSheetId="4" hidden="1">{"CAJA_SET96",#N/A,FALSE,"CAJA3";"ING_CORR_SET96",#N/A,FALSE,"CAJA3";"SUNAT_AD_SET96",#N/A,FALSE,"ADUANAS"}</definedName>
    <definedName name="aaqqs" localSheetId="3" hidden="1">{"CAJA_SET96",#N/A,FALSE,"CAJA3";"ING_CORR_SET96",#N/A,FALSE,"CAJA3";"SUNAT_AD_SET96",#N/A,FALSE,"ADUANAS"}</definedName>
    <definedName name="aaqqs" localSheetId="23" hidden="1">{"CAJA_SET96",#N/A,FALSE,"CAJA3";"ING_CORR_SET96",#N/A,FALSE,"CAJA3";"SUNAT_AD_SET96",#N/A,FALSE,"ADUANAS"}</definedName>
    <definedName name="aaqqs" hidden="1">{"CAJA_SET96",#N/A,FALSE,"CAJA3";"ING_CORR_SET96",#N/A,FALSE,"CAJA3";"SUNAT_AD_SET96",#N/A,FALSE,"ADUANAS"}</definedName>
    <definedName name="anosbasereg" localSheetId="7">[3]BD!$GM$3:$GM$54</definedName>
    <definedName name="anosbasereg" localSheetId="8">[3]BD!$GM$3:$GM$54</definedName>
    <definedName name="anosbasereg" localSheetId="23">[3]BD!$GM$3:$GM$54</definedName>
    <definedName name="anosbasereg">[4]BD!$GM$3:$GM$54</definedName>
    <definedName name="anoscot" localSheetId="7">[3]BD!$S$3:$S$54</definedName>
    <definedName name="anoscot" localSheetId="8">[3]BD!$S$3:$S$54</definedName>
    <definedName name="anoscot" localSheetId="23">[3]BD!$S$3:$S$54</definedName>
    <definedName name="anoscot">[4]BD!$S$3:$S$54</definedName>
    <definedName name="aportexedad" localSheetId="7">[3]ECU!$A$6:$B$36</definedName>
    <definedName name="aportexedad" localSheetId="8">[3]ECU!$A$6:$B$36</definedName>
    <definedName name="aportexedad" localSheetId="23">[3]ECU!$A$6:$B$36</definedName>
    <definedName name="aportexedad">[4]ECU!$A$6:$B$36</definedName>
    <definedName name="basecotmin" localSheetId="7">[3]BD!$GO$3:$GO$54</definedName>
    <definedName name="basecotmin" localSheetId="8">[3]BD!$GO$3:$GO$54</definedName>
    <definedName name="basecotmin" localSheetId="23">[3]BD!$GO$3:$GO$54</definedName>
    <definedName name="basecotmin">[4]BD!$GO$3:$GO$54</definedName>
    <definedName name="CGHJCGHJ" localSheetId="6" hidden="1">{"CAJA_SET96",#N/A,FALSE,"CAJA3";"ING_CORR_SET96",#N/A,FALSE,"CAJA3";"SUNAT_AD_SET96",#N/A,FALSE,"ADUANAS"}</definedName>
    <definedName name="CGHJCGHJ" localSheetId="7" hidden="1">{"CAJA_SET96",#N/A,FALSE,"CAJA3";"ING_CORR_SET96",#N/A,FALSE,"CAJA3";"SUNAT_AD_SET96",#N/A,FALSE,"ADUANAS"}</definedName>
    <definedName name="CGHJCGHJ" localSheetId="8" hidden="1">{"CAJA_SET96",#N/A,FALSE,"CAJA3";"ING_CORR_SET96",#N/A,FALSE,"CAJA3";"SUNAT_AD_SET96",#N/A,FALSE,"ADUANAS"}</definedName>
    <definedName name="CGHJCGHJ" localSheetId="9" hidden="1">{"CAJA_SET96",#N/A,FALSE,"CAJA3";"ING_CORR_SET96",#N/A,FALSE,"CAJA3";"SUNAT_AD_SET96",#N/A,FALSE,"ADUANAS"}</definedName>
    <definedName name="CGHJCGHJ" localSheetId="1" hidden="1">{"CAJA_SET96",#N/A,FALSE,"CAJA3";"ING_CORR_SET96",#N/A,FALSE,"CAJA3";"SUNAT_AD_SET96",#N/A,FALSE,"ADUANAS"}</definedName>
    <definedName name="CGHJCGHJ" localSheetId="14" hidden="1">{"CAJA_SET96",#N/A,FALSE,"CAJA3";"ING_CORR_SET96",#N/A,FALSE,"CAJA3";"SUNAT_AD_SET96",#N/A,FALSE,"ADUANAS"}</definedName>
    <definedName name="CGHJCGHJ" localSheetId="5" hidden="1">{"CAJA_SET96",#N/A,FALSE,"CAJA3";"ING_CORR_SET96",#N/A,FALSE,"CAJA3";"SUNAT_AD_SET96",#N/A,FALSE,"ADUANAS"}</definedName>
    <definedName name="CGHJCGHJ" localSheetId="2" hidden="1">{"CAJA_SET96",#N/A,FALSE,"CAJA3";"ING_CORR_SET96",#N/A,FALSE,"CAJA3";"SUNAT_AD_SET96",#N/A,FALSE,"ADUANAS"}</definedName>
    <definedName name="CGHJCGHJ" localSheetId="4" hidden="1">{"CAJA_SET96",#N/A,FALSE,"CAJA3";"ING_CORR_SET96",#N/A,FALSE,"CAJA3";"SUNAT_AD_SET96",#N/A,FALSE,"ADUANAS"}</definedName>
    <definedName name="CGHJCGHJ" localSheetId="3" hidden="1">{"CAJA_SET96",#N/A,FALSE,"CAJA3";"ING_CORR_SET96",#N/A,FALSE,"CAJA3";"SUNAT_AD_SET96",#N/A,FALSE,"ADUANAS"}</definedName>
    <definedName name="CGHJCGHJ" localSheetId="23" hidden="1">{"CAJA_SET96",#N/A,FALSE,"CAJA3";"ING_CORR_SET96",#N/A,FALSE,"CAJA3";"SUNAT_AD_SET96",#N/A,FALSE,"ADUANAS"}</definedName>
    <definedName name="CGHJCGHJ" hidden="1">{"CAJA_SET96",#N/A,FALSE,"CAJA3";"ING_CORR_SET96",#N/A,FALSE,"CAJA3";"SUNAT_AD_SET96",#N/A,FALSE,"ADUANAS"}</definedName>
    <definedName name="CNUx" localSheetId="7">[3]CD!$N$4:$N$23</definedName>
    <definedName name="CNUx" localSheetId="8">[3]CD!$N$4:$N$23</definedName>
    <definedName name="CNUx" localSheetId="23">[3]CD!$N$4:$N$23</definedName>
    <definedName name="CNUx">[4]CD!$N$4:$N$23</definedName>
    <definedName name="CNUy" localSheetId="7">[3]CD!$O$4:$O$23</definedName>
    <definedName name="CNUy" localSheetId="8">[3]CD!$O$4:$O$23</definedName>
    <definedName name="CNUy" localSheetId="23">[3]CD!$O$4:$O$23</definedName>
    <definedName name="CNUy">[4]CD!$O$4:$O$23</definedName>
    <definedName name="coefxaporte" localSheetId="7">[3]ECU!$C$6:$D$56</definedName>
    <definedName name="coefxaporte" localSheetId="8">[3]ECU!$C$6:$D$56</definedName>
    <definedName name="coefxaporte" localSheetId="23">[3]ECU!$C$6:$D$56</definedName>
    <definedName name="coefxaporte">[4]ECU!$C$6:$D$56</definedName>
    <definedName name="CotizacionCOL" localSheetId="7">[3]COL!$A$7:$B$41</definedName>
    <definedName name="CotizacionCOL" localSheetId="8">[3]COL!$A$7:$B$41</definedName>
    <definedName name="CotizacionCOL" localSheetId="23">[3]COL!$A$7:$B$41</definedName>
    <definedName name="CotizacionCOL">[4]COL!$A$7:$B$41</definedName>
    <definedName name="crecsal" localSheetId="7">[3]BD!$C$57</definedName>
    <definedName name="crecsal" localSheetId="8">[3]BD!$C$57</definedName>
    <definedName name="crecsal" localSheetId="23">[3]BD!$C$57</definedName>
    <definedName name="crecsal">[4]BD!$C$57</definedName>
    <definedName name="Cuadro" localSheetId="6" hidden="1">{"CAJA_SET96",#N/A,FALSE,"CAJA3";"ING_CORR_SET96",#N/A,FALSE,"CAJA3";"SUNAT_AD_SET96",#N/A,FALSE,"ADUANAS"}</definedName>
    <definedName name="Cuadro" localSheetId="7" hidden="1">{"CAJA_SET96",#N/A,FALSE,"CAJA3";"ING_CORR_SET96",#N/A,FALSE,"CAJA3";"SUNAT_AD_SET96",#N/A,FALSE,"ADUANAS"}</definedName>
    <definedName name="Cuadro" localSheetId="8" hidden="1">{"CAJA_SET96",#N/A,FALSE,"CAJA3";"ING_CORR_SET96",#N/A,FALSE,"CAJA3";"SUNAT_AD_SET96",#N/A,FALSE,"ADUANAS"}</definedName>
    <definedName name="Cuadro" localSheetId="9" hidden="1">{"CAJA_SET96",#N/A,FALSE,"CAJA3";"ING_CORR_SET96",#N/A,FALSE,"CAJA3";"SUNAT_AD_SET96",#N/A,FALSE,"ADUANAS"}</definedName>
    <definedName name="Cuadro" localSheetId="1" hidden="1">{"CAJA_SET96",#N/A,FALSE,"CAJA3";"ING_CORR_SET96",#N/A,FALSE,"CAJA3";"SUNAT_AD_SET96",#N/A,FALSE,"ADUANAS"}</definedName>
    <definedName name="Cuadro" localSheetId="14" hidden="1">{"CAJA_SET96",#N/A,FALSE,"CAJA3";"ING_CORR_SET96",#N/A,FALSE,"CAJA3";"SUNAT_AD_SET96",#N/A,FALSE,"ADUANAS"}</definedName>
    <definedName name="Cuadro" localSheetId="5" hidden="1">{"CAJA_SET96",#N/A,FALSE,"CAJA3";"ING_CORR_SET96",#N/A,FALSE,"CAJA3";"SUNAT_AD_SET96",#N/A,FALSE,"ADUANAS"}</definedName>
    <definedName name="Cuadro" localSheetId="2" hidden="1">{"CAJA_SET96",#N/A,FALSE,"CAJA3";"ING_CORR_SET96",#N/A,FALSE,"CAJA3";"SUNAT_AD_SET96",#N/A,FALSE,"ADUANAS"}</definedName>
    <definedName name="Cuadro" localSheetId="4" hidden="1">{"CAJA_SET96",#N/A,FALSE,"CAJA3";"ING_CORR_SET96",#N/A,FALSE,"CAJA3";"SUNAT_AD_SET96",#N/A,FALSE,"ADUANAS"}</definedName>
    <definedName name="Cuadro" localSheetId="3" hidden="1">{"CAJA_SET96",#N/A,FALSE,"CAJA3";"ING_CORR_SET96",#N/A,FALSE,"CAJA3";"SUNAT_AD_SET96",#N/A,FALSE,"ADUANAS"}</definedName>
    <definedName name="Cuadro" localSheetId="23" hidden="1">{"CAJA_SET96",#N/A,FALSE,"CAJA3";"ING_CORR_SET96",#N/A,FALSE,"CAJA3";"SUNAT_AD_SET96",#N/A,FALSE,"ADUANAS"}</definedName>
    <definedName name="Cuadro" hidden="1">{"CAJA_SET96",#N/A,FALSE,"CAJA3";"ING_CORR_SET96",#N/A,FALSE,"CAJA3";"SUNAT_AD_SET96",#N/A,FALSE,"ADUANAS"}</definedName>
    <definedName name="cuotasocial" localSheetId="7">[3]MEX!$A$36:$C$41</definedName>
    <definedName name="cuotasocial" localSheetId="8">[3]MEX!$A$36:$C$41</definedName>
    <definedName name="cuotasocial" localSheetId="23">[3]MEX!$A$36:$C$41</definedName>
    <definedName name="cuotasocial">[4]MEX!$A$36:$C$41</definedName>
    <definedName name="CUx" localSheetId="7">[3]BD!$M$3:$M$54</definedName>
    <definedName name="CUx" localSheetId="8">[3]BD!$M$3:$M$54</definedName>
    <definedName name="CUx" localSheetId="23">[3]BD!$M$3:$M$54</definedName>
    <definedName name="CUx">[4]BD!$M$3:$M$54</definedName>
    <definedName name="CUy" localSheetId="7">[3]BD!$N$3:$N$54</definedName>
    <definedName name="CUy" localSheetId="8">[3]BD!$N$3:$N$54</definedName>
    <definedName name="CUy" localSheetId="23">[3]BD!$N$3:$N$54</definedName>
    <definedName name="CUy">[4]BD!$N$3:$N$54</definedName>
    <definedName name="ddsssaa" localSheetId="6" hidden="1">{"CAJA_SET96",#N/A,FALSE,"CAJA3";"ING_CORR_SET96",#N/A,FALSE,"CAJA3";"SUNAT_AD_SET96",#N/A,FALSE,"ADUANAS"}</definedName>
    <definedName name="ddsssaa" localSheetId="7" hidden="1">{"CAJA_SET96",#N/A,FALSE,"CAJA3";"ING_CORR_SET96",#N/A,FALSE,"CAJA3";"SUNAT_AD_SET96",#N/A,FALSE,"ADUANAS"}</definedName>
    <definedName name="ddsssaa" localSheetId="8" hidden="1">{"CAJA_SET96",#N/A,FALSE,"CAJA3";"ING_CORR_SET96",#N/A,FALSE,"CAJA3";"SUNAT_AD_SET96",#N/A,FALSE,"ADUANAS"}</definedName>
    <definedName name="ddsssaa" localSheetId="9" hidden="1">{"CAJA_SET96",#N/A,FALSE,"CAJA3";"ING_CORR_SET96",#N/A,FALSE,"CAJA3";"SUNAT_AD_SET96",#N/A,FALSE,"ADUANAS"}</definedName>
    <definedName name="ddsssaa" localSheetId="1" hidden="1">{"CAJA_SET96",#N/A,FALSE,"CAJA3";"ING_CORR_SET96",#N/A,FALSE,"CAJA3";"SUNAT_AD_SET96",#N/A,FALSE,"ADUANAS"}</definedName>
    <definedName name="ddsssaa" localSheetId="14" hidden="1">{"CAJA_SET96",#N/A,FALSE,"CAJA3";"ING_CORR_SET96",#N/A,FALSE,"CAJA3";"SUNAT_AD_SET96",#N/A,FALSE,"ADUANAS"}</definedName>
    <definedName name="ddsssaa" localSheetId="5" hidden="1">{"CAJA_SET96",#N/A,FALSE,"CAJA3";"ING_CORR_SET96",#N/A,FALSE,"CAJA3";"SUNAT_AD_SET96",#N/A,FALSE,"ADUANAS"}</definedName>
    <definedName name="ddsssaa" localSheetId="2" hidden="1">{"CAJA_SET96",#N/A,FALSE,"CAJA3";"ING_CORR_SET96",#N/A,FALSE,"CAJA3";"SUNAT_AD_SET96",#N/A,FALSE,"ADUANAS"}</definedName>
    <definedName name="ddsssaa" localSheetId="4" hidden="1">{"CAJA_SET96",#N/A,FALSE,"CAJA3";"ING_CORR_SET96",#N/A,FALSE,"CAJA3";"SUNAT_AD_SET96",#N/A,FALSE,"ADUANAS"}</definedName>
    <definedName name="ddsssaa" localSheetId="3" hidden="1">{"CAJA_SET96",#N/A,FALSE,"CAJA3";"ING_CORR_SET96",#N/A,FALSE,"CAJA3";"SUNAT_AD_SET96",#N/A,FALSE,"ADUANAS"}</definedName>
    <definedName name="ddsssaa" localSheetId="23" hidden="1">{"CAJA_SET96",#N/A,FALSE,"CAJA3";"ING_CORR_SET96",#N/A,FALSE,"CAJA3";"SUNAT_AD_SET96",#N/A,FALSE,"ADUANAS"}</definedName>
    <definedName name="ddsssaa" hidden="1">{"CAJA_SET96",#N/A,FALSE,"CAJA3";"ING_CORR_SET96",#N/A,FALSE,"CAJA3";"SUNAT_AD_SET96",#N/A,FALSE,"ADUANAS"}</definedName>
    <definedName name="densidad" localSheetId="7">[3]BD!$C$61</definedName>
    <definedName name="densidad" localSheetId="8">[3]BD!$C$61</definedName>
    <definedName name="densidad" localSheetId="23">[3]BD!$C$61</definedName>
    <definedName name="densidad">[4]BD!$C$61</definedName>
    <definedName name="derffggf" localSheetId="6" hidden="1">{"SUNAT_AD_AGO96",#N/A,FALSE,"ADUANAS";"CAJA_AGO96",#N/A,FALSE,"CAJA3";"ING_CORR_AGO96",#N/A,FALSE,"CAJA3"}</definedName>
    <definedName name="derffggf" localSheetId="7" hidden="1">{"SUNAT_AD_AGO96",#N/A,FALSE,"ADUANAS";"CAJA_AGO96",#N/A,FALSE,"CAJA3";"ING_CORR_AGO96",#N/A,FALSE,"CAJA3"}</definedName>
    <definedName name="derffggf" localSheetId="8" hidden="1">{"SUNAT_AD_AGO96",#N/A,FALSE,"ADUANAS";"CAJA_AGO96",#N/A,FALSE,"CAJA3";"ING_CORR_AGO96",#N/A,FALSE,"CAJA3"}</definedName>
    <definedName name="derffggf" localSheetId="9" hidden="1">{"SUNAT_AD_AGO96",#N/A,FALSE,"ADUANAS";"CAJA_AGO96",#N/A,FALSE,"CAJA3";"ING_CORR_AGO96",#N/A,FALSE,"CAJA3"}</definedName>
    <definedName name="derffggf" localSheetId="1" hidden="1">{"SUNAT_AD_AGO96",#N/A,FALSE,"ADUANAS";"CAJA_AGO96",#N/A,FALSE,"CAJA3";"ING_CORR_AGO96",#N/A,FALSE,"CAJA3"}</definedName>
    <definedName name="derffggf" localSheetId="14" hidden="1">{"SUNAT_AD_AGO96",#N/A,FALSE,"ADUANAS";"CAJA_AGO96",#N/A,FALSE,"CAJA3";"ING_CORR_AGO96",#N/A,FALSE,"CAJA3"}</definedName>
    <definedName name="derffggf" localSheetId="5" hidden="1">{"SUNAT_AD_AGO96",#N/A,FALSE,"ADUANAS";"CAJA_AGO96",#N/A,FALSE,"CAJA3";"ING_CORR_AGO96",#N/A,FALSE,"CAJA3"}</definedName>
    <definedName name="derffggf" localSheetId="2" hidden="1">{"SUNAT_AD_AGO96",#N/A,FALSE,"ADUANAS";"CAJA_AGO96",#N/A,FALSE,"CAJA3";"ING_CORR_AGO96",#N/A,FALSE,"CAJA3"}</definedName>
    <definedName name="derffggf" localSheetId="4" hidden="1">{"SUNAT_AD_AGO96",#N/A,FALSE,"ADUANAS";"CAJA_AGO96",#N/A,FALSE,"CAJA3";"ING_CORR_AGO96",#N/A,FALSE,"CAJA3"}</definedName>
    <definedName name="derffggf" localSheetId="3" hidden="1">{"SUNAT_AD_AGO96",#N/A,FALSE,"ADUANAS";"CAJA_AGO96",#N/A,FALSE,"CAJA3";"ING_CORR_AGO96",#N/A,FALSE,"CAJA3"}</definedName>
    <definedName name="derffggf" localSheetId="23" hidden="1">{"SUNAT_AD_AGO96",#N/A,FALSE,"ADUANAS";"CAJA_AGO96",#N/A,FALSE,"CAJA3";"ING_CORR_AGO96",#N/A,FALSE,"CAJA3"}</definedName>
    <definedName name="derffggf" hidden="1">{"SUNAT_AD_AGO96",#N/A,FALSE,"ADUANAS";"CAJA_AGO96",#N/A,FALSE,"CAJA3";"ING_CORR_AGO96",#N/A,FALSE,"CAJA3"}</definedName>
    <definedName name="dewss" localSheetId="6" hidden="1">{"CAJA_SET96",#N/A,FALSE,"CAJA3";"ING_CORR_SET96",#N/A,FALSE,"CAJA3";"SUNAT_AD_SET96",#N/A,FALSE,"ADUANAS"}</definedName>
    <definedName name="dewss" localSheetId="7" hidden="1">{"CAJA_SET96",#N/A,FALSE,"CAJA3";"ING_CORR_SET96",#N/A,FALSE,"CAJA3";"SUNAT_AD_SET96",#N/A,FALSE,"ADUANAS"}</definedName>
    <definedName name="dewss" localSheetId="8" hidden="1">{"CAJA_SET96",#N/A,FALSE,"CAJA3";"ING_CORR_SET96",#N/A,FALSE,"CAJA3";"SUNAT_AD_SET96",#N/A,FALSE,"ADUANAS"}</definedName>
    <definedName name="dewss" localSheetId="9" hidden="1">{"CAJA_SET96",#N/A,FALSE,"CAJA3";"ING_CORR_SET96",#N/A,FALSE,"CAJA3";"SUNAT_AD_SET96",#N/A,FALSE,"ADUANAS"}</definedName>
    <definedName name="dewss" localSheetId="1" hidden="1">{"CAJA_SET96",#N/A,FALSE,"CAJA3";"ING_CORR_SET96",#N/A,FALSE,"CAJA3";"SUNAT_AD_SET96",#N/A,FALSE,"ADUANAS"}</definedName>
    <definedName name="dewss" localSheetId="14" hidden="1">{"CAJA_SET96",#N/A,FALSE,"CAJA3";"ING_CORR_SET96",#N/A,FALSE,"CAJA3";"SUNAT_AD_SET96",#N/A,FALSE,"ADUANAS"}</definedName>
    <definedName name="dewss" localSheetId="5" hidden="1">{"CAJA_SET96",#N/A,FALSE,"CAJA3";"ING_CORR_SET96",#N/A,FALSE,"CAJA3";"SUNAT_AD_SET96",#N/A,FALSE,"ADUANAS"}</definedName>
    <definedName name="dewss" localSheetId="2" hidden="1">{"CAJA_SET96",#N/A,FALSE,"CAJA3";"ING_CORR_SET96",#N/A,FALSE,"CAJA3";"SUNAT_AD_SET96",#N/A,FALSE,"ADUANAS"}</definedName>
    <definedName name="dewss" localSheetId="4" hidden="1">{"CAJA_SET96",#N/A,FALSE,"CAJA3";"ING_CORR_SET96",#N/A,FALSE,"CAJA3";"SUNAT_AD_SET96",#N/A,FALSE,"ADUANAS"}</definedName>
    <definedName name="dewss" localSheetId="3" hidden="1">{"CAJA_SET96",#N/A,FALSE,"CAJA3";"ING_CORR_SET96",#N/A,FALSE,"CAJA3";"SUNAT_AD_SET96",#N/A,FALSE,"ADUANAS"}</definedName>
    <definedName name="dewss" localSheetId="23" hidden="1">{"CAJA_SET96",#N/A,FALSE,"CAJA3";"ING_CORR_SET96",#N/A,FALSE,"CAJA3";"SUNAT_AD_SET96",#N/A,FALSE,"ADUANAS"}</definedName>
    <definedName name="dewss" hidden="1">{"CAJA_SET96",#N/A,FALSE,"CAJA3";"ING_CORR_SET96",#N/A,FALSE,"CAJA3";"SUNAT_AD_SET96",#N/A,FALSE,"ADUANAS"}</definedName>
    <definedName name="dewwwwwww" localSheetId="6" hidden="1">{"CAJA_SET96",#N/A,FALSE,"CAJA3";"ING_CORR_SET96",#N/A,FALSE,"CAJA3";"SUNAT_AD_SET96",#N/A,FALSE,"ADUANAS"}</definedName>
    <definedName name="dewwwwwww" localSheetId="7" hidden="1">{"CAJA_SET96",#N/A,FALSE,"CAJA3";"ING_CORR_SET96",#N/A,FALSE,"CAJA3";"SUNAT_AD_SET96",#N/A,FALSE,"ADUANAS"}</definedName>
    <definedName name="dewwwwwww" localSheetId="8" hidden="1">{"CAJA_SET96",#N/A,FALSE,"CAJA3";"ING_CORR_SET96",#N/A,FALSE,"CAJA3";"SUNAT_AD_SET96",#N/A,FALSE,"ADUANAS"}</definedName>
    <definedName name="dewwwwwww" localSheetId="9" hidden="1">{"CAJA_SET96",#N/A,FALSE,"CAJA3";"ING_CORR_SET96",#N/A,FALSE,"CAJA3";"SUNAT_AD_SET96",#N/A,FALSE,"ADUANAS"}</definedName>
    <definedName name="dewwwwwww" localSheetId="1" hidden="1">{"CAJA_SET96",#N/A,FALSE,"CAJA3";"ING_CORR_SET96",#N/A,FALSE,"CAJA3";"SUNAT_AD_SET96",#N/A,FALSE,"ADUANAS"}</definedName>
    <definedName name="dewwwwwww" localSheetId="14" hidden="1">{"CAJA_SET96",#N/A,FALSE,"CAJA3";"ING_CORR_SET96",#N/A,FALSE,"CAJA3";"SUNAT_AD_SET96",#N/A,FALSE,"ADUANAS"}</definedName>
    <definedName name="dewwwwwww" localSheetId="5" hidden="1">{"CAJA_SET96",#N/A,FALSE,"CAJA3";"ING_CORR_SET96",#N/A,FALSE,"CAJA3";"SUNAT_AD_SET96",#N/A,FALSE,"ADUANAS"}</definedName>
    <definedName name="dewwwwwww" localSheetId="2" hidden="1">{"CAJA_SET96",#N/A,FALSE,"CAJA3";"ING_CORR_SET96",#N/A,FALSE,"CAJA3";"SUNAT_AD_SET96",#N/A,FALSE,"ADUANAS"}</definedName>
    <definedName name="dewwwwwww" localSheetId="4" hidden="1">{"CAJA_SET96",#N/A,FALSE,"CAJA3";"ING_CORR_SET96",#N/A,FALSE,"CAJA3";"SUNAT_AD_SET96",#N/A,FALSE,"ADUANAS"}</definedName>
    <definedName name="dewwwwwww" localSheetId="3" hidden="1">{"CAJA_SET96",#N/A,FALSE,"CAJA3";"ING_CORR_SET96",#N/A,FALSE,"CAJA3";"SUNAT_AD_SET96",#N/A,FALSE,"ADUANAS"}</definedName>
    <definedName name="dewwwwwww" localSheetId="23" hidden="1">{"CAJA_SET96",#N/A,FALSE,"CAJA3";"ING_CORR_SET96",#N/A,FALSE,"CAJA3";"SUNAT_AD_SET96",#N/A,FALSE,"ADUANAS"}</definedName>
    <definedName name="dewwwwwww" hidden="1">{"CAJA_SET96",#N/A,FALSE,"CAJA3";"ING_CORR_SET96",#N/A,FALSE,"CAJA3";"SUNAT_AD_SET96",#N/A,FALSE,"ADUANAS"}</definedName>
    <definedName name="dfgdhfgujykuyolilkjlkl" localSheetId="6" hidden="1">{"CAJA_SET96",#N/A,FALSE,"CAJA3";"ING_CORR_SET96",#N/A,FALSE,"CAJA3";"SUNAT_AD_SET96",#N/A,FALSE,"ADUANAS"}</definedName>
    <definedName name="dfgdhfgujykuyolilkjlkl" localSheetId="7" hidden="1">{"CAJA_SET96",#N/A,FALSE,"CAJA3";"ING_CORR_SET96",#N/A,FALSE,"CAJA3";"SUNAT_AD_SET96",#N/A,FALSE,"ADUANAS"}</definedName>
    <definedName name="dfgdhfgujykuyolilkjlkl" localSheetId="8" hidden="1">{"CAJA_SET96",#N/A,FALSE,"CAJA3";"ING_CORR_SET96",#N/A,FALSE,"CAJA3";"SUNAT_AD_SET96",#N/A,FALSE,"ADUANAS"}</definedName>
    <definedName name="dfgdhfgujykuyolilkjlkl" localSheetId="9" hidden="1">{"CAJA_SET96",#N/A,FALSE,"CAJA3";"ING_CORR_SET96",#N/A,FALSE,"CAJA3";"SUNAT_AD_SET96",#N/A,FALSE,"ADUANAS"}</definedName>
    <definedName name="dfgdhfgujykuyolilkjlkl" localSheetId="1" hidden="1">{"CAJA_SET96",#N/A,FALSE,"CAJA3";"ING_CORR_SET96",#N/A,FALSE,"CAJA3";"SUNAT_AD_SET96",#N/A,FALSE,"ADUANAS"}</definedName>
    <definedName name="dfgdhfgujykuyolilkjlkl" localSheetId="14" hidden="1">{"CAJA_SET96",#N/A,FALSE,"CAJA3";"ING_CORR_SET96",#N/A,FALSE,"CAJA3";"SUNAT_AD_SET96",#N/A,FALSE,"ADUANAS"}</definedName>
    <definedName name="dfgdhfgujykuyolilkjlkl" localSheetId="5" hidden="1">{"CAJA_SET96",#N/A,FALSE,"CAJA3";"ING_CORR_SET96",#N/A,FALSE,"CAJA3";"SUNAT_AD_SET96",#N/A,FALSE,"ADUANAS"}</definedName>
    <definedName name="dfgdhfgujykuyolilkjlkl" localSheetId="2" hidden="1">{"CAJA_SET96",#N/A,FALSE,"CAJA3";"ING_CORR_SET96",#N/A,FALSE,"CAJA3";"SUNAT_AD_SET96",#N/A,FALSE,"ADUANAS"}</definedName>
    <definedName name="dfgdhfgujykuyolilkjlkl" localSheetId="4" hidden="1">{"CAJA_SET96",#N/A,FALSE,"CAJA3";"ING_CORR_SET96",#N/A,FALSE,"CAJA3";"SUNAT_AD_SET96",#N/A,FALSE,"ADUANAS"}</definedName>
    <definedName name="dfgdhfgujykuyolilkjlkl" localSheetId="3" hidden="1">{"CAJA_SET96",#N/A,FALSE,"CAJA3";"ING_CORR_SET96",#N/A,FALSE,"CAJA3";"SUNAT_AD_SET96",#N/A,FALSE,"ADUANAS"}</definedName>
    <definedName name="dfgdhfgujykuyolilkjlkl" localSheetId="23" hidden="1">{"CAJA_SET96",#N/A,FALSE,"CAJA3";"ING_CORR_SET96",#N/A,FALSE,"CAJA3";"SUNAT_AD_SET96",#N/A,FALSE,"ADUANAS"}</definedName>
    <definedName name="dfgdhfgujykuyolilkjlkl" hidden="1">{"CAJA_SET96",#N/A,FALSE,"CAJA3";"ING_CORR_SET96",#N/A,FALSE,"CAJA3";"SUNAT_AD_SET96",#N/A,FALSE,"ADUANAS"}</definedName>
    <definedName name="edswqa" localSheetId="6" hidden="1">{"CAJA_SET96",#N/A,FALSE,"CAJA3";"ING_CORR_SET96",#N/A,FALSE,"CAJA3";"SUNAT_AD_SET96",#N/A,FALSE,"ADUANAS"}</definedName>
    <definedName name="edswqa" localSheetId="7" hidden="1">{"CAJA_SET96",#N/A,FALSE,"CAJA3";"ING_CORR_SET96",#N/A,FALSE,"CAJA3";"SUNAT_AD_SET96",#N/A,FALSE,"ADUANAS"}</definedName>
    <definedName name="edswqa" localSheetId="8" hidden="1">{"CAJA_SET96",#N/A,FALSE,"CAJA3";"ING_CORR_SET96",#N/A,FALSE,"CAJA3";"SUNAT_AD_SET96",#N/A,FALSE,"ADUANAS"}</definedName>
    <definedName name="edswqa" localSheetId="9" hidden="1">{"CAJA_SET96",#N/A,FALSE,"CAJA3";"ING_CORR_SET96",#N/A,FALSE,"CAJA3";"SUNAT_AD_SET96",#N/A,FALSE,"ADUANAS"}</definedName>
    <definedName name="edswqa" localSheetId="1" hidden="1">{"CAJA_SET96",#N/A,FALSE,"CAJA3";"ING_CORR_SET96",#N/A,FALSE,"CAJA3";"SUNAT_AD_SET96",#N/A,FALSE,"ADUANAS"}</definedName>
    <definedName name="edswqa" localSheetId="14" hidden="1">{"CAJA_SET96",#N/A,FALSE,"CAJA3";"ING_CORR_SET96",#N/A,FALSE,"CAJA3";"SUNAT_AD_SET96",#N/A,FALSE,"ADUANAS"}</definedName>
    <definedName name="edswqa" localSheetId="5" hidden="1">{"CAJA_SET96",#N/A,FALSE,"CAJA3";"ING_CORR_SET96",#N/A,FALSE,"CAJA3";"SUNAT_AD_SET96",#N/A,FALSE,"ADUANAS"}</definedName>
    <definedName name="edswqa" localSheetId="2" hidden="1">{"CAJA_SET96",#N/A,FALSE,"CAJA3";"ING_CORR_SET96",#N/A,FALSE,"CAJA3";"SUNAT_AD_SET96",#N/A,FALSE,"ADUANAS"}</definedName>
    <definedName name="edswqa" localSheetId="4" hidden="1">{"CAJA_SET96",#N/A,FALSE,"CAJA3";"ING_CORR_SET96",#N/A,FALSE,"CAJA3";"SUNAT_AD_SET96",#N/A,FALSE,"ADUANAS"}</definedName>
    <definedName name="edswqa" localSheetId="3" hidden="1">{"CAJA_SET96",#N/A,FALSE,"CAJA3";"ING_CORR_SET96",#N/A,FALSE,"CAJA3";"SUNAT_AD_SET96",#N/A,FALSE,"ADUANAS"}</definedName>
    <definedName name="edswqa" localSheetId="23" hidden="1">{"CAJA_SET96",#N/A,FALSE,"CAJA3";"ING_CORR_SET96",#N/A,FALSE,"CAJA3";"SUNAT_AD_SET96",#N/A,FALSE,"ADUANAS"}</definedName>
    <definedName name="edswqa" hidden="1">{"CAJA_SET96",#N/A,FALSE,"CAJA3";"ING_CORR_SET96",#N/A,FALSE,"CAJA3";"SUNAT_AD_SET96",#N/A,FALSE,"ADUANAS"}</definedName>
    <definedName name="excesoanos" localSheetId="7">[3]BD!$GK$3:$GK$54</definedName>
    <definedName name="excesoanos" localSheetId="8">[3]BD!$GK$3:$GK$54</definedName>
    <definedName name="excesoanos" localSheetId="23">[3]BD!$GK$3:$GK$54</definedName>
    <definedName name="excesoanos">[4]BD!$GK$3:$GK$54</definedName>
    <definedName name="fdgfhzg" localSheetId="6" hidden="1">{"CAJA_SET96",#N/A,FALSE,"CAJA3";"ING_CORR_SET96",#N/A,FALSE,"CAJA3";"SUNAT_AD_SET96",#N/A,FALSE,"ADUANAS"}</definedName>
    <definedName name="fdgfhzg" localSheetId="7" hidden="1">{"CAJA_SET96",#N/A,FALSE,"CAJA3";"ING_CORR_SET96",#N/A,FALSE,"CAJA3";"SUNAT_AD_SET96",#N/A,FALSE,"ADUANAS"}</definedName>
    <definedName name="fdgfhzg" localSheetId="8" hidden="1">{"CAJA_SET96",#N/A,FALSE,"CAJA3";"ING_CORR_SET96",#N/A,FALSE,"CAJA3";"SUNAT_AD_SET96",#N/A,FALSE,"ADUANAS"}</definedName>
    <definedName name="fdgfhzg" localSheetId="9" hidden="1">{"CAJA_SET96",#N/A,FALSE,"CAJA3";"ING_CORR_SET96",#N/A,FALSE,"CAJA3";"SUNAT_AD_SET96",#N/A,FALSE,"ADUANAS"}</definedName>
    <definedName name="fdgfhzg" localSheetId="1" hidden="1">{"CAJA_SET96",#N/A,FALSE,"CAJA3";"ING_CORR_SET96",#N/A,FALSE,"CAJA3";"SUNAT_AD_SET96",#N/A,FALSE,"ADUANAS"}</definedName>
    <definedName name="fdgfhzg" localSheetId="14" hidden="1">{"CAJA_SET96",#N/A,FALSE,"CAJA3";"ING_CORR_SET96",#N/A,FALSE,"CAJA3";"SUNAT_AD_SET96",#N/A,FALSE,"ADUANAS"}</definedName>
    <definedName name="fdgfhzg" localSheetId="5" hidden="1">{"CAJA_SET96",#N/A,FALSE,"CAJA3";"ING_CORR_SET96",#N/A,FALSE,"CAJA3";"SUNAT_AD_SET96",#N/A,FALSE,"ADUANAS"}</definedName>
    <definedName name="fdgfhzg" localSheetId="2" hidden="1">{"CAJA_SET96",#N/A,FALSE,"CAJA3";"ING_CORR_SET96",#N/A,FALSE,"CAJA3";"SUNAT_AD_SET96",#N/A,FALSE,"ADUANAS"}</definedName>
    <definedName name="fdgfhzg" localSheetId="4" hidden="1">{"CAJA_SET96",#N/A,FALSE,"CAJA3";"ING_CORR_SET96",#N/A,FALSE,"CAJA3";"SUNAT_AD_SET96",#N/A,FALSE,"ADUANAS"}</definedName>
    <definedName name="fdgfhzg" localSheetId="3" hidden="1">{"CAJA_SET96",#N/A,FALSE,"CAJA3";"ING_CORR_SET96",#N/A,FALSE,"CAJA3";"SUNAT_AD_SET96",#N/A,FALSE,"ADUANAS"}</definedName>
    <definedName name="fdgfhzg" localSheetId="23" hidden="1">{"CAJA_SET96",#N/A,FALSE,"CAJA3";"ING_CORR_SET96",#N/A,FALSE,"CAJA3";"SUNAT_AD_SET96",#N/A,FALSE,"ADUANAS"}</definedName>
    <definedName name="fdgfhzg" hidden="1">{"CAJA_SET96",#N/A,FALSE,"CAJA3";"ING_CORR_SET96",#N/A,FALSE,"CAJA3";"SUNAT_AD_SET96",#N/A,FALSE,"ADUANAS"}</definedName>
    <definedName name="fdsfhjkklljkhhg" localSheetId="6" hidden="1">{"SUNAT_AD_AGO96",#N/A,FALSE,"ADUANAS";"CAJA_AGO96",#N/A,FALSE,"CAJA3";"ING_CORR_AGO96",#N/A,FALSE,"CAJA3"}</definedName>
    <definedName name="fdsfhjkklljkhhg" localSheetId="7" hidden="1">{"SUNAT_AD_AGO96",#N/A,FALSE,"ADUANAS";"CAJA_AGO96",#N/A,FALSE,"CAJA3";"ING_CORR_AGO96",#N/A,FALSE,"CAJA3"}</definedName>
    <definedName name="fdsfhjkklljkhhg" localSheetId="8" hidden="1">{"SUNAT_AD_AGO96",#N/A,FALSE,"ADUANAS";"CAJA_AGO96",#N/A,FALSE,"CAJA3";"ING_CORR_AGO96",#N/A,FALSE,"CAJA3"}</definedName>
    <definedName name="fdsfhjkklljkhhg" localSheetId="9" hidden="1">{"SUNAT_AD_AGO96",#N/A,FALSE,"ADUANAS";"CAJA_AGO96",#N/A,FALSE,"CAJA3";"ING_CORR_AGO96",#N/A,FALSE,"CAJA3"}</definedName>
    <definedName name="fdsfhjkklljkhhg" localSheetId="1" hidden="1">{"SUNAT_AD_AGO96",#N/A,FALSE,"ADUANAS";"CAJA_AGO96",#N/A,FALSE,"CAJA3";"ING_CORR_AGO96",#N/A,FALSE,"CAJA3"}</definedName>
    <definedName name="fdsfhjkklljkhhg" localSheetId="14" hidden="1">{"SUNAT_AD_AGO96",#N/A,FALSE,"ADUANAS";"CAJA_AGO96",#N/A,FALSE,"CAJA3";"ING_CORR_AGO96",#N/A,FALSE,"CAJA3"}</definedName>
    <definedName name="fdsfhjkklljkhhg" localSheetId="5" hidden="1">{"SUNAT_AD_AGO96",#N/A,FALSE,"ADUANAS";"CAJA_AGO96",#N/A,FALSE,"CAJA3";"ING_CORR_AGO96",#N/A,FALSE,"CAJA3"}</definedName>
    <definedName name="fdsfhjkklljkhhg" localSheetId="2" hidden="1">{"SUNAT_AD_AGO96",#N/A,FALSE,"ADUANAS";"CAJA_AGO96",#N/A,FALSE,"CAJA3";"ING_CORR_AGO96",#N/A,FALSE,"CAJA3"}</definedName>
    <definedName name="fdsfhjkklljkhhg" localSheetId="4" hidden="1">{"SUNAT_AD_AGO96",#N/A,FALSE,"ADUANAS";"CAJA_AGO96",#N/A,FALSE,"CAJA3";"ING_CORR_AGO96",#N/A,FALSE,"CAJA3"}</definedName>
    <definedName name="fdsfhjkklljkhhg" localSheetId="3" hidden="1">{"SUNAT_AD_AGO96",#N/A,FALSE,"ADUANAS";"CAJA_AGO96",#N/A,FALSE,"CAJA3";"ING_CORR_AGO96",#N/A,FALSE,"CAJA3"}</definedName>
    <definedName name="fdsfhjkklljkhhg" localSheetId="23" hidden="1">{"SUNAT_AD_AGO96",#N/A,FALSE,"ADUANAS";"CAJA_AGO96",#N/A,FALSE,"CAJA3";"ING_CORR_AGO96",#N/A,FALSE,"CAJA3"}</definedName>
    <definedName name="fdsfhjkklljkhhg" hidden="1">{"SUNAT_AD_AGO96",#N/A,FALSE,"ADUANAS";"CAJA_AGO96",#N/A,FALSE,"CAJA3";"ING_CORR_AGO96",#N/A,FALSE,"CAJA3"}</definedName>
    <definedName name="FFF" localSheetId="6" hidden="1">{"CAJA_SET96",#N/A,FALSE,"CAJA3";"ING_CORR_SET96",#N/A,FALSE,"CAJA3";"SUNAT_AD_SET96",#N/A,FALSE,"ADUANAS"}</definedName>
    <definedName name="FFF" localSheetId="7" hidden="1">{"CAJA_SET96",#N/A,FALSE,"CAJA3";"ING_CORR_SET96",#N/A,FALSE,"CAJA3";"SUNAT_AD_SET96",#N/A,FALSE,"ADUANAS"}</definedName>
    <definedName name="FFF" localSheetId="8" hidden="1">{"CAJA_SET96",#N/A,FALSE,"CAJA3";"ING_CORR_SET96",#N/A,FALSE,"CAJA3";"SUNAT_AD_SET96",#N/A,FALSE,"ADUANAS"}</definedName>
    <definedName name="FFF" localSheetId="9" hidden="1">{"CAJA_SET96",#N/A,FALSE,"CAJA3";"ING_CORR_SET96",#N/A,FALSE,"CAJA3";"SUNAT_AD_SET96",#N/A,FALSE,"ADUANAS"}</definedName>
    <definedName name="FFF" localSheetId="1" hidden="1">{"CAJA_SET96",#N/A,FALSE,"CAJA3";"ING_CORR_SET96",#N/A,FALSE,"CAJA3";"SUNAT_AD_SET96",#N/A,FALSE,"ADUANAS"}</definedName>
    <definedName name="FFF" localSheetId="14" hidden="1">{"CAJA_SET96",#N/A,FALSE,"CAJA3";"ING_CORR_SET96",#N/A,FALSE,"CAJA3";"SUNAT_AD_SET96",#N/A,FALSE,"ADUANAS"}</definedName>
    <definedName name="FFF" localSheetId="5" hidden="1">{"CAJA_SET96",#N/A,FALSE,"CAJA3";"ING_CORR_SET96",#N/A,FALSE,"CAJA3";"SUNAT_AD_SET96",#N/A,FALSE,"ADUANAS"}</definedName>
    <definedName name="FFF" localSheetId="2" hidden="1">{"CAJA_SET96",#N/A,FALSE,"CAJA3";"ING_CORR_SET96",#N/A,FALSE,"CAJA3";"SUNAT_AD_SET96",#N/A,FALSE,"ADUANAS"}</definedName>
    <definedName name="FFF" localSheetId="4" hidden="1">{"CAJA_SET96",#N/A,FALSE,"CAJA3";"ING_CORR_SET96",#N/A,FALSE,"CAJA3";"SUNAT_AD_SET96",#N/A,FALSE,"ADUANAS"}</definedName>
    <definedName name="FFF" localSheetId="3" hidden="1">{"CAJA_SET96",#N/A,FALSE,"CAJA3";"ING_CORR_SET96",#N/A,FALSE,"CAJA3";"SUNAT_AD_SET96",#N/A,FALSE,"ADUANAS"}</definedName>
    <definedName name="FFF" localSheetId="23" hidden="1">{"CAJA_SET96",#N/A,FALSE,"CAJA3";"ING_CORR_SET96",#N/A,FALSE,"CAJA3";"SUNAT_AD_SET96",#N/A,FALSE,"ADUANAS"}</definedName>
    <definedName name="FFF" hidden="1">{"CAJA_SET96",#N/A,FALSE,"CAJA3";"ING_CORR_SET96",#N/A,FALSE,"CAJA3";"SUNAT_AD_SET96",#N/A,FALSE,"ADUANAS"}</definedName>
    <definedName name="fgsfefwe4" localSheetId="6" hidden="1">{"CAJA_SET96",#N/A,FALSE,"CAJA3";"ING_CORR_SET96",#N/A,FALSE,"CAJA3";"SUNAT_AD_SET96",#N/A,FALSE,"ADUANAS"}</definedName>
    <definedName name="fgsfefwe4" localSheetId="7" hidden="1">{"CAJA_SET96",#N/A,FALSE,"CAJA3";"ING_CORR_SET96",#N/A,FALSE,"CAJA3";"SUNAT_AD_SET96",#N/A,FALSE,"ADUANAS"}</definedName>
    <definedName name="fgsfefwe4" localSheetId="8" hidden="1">{"CAJA_SET96",#N/A,FALSE,"CAJA3";"ING_CORR_SET96",#N/A,FALSE,"CAJA3";"SUNAT_AD_SET96",#N/A,FALSE,"ADUANAS"}</definedName>
    <definedName name="fgsfefwe4" localSheetId="9" hidden="1">{"CAJA_SET96",#N/A,FALSE,"CAJA3";"ING_CORR_SET96",#N/A,FALSE,"CAJA3";"SUNAT_AD_SET96",#N/A,FALSE,"ADUANAS"}</definedName>
    <definedName name="fgsfefwe4" localSheetId="1" hidden="1">{"CAJA_SET96",#N/A,FALSE,"CAJA3";"ING_CORR_SET96",#N/A,FALSE,"CAJA3";"SUNAT_AD_SET96",#N/A,FALSE,"ADUANAS"}</definedName>
    <definedName name="fgsfefwe4" localSheetId="14" hidden="1">{"CAJA_SET96",#N/A,FALSE,"CAJA3";"ING_CORR_SET96",#N/A,FALSE,"CAJA3";"SUNAT_AD_SET96",#N/A,FALSE,"ADUANAS"}</definedName>
    <definedName name="fgsfefwe4" localSheetId="5" hidden="1">{"CAJA_SET96",#N/A,FALSE,"CAJA3";"ING_CORR_SET96",#N/A,FALSE,"CAJA3";"SUNAT_AD_SET96",#N/A,FALSE,"ADUANAS"}</definedName>
    <definedName name="fgsfefwe4" localSheetId="2" hidden="1">{"CAJA_SET96",#N/A,FALSE,"CAJA3";"ING_CORR_SET96",#N/A,FALSE,"CAJA3";"SUNAT_AD_SET96",#N/A,FALSE,"ADUANAS"}</definedName>
    <definedName name="fgsfefwe4" localSheetId="4" hidden="1">{"CAJA_SET96",#N/A,FALSE,"CAJA3";"ING_CORR_SET96",#N/A,FALSE,"CAJA3";"SUNAT_AD_SET96",#N/A,FALSE,"ADUANAS"}</definedName>
    <definedName name="fgsfefwe4" localSheetId="3" hidden="1">{"CAJA_SET96",#N/A,FALSE,"CAJA3";"ING_CORR_SET96",#N/A,FALSE,"CAJA3";"SUNAT_AD_SET96",#N/A,FALSE,"ADUANAS"}</definedName>
    <definedName name="fgsfefwe4" localSheetId="23" hidden="1">{"CAJA_SET96",#N/A,FALSE,"CAJA3";"ING_CORR_SET96",#N/A,FALSE,"CAJA3";"SUNAT_AD_SET96",#N/A,FALSE,"ADUANAS"}</definedName>
    <definedName name="fgsfefwe4" hidden="1">{"CAJA_SET96",#N/A,FALSE,"CAJA3";"ING_CORR_SET96",#N/A,FALSE,"CAJA3";"SUNAT_AD_SET96",#N/A,FALSE,"ADUANAS"}</definedName>
    <definedName name="frdd" localSheetId="6" hidden="1">{"CAJA_SET96",#N/A,FALSE,"CAJA3";"ING_CORR_SET96",#N/A,FALSE,"CAJA3";"SUNAT_AD_SET96",#N/A,FALSE,"ADUANAS"}</definedName>
    <definedName name="frdd" localSheetId="7" hidden="1">{"CAJA_SET96",#N/A,FALSE,"CAJA3";"ING_CORR_SET96",#N/A,FALSE,"CAJA3";"SUNAT_AD_SET96",#N/A,FALSE,"ADUANAS"}</definedName>
    <definedName name="frdd" localSheetId="8" hidden="1">{"CAJA_SET96",#N/A,FALSE,"CAJA3";"ING_CORR_SET96",#N/A,FALSE,"CAJA3";"SUNAT_AD_SET96",#N/A,FALSE,"ADUANAS"}</definedName>
    <definedName name="frdd" localSheetId="9" hidden="1">{"CAJA_SET96",#N/A,FALSE,"CAJA3";"ING_CORR_SET96",#N/A,FALSE,"CAJA3";"SUNAT_AD_SET96",#N/A,FALSE,"ADUANAS"}</definedName>
    <definedName name="frdd" localSheetId="1" hidden="1">{"CAJA_SET96",#N/A,FALSE,"CAJA3";"ING_CORR_SET96",#N/A,FALSE,"CAJA3";"SUNAT_AD_SET96",#N/A,FALSE,"ADUANAS"}</definedName>
    <definedName name="frdd" localSheetId="14" hidden="1">{"CAJA_SET96",#N/A,FALSE,"CAJA3";"ING_CORR_SET96",#N/A,FALSE,"CAJA3";"SUNAT_AD_SET96",#N/A,FALSE,"ADUANAS"}</definedName>
    <definedName name="frdd" localSheetId="5" hidden="1">{"CAJA_SET96",#N/A,FALSE,"CAJA3";"ING_CORR_SET96",#N/A,FALSE,"CAJA3";"SUNAT_AD_SET96",#N/A,FALSE,"ADUANAS"}</definedName>
    <definedName name="frdd" localSheetId="2" hidden="1">{"CAJA_SET96",#N/A,FALSE,"CAJA3";"ING_CORR_SET96",#N/A,FALSE,"CAJA3";"SUNAT_AD_SET96",#N/A,FALSE,"ADUANAS"}</definedName>
    <definedName name="frdd" localSheetId="4" hidden="1">{"CAJA_SET96",#N/A,FALSE,"CAJA3";"ING_CORR_SET96",#N/A,FALSE,"CAJA3";"SUNAT_AD_SET96",#N/A,FALSE,"ADUANAS"}</definedName>
    <definedName name="frdd" localSheetId="3" hidden="1">{"CAJA_SET96",#N/A,FALSE,"CAJA3";"ING_CORR_SET96",#N/A,FALSE,"CAJA3";"SUNAT_AD_SET96",#N/A,FALSE,"ADUANAS"}</definedName>
    <definedName name="frdd" localSheetId="23" hidden="1">{"CAJA_SET96",#N/A,FALSE,"CAJA3";"ING_CORR_SET96",#N/A,FALSE,"CAJA3";"SUNAT_AD_SET96",#N/A,FALSE,"ADUANAS"}</definedName>
    <definedName name="frdd" hidden="1">{"CAJA_SET96",#N/A,FALSE,"CAJA3";"ING_CORR_SET96",#N/A,FALSE,"CAJA3";"SUNAT_AD_SET96",#N/A,FALSE,"ADUANAS"}</definedName>
    <definedName name="fresne" localSheetId="6" hidden="1">{"CAJA_SET96",#N/A,FALSE,"CAJA3";"ING_CORR_SET96",#N/A,FALSE,"CAJA3";"SUNAT_AD_SET96",#N/A,FALSE,"ADUANAS"}</definedName>
    <definedName name="fresne" localSheetId="7" hidden="1">{"CAJA_SET96",#N/A,FALSE,"CAJA3";"ING_CORR_SET96",#N/A,FALSE,"CAJA3";"SUNAT_AD_SET96",#N/A,FALSE,"ADUANAS"}</definedName>
    <definedName name="fresne" localSheetId="8" hidden="1">{"CAJA_SET96",#N/A,FALSE,"CAJA3";"ING_CORR_SET96",#N/A,FALSE,"CAJA3";"SUNAT_AD_SET96",#N/A,FALSE,"ADUANAS"}</definedName>
    <definedName name="fresne" localSheetId="9" hidden="1">{"CAJA_SET96",#N/A,FALSE,"CAJA3";"ING_CORR_SET96",#N/A,FALSE,"CAJA3";"SUNAT_AD_SET96",#N/A,FALSE,"ADUANAS"}</definedName>
    <definedName name="fresne" localSheetId="1" hidden="1">{"CAJA_SET96",#N/A,FALSE,"CAJA3";"ING_CORR_SET96",#N/A,FALSE,"CAJA3";"SUNAT_AD_SET96",#N/A,FALSE,"ADUANAS"}</definedName>
    <definedName name="fresne" localSheetId="14" hidden="1">{"CAJA_SET96",#N/A,FALSE,"CAJA3";"ING_CORR_SET96",#N/A,FALSE,"CAJA3";"SUNAT_AD_SET96",#N/A,FALSE,"ADUANAS"}</definedName>
    <definedName name="fresne" localSheetId="5" hidden="1">{"CAJA_SET96",#N/A,FALSE,"CAJA3";"ING_CORR_SET96",#N/A,FALSE,"CAJA3";"SUNAT_AD_SET96",#N/A,FALSE,"ADUANAS"}</definedName>
    <definedName name="fresne" localSheetId="2" hidden="1">{"CAJA_SET96",#N/A,FALSE,"CAJA3";"ING_CORR_SET96",#N/A,FALSE,"CAJA3";"SUNAT_AD_SET96",#N/A,FALSE,"ADUANAS"}</definedName>
    <definedName name="fresne" localSheetId="4" hidden="1">{"CAJA_SET96",#N/A,FALSE,"CAJA3";"ING_CORR_SET96",#N/A,FALSE,"CAJA3";"SUNAT_AD_SET96",#N/A,FALSE,"ADUANAS"}</definedName>
    <definedName name="fresne" localSheetId="3" hidden="1">{"CAJA_SET96",#N/A,FALSE,"CAJA3";"ING_CORR_SET96",#N/A,FALSE,"CAJA3";"SUNAT_AD_SET96",#N/A,FALSE,"ADUANAS"}</definedName>
    <definedName name="fresne" localSheetId="23" hidden="1">{"CAJA_SET96",#N/A,FALSE,"CAJA3";"ING_CORR_SET96",#N/A,FALSE,"CAJA3";"SUNAT_AD_SET96",#N/A,FALSE,"ADUANAS"}</definedName>
    <definedName name="fresne" hidden="1">{"CAJA_SET96",#N/A,FALSE,"CAJA3";"ING_CORR_SET96",#N/A,FALSE,"CAJA3";"SUNAT_AD_SET96",#N/A,FALSE,"ADUANAS"}</definedName>
    <definedName name="frewaq" localSheetId="6" hidden="1">{"SUNAT_AD_AGO96",#N/A,FALSE,"ADUANAS";"CAJA_AGO96",#N/A,FALSE,"CAJA3";"ING_CORR_AGO96",#N/A,FALSE,"CAJA3"}</definedName>
    <definedName name="frewaq" localSheetId="7" hidden="1">{"SUNAT_AD_AGO96",#N/A,FALSE,"ADUANAS";"CAJA_AGO96",#N/A,FALSE,"CAJA3";"ING_CORR_AGO96",#N/A,FALSE,"CAJA3"}</definedName>
    <definedName name="frewaq" localSheetId="8" hidden="1">{"SUNAT_AD_AGO96",#N/A,FALSE,"ADUANAS";"CAJA_AGO96",#N/A,FALSE,"CAJA3";"ING_CORR_AGO96",#N/A,FALSE,"CAJA3"}</definedName>
    <definedName name="frewaq" localSheetId="9" hidden="1">{"SUNAT_AD_AGO96",#N/A,FALSE,"ADUANAS";"CAJA_AGO96",#N/A,FALSE,"CAJA3";"ING_CORR_AGO96",#N/A,FALSE,"CAJA3"}</definedName>
    <definedName name="frewaq" localSheetId="1" hidden="1">{"SUNAT_AD_AGO96",#N/A,FALSE,"ADUANAS";"CAJA_AGO96",#N/A,FALSE,"CAJA3";"ING_CORR_AGO96",#N/A,FALSE,"CAJA3"}</definedName>
    <definedName name="frewaq" localSheetId="14" hidden="1">{"SUNAT_AD_AGO96",#N/A,FALSE,"ADUANAS";"CAJA_AGO96",#N/A,FALSE,"CAJA3";"ING_CORR_AGO96",#N/A,FALSE,"CAJA3"}</definedName>
    <definedName name="frewaq" localSheetId="5" hidden="1">{"SUNAT_AD_AGO96",#N/A,FALSE,"ADUANAS";"CAJA_AGO96",#N/A,FALSE,"CAJA3";"ING_CORR_AGO96",#N/A,FALSE,"CAJA3"}</definedName>
    <definedName name="frewaq" localSheetId="2" hidden="1">{"SUNAT_AD_AGO96",#N/A,FALSE,"ADUANAS";"CAJA_AGO96",#N/A,FALSE,"CAJA3";"ING_CORR_AGO96",#N/A,FALSE,"CAJA3"}</definedName>
    <definedName name="frewaq" localSheetId="4" hidden="1">{"SUNAT_AD_AGO96",#N/A,FALSE,"ADUANAS";"CAJA_AGO96",#N/A,FALSE,"CAJA3";"ING_CORR_AGO96",#N/A,FALSE,"CAJA3"}</definedName>
    <definedName name="frewaq" localSheetId="3" hidden="1">{"SUNAT_AD_AGO96",#N/A,FALSE,"ADUANAS";"CAJA_AGO96",#N/A,FALSE,"CAJA3";"ING_CORR_AGO96",#N/A,FALSE,"CAJA3"}</definedName>
    <definedName name="frewaq" localSheetId="23" hidden="1">{"SUNAT_AD_AGO96",#N/A,FALSE,"ADUANAS";"CAJA_AGO96",#N/A,FALSE,"CAJA3";"ING_CORR_AGO96",#N/A,FALSE,"CAJA3"}</definedName>
    <definedName name="frewaq" hidden="1">{"SUNAT_AD_AGO96",#N/A,FALSE,"ADUANAS";"CAJA_AGO96",#N/A,FALSE,"CAJA3";"ING_CORR_AGO96",#N/A,FALSE,"CAJA3"}</definedName>
    <definedName name="fsdffd" localSheetId="6" hidden="1">{"CAJA_SET96",#N/A,FALSE,"CAJA3";"ING_CORR_SET96",#N/A,FALSE,"CAJA3";"SUNAT_AD_SET96",#N/A,FALSE,"ADUANAS"}</definedName>
    <definedName name="fsdffd" localSheetId="7" hidden="1">{"CAJA_SET96",#N/A,FALSE,"CAJA3";"ING_CORR_SET96",#N/A,FALSE,"CAJA3";"SUNAT_AD_SET96",#N/A,FALSE,"ADUANAS"}</definedName>
    <definedName name="fsdffd" localSheetId="8" hidden="1">{"CAJA_SET96",#N/A,FALSE,"CAJA3";"ING_CORR_SET96",#N/A,FALSE,"CAJA3";"SUNAT_AD_SET96",#N/A,FALSE,"ADUANAS"}</definedName>
    <definedName name="fsdffd" localSheetId="9" hidden="1">{"CAJA_SET96",#N/A,FALSE,"CAJA3";"ING_CORR_SET96",#N/A,FALSE,"CAJA3";"SUNAT_AD_SET96",#N/A,FALSE,"ADUANAS"}</definedName>
    <definedName name="fsdffd" localSheetId="1" hidden="1">{"CAJA_SET96",#N/A,FALSE,"CAJA3";"ING_CORR_SET96",#N/A,FALSE,"CAJA3";"SUNAT_AD_SET96",#N/A,FALSE,"ADUANAS"}</definedName>
    <definedName name="fsdffd" localSheetId="14" hidden="1">{"CAJA_SET96",#N/A,FALSE,"CAJA3";"ING_CORR_SET96",#N/A,FALSE,"CAJA3";"SUNAT_AD_SET96",#N/A,FALSE,"ADUANAS"}</definedName>
    <definedName name="fsdffd" localSheetId="5" hidden="1">{"CAJA_SET96",#N/A,FALSE,"CAJA3";"ING_CORR_SET96",#N/A,FALSE,"CAJA3";"SUNAT_AD_SET96",#N/A,FALSE,"ADUANAS"}</definedName>
    <definedName name="fsdffd" localSheetId="2" hidden="1">{"CAJA_SET96",#N/A,FALSE,"CAJA3";"ING_CORR_SET96",#N/A,FALSE,"CAJA3";"SUNAT_AD_SET96",#N/A,FALSE,"ADUANAS"}</definedName>
    <definedName name="fsdffd" localSheetId="4" hidden="1">{"CAJA_SET96",#N/A,FALSE,"CAJA3";"ING_CORR_SET96",#N/A,FALSE,"CAJA3";"SUNAT_AD_SET96",#N/A,FALSE,"ADUANAS"}</definedName>
    <definedName name="fsdffd" localSheetId="3" hidden="1">{"CAJA_SET96",#N/A,FALSE,"CAJA3";"ING_CORR_SET96",#N/A,FALSE,"CAJA3";"SUNAT_AD_SET96",#N/A,FALSE,"ADUANAS"}</definedName>
    <definedName name="fsdffd" localSheetId="23" hidden="1">{"CAJA_SET96",#N/A,FALSE,"CAJA3";"ING_CORR_SET96",#N/A,FALSE,"CAJA3";"SUNAT_AD_SET96",#N/A,FALSE,"ADUANAS"}</definedName>
    <definedName name="fsdffd" hidden="1">{"CAJA_SET96",#N/A,FALSE,"CAJA3";"ING_CORR_SET96",#N/A,FALSE,"CAJA3";"SUNAT_AD_SET96",#N/A,FALSE,"ADUANAS"}</definedName>
    <definedName name="GEEDFF" localSheetId="6" hidden="1">{"CAJA_SET96",#N/A,FALSE,"CAJA3";"ING_CORR_SET96",#N/A,FALSE,"CAJA3";"SUNAT_AD_SET96",#N/A,FALSE,"ADUANAS"}</definedName>
    <definedName name="GEEDFF" localSheetId="7" hidden="1">{"CAJA_SET96",#N/A,FALSE,"CAJA3";"ING_CORR_SET96",#N/A,FALSE,"CAJA3";"SUNAT_AD_SET96",#N/A,FALSE,"ADUANAS"}</definedName>
    <definedName name="GEEDFF" localSheetId="8" hidden="1">{"CAJA_SET96",#N/A,FALSE,"CAJA3";"ING_CORR_SET96",#N/A,FALSE,"CAJA3";"SUNAT_AD_SET96",#N/A,FALSE,"ADUANAS"}</definedName>
    <definedName name="GEEDFF" localSheetId="9" hidden="1">{"CAJA_SET96",#N/A,FALSE,"CAJA3";"ING_CORR_SET96",#N/A,FALSE,"CAJA3";"SUNAT_AD_SET96",#N/A,FALSE,"ADUANAS"}</definedName>
    <definedName name="GEEDFF" localSheetId="1" hidden="1">{"CAJA_SET96",#N/A,FALSE,"CAJA3";"ING_CORR_SET96",#N/A,FALSE,"CAJA3";"SUNAT_AD_SET96",#N/A,FALSE,"ADUANAS"}</definedName>
    <definedName name="GEEDFF" localSheetId="14" hidden="1">{"CAJA_SET96",#N/A,FALSE,"CAJA3";"ING_CORR_SET96",#N/A,FALSE,"CAJA3";"SUNAT_AD_SET96",#N/A,FALSE,"ADUANAS"}</definedName>
    <definedName name="GEEDFF" localSheetId="5" hidden="1">{"CAJA_SET96",#N/A,FALSE,"CAJA3";"ING_CORR_SET96",#N/A,FALSE,"CAJA3";"SUNAT_AD_SET96",#N/A,FALSE,"ADUANAS"}</definedName>
    <definedName name="GEEDFF" localSheetId="2" hidden="1">{"CAJA_SET96",#N/A,FALSE,"CAJA3";"ING_CORR_SET96",#N/A,FALSE,"CAJA3";"SUNAT_AD_SET96",#N/A,FALSE,"ADUANAS"}</definedName>
    <definedName name="GEEDFF" localSheetId="4" hidden="1">{"CAJA_SET96",#N/A,FALSE,"CAJA3";"ING_CORR_SET96",#N/A,FALSE,"CAJA3";"SUNAT_AD_SET96",#N/A,FALSE,"ADUANAS"}</definedName>
    <definedName name="GEEDFF" localSheetId="3" hidden="1">{"CAJA_SET96",#N/A,FALSE,"CAJA3";"ING_CORR_SET96",#N/A,FALSE,"CAJA3";"SUNAT_AD_SET96",#N/A,FALSE,"ADUANAS"}</definedName>
    <definedName name="GEEDFF" localSheetId="23" hidden="1">{"CAJA_SET96",#N/A,FALSE,"CAJA3";"ING_CORR_SET96",#N/A,FALSE,"CAJA3";"SUNAT_AD_SET96",#N/A,FALSE,"ADUANAS"}</definedName>
    <definedName name="GEEDFF" hidden="1">{"CAJA_SET96",#N/A,FALSE,"CAJA3";"ING_CORR_SET96",#N/A,FALSE,"CAJA3";"SUNAT_AD_SET96",#N/A,FALSE,"ADUANAS"}</definedName>
    <definedName name="GJGJHVJHKVHJKLHJIHKJBIIIII" localSheetId="6" hidden="1">{"CAJA_SET96",#N/A,FALSE,"CAJA3";"ING_CORR_SET96",#N/A,FALSE,"CAJA3";"SUNAT_AD_SET96",#N/A,FALSE,"ADUANAS"}</definedName>
    <definedName name="GJGJHVJHKVHJKLHJIHKJBIIIII" localSheetId="7" hidden="1">{"CAJA_SET96",#N/A,FALSE,"CAJA3";"ING_CORR_SET96",#N/A,FALSE,"CAJA3";"SUNAT_AD_SET96",#N/A,FALSE,"ADUANAS"}</definedName>
    <definedName name="GJGJHVJHKVHJKLHJIHKJBIIIII" localSheetId="8" hidden="1">{"CAJA_SET96",#N/A,FALSE,"CAJA3";"ING_CORR_SET96",#N/A,FALSE,"CAJA3";"SUNAT_AD_SET96",#N/A,FALSE,"ADUANAS"}</definedName>
    <definedName name="GJGJHVJHKVHJKLHJIHKJBIIIII" localSheetId="9" hidden="1">{"CAJA_SET96",#N/A,FALSE,"CAJA3";"ING_CORR_SET96",#N/A,FALSE,"CAJA3";"SUNAT_AD_SET96",#N/A,FALSE,"ADUANAS"}</definedName>
    <definedName name="GJGJHVJHKVHJKLHJIHKJBIIIII" localSheetId="1" hidden="1">{"CAJA_SET96",#N/A,FALSE,"CAJA3";"ING_CORR_SET96",#N/A,FALSE,"CAJA3";"SUNAT_AD_SET96",#N/A,FALSE,"ADUANAS"}</definedName>
    <definedName name="GJGJHVJHKVHJKLHJIHKJBIIIII" localSheetId="14" hidden="1">{"CAJA_SET96",#N/A,FALSE,"CAJA3";"ING_CORR_SET96",#N/A,FALSE,"CAJA3";"SUNAT_AD_SET96",#N/A,FALSE,"ADUANAS"}</definedName>
    <definedName name="GJGJHVJHKVHJKLHJIHKJBIIIII" localSheetId="5" hidden="1">{"CAJA_SET96",#N/A,FALSE,"CAJA3";"ING_CORR_SET96",#N/A,FALSE,"CAJA3";"SUNAT_AD_SET96",#N/A,FALSE,"ADUANAS"}</definedName>
    <definedName name="GJGJHVJHKVHJKLHJIHKJBIIIII" localSheetId="2" hidden="1">{"CAJA_SET96",#N/A,FALSE,"CAJA3";"ING_CORR_SET96",#N/A,FALSE,"CAJA3";"SUNAT_AD_SET96",#N/A,FALSE,"ADUANAS"}</definedName>
    <definedName name="GJGJHVJHKVHJKLHJIHKJBIIIII" localSheetId="4" hidden="1">{"CAJA_SET96",#N/A,FALSE,"CAJA3";"ING_CORR_SET96",#N/A,FALSE,"CAJA3";"SUNAT_AD_SET96",#N/A,FALSE,"ADUANAS"}</definedName>
    <definedName name="GJGJHVJHKVHJKLHJIHKJBIIIII" localSheetId="3" hidden="1">{"CAJA_SET96",#N/A,FALSE,"CAJA3";"ING_CORR_SET96",#N/A,FALSE,"CAJA3";"SUNAT_AD_SET96",#N/A,FALSE,"ADUANAS"}</definedName>
    <definedName name="GJGJHVJHKVHJKLHJIHKJBIIIII" localSheetId="23" hidden="1">{"CAJA_SET96",#N/A,FALSE,"CAJA3";"ING_CORR_SET96",#N/A,FALSE,"CAJA3";"SUNAT_AD_SET96",#N/A,FALSE,"ADUANAS"}</definedName>
    <definedName name="GJGJHVJHKVHJKLHJIHKJBIIIII" hidden="1">{"CAJA_SET96",#N/A,FALSE,"CAJA3";"ING_CORR_SET96",#N/A,FALSE,"CAJA3";"SUNAT_AD_SET96",#N/A,FALSE,"ADUANAS"}</definedName>
    <definedName name="gruposalario" localSheetId="7">[3]MEX!$A$8:$D$29</definedName>
    <definedName name="gruposalario" localSheetId="8">[3]MEX!$A$8:$D$29</definedName>
    <definedName name="gruposalario" localSheetId="23">[3]MEX!$A$8:$D$29</definedName>
    <definedName name="gruposalario">[4]MEX!$A$8:$D$29</definedName>
    <definedName name="GTRESW" localSheetId="6" hidden="1">{"SUNAT_AD_AGO96",#N/A,FALSE,"ADUANAS";"CAJA_AGO96",#N/A,FALSE,"CAJA3";"ING_CORR_AGO96",#N/A,FALSE,"CAJA3"}</definedName>
    <definedName name="GTRESW" localSheetId="7" hidden="1">{"SUNAT_AD_AGO96",#N/A,FALSE,"ADUANAS";"CAJA_AGO96",#N/A,FALSE,"CAJA3";"ING_CORR_AGO96",#N/A,FALSE,"CAJA3"}</definedName>
    <definedName name="GTRESW" localSheetId="8" hidden="1">{"SUNAT_AD_AGO96",#N/A,FALSE,"ADUANAS";"CAJA_AGO96",#N/A,FALSE,"CAJA3";"ING_CORR_AGO96",#N/A,FALSE,"CAJA3"}</definedName>
    <definedName name="GTRESW" localSheetId="9" hidden="1">{"SUNAT_AD_AGO96",#N/A,FALSE,"ADUANAS";"CAJA_AGO96",#N/A,FALSE,"CAJA3";"ING_CORR_AGO96",#N/A,FALSE,"CAJA3"}</definedName>
    <definedName name="GTRESW" localSheetId="1" hidden="1">{"SUNAT_AD_AGO96",#N/A,FALSE,"ADUANAS";"CAJA_AGO96",#N/A,FALSE,"CAJA3";"ING_CORR_AGO96",#N/A,FALSE,"CAJA3"}</definedName>
    <definedName name="GTRESW" localSheetId="14" hidden="1">{"SUNAT_AD_AGO96",#N/A,FALSE,"ADUANAS";"CAJA_AGO96",#N/A,FALSE,"CAJA3";"ING_CORR_AGO96",#N/A,FALSE,"CAJA3"}</definedName>
    <definedName name="GTRESW" localSheetId="5" hidden="1">{"SUNAT_AD_AGO96",#N/A,FALSE,"ADUANAS";"CAJA_AGO96",#N/A,FALSE,"CAJA3";"ING_CORR_AGO96",#N/A,FALSE,"CAJA3"}</definedName>
    <definedName name="GTRESW" localSheetId="2" hidden="1">{"SUNAT_AD_AGO96",#N/A,FALSE,"ADUANAS";"CAJA_AGO96",#N/A,FALSE,"CAJA3";"ING_CORR_AGO96",#N/A,FALSE,"CAJA3"}</definedName>
    <definedName name="GTRESW" localSheetId="4" hidden="1">{"SUNAT_AD_AGO96",#N/A,FALSE,"ADUANAS";"CAJA_AGO96",#N/A,FALSE,"CAJA3";"ING_CORR_AGO96",#N/A,FALSE,"CAJA3"}</definedName>
    <definedName name="GTRESW" localSheetId="3" hidden="1">{"SUNAT_AD_AGO96",#N/A,FALSE,"ADUANAS";"CAJA_AGO96",#N/A,FALSE,"CAJA3";"ING_CORR_AGO96",#N/A,FALSE,"CAJA3"}</definedName>
    <definedName name="GTRESW" localSheetId="23" hidden="1">{"SUNAT_AD_AGO96",#N/A,FALSE,"ADUANAS";"CAJA_AGO96",#N/A,FALSE,"CAJA3";"ING_CORR_AGO96",#N/A,FALSE,"CAJA3"}</definedName>
    <definedName name="GTRESW" hidden="1">{"SUNAT_AD_AGO96",#N/A,FALSE,"ADUANAS";"CAJA_AGO96",#N/A,FALSE,"CAJA3";"ING_CORR_AGO96",#N/A,FALSE,"CAJA3"}</definedName>
    <definedName name="gtrrrrrrr" localSheetId="6" hidden="1">{"CAJA_SET96",#N/A,FALSE,"CAJA3";"ING_CORR_SET96",#N/A,FALSE,"CAJA3";"SUNAT_AD_SET96",#N/A,FALSE,"ADUANAS"}</definedName>
    <definedName name="gtrrrrrrr" localSheetId="7" hidden="1">{"CAJA_SET96",#N/A,FALSE,"CAJA3";"ING_CORR_SET96",#N/A,FALSE,"CAJA3";"SUNAT_AD_SET96",#N/A,FALSE,"ADUANAS"}</definedName>
    <definedName name="gtrrrrrrr" localSheetId="8" hidden="1">{"CAJA_SET96",#N/A,FALSE,"CAJA3";"ING_CORR_SET96",#N/A,FALSE,"CAJA3";"SUNAT_AD_SET96",#N/A,FALSE,"ADUANAS"}</definedName>
    <definedName name="gtrrrrrrr" localSheetId="9" hidden="1">{"CAJA_SET96",#N/A,FALSE,"CAJA3";"ING_CORR_SET96",#N/A,FALSE,"CAJA3";"SUNAT_AD_SET96",#N/A,FALSE,"ADUANAS"}</definedName>
    <definedName name="gtrrrrrrr" localSheetId="1" hidden="1">{"CAJA_SET96",#N/A,FALSE,"CAJA3";"ING_CORR_SET96",#N/A,FALSE,"CAJA3";"SUNAT_AD_SET96",#N/A,FALSE,"ADUANAS"}</definedName>
    <definedName name="gtrrrrrrr" localSheetId="14" hidden="1">{"CAJA_SET96",#N/A,FALSE,"CAJA3";"ING_CORR_SET96",#N/A,FALSE,"CAJA3";"SUNAT_AD_SET96",#N/A,FALSE,"ADUANAS"}</definedName>
    <definedName name="gtrrrrrrr" localSheetId="5" hidden="1">{"CAJA_SET96",#N/A,FALSE,"CAJA3";"ING_CORR_SET96",#N/A,FALSE,"CAJA3";"SUNAT_AD_SET96",#N/A,FALSE,"ADUANAS"}</definedName>
    <definedName name="gtrrrrrrr" localSheetId="2" hidden="1">{"CAJA_SET96",#N/A,FALSE,"CAJA3";"ING_CORR_SET96",#N/A,FALSE,"CAJA3";"SUNAT_AD_SET96",#N/A,FALSE,"ADUANAS"}</definedName>
    <definedName name="gtrrrrrrr" localSheetId="4" hidden="1">{"CAJA_SET96",#N/A,FALSE,"CAJA3";"ING_CORR_SET96",#N/A,FALSE,"CAJA3";"SUNAT_AD_SET96",#N/A,FALSE,"ADUANAS"}</definedName>
    <definedName name="gtrrrrrrr" localSheetId="3" hidden="1">{"CAJA_SET96",#N/A,FALSE,"CAJA3";"ING_CORR_SET96",#N/A,FALSE,"CAJA3";"SUNAT_AD_SET96",#N/A,FALSE,"ADUANAS"}</definedName>
    <definedName name="gtrrrrrrr" localSheetId="23" hidden="1">{"CAJA_SET96",#N/A,FALSE,"CAJA3";"ING_CORR_SET96",#N/A,FALSE,"CAJA3";"SUNAT_AD_SET96",#N/A,FALSE,"ADUANAS"}</definedName>
    <definedName name="gtrrrrrrr" hidden="1">{"CAJA_SET96",#N/A,FALSE,"CAJA3";"ING_CORR_SET96",#N/A,FALSE,"CAJA3";"SUNAT_AD_SET96",#N/A,FALSE,"ADUANAS"}</definedName>
    <definedName name="HHH" localSheetId="6" hidden="1">{"SUNAT_AD_AGO96",#N/A,FALSE,"ADUANAS";"CAJA_AGO96",#N/A,FALSE,"CAJA3";"ING_CORR_AGO96",#N/A,FALSE,"CAJA3"}</definedName>
    <definedName name="HHH" localSheetId="7" hidden="1">{"SUNAT_AD_AGO96",#N/A,FALSE,"ADUANAS";"CAJA_AGO96",#N/A,FALSE,"CAJA3";"ING_CORR_AGO96",#N/A,FALSE,"CAJA3"}</definedName>
    <definedName name="HHH" localSheetId="8" hidden="1">{"SUNAT_AD_AGO96",#N/A,FALSE,"ADUANAS";"CAJA_AGO96",#N/A,FALSE,"CAJA3";"ING_CORR_AGO96",#N/A,FALSE,"CAJA3"}</definedName>
    <definedName name="HHH" localSheetId="9" hidden="1">{"SUNAT_AD_AGO96",#N/A,FALSE,"ADUANAS";"CAJA_AGO96",#N/A,FALSE,"CAJA3";"ING_CORR_AGO96",#N/A,FALSE,"CAJA3"}</definedName>
    <definedName name="HHH" localSheetId="1" hidden="1">{"SUNAT_AD_AGO96",#N/A,FALSE,"ADUANAS";"CAJA_AGO96",#N/A,FALSE,"CAJA3";"ING_CORR_AGO96",#N/A,FALSE,"CAJA3"}</definedName>
    <definedName name="HHH" localSheetId="14" hidden="1">{"SUNAT_AD_AGO96",#N/A,FALSE,"ADUANAS";"CAJA_AGO96",#N/A,FALSE,"CAJA3";"ING_CORR_AGO96",#N/A,FALSE,"CAJA3"}</definedName>
    <definedName name="HHH" localSheetId="5" hidden="1">{"SUNAT_AD_AGO96",#N/A,FALSE,"ADUANAS";"CAJA_AGO96",#N/A,FALSE,"CAJA3";"ING_CORR_AGO96",#N/A,FALSE,"CAJA3"}</definedName>
    <definedName name="HHH" localSheetId="2" hidden="1">{"SUNAT_AD_AGO96",#N/A,FALSE,"ADUANAS";"CAJA_AGO96",#N/A,FALSE,"CAJA3";"ING_CORR_AGO96",#N/A,FALSE,"CAJA3"}</definedName>
    <definedName name="HHH" localSheetId="4" hidden="1">{"SUNAT_AD_AGO96",#N/A,FALSE,"ADUANAS";"CAJA_AGO96",#N/A,FALSE,"CAJA3";"ING_CORR_AGO96",#N/A,FALSE,"CAJA3"}</definedName>
    <definedName name="HHH" localSheetId="3" hidden="1">{"SUNAT_AD_AGO96",#N/A,FALSE,"ADUANAS";"CAJA_AGO96",#N/A,FALSE,"CAJA3";"ING_CORR_AGO96",#N/A,FALSE,"CAJA3"}</definedName>
    <definedName name="HHH" localSheetId="23" hidden="1">{"SUNAT_AD_AGO96",#N/A,FALSE,"ADUANAS";"CAJA_AGO96",#N/A,FALSE,"CAJA3";"ING_CORR_AGO96",#N/A,FALSE,"CAJA3"}</definedName>
    <definedName name="HHH" hidden="1">{"SUNAT_AD_AGO96",#N/A,FALSE,"ADUANAS";"CAJA_AGO96",#N/A,FALSE,"CAJA3";"ING_CORR_AGO96",#N/A,FALSE,"CAJA3"}</definedName>
    <definedName name="hjk" hidden="1">#REF!</definedName>
    <definedName name="HTML_CodePage" hidden="1">1252</definedName>
    <definedName name="HTML_Control" localSheetId="6" hidden="1">{"'CUODE'!$B$11:$O$98"}</definedName>
    <definedName name="HTML_Control" localSheetId="7" hidden="1">{"'CUODE'!$B$11:$O$98"}</definedName>
    <definedName name="HTML_Control" localSheetId="8" hidden="1">{"'CUODE'!$B$11:$O$98"}</definedName>
    <definedName name="HTML_Control" localSheetId="9" hidden="1">{"'CUODE'!$B$11:$O$98"}</definedName>
    <definedName name="HTML_Control" localSheetId="1" hidden="1">{"'CUODE'!$B$11:$O$98"}</definedName>
    <definedName name="HTML_Control" localSheetId="14" hidden="1">{"'CUODE'!$B$11:$O$98"}</definedName>
    <definedName name="HTML_Control" localSheetId="5" hidden="1">{"'CUODE'!$B$11:$O$98"}</definedName>
    <definedName name="HTML_Control" localSheetId="2" hidden="1">{"'CUODE'!$B$11:$O$98"}</definedName>
    <definedName name="HTML_Control" localSheetId="4" hidden="1">{"'CUODE'!$B$11:$O$98"}</definedName>
    <definedName name="HTML_Control" localSheetId="3" hidden="1">{"'CUODE'!$B$11:$O$98"}</definedName>
    <definedName name="HTML_Control" localSheetId="23" hidden="1">{"'CUODE'!$B$11:$O$98"}</definedName>
    <definedName name="HTML_Control" hidden="1">{"'CUODE'!$B$11:$O$98"}</definedName>
    <definedName name="HTML_Description" hidden="1">""</definedName>
    <definedName name="HTML_Email" hidden="1">""</definedName>
    <definedName name="HTML_Header" hidden="1">""</definedName>
    <definedName name="HTML_LastUpdate" hidden="1">""</definedName>
    <definedName name="HTML_LineAfter" hidden="1">FALSE</definedName>
    <definedName name="HTML_LineBefore" hidden="1">FALSE</definedName>
    <definedName name="HTML_Name" hidden="1">""</definedName>
    <definedName name="HTML_OBDlg2" hidden="1">FALSE</definedName>
    <definedName name="HTML_OBDlg3" hidden="1">TRUE</definedName>
    <definedName name="HTML_OBDlg4" hidden="1">TRUE</definedName>
    <definedName name="HTML_OS" hidden="1">0</definedName>
    <definedName name="HTML_PathFile" hidden="1">"G:\PRODES\WWW\WEB1\ADUANAS\INFORMAE\mescuo.htm"</definedName>
    <definedName name="HTML_PathTemplate" hidden="1">"G:\PRODES\WWW\WEB1\MESCUO.HTM"</definedName>
    <definedName name="HTML_Title" hidden="1">""</definedName>
    <definedName name="HTML1_1" hidden="1">"[CUODE.XLS]CUODE!$B$8:$K$98"</definedName>
    <definedName name="HTML1_11" hidden="1">1</definedName>
    <definedName name="HTML1_12" hidden="1">"G:\WORKSE\LUCY\WEB1\FUENTE\Cuoset.htm"</definedName>
    <definedName name="HTML1_2" hidden="1">-4146</definedName>
    <definedName name="HTML1_3" hidden="1">"G:\WORKSE\LUCY\WEB1\cuoago.htm"</definedName>
    <definedName name="HTML2_1" hidden="1">"[CUODE.XLS]CUODE!$B$9:$K$100"</definedName>
    <definedName name="HTML2_11" hidden="1">1</definedName>
    <definedName name="HTML2_12" hidden="1">"G:\PRODES\WWW\WEB1\FUENTE\Cuoset.htm"</definedName>
    <definedName name="HTML2_2" hidden="1">-4146</definedName>
    <definedName name="HTML2_3" hidden="1">"G:\PRODES\WWW\WEB1\CUOAGO.HTM"</definedName>
    <definedName name="HTML3_1" hidden="1">"[CUODE.XLS]CUODE!$G$13:$I$99"</definedName>
    <definedName name="HTML3_11" hidden="1">1</definedName>
    <definedName name="HTML3_12" hidden="1">"G:\WORKSE\LUCY\WEB\MyHTML.htm"</definedName>
    <definedName name="HTML3_2" hidden="1">-4146</definedName>
    <definedName name="HTML3_3" hidden="1">"G:\WORKSE\LUCY\WEB1\CUOAGO.HTM"</definedName>
    <definedName name="HTML4_1" hidden="1">"[CUODE.XLS]CUODE!$B$10:$K$100"</definedName>
    <definedName name="HTML4_11" hidden="1">1</definedName>
    <definedName name="HTML4_12" hidden="1">"G:\PRODES\WWW\WEB1\FUENTE\Cuoset.htm"</definedName>
    <definedName name="HTML4_2" hidden="1">-4146</definedName>
    <definedName name="HTML4_3" hidden="1">"G:\PRODES\WWW\WEB1\CUOAGO.HTM"</definedName>
    <definedName name="HTML5_1" hidden="1">"[CUODE.XLS]CUODE!$B$10:$I$100"</definedName>
    <definedName name="HTML5_11" hidden="1">1</definedName>
    <definedName name="HTML5_12" hidden="1">"G:\PRODES\WWW\WEB1\FUENTE\Cuoset.htm"</definedName>
    <definedName name="HTML5_2" hidden="1">-4146</definedName>
    <definedName name="HTML5_3" hidden="1">"G:\PRODES\WWW\WEB1\CUOAGO.HTM"</definedName>
    <definedName name="HTML6_1" hidden="1">"[CUODE.XLS]CUODE!$B$10:$H$100"</definedName>
    <definedName name="HTML6_11" hidden="1">1</definedName>
    <definedName name="HTML6_12" hidden="1">"G:\PRODES\WWW\WEB1\FUENTE\JULIO\Cuoset.htm"</definedName>
    <definedName name="HTML6_2" hidden="1">-4146</definedName>
    <definedName name="HTML6_3" hidden="1">"G:\PRODES\WWW\WEB1\CUOAGO.HTM"</definedName>
    <definedName name="HTML7_1" hidden="1">"[MESCUO.XLS]CUODE!$B$11:$M$100"</definedName>
    <definedName name="HTML7_11" hidden="1">1</definedName>
    <definedName name="HTML7_12" hidden="1">"G:\PRODES\WWW\WEB1\FUENTE\JULIO\MESCUO.htm"</definedName>
    <definedName name="HTML7_2" hidden="1">-4146</definedName>
    <definedName name="HTML7_3" hidden="1">"G:\PRODES\WWW\WEB1\MESCUO.HTM"</definedName>
    <definedName name="HTML8_1" hidden="1">"[MESCUO.XLS]CUODE!$B$11:$K$99"</definedName>
    <definedName name="HTML8_11" hidden="1">1</definedName>
    <definedName name="HTML8_12" hidden="1">"G:\PRODES\WWW\WEB1\FUENTE\AGO\MESCUO.htm"</definedName>
    <definedName name="HTML8_2" hidden="1">-4146</definedName>
    <definedName name="HTML8_3" hidden="1">"G:\PRODES\WWW\WEB1\MESCUO.HTM"</definedName>
    <definedName name="HTML9_1" hidden="1">"[MESCUO.XLS]CUODE!$B$11:$J$99"</definedName>
    <definedName name="HTML9_11" hidden="1">1</definedName>
    <definedName name="HTML9_12" hidden="1">"G:\PRODES\WWW\WEB1\FUENTE\JULIO\Mescuo.htm"</definedName>
    <definedName name="HTML9_2" hidden="1">-4146</definedName>
    <definedName name="HTML9_3" hidden="1">"G:\PRODES\WWW\WEB1\MESCUO.HTM"</definedName>
    <definedName name="HTMLCount" hidden="1">9</definedName>
    <definedName name="htrfb" localSheetId="6" hidden="1">{"CAJA_SET96",#N/A,FALSE,"CAJA3";"ING_CORR_SET96",#N/A,FALSE,"CAJA3";"SUNAT_AD_SET96",#N/A,FALSE,"ADUANAS"}</definedName>
    <definedName name="htrfb" localSheetId="7" hidden="1">{"CAJA_SET96",#N/A,FALSE,"CAJA3";"ING_CORR_SET96",#N/A,FALSE,"CAJA3";"SUNAT_AD_SET96",#N/A,FALSE,"ADUANAS"}</definedName>
    <definedName name="htrfb" localSheetId="8" hidden="1">{"CAJA_SET96",#N/A,FALSE,"CAJA3";"ING_CORR_SET96",#N/A,FALSE,"CAJA3";"SUNAT_AD_SET96",#N/A,FALSE,"ADUANAS"}</definedName>
    <definedName name="htrfb" localSheetId="9" hidden="1">{"CAJA_SET96",#N/A,FALSE,"CAJA3";"ING_CORR_SET96",#N/A,FALSE,"CAJA3";"SUNAT_AD_SET96",#N/A,FALSE,"ADUANAS"}</definedName>
    <definedName name="htrfb" localSheetId="1" hidden="1">{"CAJA_SET96",#N/A,FALSE,"CAJA3";"ING_CORR_SET96",#N/A,FALSE,"CAJA3";"SUNAT_AD_SET96",#N/A,FALSE,"ADUANAS"}</definedName>
    <definedName name="htrfb" localSheetId="14" hidden="1">{"CAJA_SET96",#N/A,FALSE,"CAJA3";"ING_CORR_SET96",#N/A,FALSE,"CAJA3";"SUNAT_AD_SET96",#N/A,FALSE,"ADUANAS"}</definedName>
    <definedName name="htrfb" localSheetId="5" hidden="1">{"CAJA_SET96",#N/A,FALSE,"CAJA3";"ING_CORR_SET96",#N/A,FALSE,"CAJA3";"SUNAT_AD_SET96",#N/A,FALSE,"ADUANAS"}</definedName>
    <definedName name="htrfb" localSheetId="2" hidden="1">{"CAJA_SET96",#N/A,FALSE,"CAJA3";"ING_CORR_SET96",#N/A,FALSE,"CAJA3";"SUNAT_AD_SET96",#N/A,FALSE,"ADUANAS"}</definedName>
    <definedName name="htrfb" localSheetId="4" hidden="1">{"CAJA_SET96",#N/A,FALSE,"CAJA3";"ING_CORR_SET96",#N/A,FALSE,"CAJA3";"SUNAT_AD_SET96",#N/A,FALSE,"ADUANAS"}</definedName>
    <definedName name="htrfb" localSheetId="3" hidden="1">{"CAJA_SET96",#N/A,FALSE,"CAJA3";"ING_CORR_SET96",#N/A,FALSE,"CAJA3";"SUNAT_AD_SET96",#N/A,FALSE,"ADUANAS"}</definedName>
    <definedName name="htrfb" localSheetId="23" hidden="1">{"CAJA_SET96",#N/A,FALSE,"CAJA3";"ING_CORR_SET96",#N/A,FALSE,"CAJA3";"SUNAT_AD_SET96",#N/A,FALSE,"ADUANAS"}</definedName>
    <definedName name="htrfb" hidden="1">{"CAJA_SET96",#N/A,FALSE,"CAJA3";"ING_CORR_SET96",#N/A,FALSE,"CAJA3";"SUNAT_AD_SET96",#N/A,FALSE,"ADUANAS"}</definedName>
    <definedName name="hyui" localSheetId="6" hidden="1">{"SUNAT_AD_AGO96",#N/A,FALSE,"ADUANAS";"CAJA_AGO96",#N/A,FALSE,"CAJA3";"ING_CORR_AGO96",#N/A,FALSE,"CAJA3"}</definedName>
    <definedName name="hyui" localSheetId="7" hidden="1">{"SUNAT_AD_AGO96",#N/A,FALSE,"ADUANAS";"CAJA_AGO96",#N/A,FALSE,"CAJA3";"ING_CORR_AGO96",#N/A,FALSE,"CAJA3"}</definedName>
    <definedName name="hyui" localSheetId="8" hidden="1">{"SUNAT_AD_AGO96",#N/A,FALSE,"ADUANAS";"CAJA_AGO96",#N/A,FALSE,"CAJA3";"ING_CORR_AGO96",#N/A,FALSE,"CAJA3"}</definedName>
    <definedName name="hyui" localSheetId="9" hidden="1">{"SUNAT_AD_AGO96",#N/A,FALSE,"ADUANAS";"CAJA_AGO96",#N/A,FALSE,"CAJA3";"ING_CORR_AGO96",#N/A,FALSE,"CAJA3"}</definedName>
    <definedName name="hyui" localSheetId="1" hidden="1">{"SUNAT_AD_AGO96",#N/A,FALSE,"ADUANAS";"CAJA_AGO96",#N/A,FALSE,"CAJA3";"ING_CORR_AGO96",#N/A,FALSE,"CAJA3"}</definedName>
    <definedName name="hyui" localSheetId="14" hidden="1">{"SUNAT_AD_AGO96",#N/A,FALSE,"ADUANAS";"CAJA_AGO96",#N/A,FALSE,"CAJA3";"ING_CORR_AGO96",#N/A,FALSE,"CAJA3"}</definedName>
    <definedName name="hyui" localSheetId="5" hidden="1">{"SUNAT_AD_AGO96",#N/A,FALSE,"ADUANAS";"CAJA_AGO96",#N/A,FALSE,"CAJA3";"ING_CORR_AGO96",#N/A,FALSE,"CAJA3"}</definedName>
    <definedName name="hyui" localSheetId="2" hidden="1">{"SUNAT_AD_AGO96",#N/A,FALSE,"ADUANAS";"CAJA_AGO96",#N/A,FALSE,"CAJA3";"ING_CORR_AGO96",#N/A,FALSE,"CAJA3"}</definedName>
    <definedName name="hyui" localSheetId="4" hidden="1">{"SUNAT_AD_AGO96",#N/A,FALSE,"ADUANAS";"CAJA_AGO96",#N/A,FALSE,"CAJA3";"ING_CORR_AGO96",#N/A,FALSE,"CAJA3"}</definedName>
    <definedName name="hyui" localSheetId="3" hidden="1">{"SUNAT_AD_AGO96",#N/A,FALSE,"ADUANAS";"CAJA_AGO96",#N/A,FALSE,"CAJA3";"ING_CORR_AGO96",#N/A,FALSE,"CAJA3"}</definedName>
    <definedName name="hyui" localSheetId="23" hidden="1">{"SUNAT_AD_AGO96",#N/A,FALSE,"ADUANAS";"CAJA_AGO96",#N/A,FALSE,"CAJA3";"ING_CORR_AGO96",#N/A,FALSE,"CAJA3"}</definedName>
    <definedName name="hyui" hidden="1">{"SUNAT_AD_AGO96",#N/A,FALSE,"ADUANAS";"CAJA_AGO96",#N/A,FALSE,"CAJA3";"ING_CORR_AGO96",#N/A,FALSE,"CAJA3"}</definedName>
    <definedName name="interes" localSheetId="7">[3]BD!$C$63</definedName>
    <definedName name="interes" localSheetId="8">[3]BD!$C$63</definedName>
    <definedName name="interes" localSheetId="23">[3]BD!$C$63</definedName>
    <definedName name="interes">[4]BD!$C$63</definedName>
    <definedName name="IyS" localSheetId="7">[3]BD!$C$58</definedName>
    <definedName name="IyS" localSheetId="8">[3]BD!$C$58</definedName>
    <definedName name="IyS" localSheetId="23">[3]BD!$C$58</definedName>
    <definedName name="IyS">[4]BD!$C$58</definedName>
    <definedName name="jhgttfd" localSheetId="6" hidden="1">{"CAJA_SET96",#N/A,FALSE,"CAJA3";"ING_CORR_SET96",#N/A,FALSE,"CAJA3";"SUNAT_AD_SET96",#N/A,FALSE,"ADUANAS"}</definedName>
    <definedName name="jhgttfd" localSheetId="7" hidden="1">{"CAJA_SET96",#N/A,FALSE,"CAJA3";"ING_CORR_SET96",#N/A,FALSE,"CAJA3";"SUNAT_AD_SET96",#N/A,FALSE,"ADUANAS"}</definedName>
    <definedName name="jhgttfd" localSheetId="8" hidden="1">{"CAJA_SET96",#N/A,FALSE,"CAJA3";"ING_CORR_SET96",#N/A,FALSE,"CAJA3";"SUNAT_AD_SET96",#N/A,FALSE,"ADUANAS"}</definedName>
    <definedName name="jhgttfd" localSheetId="9" hidden="1">{"CAJA_SET96",#N/A,FALSE,"CAJA3";"ING_CORR_SET96",#N/A,FALSE,"CAJA3";"SUNAT_AD_SET96",#N/A,FALSE,"ADUANAS"}</definedName>
    <definedName name="jhgttfd" localSheetId="1" hidden="1">{"CAJA_SET96",#N/A,FALSE,"CAJA3";"ING_CORR_SET96",#N/A,FALSE,"CAJA3";"SUNAT_AD_SET96",#N/A,FALSE,"ADUANAS"}</definedName>
    <definedName name="jhgttfd" localSheetId="14" hidden="1">{"CAJA_SET96",#N/A,FALSE,"CAJA3";"ING_CORR_SET96",#N/A,FALSE,"CAJA3";"SUNAT_AD_SET96",#N/A,FALSE,"ADUANAS"}</definedName>
    <definedName name="jhgttfd" localSheetId="5" hidden="1">{"CAJA_SET96",#N/A,FALSE,"CAJA3";"ING_CORR_SET96",#N/A,FALSE,"CAJA3";"SUNAT_AD_SET96",#N/A,FALSE,"ADUANAS"}</definedName>
    <definedName name="jhgttfd" localSheetId="2" hidden="1">{"CAJA_SET96",#N/A,FALSE,"CAJA3";"ING_CORR_SET96",#N/A,FALSE,"CAJA3";"SUNAT_AD_SET96",#N/A,FALSE,"ADUANAS"}</definedName>
    <definedName name="jhgttfd" localSheetId="4" hidden="1">{"CAJA_SET96",#N/A,FALSE,"CAJA3";"ING_CORR_SET96",#N/A,FALSE,"CAJA3";"SUNAT_AD_SET96",#N/A,FALSE,"ADUANAS"}</definedName>
    <definedName name="jhgttfd" localSheetId="3" hidden="1">{"CAJA_SET96",#N/A,FALSE,"CAJA3";"ING_CORR_SET96",#N/A,FALSE,"CAJA3";"SUNAT_AD_SET96",#N/A,FALSE,"ADUANAS"}</definedName>
    <definedName name="jhgttfd" localSheetId="23" hidden="1">{"CAJA_SET96",#N/A,FALSE,"CAJA3";"ING_CORR_SET96",#N/A,FALSE,"CAJA3";"SUNAT_AD_SET96",#N/A,FALSE,"ADUANAS"}</definedName>
    <definedName name="jhgttfd" hidden="1">{"CAJA_SET96",#N/A,FALSE,"CAJA3";"ING_CORR_SET96",#N/A,FALSE,"CAJA3";"SUNAT_AD_SET96",#N/A,FALSE,"ADUANAS"}</definedName>
    <definedName name="jiuig" localSheetId="6" hidden="1">{"CAJA_SET96",#N/A,FALSE,"CAJA3";"ING_CORR_SET96",#N/A,FALSE,"CAJA3";"SUNAT_AD_SET96",#N/A,FALSE,"ADUANAS"}</definedName>
    <definedName name="jiuig" localSheetId="7" hidden="1">{"CAJA_SET96",#N/A,FALSE,"CAJA3";"ING_CORR_SET96",#N/A,FALSE,"CAJA3";"SUNAT_AD_SET96",#N/A,FALSE,"ADUANAS"}</definedName>
    <definedName name="jiuig" localSheetId="8" hidden="1">{"CAJA_SET96",#N/A,FALSE,"CAJA3";"ING_CORR_SET96",#N/A,FALSE,"CAJA3";"SUNAT_AD_SET96",#N/A,FALSE,"ADUANAS"}</definedName>
    <definedName name="jiuig" localSheetId="9" hidden="1">{"CAJA_SET96",#N/A,FALSE,"CAJA3";"ING_CORR_SET96",#N/A,FALSE,"CAJA3";"SUNAT_AD_SET96",#N/A,FALSE,"ADUANAS"}</definedName>
    <definedName name="jiuig" localSheetId="1" hidden="1">{"CAJA_SET96",#N/A,FALSE,"CAJA3";"ING_CORR_SET96",#N/A,FALSE,"CAJA3";"SUNAT_AD_SET96",#N/A,FALSE,"ADUANAS"}</definedName>
    <definedName name="jiuig" localSheetId="14" hidden="1">{"CAJA_SET96",#N/A,FALSE,"CAJA3";"ING_CORR_SET96",#N/A,FALSE,"CAJA3";"SUNAT_AD_SET96",#N/A,FALSE,"ADUANAS"}</definedName>
    <definedName name="jiuig" localSheetId="5" hidden="1">{"CAJA_SET96",#N/A,FALSE,"CAJA3";"ING_CORR_SET96",#N/A,FALSE,"CAJA3";"SUNAT_AD_SET96",#N/A,FALSE,"ADUANAS"}</definedName>
    <definedName name="jiuig" localSheetId="2" hidden="1">{"CAJA_SET96",#N/A,FALSE,"CAJA3";"ING_CORR_SET96",#N/A,FALSE,"CAJA3";"SUNAT_AD_SET96",#N/A,FALSE,"ADUANAS"}</definedName>
    <definedName name="jiuig" localSheetId="4" hidden="1">{"CAJA_SET96",#N/A,FALSE,"CAJA3";"ING_CORR_SET96",#N/A,FALSE,"CAJA3";"SUNAT_AD_SET96",#N/A,FALSE,"ADUANAS"}</definedName>
    <definedName name="jiuig" localSheetId="3" hidden="1">{"CAJA_SET96",#N/A,FALSE,"CAJA3";"ING_CORR_SET96",#N/A,FALSE,"CAJA3";"SUNAT_AD_SET96",#N/A,FALSE,"ADUANAS"}</definedName>
    <definedName name="jiuig" localSheetId="23" hidden="1">{"CAJA_SET96",#N/A,FALSE,"CAJA3";"ING_CORR_SET96",#N/A,FALSE,"CAJA3";"SUNAT_AD_SET96",#N/A,FALSE,"ADUANAS"}</definedName>
    <definedName name="jiuig" hidden="1">{"CAJA_SET96",#N/A,FALSE,"CAJA3";"ING_CORR_SET96",#N/A,FALSE,"CAJA3";"SUNAT_AD_SET96",#N/A,FALSE,"ADUANAS"}</definedName>
    <definedName name="jjjjjjjjjjjjjjjjjjjjjjjjjjjjjjjjjjjjjjjjjjjjjjjjjjjjjjjj" localSheetId="6" hidden="1">{"CAJA_SET96",#N/A,FALSE,"CAJA3";"ING_CORR_SET96",#N/A,FALSE,"CAJA3";"SUNAT_AD_SET96",#N/A,FALSE,"ADUANAS"}</definedName>
    <definedName name="jjjjjjjjjjjjjjjjjjjjjjjjjjjjjjjjjjjjjjjjjjjjjjjjjjjjjjjj" localSheetId="7" hidden="1">{"CAJA_SET96",#N/A,FALSE,"CAJA3";"ING_CORR_SET96",#N/A,FALSE,"CAJA3";"SUNAT_AD_SET96",#N/A,FALSE,"ADUANAS"}</definedName>
    <definedName name="jjjjjjjjjjjjjjjjjjjjjjjjjjjjjjjjjjjjjjjjjjjjjjjjjjjjjjjj" localSheetId="8" hidden="1">{"CAJA_SET96",#N/A,FALSE,"CAJA3";"ING_CORR_SET96",#N/A,FALSE,"CAJA3";"SUNAT_AD_SET96",#N/A,FALSE,"ADUANAS"}</definedName>
    <definedName name="jjjjjjjjjjjjjjjjjjjjjjjjjjjjjjjjjjjjjjjjjjjjjjjjjjjjjjjj" localSheetId="9" hidden="1">{"CAJA_SET96",#N/A,FALSE,"CAJA3";"ING_CORR_SET96",#N/A,FALSE,"CAJA3";"SUNAT_AD_SET96",#N/A,FALSE,"ADUANAS"}</definedName>
    <definedName name="jjjjjjjjjjjjjjjjjjjjjjjjjjjjjjjjjjjjjjjjjjjjjjjjjjjjjjjj" localSheetId="1" hidden="1">{"CAJA_SET96",#N/A,FALSE,"CAJA3";"ING_CORR_SET96",#N/A,FALSE,"CAJA3";"SUNAT_AD_SET96",#N/A,FALSE,"ADUANAS"}</definedName>
    <definedName name="jjjjjjjjjjjjjjjjjjjjjjjjjjjjjjjjjjjjjjjjjjjjjjjjjjjjjjjj" localSheetId="14" hidden="1">{"CAJA_SET96",#N/A,FALSE,"CAJA3";"ING_CORR_SET96",#N/A,FALSE,"CAJA3";"SUNAT_AD_SET96",#N/A,FALSE,"ADUANAS"}</definedName>
    <definedName name="jjjjjjjjjjjjjjjjjjjjjjjjjjjjjjjjjjjjjjjjjjjjjjjjjjjjjjjj" localSheetId="5" hidden="1">{"CAJA_SET96",#N/A,FALSE,"CAJA3";"ING_CORR_SET96",#N/A,FALSE,"CAJA3";"SUNAT_AD_SET96",#N/A,FALSE,"ADUANAS"}</definedName>
    <definedName name="jjjjjjjjjjjjjjjjjjjjjjjjjjjjjjjjjjjjjjjjjjjjjjjjjjjjjjjj" localSheetId="2" hidden="1">{"CAJA_SET96",#N/A,FALSE,"CAJA3";"ING_CORR_SET96",#N/A,FALSE,"CAJA3";"SUNAT_AD_SET96",#N/A,FALSE,"ADUANAS"}</definedName>
    <definedName name="jjjjjjjjjjjjjjjjjjjjjjjjjjjjjjjjjjjjjjjjjjjjjjjjjjjjjjjj" localSheetId="4" hidden="1">{"CAJA_SET96",#N/A,FALSE,"CAJA3";"ING_CORR_SET96",#N/A,FALSE,"CAJA3";"SUNAT_AD_SET96",#N/A,FALSE,"ADUANAS"}</definedName>
    <definedName name="jjjjjjjjjjjjjjjjjjjjjjjjjjjjjjjjjjjjjjjjjjjjjjjjjjjjjjjj" localSheetId="3" hidden="1">{"CAJA_SET96",#N/A,FALSE,"CAJA3";"ING_CORR_SET96",#N/A,FALSE,"CAJA3";"SUNAT_AD_SET96",#N/A,FALSE,"ADUANAS"}</definedName>
    <definedName name="jjjjjjjjjjjjjjjjjjjjjjjjjjjjjjjjjjjjjjjjjjjjjjjjjjjjjjjj" localSheetId="23" hidden="1">{"CAJA_SET96",#N/A,FALSE,"CAJA3";"ING_CORR_SET96",#N/A,FALSE,"CAJA3";"SUNAT_AD_SET96",#N/A,FALSE,"ADUANAS"}</definedName>
    <definedName name="jjjjjjjjjjjjjjjjjjjjjjjjjjjjjjjjjjjjjjjjjjjjjjjjjjjjjjjj" hidden="1">{"CAJA_SET96",#N/A,FALSE,"CAJA3";"ING_CORR_SET96",#N/A,FALSE,"CAJA3";"SUNAT_AD_SET96",#N/A,FALSE,"ADUANAS"}</definedName>
    <definedName name="juyfres" localSheetId="6" hidden="1">{"SUNAT_AD_AGO96",#N/A,FALSE,"ADUANAS";"CAJA_AGO96",#N/A,FALSE,"CAJA3";"ING_CORR_AGO96",#N/A,FALSE,"CAJA3"}</definedName>
    <definedName name="juyfres" localSheetId="7" hidden="1">{"SUNAT_AD_AGO96",#N/A,FALSE,"ADUANAS";"CAJA_AGO96",#N/A,FALSE,"CAJA3";"ING_CORR_AGO96",#N/A,FALSE,"CAJA3"}</definedName>
    <definedName name="juyfres" localSheetId="8" hidden="1">{"SUNAT_AD_AGO96",#N/A,FALSE,"ADUANAS";"CAJA_AGO96",#N/A,FALSE,"CAJA3";"ING_CORR_AGO96",#N/A,FALSE,"CAJA3"}</definedName>
    <definedName name="juyfres" localSheetId="9" hidden="1">{"SUNAT_AD_AGO96",#N/A,FALSE,"ADUANAS";"CAJA_AGO96",#N/A,FALSE,"CAJA3";"ING_CORR_AGO96",#N/A,FALSE,"CAJA3"}</definedName>
    <definedName name="juyfres" localSheetId="1" hidden="1">{"SUNAT_AD_AGO96",#N/A,FALSE,"ADUANAS";"CAJA_AGO96",#N/A,FALSE,"CAJA3";"ING_CORR_AGO96",#N/A,FALSE,"CAJA3"}</definedName>
    <definedName name="juyfres" localSheetId="14" hidden="1">{"SUNAT_AD_AGO96",#N/A,FALSE,"ADUANAS";"CAJA_AGO96",#N/A,FALSE,"CAJA3";"ING_CORR_AGO96",#N/A,FALSE,"CAJA3"}</definedName>
    <definedName name="juyfres" localSheetId="5" hidden="1">{"SUNAT_AD_AGO96",#N/A,FALSE,"ADUANAS";"CAJA_AGO96",#N/A,FALSE,"CAJA3";"ING_CORR_AGO96",#N/A,FALSE,"CAJA3"}</definedName>
    <definedName name="juyfres" localSheetId="2" hidden="1">{"SUNAT_AD_AGO96",#N/A,FALSE,"ADUANAS";"CAJA_AGO96",#N/A,FALSE,"CAJA3";"ING_CORR_AGO96",#N/A,FALSE,"CAJA3"}</definedName>
    <definedName name="juyfres" localSheetId="4" hidden="1">{"SUNAT_AD_AGO96",#N/A,FALSE,"ADUANAS";"CAJA_AGO96",#N/A,FALSE,"CAJA3";"ING_CORR_AGO96",#N/A,FALSE,"CAJA3"}</definedName>
    <definedName name="juyfres" localSheetId="3" hidden="1">{"SUNAT_AD_AGO96",#N/A,FALSE,"ADUANAS";"CAJA_AGO96",#N/A,FALSE,"CAJA3";"ING_CORR_AGO96",#N/A,FALSE,"CAJA3"}</definedName>
    <definedName name="juyfres" localSheetId="23" hidden="1">{"SUNAT_AD_AGO96",#N/A,FALSE,"ADUANAS";"CAJA_AGO96",#N/A,FALSE,"CAJA3";"ING_CORR_AGO96",#N/A,FALSE,"CAJA3"}</definedName>
    <definedName name="juyfres" hidden="1">{"SUNAT_AD_AGO96",#N/A,FALSE,"ADUANAS";"CAJA_AGO96",#N/A,FALSE,"CAJA3";"ING_CORR_AGO96",#N/A,FALSE,"CAJA3"}</definedName>
    <definedName name="KSJSYYEHNFJDKD5822" localSheetId="6" hidden="1">{"SUNAT_AD_AGO96",#N/A,FALSE,"ADUANAS";"CAJA_AGO96",#N/A,FALSE,"CAJA3";"ING_CORR_AGO96",#N/A,FALSE,"CAJA3"}</definedName>
    <definedName name="KSJSYYEHNFJDKD5822" localSheetId="7" hidden="1">{"SUNAT_AD_AGO96",#N/A,FALSE,"ADUANAS";"CAJA_AGO96",#N/A,FALSE,"CAJA3";"ING_CORR_AGO96",#N/A,FALSE,"CAJA3"}</definedName>
    <definedName name="KSJSYYEHNFJDKD5822" localSheetId="8" hidden="1">{"SUNAT_AD_AGO96",#N/A,FALSE,"ADUANAS";"CAJA_AGO96",#N/A,FALSE,"CAJA3";"ING_CORR_AGO96",#N/A,FALSE,"CAJA3"}</definedName>
    <definedName name="KSJSYYEHNFJDKD5822" localSheetId="9" hidden="1">{"SUNAT_AD_AGO96",#N/A,FALSE,"ADUANAS";"CAJA_AGO96",#N/A,FALSE,"CAJA3";"ING_CORR_AGO96",#N/A,FALSE,"CAJA3"}</definedName>
    <definedName name="KSJSYYEHNFJDKD5822" localSheetId="1" hidden="1">{"SUNAT_AD_AGO96",#N/A,FALSE,"ADUANAS";"CAJA_AGO96",#N/A,FALSE,"CAJA3";"ING_CORR_AGO96",#N/A,FALSE,"CAJA3"}</definedName>
    <definedName name="KSJSYYEHNFJDKD5822" localSheetId="14" hidden="1">{"SUNAT_AD_AGO96",#N/A,FALSE,"ADUANAS";"CAJA_AGO96",#N/A,FALSE,"CAJA3";"ING_CORR_AGO96",#N/A,FALSE,"CAJA3"}</definedName>
    <definedName name="KSJSYYEHNFJDKD5822" localSheetId="5" hidden="1">{"SUNAT_AD_AGO96",#N/A,FALSE,"ADUANAS";"CAJA_AGO96",#N/A,FALSE,"CAJA3";"ING_CORR_AGO96",#N/A,FALSE,"CAJA3"}</definedName>
    <definedName name="KSJSYYEHNFJDKD5822" localSheetId="2" hidden="1">{"SUNAT_AD_AGO96",#N/A,FALSE,"ADUANAS";"CAJA_AGO96",#N/A,FALSE,"CAJA3";"ING_CORR_AGO96",#N/A,FALSE,"CAJA3"}</definedName>
    <definedName name="KSJSYYEHNFJDKD5822" localSheetId="4" hidden="1">{"SUNAT_AD_AGO96",#N/A,FALSE,"ADUANAS";"CAJA_AGO96",#N/A,FALSE,"CAJA3";"ING_CORR_AGO96",#N/A,FALSE,"CAJA3"}</definedName>
    <definedName name="KSJSYYEHNFJDKD5822" localSheetId="3" hidden="1">{"SUNAT_AD_AGO96",#N/A,FALSE,"ADUANAS";"CAJA_AGO96",#N/A,FALSE,"CAJA3";"ING_CORR_AGO96",#N/A,FALSE,"CAJA3"}</definedName>
    <definedName name="KSJSYYEHNFJDKD5822" localSheetId="23" hidden="1">{"SUNAT_AD_AGO96",#N/A,FALSE,"ADUANAS";"CAJA_AGO96",#N/A,FALSE,"CAJA3";"ING_CORR_AGO96",#N/A,FALSE,"CAJA3"}</definedName>
    <definedName name="KSJSYYEHNFJDKD5822" hidden="1">{"SUNAT_AD_AGO96",#N/A,FALSE,"ADUANAS";"CAJA_AGO96",#N/A,FALSE,"CAJA3";"ING_CORR_AGO96",#N/A,FALSE,"CAJA3"}</definedName>
    <definedName name="m" localSheetId="6" hidden="1">{"CAJA_SET96",#N/A,FALSE,"CAJA3";"ING_CORR_SET96",#N/A,FALSE,"CAJA3";"SUNAT_AD_SET96",#N/A,FALSE,"ADUANAS"}</definedName>
    <definedName name="m" localSheetId="7" hidden="1">{"CAJA_SET96",#N/A,FALSE,"CAJA3";"ING_CORR_SET96",#N/A,FALSE,"CAJA3";"SUNAT_AD_SET96",#N/A,FALSE,"ADUANAS"}</definedName>
    <definedName name="m" localSheetId="8" hidden="1">{"CAJA_SET96",#N/A,FALSE,"CAJA3";"ING_CORR_SET96",#N/A,FALSE,"CAJA3";"SUNAT_AD_SET96",#N/A,FALSE,"ADUANAS"}</definedName>
    <definedName name="m" localSheetId="9" hidden="1">{"CAJA_SET96",#N/A,FALSE,"CAJA3";"ING_CORR_SET96",#N/A,FALSE,"CAJA3";"SUNAT_AD_SET96",#N/A,FALSE,"ADUANAS"}</definedName>
    <definedName name="m" localSheetId="1" hidden="1">{"CAJA_SET96",#N/A,FALSE,"CAJA3";"ING_CORR_SET96",#N/A,FALSE,"CAJA3";"SUNAT_AD_SET96",#N/A,FALSE,"ADUANAS"}</definedName>
    <definedName name="m" localSheetId="14" hidden="1">{"CAJA_SET96",#N/A,FALSE,"CAJA3";"ING_CORR_SET96",#N/A,FALSE,"CAJA3";"SUNAT_AD_SET96",#N/A,FALSE,"ADUANAS"}</definedName>
    <definedName name="m" localSheetId="5" hidden="1">{"CAJA_SET96",#N/A,FALSE,"CAJA3";"ING_CORR_SET96",#N/A,FALSE,"CAJA3";"SUNAT_AD_SET96",#N/A,FALSE,"ADUANAS"}</definedName>
    <definedName name="m" localSheetId="2" hidden="1">{"CAJA_SET96",#N/A,FALSE,"CAJA3";"ING_CORR_SET96",#N/A,FALSE,"CAJA3";"SUNAT_AD_SET96",#N/A,FALSE,"ADUANAS"}</definedName>
    <definedName name="m" localSheetId="4" hidden="1">{"CAJA_SET96",#N/A,FALSE,"CAJA3";"ING_CORR_SET96",#N/A,FALSE,"CAJA3";"SUNAT_AD_SET96",#N/A,FALSE,"ADUANAS"}</definedName>
    <definedName name="m" localSheetId="3" hidden="1">{"CAJA_SET96",#N/A,FALSE,"CAJA3";"ING_CORR_SET96",#N/A,FALSE,"CAJA3";"SUNAT_AD_SET96",#N/A,FALSE,"ADUANAS"}</definedName>
    <definedName name="m" localSheetId="23" hidden="1">{"CAJA_SET96",#N/A,FALSE,"CAJA3";"ING_CORR_SET96",#N/A,FALSE,"CAJA3";"SUNAT_AD_SET96",#N/A,FALSE,"ADUANAS"}</definedName>
    <definedName name="m" hidden="1">{"CAJA_SET96",#N/A,FALSE,"CAJA3";"ING_CORR_SET96",#N/A,FALSE,"CAJA3";"SUNAT_AD_SET96",#N/A,FALSE,"ADUANAS"}</definedName>
    <definedName name="meses" localSheetId="7">[3]BD!$C$60</definedName>
    <definedName name="meses" localSheetId="8">[3]BD!$C$60</definedName>
    <definedName name="meses" localSheetId="23">[3]BD!$C$60</definedName>
    <definedName name="meses">[4]BD!$C$60</definedName>
    <definedName name="minimoanos" localSheetId="7">[3]BD!$O$3:$O$54</definedName>
    <definedName name="minimoanos" localSheetId="8">[3]BD!$O$3:$O$54</definedName>
    <definedName name="minimoanos" localSheetId="23">[3]BD!$O$3:$O$54</definedName>
    <definedName name="minimoanos">[4]BD!$O$3:$O$54</definedName>
    <definedName name="NADA" localSheetId="6" hidden="1">{"CAJA_SET96",#N/A,FALSE,"CAJA3";"ING_CORR_SET96",#N/A,FALSE,"CAJA3";"SUNAT_AD_SET96",#N/A,FALSE,"ADUANAS"}</definedName>
    <definedName name="NADA" localSheetId="7" hidden="1">{"CAJA_SET96",#N/A,FALSE,"CAJA3";"ING_CORR_SET96",#N/A,FALSE,"CAJA3";"SUNAT_AD_SET96",#N/A,FALSE,"ADUANAS"}</definedName>
    <definedName name="NADA" localSheetId="8" hidden="1">{"CAJA_SET96",#N/A,FALSE,"CAJA3";"ING_CORR_SET96",#N/A,FALSE,"CAJA3";"SUNAT_AD_SET96",#N/A,FALSE,"ADUANAS"}</definedName>
    <definedName name="NADA" localSheetId="9" hidden="1">{"CAJA_SET96",#N/A,FALSE,"CAJA3";"ING_CORR_SET96",#N/A,FALSE,"CAJA3";"SUNAT_AD_SET96",#N/A,FALSE,"ADUANAS"}</definedName>
    <definedName name="NADA" localSheetId="1" hidden="1">{"CAJA_SET96",#N/A,FALSE,"CAJA3";"ING_CORR_SET96",#N/A,FALSE,"CAJA3";"SUNAT_AD_SET96",#N/A,FALSE,"ADUANAS"}</definedName>
    <definedName name="NADA" localSheetId="14" hidden="1">{"CAJA_SET96",#N/A,FALSE,"CAJA3";"ING_CORR_SET96",#N/A,FALSE,"CAJA3";"SUNAT_AD_SET96",#N/A,FALSE,"ADUANAS"}</definedName>
    <definedName name="NADA" localSheetId="5" hidden="1">{"CAJA_SET96",#N/A,FALSE,"CAJA3";"ING_CORR_SET96",#N/A,FALSE,"CAJA3";"SUNAT_AD_SET96",#N/A,FALSE,"ADUANAS"}</definedName>
    <definedName name="NADA" localSheetId="2" hidden="1">{"CAJA_SET96",#N/A,FALSE,"CAJA3";"ING_CORR_SET96",#N/A,FALSE,"CAJA3";"SUNAT_AD_SET96",#N/A,FALSE,"ADUANAS"}</definedName>
    <definedName name="NADA" localSheetId="4" hidden="1">{"CAJA_SET96",#N/A,FALSE,"CAJA3";"ING_CORR_SET96",#N/A,FALSE,"CAJA3";"SUNAT_AD_SET96",#N/A,FALSE,"ADUANAS"}</definedName>
    <definedName name="NADA" localSheetId="3" hidden="1">{"CAJA_SET96",#N/A,FALSE,"CAJA3";"ING_CORR_SET96",#N/A,FALSE,"CAJA3";"SUNAT_AD_SET96",#N/A,FALSE,"ADUANAS"}</definedName>
    <definedName name="NADA" localSheetId="23" hidden="1">{"CAJA_SET96",#N/A,FALSE,"CAJA3";"ING_CORR_SET96",#N/A,FALSE,"CAJA3";"SUNAT_AD_SET96",#N/A,FALSE,"ADUANAS"}</definedName>
    <definedName name="NADA" hidden="1">{"CAJA_SET96",#N/A,FALSE,"CAJA3";"ING_CORR_SET96",#N/A,FALSE,"CAJA3";"SUNAT_AD_SET96",#N/A,FALSE,"ADUANAS"}</definedName>
    <definedName name="OLE_LINK66" localSheetId="2">Performance!$AG$81</definedName>
    <definedName name="pbi" localSheetId="6" hidden="1">{"CAJA_SET96",#N/A,FALSE,"CAJA3";"ING_CORR_SET96",#N/A,FALSE,"CAJA3";"SUNAT_AD_SET96",#N/A,FALSE,"ADUANAS"}</definedName>
    <definedName name="pbi" localSheetId="7" hidden="1">{"CAJA_SET96",#N/A,FALSE,"CAJA3";"ING_CORR_SET96",#N/A,FALSE,"CAJA3";"SUNAT_AD_SET96",#N/A,FALSE,"ADUANAS"}</definedName>
    <definedName name="pbi" localSheetId="8" hidden="1">{"CAJA_SET96",#N/A,FALSE,"CAJA3";"ING_CORR_SET96",#N/A,FALSE,"CAJA3";"SUNAT_AD_SET96",#N/A,FALSE,"ADUANAS"}</definedName>
    <definedName name="pbi" localSheetId="9" hidden="1">{"CAJA_SET96",#N/A,FALSE,"CAJA3";"ING_CORR_SET96",#N/A,FALSE,"CAJA3";"SUNAT_AD_SET96",#N/A,FALSE,"ADUANAS"}</definedName>
    <definedName name="pbi" localSheetId="1" hidden="1">{"CAJA_SET96",#N/A,FALSE,"CAJA3";"ING_CORR_SET96",#N/A,FALSE,"CAJA3";"SUNAT_AD_SET96",#N/A,FALSE,"ADUANAS"}</definedName>
    <definedName name="pbi" localSheetId="14" hidden="1">{"CAJA_SET96",#N/A,FALSE,"CAJA3";"ING_CORR_SET96",#N/A,FALSE,"CAJA3";"SUNAT_AD_SET96",#N/A,FALSE,"ADUANAS"}</definedName>
    <definedName name="pbi" localSheetId="5" hidden="1">{"CAJA_SET96",#N/A,FALSE,"CAJA3";"ING_CORR_SET96",#N/A,FALSE,"CAJA3";"SUNAT_AD_SET96",#N/A,FALSE,"ADUANAS"}</definedName>
    <definedName name="pbi" localSheetId="2" hidden="1">{"CAJA_SET96",#N/A,FALSE,"CAJA3";"ING_CORR_SET96",#N/A,FALSE,"CAJA3";"SUNAT_AD_SET96",#N/A,FALSE,"ADUANAS"}</definedName>
    <definedName name="pbi" localSheetId="4" hidden="1">{"CAJA_SET96",#N/A,FALSE,"CAJA3";"ING_CORR_SET96",#N/A,FALSE,"CAJA3";"SUNAT_AD_SET96",#N/A,FALSE,"ADUANAS"}</definedName>
    <definedName name="pbi" localSheetId="3" hidden="1">{"CAJA_SET96",#N/A,FALSE,"CAJA3";"ING_CORR_SET96",#N/A,FALSE,"CAJA3";"SUNAT_AD_SET96",#N/A,FALSE,"ADUANAS"}</definedName>
    <definedName name="pbi" localSheetId="23" hidden="1">{"CAJA_SET96",#N/A,FALSE,"CAJA3";"ING_CORR_SET96",#N/A,FALSE,"CAJA3";"SUNAT_AD_SET96",#N/A,FALSE,"ADUANAS"}</definedName>
    <definedName name="pbi" hidden="1">{"CAJA_SET96",#N/A,FALSE,"CAJA3";"ING_CORR_SET96",#N/A,FALSE,"CAJA3";"SUNAT_AD_SET96",#N/A,FALSE,"ADUANAS"}</definedName>
    <definedName name="penminxaporte" localSheetId="7">[3]ECU!$F$6:$H$60</definedName>
    <definedName name="penminxaporte" localSheetId="8">[3]ECU!$F$6:$H$60</definedName>
    <definedName name="penminxaporte" localSheetId="23">[3]ECU!$F$6:$H$60</definedName>
    <definedName name="penminxaporte">[4]ECU!$F$6:$H$60</definedName>
    <definedName name="POIU" localSheetId="6" hidden="1">{"CAJA_SET96",#N/A,FALSE,"CAJA3";"ING_CORR_SET96",#N/A,FALSE,"CAJA3";"SUNAT_AD_SET96",#N/A,FALSE,"ADUANAS"}</definedName>
    <definedName name="POIU" localSheetId="7" hidden="1">{"CAJA_SET96",#N/A,FALSE,"CAJA3";"ING_CORR_SET96",#N/A,FALSE,"CAJA3";"SUNAT_AD_SET96",#N/A,FALSE,"ADUANAS"}</definedName>
    <definedName name="POIU" localSheetId="8" hidden="1">{"CAJA_SET96",#N/A,FALSE,"CAJA3";"ING_CORR_SET96",#N/A,FALSE,"CAJA3";"SUNAT_AD_SET96",#N/A,FALSE,"ADUANAS"}</definedName>
    <definedName name="POIU" localSheetId="9" hidden="1">{"CAJA_SET96",#N/A,FALSE,"CAJA3";"ING_CORR_SET96",#N/A,FALSE,"CAJA3";"SUNAT_AD_SET96",#N/A,FALSE,"ADUANAS"}</definedName>
    <definedName name="POIU" localSheetId="1" hidden="1">{"CAJA_SET96",#N/A,FALSE,"CAJA3";"ING_CORR_SET96",#N/A,FALSE,"CAJA3";"SUNAT_AD_SET96",#N/A,FALSE,"ADUANAS"}</definedName>
    <definedName name="POIU" localSheetId="14" hidden="1">{"CAJA_SET96",#N/A,FALSE,"CAJA3";"ING_CORR_SET96",#N/A,FALSE,"CAJA3";"SUNAT_AD_SET96",#N/A,FALSE,"ADUANAS"}</definedName>
    <definedName name="POIU" localSheetId="5" hidden="1">{"CAJA_SET96",#N/A,FALSE,"CAJA3";"ING_CORR_SET96",#N/A,FALSE,"CAJA3";"SUNAT_AD_SET96",#N/A,FALSE,"ADUANAS"}</definedName>
    <definedName name="POIU" localSheetId="2" hidden="1">{"CAJA_SET96",#N/A,FALSE,"CAJA3";"ING_CORR_SET96",#N/A,FALSE,"CAJA3";"SUNAT_AD_SET96",#N/A,FALSE,"ADUANAS"}</definedName>
    <definedName name="POIU" localSheetId="4" hidden="1">{"CAJA_SET96",#N/A,FALSE,"CAJA3";"ING_CORR_SET96",#N/A,FALSE,"CAJA3";"SUNAT_AD_SET96",#N/A,FALSE,"ADUANAS"}</definedName>
    <definedName name="POIU" localSheetId="3" hidden="1">{"CAJA_SET96",#N/A,FALSE,"CAJA3";"ING_CORR_SET96",#N/A,FALSE,"CAJA3";"SUNAT_AD_SET96",#N/A,FALSE,"ADUANAS"}</definedName>
    <definedName name="POIU" localSheetId="23" hidden="1">{"CAJA_SET96",#N/A,FALSE,"CAJA3";"ING_CORR_SET96",#N/A,FALSE,"CAJA3";"SUNAT_AD_SET96",#N/A,FALSE,"ADUANAS"}</definedName>
    <definedName name="POIU" hidden="1">{"CAJA_SET96",#N/A,FALSE,"CAJA3";"ING_CORR_SET96",#N/A,FALSE,"CAJA3";"SUNAT_AD_SET96",#N/A,FALSE,"ADUANAS"}</definedName>
    <definedName name="q" localSheetId="6" hidden="1">{"CAJA_SET96",#N/A,FALSE,"CAJA3";"ING_CORR_SET96",#N/A,FALSE,"CAJA3";"SUNAT_AD_SET96",#N/A,FALSE,"ADUANAS"}</definedName>
    <definedName name="q" localSheetId="7" hidden="1">{"CAJA_SET96",#N/A,FALSE,"CAJA3";"ING_CORR_SET96",#N/A,FALSE,"CAJA3";"SUNAT_AD_SET96",#N/A,FALSE,"ADUANAS"}</definedName>
    <definedName name="q" localSheetId="8" hidden="1">{"CAJA_SET96",#N/A,FALSE,"CAJA3";"ING_CORR_SET96",#N/A,FALSE,"CAJA3";"SUNAT_AD_SET96",#N/A,FALSE,"ADUANAS"}</definedName>
    <definedName name="q" localSheetId="9" hidden="1">{"CAJA_SET96",#N/A,FALSE,"CAJA3";"ING_CORR_SET96",#N/A,FALSE,"CAJA3";"SUNAT_AD_SET96",#N/A,FALSE,"ADUANAS"}</definedName>
    <definedName name="q" localSheetId="1" hidden="1">{"CAJA_SET96",#N/A,FALSE,"CAJA3";"ING_CORR_SET96",#N/A,FALSE,"CAJA3";"SUNAT_AD_SET96",#N/A,FALSE,"ADUANAS"}</definedName>
    <definedName name="q" localSheetId="14" hidden="1">{"CAJA_SET96",#N/A,FALSE,"CAJA3";"ING_CORR_SET96",#N/A,FALSE,"CAJA3";"SUNAT_AD_SET96",#N/A,FALSE,"ADUANAS"}</definedName>
    <definedName name="q" localSheetId="5" hidden="1">{"CAJA_SET96",#N/A,FALSE,"CAJA3";"ING_CORR_SET96",#N/A,FALSE,"CAJA3";"SUNAT_AD_SET96",#N/A,FALSE,"ADUANAS"}</definedName>
    <definedName name="q" localSheetId="2" hidden="1">{"CAJA_SET96",#N/A,FALSE,"CAJA3";"ING_CORR_SET96",#N/A,FALSE,"CAJA3";"SUNAT_AD_SET96",#N/A,FALSE,"ADUANAS"}</definedName>
    <definedName name="q" localSheetId="4" hidden="1">{"CAJA_SET96",#N/A,FALSE,"CAJA3";"ING_CORR_SET96",#N/A,FALSE,"CAJA3";"SUNAT_AD_SET96",#N/A,FALSE,"ADUANAS"}</definedName>
    <definedName name="q" localSheetId="3" hidden="1">{"CAJA_SET96",#N/A,FALSE,"CAJA3";"ING_CORR_SET96",#N/A,FALSE,"CAJA3";"SUNAT_AD_SET96",#N/A,FALSE,"ADUANAS"}</definedName>
    <definedName name="q" localSheetId="23" hidden="1">{"CAJA_SET96",#N/A,FALSE,"CAJA3";"ING_CORR_SET96",#N/A,FALSE,"CAJA3";"SUNAT_AD_SET96",#N/A,FALSE,"ADUANAS"}</definedName>
    <definedName name="q" hidden="1">{"CAJA_SET96",#N/A,FALSE,"CAJA3";"ING_CORR_SET96",#N/A,FALSE,"CAJA3";"SUNAT_AD_SET96",#N/A,FALSE,"ADUANAS"}</definedName>
    <definedName name="qwq" localSheetId="6" hidden="1">{"CAJA_SET96",#N/A,FALSE,"CAJA3";"ING_CORR_SET96",#N/A,FALSE,"CAJA3";"SUNAT_AD_SET96",#N/A,FALSE,"ADUANAS"}</definedName>
    <definedName name="qwq" localSheetId="7" hidden="1">{"CAJA_SET96",#N/A,FALSE,"CAJA3";"ING_CORR_SET96",#N/A,FALSE,"CAJA3";"SUNAT_AD_SET96",#N/A,FALSE,"ADUANAS"}</definedName>
    <definedName name="qwq" localSheetId="8" hidden="1">{"CAJA_SET96",#N/A,FALSE,"CAJA3";"ING_CORR_SET96",#N/A,FALSE,"CAJA3";"SUNAT_AD_SET96",#N/A,FALSE,"ADUANAS"}</definedName>
    <definedName name="qwq" localSheetId="9" hidden="1">{"CAJA_SET96",#N/A,FALSE,"CAJA3";"ING_CORR_SET96",#N/A,FALSE,"CAJA3";"SUNAT_AD_SET96",#N/A,FALSE,"ADUANAS"}</definedName>
    <definedName name="qwq" localSheetId="1" hidden="1">{"CAJA_SET96",#N/A,FALSE,"CAJA3";"ING_CORR_SET96",#N/A,FALSE,"CAJA3";"SUNAT_AD_SET96",#N/A,FALSE,"ADUANAS"}</definedName>
    <definedName name="qwq" localSheetId="14" hidden="1">{"CAJA_SET96",#N/A,FALSE,"CAJA3";"ING_CORR_SET96",#N/A,FALSE,"CAJA3";"SUNAT_AD_SET96",#N/A,FALSE,"ADUANAS"}</definedName>
    <definedName name="qwq" localSheetId="5" hidden="1">{"CAJA_SET96",#N/A,FALSE,"CAJA3";"ING_CORR_SET96",#N/A,FALSE,"CAJA3";"SUNAT_AD_SET96",#N/A,FALSE,"ADUANAS"}</definedName>
    <definedName name="qwq" localSheetId="2" hidden="1">{"CAJA_SET96",#N/A,FALSE,"CAJA3";"ING_CORR_SET96",#N/A,FALSE,"CAJA3";"SUNAT_AD_SET96",#N/A,FALSE,"ADUANAS"}</definedName>
    <definedName name="qwq" localSheetId="4" hidden="1">{"CAJA_SET96",#N/A,FALSE,"CAJA3";"ING_CORR_SET96",#N/A,FALSE,"CAJA3";"SUNAT_AD_SET96",#N/A,FALSE,"ADUANAS"}</definedName>
    <definedName name="qwq" localSheetId="3" hidden="1">{"CAJA_SET96",#N/A,FALSE,"CAJA3";"ING_CORR_SET96",#N/A,FALSE,"CAJA3";"SUNAT_AD_SET96",#N/A,FALSE,"ADUANAS"}</definedName>
    <definedName name="qwq" localSheetId="23" hidden="1">{"CAJA_SET96",#N/A,FALSE,"CAJA3";"ING_CORR_SET96",#N/A,FALSE,"CAJA3";"SUNAT_AD_SET96",#N/A,FALSE,"ADUANAS"}</definedName>
    <definedName name="qwq" hidden="1">{"CAJA_SET96",#N/A,FALSE,"CAJA3";"ING_CORR_SET96",#N/A,FALSE,"CAJA3";"SUNAT_AD_SET96",#N/A,FALSE,"ADUANAS"}</definedName>
    <definedName name="safdxhftjyjhg" localSheetId="6" hidden="1">{"CAJA_SET96",#N/A,FALSE,"CAJA3";"ING_CORR_SET96",#N/A,FALSE,"CAJA3";"SUNAT_AD_SET96",#N/A,FALSE,"ADUANAS"}</definedName>
    <definedName name="safdxhftjyjhg" localSheetId="7" hidden="1">{"CAJA_SET96",#N/A,FALSE,"CAJA3";"ING_CORR_SET96",#N/A,FALSE,"CAJA3";"SUNAT_AD_SET96",#N/A,FALSE,"ADUANAS"}</definedName>
    <definedName name="safdxhftjyjhg" localSheetId="8" hidden="1">{"CAJA_SET96",#N/A,FALSE,"CAJA3";"ING_CORR_SET96",#N/A,FALSE,"CAJA3";"SUNAT_AD_SET96",#N/A,FALSE,"ADUANAS"}</definedName>
    <definedName name="safdxhftjyjhg" localSheetId="9" hidden="1">{"CAJA_SET96",#N/A,FALSE,"CAJA3";"ING_CORR_SET96",#N/A,FALSE,"CAJA3";"SUNAT_AD_SET96",#N/A,FALSE,"ADUANAS"}</definedName>
    <definedName name="safdxhftjyjhg" localSheetId="1" hidden="1">{"CAJA_SET96",#N/A,FALSE,"CAJA3";"ING_CORR_SET96",#N/A,FALSE,"CAJA3";"SUNAT_AD_SET96",#N/A,FALSE,"ADUANAS"}</definedName>
    <definedName name="safdxhftjyjhg" localSheetId="14" hidden="1">{"CAJA_SET96",#N/A,FALSE,"CAJA3";"ING_CORR_SET96",#N/A,FALSE,"CAJA3";"SUNAT_AD_SET96",#N/A,FALSE,"ADUANAS"}</definedName>
    <definedName name="safdxhftjyjhg" localSheetId="5" hidden="1">{"CAJA_SET96",#N/A,FALSE,"CAJA3";"ING_CORR_SET96",#N/A,FALSE,"CAJA3";"SUNAT_AD_SET96",#N/A,FALSE,"ADUANAS"}</definedName>
    <definedName name="safdxhftjyjhg" localSheetId="2" hidden="1">{"CAJA_SET96",#N/A,FALSE,"CAJA3";"ING_CORR_SET96",#N/A,FALSE,"CAJA3";"SUNAT_AD_SET96",#N/A,FALSE,"ADUANAS"}</definedName>
    <definedName name="safdxhftjyjhg" localSheetId="4" hidden="1">{"CAJA_SET96",#N/A,FALSE,"CAJA3";"ING_CORR_SET96",#N/A,FALSE,"CAJA3";"SUNAT_AD_SET96",#N/A,FALSE,"ADUANAS"}</definedName>
    <definedName name="safdxhftjyjhg" localSheetId="3" hidden="1">{"CAJA_SET96",#N/A,FALSE,"CAJA3";"ING_CORR_SET96",#N/A,FALSE,"CAJA3";"SUNAT_AD_SET96",#N/A,FALSE,"ADUANAS"}</definedName>
    <definedName name="safdxhftjyjhg" localSheetId="23" hidden="1">{"CAJA_SET96",#N/A,FALSE,"CAJA3";"ING_CORR_SET96",#N/A,FALSE,"CAJA3";"SUNAT_AD_SET96",#N/A,FALSE,"ADUANAS"}</definedName>
    <definedName name="safdxhftjyjhg" hidden="1">{"CAJA_SET96",#N/A,FALSE,"CAJA3";"ING_CORR_SET96",#N/A,FALSE,"CAJA3";"SUNAT_AD_SET96",#N/A,FALSE,"ADUANAS"}</definedName>
    <definedName name="SAGDGZRE" localSheetId="6" hidden="1">{"CAJA_SET96",#N/A,FALSE,"CAJA3";"ING_CORR_SET96",#N/A,FALSE,"CAJA3";"SUNAT_AD_SET96",#N/A,FALSE,"ADUANAS"}</definedName>
    <definedName name="SAGDGZRE" localSheetId="7" hidden="1">{"CAJA_SET96",#N/A,FALSE,"CAJA3";"ING_CORR_SET96",#N/A,FALSE,"CAJA3";"SUNAT_AD_SET96",#N/A,FALSE,"ADUANAS"}</definedName>
    <definedName name="SAGDGZRE" localSheetId="8" hidden="1">{"CAJA_SET96",#N/A,FALSE,"CAJA3";"ING_CORR_SET96",#N/A,FALSE,"CAJA3";"SUNAT_AD_SET96",#N/A,FALSE,"ADUANAS"}</definedName>
    <definedName name="SAGDGZRE" localSheetId="9" hidden="1">{"CAJA_SET96",#N/A,FALSE,"CAJA3";"ING_CORR_SET96",#N/A,FALSE,"CAJA3";"SUNAT_AD_SET96",#N/A,FALSE,"ADUANAS"}</definedName>
    <definedName name="SAGDGZRE" localSheetId="1" hidden="1">{"CAJA_SET96",#N/A,FALSE,"CAJA3";"ING_CORR_SET96",#N/A,FALSE,"CAJA3";"SUNAT_AD_SET96",#N/A,FALSE,"ADUANAS"}</definedName>
    <definedName name="SAGDGZRE" localSheetId="14" hidden="1">{"CAJA_SET96",#N/A,FALSE,"CAJA3";"ING_CORR_SET96",#N/A,FALSE,"CAJA3";"SUNAT_AD_SET96",#N/A,FALSE,"ADUANAS"}</definedName>
    <definedName name="SAGDGZRE" localSheetId="5" hidden="1">{"CAJA_SET96",#N/A,FALSE,"CAJA3";"ING_CORR_SET96",#N/A,FALSE,"CAJA3";"SUNAT_AD_SET96",#N/A,FALSE,"ADUANAS"}</definedName>
    <definedName name="SAGDGZRE" localSheetId="2" hidden="1">{"CAJA_SET96",#N/A,FALSE,"CAJA3";"ING_CORR_SET96",#N/A,FALSE,"CAJA3";"SUNAT_AD_SET96",#N/A,FALSE,"ADUANAS"}</definedName>
    <definedName name="SAGDGZRE" localSheetId="4" hidden="1">{"CAJA_SET96",#N/A,FALSE,"CAJA3";"ING_CORR_SET96",#N/A,FALSE,"CAJA3";"SUNAT_AD_SET96",#N/A,FALSE,"ADUANAS"}</definedName>
    <definedName name="SAGDGZRE" localSheetId="3" hidden="1">{"CAJA_SET96",#N/A,FALSE,"CAJA3";"ING_CORR_SET96",#N/A,FALSE,"CAJA3";"SUNAT_AD_SET96",#N/A,FALSE,"ADUANAS"}</definedName>
    <definedName name="SAGDGZRE" localSheetId="23" hidden="1">{"CAJA_SET96",#N/A,FALSE,"CAJA3";"ING_CORR_SET96",#N/A,FALSE,"CAJA3";"SUNAT_AD_SET96",#N/A,FALSE,"ADUANAS"}</definedName>
    <definedName name="SAGDGZRE" hidden="1">{"CAJA_SET96",#N/A,FALSE,"CAJA3";"ING_CORR_SET96",#N/A,FALSE,"CAJA3";"SUNAT_AD_SET96",#N/A,FALSE,"ADUANAS"}</definedName>
    <definedName name="sajfhsidjgdgzsoñerkohtfg" localSheetId="6" hidden="1">{"CAJA_SET96",#N/A,FALSE,"CAJA3";"ING_CORR_SET96",#N/A,FALSE,"CAJA3";"SUNAT_AD_SET96",#N/A,FALSE,"ADUANAS"}</definedName>
    <definedName name="sajfhsidjgdgzsoñerkohtfg" localSheetId="7" hidden="1">{"CAJA_SET96",#N/A,FALSE,"CAJA3";"ING_CORR_SET96",#N/A,FALSE,"CAJA3";"SUNAT_AD_SET96",#N/A,FALSE,"ADUANAS"}</definedName>
    <definedName name="sajfhsidjgdgzsoñerkohtfg" localSheetId="8" hidden="1">{"CAJA_SET96",#N/A,FALSE,"CAJA3";"ING_CORR_SET96",#N/A,FALSE,"CAJA3";"SUNAT_AD_SET96",#N/A,FALSE,"ADUANAS"}</definedName>
    <definedName name="sajfhsidjgdgzsoñerkohtfg" localSheetId="9" hidden="1">{"CAJA_SET96",#N/A,FALSE,"CAJA3";"ING_CORR_SET96",#N/A,FALSE,"CAJA3";"SUNAT_AD_SET96",#N/A,FALSE,"ADUANAS"}</definedName>
    <definedName name="sajfhsidjgdgzsoñerkohtfg" localSheetId="1" hidden="1">{"CAJA_SET96",#N/A,FALSE,"CAJA3";"ING_CORR_SET96",#N/A,FALSE,"CAJA3";"SUNAT_AD_SET96",#N/A,FALSE,"ADUANAS"}</definedName>
    <definedName name="sajfhsidjgdgzsoñerkohtfg" localSheetId="14" hidden="1">{"CAJA_SET96",#N/A,FALSE,"CAJA3";"ING_CORR_SET96",#N/A,FALSE,"CAJA3";"SUNAT_AD_SET96",#N/A,FALSE,"ADUANAS"}</definedName>
    <definedName name="sajfhsidjgdgzsoñerkohtfg" localSheetId="5" hidden="1">{"CAJA_SET96",#N/A,FALSE,"CAJA3";"ING_CORR_SET96",#N/A,FALSE,"CAJA3";"SUNAT_AD_SET96",#N/A,FALSE,"ADUANAS"}</definedName>
    <definedName name="sajfhsidjgdgzsoñerkohtfg" localSheetId="2" hidden="1">{"CAJA_SET96",#N/A,FALSE,"CAJA3";"ING_CORR_SET96",#N/A,FALSE,"CAJA3";"SUNAT_AD_SET96",#N/A,FALSE,"ADUANAS"}</definedName>
    <definedName name="sajfhsidjgdgzsoñerkohtfg" localSheetId="4" hidden="1">{"CAJA_SET96",#N/A,FALSE,"CAJA3";"ING_CORR_SET96",#N/A,FALSE,"CAJA3";"SUNAT_AD_SET96",#N/A,FALSE,"ADUANAS"}</definedName>
    <definedName name="sajfhsidjgdgzsoñerkohtfg" localSheetId="3" hidden="1">{"CAJA_SET96",#N/A,FALSE,"CAJA3";"ING_CORR_SET96",#N/A,FALSE,"CAJA3";"SUNAT_AD_SET96",#N/A,FALSE,"ADUANAS"}</definedName>
    <definedName name="sajfhsidjgdgzsoñerkohtfg" localSheetId="23" hidden="1">{"CAJA_SET96",#N/A,FALSE,"CAJA3";"ING_CORR_SET96",#N/A,FALSE,"CAJA3";"SUNAT_AD_SET96",#N/A,FALSE,"ADUANAS"}</definedName>
    <definedName name="sajfhsidjgdgzsoñerkohtfg" hidden="1">{"CAJA_SET96",#N/A,FALSE,"CAJA3";"ING_CORR_SET96",#N/A,FALSE,"CAJA3";"SUNAT_AD_SET96",#N/A,FALSE,"ADUANAS"}</definedName>
    <definedName name="salarioprom" localSheetId="7">[3]BD!$R$3:$R$54</definedName>
    <definedName name="salarioprom" localSheetId="8">[3]BD!$R$3:$R$54</definedName>
    <definedName name="salarioprom" localSheetId="23">[3]BD!$R$3:$R$54</definedName>
    <definedName name="salarioprom">[4]BD!$R$3:$R$54</definedName>
    <definedName name="SBUM" localSheetId="7">[3]ECU!$G$1</definedName>
    <definedName name="SBUM" localSheetId="8">[3]ECU!$G$1</definedName>
    <definedName name="SBUM" localSheetId="23">[3]ECU!$G$1</definedName>
    <definedName name="SBUM">[4]ECU!$G$1</definedName>
    <definedName name="SFRWIOEONDTXRSWWA" localSheetId="6" hidden="1">{"CAJA_SET96",#N/A,FALSE,"CAJA3";"ING_CORR_SET96",#N/A,FALSE,"CAJA3";"SUNAT_AD_SET96",#N/A,FALSE,"ADUANAS"}</definedName>
    <definedName name="SFRWIOEONDTXRSWWA" localSheetId="7" hidden="1">{"CAJA_SET96",#N/A,FALSE,"CAJA3";"ING_CORR_SET96",#N/A,FALSE,"CAJA3";"SUNAT_AD_SET96",#N/A,FALSE,"ADUANAS"}</definedName>
    <definedName name="SFRWIOEONDTXRSWWA" localSheetId="8" hidden="1">{"CAJA_SET96",#N/A,FALSE,"CAJA3";"ING_CORR_SET96",#N/A,FALSE,"CAJA3";"SUNAT_AD_SET96",#N/A,FALSE,"ADUANAS"}</definedName>
    <definedName name="SFRWIOEONDTXRSWWA" localSheetId="9" hidden="1">{"CAJA_SET96",#N/A,FALSE,"CAJA3";"ING_CORR_SET96",#N/A,FALSE,"CAJA3";"SUNAT_AD_SET96",#N/A,FALSE,"ADUANAS"}</definedName>
    <definedName name="SFRWIOEONDTXRSWWA" localSheetId="1" hidden="1">{"CAJA_SET96",#N/A,FALSE,"CAJA3";"ING_CORR_SET96",#N/A,FALSE,"CAJA3";"SUNAT_AD_SET96",#N/A,FALSE,"ADUANAS"}</definedName>
    <definedName name="SFRWIOEONDTXRSWWA" localSheetId="14" hidden="1">{"CAJA_SET96",#N/A,FALSE,"CAJA3";"ING_CORR_SET96",#N/A,FALSE,"CAJA3";"SUNAT_AD_SET96",#N/A,FALSE,"ADUANAS"}</definedName>
    <definedName name="SFRWIOEONDTXRSWWA" localSheetId="5" hidden="1">{"CAJA_SET96",#N/A,FALSE,"CAJA3";"ING_CORR_SET96",#N/A,FALSE,"CAJA3";"SUNAT_AD_SET96",#N/A,FALSE,"ADUANAS"}</definedName>
    <definedName name="SFRWIOEONDTXRSWWA" localSheetId="2" hidden="1">{"CAJA_SET96",#N/A,FALSE,"CAJA3";"ING_CORR_SET96",#N/A,FALSE,"CAJA3";"SUNAT_AD_SET96",#N/A,FALSE,"ADUANAS"}</definedName>
    <definedName name="SFRWIOEONDTXRSWWA" localSheetId="4" hidden="1">{"CAJA_SET96",#N/A,FALSE,"CAJA3";"ING_CORR_SET96",#N/A,FALSE,"CAJA3";"SUNAT_AD_SET96",#N/A,FALSE,"ADUANAS"}</definedName>
    <definedName name="SFRWIOEONDTXRSWWA" localSheetId="3" hidden="1">{"CAJA_SET96",#N/A,FALSE,"CAJA3";"ING_CORR_SET96",#N/A,FALSE,"CAJA3";"SUNAT_AD_SET96",#N/A,FALSE,"ADUANAS"}</definedName>
    <definedName name="SFRWIOEONDTXRSWWA" localSheetId="23" hidden="1">{"CAJA_SET96",#N/A,FALSE,"CAJA3";"ING_CORR_SET96",#N/A,FALSE,"CAJA3";"SUNAT_AD_SET96",#N/A,FALSE,"ADUANAS"}</definedName>
    <definedName name="SFRWIOEONDTXRSWWA" hidden="1">{"CAJA_SET96",#N/A,FALSE,"CAJA3";"ING_CORR_SET96",#N/A,FALSE,"CAJA3";"SUNAT_AD_SET96",#N/A,FALSE,"ADUANAS"}</definedName>
    <definedName name="sgffhg" localSheetId="6" hidden="1">{"CAJA_SET96",#N/A,FALSE,"CAJA3";"ING_CORR_SET96",#N/A,FALSE,"CAJA3";"SUNAT_AD_SET96",#N/A,FALSE,"ADUANAS"}</definedName>
    <definedName name="sgffhg" localSheetId="7" hidden="1">{"CAJA_SET96",#N/A,FALSE,"CAJA3";"ING_CORR_SET96",#N/A,FALSE,"CAJA3";"SUNAT_AD_SET96",#N/A,FALSE,"ADUANAS"}</definedName>
    <definedName name="sgffhg" localSheetId="8" hidden="1">{"CAJA_SET96",#N/A,FALSE,"CAJA3";"ING_CORR_SET96",#N/A,FALSE,"CAJA3";"SUNAT_AD_SET96",#N/A,FALSE,"ADUANAS"}</definedName>
    <definedName name="sgffhg" localSheetId="9" hidden="1">{"CAJA_SET96",#N/A,FALSE,"CAJA3";"ING_CORR_SET96",#N/A,FALSE,"CAJA3";"SUNAT_AD_SET96",#N/A,FALSE,"ADUANAS"}</definedName>
    <definedName name="sgffhg" localSheetId="1" hidden="1">{"CAJA_SET96",#N/A,FALSE,"CAJA3";"ING_CORR_SET96",#N/A,FALSE,"CAJA3";"SUNAT_AD_SET96",#N/A,FALSE,"ADUANAS"}</definedName>
    <definedName name="sgffhg" localSheetId="14" hidden="1">{"CAJA_SET96",#N/A,FALSE,"CAJA3";"ING_CORR_SET96",#N/A,FALSE,"CAJA3";"SUNAT_AD_SET96",#N/A,FALSE,"ADUANAS"}</definedName>
    <definedName name="sgffhg" localSheetId="5" hidden="1">{"CAJA_SET96",#N/A,FALSE,"CAJA3";"ING_CORR_SET96",#N/A,FALSE,"CAJA3";"SUNAT_AD_SET96",#N/A,FALSE,"ADUANAS"}</definedName>
    <definedName name="sgffhg" localSheetId="2" hidden="1">{"CAJA_SET96",#N/A,FALSE,"CAJA3";"ING_CORR_SET96",#N/A,FALSE,"CAJA3";"SUNAT_AD_SET96",#N/A,FALSE,"ADUANAS"}</definedName>
    <definedName name="sgffhg" localSheetId="4" hidden="1">{"CAJA_SET96",#N/A,FALSE,"CAJA3";"ING_CORR_SET96",#N/A,FALSE,"CAJA3";"SUNAT_AD_SET96",#N/A,FALSE,"ADUANAS"}</definedName>
    <definedName name="sgffhg" localSheetId="3" hidden="1">{"CAJA_SET96",#N/A,FALSE,"CAJA3";"ING_CORR_SET96",#N/A,FALSE,"CAJA3";"SUNAT_AD_SET96",#N/A,FALSE,"ADUANAS"}</definedName>
    <definedName name="sgffhg" localSheetId="23" hidden="1">{"CAJA_SET96",#N/A,FALSE,"CAJA3";"ING_CORR_SET96",#N/A,FALSE,"CAJA3";"SUNAT_AD_SET96",#N/A,FALSE,"ADUANAS"}</definedName>
    <definedName name="sgffhg" hidden="1">{"CAJA_SET96",#N/A,FALSE,"CAJA3";"ING_CORR_SET96",#N/A,FALSE,"CAJA3";"SUNAT_AD_SET96",#N/A,FALSE,"ADUANAS"}</definedName>
    <definedName name="ssdd" localSheetId="6" hidden="1">{"CAJA_SET96",#N/A,FALSE,"CAJA3";"ING_CORR_SET96",#N/A,FALSE,"CAJA3";"SUNAT_AD_SET96",#N/A,FALSE,"ADUANAS"}</definedName>
    <definedName name="ssdd" localSheetId="7" hidden="1">{"CAJA_SET96",#N/A,FALSE,"CAJA3";"ING_CORR_SET96",#N/A,FALSE,"CAJA3";"SUNAT_AD_SET96",#N/A,FALSE,"ADUANAS"}</definedName>
    <definedName name="ssdd" localSheetId="8" hidden="1">{"CAJA_SET96",#N/A,FALSE,"CAJA3";"ING_CORR_SET96",#N/A,FALSE,"CAJA3";"SUNAT_AD_SET96",#N/A,FALSE,"ADUANAS"}</definedName>
    <definedName name="ssdd" localSheetId="9" hidden="1">{"CAJA_SET96",#N/A,FALSE,"CAJA3";"ING_CORR_SET96",#N/A,FALSE,"CAJA3";"SUNAT_AD_SET96",#N/A,FALSE,"ADUANAS"}</definedName>
    <definedName name="ssdd" localSheetId="1" hidden="1">{"CAJA_SET96",#N/A,FALSE,"CAJA3";"ING_CORR_SET96",#N/A,FALSE,"CAJA3";"SUNAT_AD_SET96",#N/A,FALSE,"ADUANAS"}</definedName>
    <definedName name="ssdd" localSheetId="14" hidden="1">{"CAJA_SET96",#N/A,FALSE,"CAJA3";"ING_CORR_SET96",#N/A,FALSE,"CAJA3";"SUNAT_AD_SET96",#N/A,FALSE,"ADUANAS"}</definedName>
    <definedName name="ssdd" localSheetId="5" hidden="1">{"CAJA_SET96",#N/A,FALSE,"CAJA3";"ING_CORR_SET96",#N/A,FALSE,"CAJA3";"SUNAT_AD_SET96",#N/A,FALSE,"ADUANAS"}</definedName>
    <definedName name="ssdd" localSheetId="2" hidden="1">{"CAJA_SET96",#N/A,FALSE,"CAJA3";"ING_CORR_SET96",#N/A,FALSE,"CAJA3";"SUNAT_AD_SET96",#N/A,FALSE,"ADUANAS"}</definedName>
    <definedName name="ssdd" localSheetId="4" hidden="1">{"CAJA_SET96",#N/A,FALSE,"CAJA3";"ING_CORR_SET96",#N/A,FALSE,"CAJA3";"SUNAT_AD_SET96",#N/A,FALSE,"ADUANAS"}</definedName>
    <definedName name="ssdd" localSheetId="3" hidden="1">{"CAJA_SET96",#N/A,FALSE,"CAJA3";"ING_CORR_SET96",#N/A,FALSE,"CAJA3";"SUNAT_AD_SET96",#N/A,FALSE,"ADUANAS"}</definedName>
    <definedName name="ssdd" localSheetId="23" hidden="1">{"CAJA_SET96",#N/A,FALSE,"CAJA3";"ING_CORR_SET96",#N/A,FALSE,"CAJA3";"SUNAT_AD_SET96",#N/A,FALSE,"ADUANAS"}</definedName>
    <definedName name="ssdd" hidden="1">{"CAJA_SET96",#N/A,FALSE,"CAJA3";"ING_CORR_SET96",#N/A,FALSE,"CAJA3";"SUNAT_AD_SET96",#N/A,FALSE,"ADUANAS"}</definedName>
    <definedName name="swqghykii" localSheetId="6" hidden="1">{"SUNAT_AD_AGO96",#N/A,FALSE,"ADUANAS";"CAJA_AGO96",#N/A,FALSE,"CAJA3";"ING_CORR_AGO96",#N/A,FALSE,"CAJA3"}</definedName>
    <definedName name="swqghykii" localSheetId="7" hidden="1">{"SUNAT_AD_AGO96",#N/A,FALSE,"ADUANAS";"CAJA_AGO96",#N/A,FALSE,"CAJA3";"ING_CORR_AGO96",#N/A,FALSE,"CAJA3"}</definedName>
    <definedName name="swqghykii" localSheetId="8" hidden="1">{"SUNAT_AD_AGO96",#N/A,FALSE,"ADUANAS";"CAJA_AGO96",#N/A,FALSE,"CAJA3";"ING_CORR_AGO96",#N/A,FALSE,"CAJA3"}</definedName>
    <definedName name="swqghykii" localSheetId="9" hidden="1">{"SUNAT_AD_AGO96",#N/A,FALSE,"ADUANAS";"CAJA_AGO96",#N/A,FALSE,"CAJA3";"ING_CORR_AGO96",#N/A,FALSE,"CAJA3"}</definedName>
    <definedName name="swqghykii" localSheetId="1" hidden="1">{"SUNAT_AD_AGO96",#N/A,FALSE,"ADUANAS";"CAJA_AGO96",#N/A,FALSE,"CAJA3";"ING_CORR_AGO96",#N/A,FALSE,"CAJA3"}</definedName>
    <definedName name="swqghykii" localSheetId="14" hidden="1">{"SUNAT_AD_AGO96",#N/A,FALSE,"ADUANAS";"CAJA_AGO96",#N/A,FALSE,"CAJA3";"ING_CORR_AGO96",#N/A,FALSE,"CAJA3"}</definedName>
    <definedName name="swqghykii" localSheetId="5" hidden="1">{"SUNAT_AD_AGO96",#N/A,FALSE,"ADUANAS";"CAJA_AGO96",#N/A,FALSE,"CAJA3";"ING_CORR_AGO96",#N/A,FALSE,"CAJA3"}</definedName>
    <definedName name="swqghykii" localSheetId="2" hidden="1">{"SUNAT_AD_AGO96",#N/A,FALSE,"ADUANAS";"CAJA_AGO96",#N/A,FALSE,"CAJA3";"ING_CORR_AGO96",#N/A,FALSE,"CAJA3"}</definedName>
    <definedName name="swqghykii" localSheetId="4" hidden="1">{"SUNAT_AD_AGO96",#N/A,FALSE,"ADUANAS";"CAJA_AGO96",#N/A,FALSE,"CAJA3";"ING_CORR_AGO96",#N/A,FALSE,"CAJA3"}</definedName>
    <definedName name="swqghykii" localSheetId="3" hidden="1">{"SUNAT_AD_AGO96",#N/A,FALSE,"ADUANAS";"CAJA_AGO96",#N/A,FALSE,"CAJA3";"ING_CORR_AGO96",#N/A,FALSE,"CAJA3"}</definedName>
    <definedName name="swqghykii" localSheetId="23" hidden="1">{"SUNAT_AD_AGO96",#N/A,FALSE,"ADUANAS";"CAJA_AGO96",#N/A,FALSE,"CAJA3";"ING_CORR_AGO96",#N/A,FALSE,"CAJA3"}</definedName>
    <definedName name="swqghykii" hidden="1">{"SUNAT_AD_AGO96",#N/A,FALSE,"ADUANAS";"CAJA_AGO96",#N/A,FALSE,"CAJA3";"ING_CORR_AGO96",#N/A,FALSE,"CAJA3"}</definedName>
    <definedName name="szdfghutrff" localSheetId="6" hidden="1">{"CAJA_SET96",#N/A,FALSE,"CAJA3";"ING_CORR_SET96",#N/A,FALSE,"CAJA3";"SUNAT_AD_SET96",#N/A,FALSE,"ADUANAS"}</definedName>
    <definedName name="szdfghutrff" localSheetId="7" hidden="1">{"CAJA_SET96",#N/A,FALSE,"CAJA3";"ING_CORR_SET96",#N/A,FALSE,"CAJA3";"SUNAT_AD_SET96",#N/A,FALSE,"ADUANAS"}</definedName>
    <definedName name="szdfghutrff" localSheetId="8" hidden="1">{"CAJA_SET96",#N/A,FALSE,"CAJA3";"ING_CORR_SET96",#N/A,FALSE,"CAJA3";"SUNAT_AD_SET96",#N/A,FALSE,"ADUANAS"}</definedName>
    <definedName name="szdfghutrff" localSheetId="9" hidden="1">{"CAJA_SET96",#N/A,FALSE,"CAJA3";"ING_CORR_SET96",#N/A,FALSE,"CAJA3";"SUNAT_AD_SET96",#N/A,FALSE,"ADUANAS"}</definedName>
    <definedName name="szdfghutrff" localSheetId="1" hidden="1">{"CAJA_SET96",#N/A,FALSE,"CAJA3";"ING_CORR_SET96",#N/A,FALSE,"CAJA3";"SUNAT_AD_SET96",#N/A,FALSE,"ADUANAS"}</definedName>
    <definedName name="szdfghutrff" localSheetId="14" hidden="1">{"CAJA_SET96",#N/A,FALSE,"CAJA3";"ING_CORR_SET96",#N/A,FALSE,"CAJA3";"SUNAT_AD_SET96",#N/A,FALSE,"ADUANAS"}</definedName>
    <definedName name="szdfghutrff" localSheetId="5" hidden="1">{"CAJA_SET96",#N/A,FALSE,"CAJA3";"ING_CORR_SET96",#N/A,FALSE,"CAJA3";"SUNAT_AD_SET96",#N/A,FALSE,"ADUANAS"}</definedName>
    <definedName name="szdfghutrff" localSheetId="2" hidden="1">{"CAJA_SET96",#N/A,FALSE,"CAJA3";"ING_CORR_SET96",#N/A,FALSE,"CAJA3";"SUNAT_AD_SET96",#N/A,FALSE,"ADUANAS"}</definedName>
    <definedName name="szdfghutrff" localSheetId="4" hidden="1">{"CAJA_SET96",#N/A,FALSE,"CAJA3";"ING_CORR_SET96",#N/A,FALSE,"CAJA3";"SUNAT_AD_SET96",#N/A,FALSE,"ADUANAS"}</definedName>
    <definedName name="szdfghutrff" localSheetId="3" hidden="1">{"CAJA_SET96",#N/A,FALSE,"CAJA3";"ING_CORR_SET96",#N/A,FALSE,"CAJA3";"SUNAT_AD_SET96",#N/A,FALSE,"ADUANAS"}</definedName>
    <definedName name="szdfghutrff" localSheetId="23" hidden="1">{"CAJA_SET96",#N/A,FALSE,"CAJA3";"ING_CORR_SET96",#N/A,FALSE,"CAJA3";"SUNAT_AD_SET96",#N/A,FALSE,"ADUANAS"}</definedName>
    <definedName name="szdfghutrff" hidden="1">{"CAJA_SET96",#N/A,FALSE,"CAJA3";"ING_CORR_SET96",#N/A,FALSE,"CAJA3";"SUNAT_AD_SET96",#N/A,FALSE,"ADUANAS"}</definedName>
    <definedName name="TIR_h_1">OFFSET(#REF!,0,0,COUNT(#REF!),1)</definedName>
    <definedName name="TTT" localSheetId="6" hidden="1">{"CAJA_SET96",#N/A,FALSE,"CAJA3";"ING_CORR_SET96",#N/A,FALSE,"CAJA3";"SUNAT_AD_SET96",#N/A,FALSE,"ADUANAS"}</definedName>
    <definedName name="TTT" localSheetId="7" hidden="1">{"CAJA_SET96",#N/A,FALSE,"CAJA3";"ING_CORR_SET96",#N/A,FALSE,"CAJA3";"SUNAT_AD_SET96",#N/A,FALSE,"ADUANAS"}</definedName>
    <definedName name="TTT" localSheetId="8" hidden="1">{"CAJA_SET96",#N/A,FALSE,"CAJA3";"ING_CORR_SET96",#N/A,FALSE,"CAJA3";"SUNAT_AD_SET96",#N/A,FALSE,"ADUANAS"}</definedName>
    <definedName name="TTT" localSheetId="9" hidden="1">{"CAJA_SET96",#N/A,FALSE,"CAJA3";"ING_CORR_SET96",#N/A,FALSE,"CAJA3";"SUNAT_AD_SET96",#N/A,FALSE,"ADUANAS"}</definedName>
    <definedName name="TTT" localSheetId="1" hidden="1">{"CAJA_SET96",#N/A,FALSE,"CAJA3";"ING_CORR_SET96",#N/A,FALSE,"CAJA3";"SUNAT_AD_SET96",#N/A,FALSE,"ADUANAS"}</definedName>
    <definedName name="TTT" localSheetId="14" hidden="1">{"CAJA_SET96",#N/A,FALSE,"CAJA3";"ING_CORR_SET96",#N/A,FALSE,"CAJA3";"SUNAT_AD_SET96",#N/A,FALSE,"ADUANAS"}</definedName>
    <definedName name="TTT" localSheetId="5" hidden="1">{"CAJA_SET96",#N/A,FALSE,"CAJA3";"ING_CORR_SET96",#N/A,FALSE,"CAJA3";"SUNAT_AD_SET96",#N/A,FALSE,"ADUANAS"}</definedName>
    <definedName name="TTT" localSheetId="2" hidden="1">{"CAJA_SET96",#N/A,FALSE,"CAJA3";"ING_CORR_SET96",#N/A,FALSE,"CAJA3";"SUNAT_AD_SET96",#N/A,FALSE,"ADUANAS"}</definedName>
    <definedName name="TTT" localSheetId="4" hidden="1">{"CAJA_SET96",#N/A,FALSE,"CAJA3";"ING_CORR_SET96",#N/A,FALSE,"CAJA3";"SUNAT_AD_SET96",#N/A,FALSE,"ADUANAS"}</definedName>
    <definedName name="TTT" localSheetId="3" hidden="1">{"CAJA_SET96",#N/A,FALSE,"CAJA3";"ING_CORR_SET96",#N/A,FALSE,"CAJA3";"SUNAT_AD_SET96",#N/A,FALSE,"ADUANAS"}</definedName>
    <definedName name="TTT" localSheetId="23" hidden="1">{"CAJA_SET96",#N/A,FALSE,"CAJA3";"ING_CORR_SET96",#N/A,FALSE,"CAJA3";"SUNAT_AD_SET96",#N/A,FALSE,"ADUANAS"}</definedName>
    <definedName name="TTT" hidden="1">{"CAJA_SET96",#N/A,FALSE,"CAJA3";"ING_CORR_SET96",#N/A,FALSE,"CAJA3";"SUNAT_AD_SET96",#N/A,FALSE,"ADUANAS"}</definedName>
    <definedName name="vddtytjji" localSheetId="6" hidden="1">{"CAJA_SET96",#N/A,FALSE,"CAJA3";"ING_CORR_SET96",#N/A,FALSE,"CAJA3";"SUNAT_AD_SET96",#N/A,FALSE,"ADUANAS"}</definedName>
    <definedName name="vddtytjji" localSheetId="7" hidden="1">{"CAJA_SET96",#N/A,FALSE,"CAJA3";"ING_CORR_SET96",#N/A,FALSE,"CAJA3";"SUNAT_AD_SET96",#N/A,FALSE,"ADUANAS"}</definedName>
    <definedName name="vddtytjji" localSheetId="8" hidden="1">{"CAJA_SET96",#N/A,FALSE,"CAJA3";"ING_CORR_SET96",#N/A,FALSE,"CAJA3";"SUNAT_AD_SET96",#N/A,FALSE,"ADUANAS"}</definedName>
    <definedName name="vddtytjji" localSheetId="9" hidden="1">{"CAJA_SET96",#N/A,FALSE,"CAJA3";"ING_CORR_SET96",#N/A,FALSE,"CAJA3";"SUNAT_AD_SET96",#N/A,FALSE,"ADUANAS"}</definedName>
    <definedName name="vddtytjji" localSheetId="1" hidden="1">{"CAJA_SET96",#N/A,FALSE,"CAJA3";"ING_CORR_SET96",#N/A,FALSE,"CAJA3";"SUNAT_AD_SET96",#N/A,FALSE,"ADUANAS"}</definedName>
    <definedName name="vddtytjji" localSheetId="14" hidden="1">{"CAJA_SET96",#N/A,FALSE,"CAJA3";"ING_CORR_SET96",#N/A,FALSE,"CAJA3";"SUNAT_AD_SET96",#N/A,FALSE,"ADUANAS"}</definedName>
    <definedName name="vddtytjji" localSheetId="5" hidden="1">{"CAJA_SET96",#N/A,FALSE,"CAJA3";"ING_CORR_SET96",#N/A,FALSE,"CAJA3";"SUNAT_AD_SET96",#N/A,FALSE,"ADUANAS"}</definedName>
    <definedName name="vddtytjji" localSheetId="2" hidden="1">{"CAJA_SET96",#N/A,FALSE,"CAJA3";"ING_CORR_SET96",#N/A,FALSE,"CAJA3";"SUNAT_AD_SET96",#N/A,FALSE,"ADUANAS"}</definedName>
    <definedName name="vddtytjji" localSheetId="4" hidden="1">{"CAJA_SET96",#N/A,FALSE,"CAJA3";"ING_CORR_SET96",#N/A,FALSE,"CAJA3";"SUNAT_AD_SET96",#N/A,FALSE,"ADUANAS"}</definedName>
    <definedName name="vddtytjji" localSheetId="3" hidden="1">{"CAJA_SET96",#N/A,FALSE,"CAJA3";"ING_CORR_SET96",#N/A,FALSE,"CAJA3";"SUNAT_AD_SET96",#N/A,FALSE,"ADUANAS"}</definedName>
    <definedName name="vddtytjji" localSheetId="23" hidden="1">{"CAJA_SET96",#N/A,FALSE,"CAJA3";"ING_CORR_SET96",#N/A,FALSE,"CAJA3";"SUNAT_AD_SET96",#N/A,FALSE,"ADUANAS"}</definedName>
    <definedName name="vddtytjji" hidden="1">{"CAJA_SET96",#N/A,FALSE,"CAJA3";"ING_CORR_SET96",#N/A,FALSE,"CAJA3";"SUNAT_AD_SET96",#N/A,FALSE,"ADUANAS"}</definedName>
    <definedName name="wrn.Briefing._.Tables." localSheetId="6" hidden="1">{#N/A,#N/A,TRUE,"Tab_1 Economic Ind.";#N/A,#N/A,TRUE,"Tab_2  Public Sector Op.";#N/A,#N/A,TRUE,"Tab_3";#N/A,#N/A,TRUE,"Tab_4 Monetary";#N/A,#N/A,TRUE,"Tab_5 Medium-Term Outlook";#N/A,#N/A,TRUE,"Tab_6";#N/A,#N/A,TRUE,"Tab_7 Indicators of Ext. Vul."}</definedName>
    <definedName name="wrn.Briefing._.Tables." localSheetId="7" hidden="1">{#N/A,#N/A,TRUE,"Tab_1 Economic Ind.";#N/A,#N/A,TRUE,"Tab_2  Public Sector Op.";#N/A,#N/A,TRUE,"Tab_3";#N/A,#N/A,TRUE,"Tab_4 Monetary";#N/A,#N/A,TRUE,"Tab_5 Medium-Term Outlook";#N/A,#N/A,TRUE,"Tab_6";#N/A,#N/A,TRUE,"Tab_7 Indicators of Ext. Vul."}</definedName>
    <definedName name="wrn.Briefing._.Tables." localSheetId="8" hidden="1">{#N/A,#N/A,TRUE,"Tab_1 Economic Ind.";#N/A,#N/A,TRUE,"Tab_2  Public Sector Op.";#N/A,#N/A,TRUE,"Tab_3";#N/A,#N/A,TRUE,"Tab_4 Monetary";#N/A,#N/A,TRUE,"Tab_5 Medium-Term Outlook";#N/A,#N/A,TRUE,"Tab_6";#N/A,#N/A,TRUE,"Tab_7 Indicators of Ext. Vul."}</definedName>
    <definedName name="wrn.Briefing._.Tables." localSheetId="9" hidden="1">{#N/A,#N/A,TRUE,"Tab_1 Economic Ind.";#N/A,#N/A,TRUE,"Tab_2  Public Sector Op.";#N/A,#N/A,TRUE,"Tab_3";#N/A,#N/A,TRUE,"Tab_4 Monetary";#N/A,#N/A,TRUE,"Tab_5 Medium-Term Outlook";#N/A,#N/A,TRUE,"Tab_6";#N/A,#N/A,TRUE,"Tab_7 Indicators of Ext. Vul."}</definedName>
    <definedName name="wrn.Briefing._.Tables." localSheetId="1" hidden="1">{#N/A,#N/A,TRUE,"Tab_1 Economic Ind.";#N/A,#N/A,TRUE,"Tab_2  Public Sector Op.";#N/A,#N/A,TRUE,"Tab_3";#N/A,#N/A,TRUE,"Tab_4 Monetary";#N/A,#N/A,TRUE,"Tab_5 Medium-Term Outlook";#N/A,#N/A,TRUE,"Tab_6";#N/A,#N/A,TRUE,"Tab_7 Indicators of Ext. Vul."}</definedName>
    <definedName name="wrn.Briefing._.Tables." localSheetId="14" hidden="1">{#N/A,#N/A,TRUE,"Tab_1 Economic Ind.";#N/A,#N/A,TRUE,"Tab_2  Public Sector Op.";#N/A,#N/A,TRUE,"Tab_3";#N/A,#N/A,TRUE,"Tab_4 Monetary";#N/A,#N/A,TRUE,"Tab_5 Medium-Term Outlook";#N/A,#N/A,TRUE,"Tab_6";#N/A,#N/A,TRUE,"Tab_7 Indicators of Ext. Vul."}</definedName>
    <definedName name="wrn.Briefing._.Tables." localSheetId="5" hidden="1">{#N/A,#N/A,TRUE,"Tab_1 Economic Ind.";#N/A,#N/A,TRUE,"Tab_2  Public Sector Op.";#N/A,#N/A,TRUE,"Tab_3";#N/A,#N/A,TRUE,"Tab_4 Monetary";#N/A,#N/A,TRUE,"Tab_5 Medium-Term Outlook";#N/A,#N/A,TRUE,"Tab_6";#N/A,#N/A,TRUE,"Tab_7 Indicators of Ext. Vul."}</definedName>
    <definedName name="wrn.Briefing._.Tables." localSheetId="2" hidden="1">{#N/A,#N/A,TRUE,"Tab_1 Economic Ind.";#N/A,#N/A,TRUE,"Tab_2  Public Sector Op.";#N/A,#N/A,TRUE,"Tab_3";#N/A,#N/A,TRUE,"Tab_4 Monetary";#N/A,#N/A,TRUE,"Tab_5 Medium-Term Outlook";#N/A,#N/A,TRUE,"Tab_6";#N/A,#N/A,TRUE,"Tab_7 Indicators of Ext. Vul."}</definedName>
    <definedName name="wrn.Briefing._.Tables." localSheetId="4" hidden="1">{#N/A,#N/A,TRUE,"Tab_1 Economic Ind.";#N/A,#N/A,TRUE,"Tab_2  Public Sector Op.";#N/A,#N/A,TRUE,"Tab_3";#N/A,#N/A,TRUE,"Tab_4 Monetary";#N/A,#N/A,TRUE,"Tab_5 Medium-Term Outlook";#N/A,#N/A,TRUE,"Tab_6";#N/A,#N/A,TRUE,"Tab_7 Indicators of Ext. Vul."}</definedName>
    <definedName name="wrn.Briefing._.Tables." localSheetId="3" hidden="1">{#N/A,#N/A,TRUE,"Tab_1 Economic Ind.";#N/A,#N/A,TRUE,"Tab_2  Public Sector Op.";#N/A,#N/A,TRUE,"Tab_3";#N/A,#N/A,TRUE,"Tab_4 Monetary";#N/A,#N/A,TRUE,"Tab_5 Medium-Term Outlook";#N/A,#N/A,TRUE,"Tab_6";#N/A,#N/A,TRUE,"Tab_7 Indicators of Ext. Vul."}</definedName>
    <definedName name="wrn.Briefing._.Tables." localSheetId="23" hidden="1">{#N/A,#N/A,TRUE,"Tab_1 Economic Ind.";#N/A,#N/A,TRUE,"Tab_2  Public Sector Op.";#N/A,#N/A,TRUE,"Tab_3";#N/A,#N/A,TRUE,"Tab_4 Monetary";#N/A,#N/A,TRUE,"Tab_5 Medium-Term Outlook";#N/A,#N/A,TRUE,"Tab_6";#N/A,#N/A,TRUE,"Tab_7 Indicators of Ext. Vul."}</definedName>
    <definedName name="wrn.Briefing._.Tables." hidden="1">{#N/A,#N/A,TRUE,"Tab_1 Economic Ind.";#N/A,#N/A,TRUE,"Tab_2  Public Sector Op.";#N/A,#N/A,TRUE,"Tab_3";#N/A,#N/A,TRUE,"Tab_4 Monetary";#N/A,#N/A,TRUE,"Tab_5 Medium-Term Outlook";#N/A,#N/A,TRUE,"Tab_6";#N/A,#N/A,TRUE,"Tab_7 Indicators of Ext. Vul."}</definedName>
    <definedName name="wrn.CAJA_AGO96." localSheetId="6" hidden="1">{"SUNAT_AD_AGO96",#N/A,FALSE,"ADUANAS";"CAJA_AGO96",#N/A,FALSE,"CAJA3";"ING_CORR_AGO96",#N/A,FALSE,"CAJA3"}</definedName>
    <definedName name="wrn.CAJA_AGO96." localSheetId="7" hidden="1">{"SUNAT_AD_AGO96",#N/A,FALSE,"ADUANAS";"CAJA_AGO96",#N/A,FALSE,"CAJA3";"ING_CORR_AGO96",#N/A,FALSE,"CAJA3"}</definedName>
    <definedName name="wrn.CAJA_AGO96." localSheetId="8" hidden="1">{"SUNAT_AD_AGO96",#N/A,FALSE,"ADUANAS";"CAJA_AGO96",#N/A,FALSE,"CAJA3";"ING_CORR_AGO96",#N/A,FALSE,"CAJA3"}</definedName>
    <definedName name="wrn.CAJA_AGO96." localSheetId="9" hidden="1">{"SUNAT_AD_AGO96",#N/A,FALSE,"ADUANAS";"CAJA_AGO96",#N/A,FALSE,"CAJA3";"ING_CORR_AGO96",#N/A,FALSE,"CAJA3"}</definedName>
    <definedName name="wrn.CAJA_AGO96." localSheetId="1" hidden="1">{"SUNAT_AD_AGO96",#N/A,FALSE,"ADUANAS";"CAJA_AGO96",#N/A,FALSE,"CAJA3";"ING_CORR_AGO96",#N/A,FALSE,"CAJA3"}</definedName>
    <definedName name="wrn.CAJA_AGO96." localSheetId="14" hidden="1">{"SUNAT_AD_AGO96",#N/A,FALSE,"ADUANAS";"CAJA_AGO96",#N/A,FALSE,"CAJA3";"ING_CORR_AGO96",#N/A,FALSE,"CAJA3"}</definedName>
    <definedName name="wrn.CAJA_AGO96." localSheetId="5" hidden="1">{"SUNAT_AD_AGO96",#N/A,FALSE,"ADUANAS";"CAJA_AGO96",#N/A,FALSE,"CAJA3";"ING_CORR_AGO96",#N/A,FALSE,"CAJA3"}</definedName>
    <definedName name="wrn.CAJA_AGO96." localSheetId="2" hidden="1">{"SUNAT_AD_AGO96",#N/A,FALSE,"ADUANAS";"CAJA_AGO96",#N/A,FALSE,"CAJA3";"ING_CORR_AGO96",#N/A,FALSE,"CAJA3"}</definedName>
    <definedName name="wrn.CAJA_AGO96." localSheetId="4" hidden="1">{"SUNAT_AD_AGO96",#N/A,FALSE,"ADUANAS";"CAJA_AGO96",#N/A,FALSE,"CAJA3";"ING_CORR_AGO96",#N/A,FALSE,"CAJA3"}</definedName>
    <definedName name="wrn.CAJA_AGO96." localSheetId="3" hidden="1">{"SUNAT_AD_AGO96",#N/A,FALSE,"ADUANAS";"CAJA_AGO96",#N/A,FALSE,"CAJA3";"ING_CORR_AGO96",#N/A,FALSE,"CAJA3"}</definedName>
    <definedName name="wrn.CAJA_AGO96." localSheetId="23" hidden="1">{"SUNAT_AD_AGO96",#N/A,FALSE,"ADUANAS";"CAJA_AGO96",#N/A,FALSE,"CAJA3";"ING_CORR_AGO96",#N/A,FALSE,"CAJA3"}</definedName>
    <definedName name="wrn.CAJA_AGO96." hidden="1">{"SUNAT_AD_AGO96",#N/A,FALSE,"ADUANAS";"CAJA_AGO96",#N/A,FALSE,"CAJA3";"ING_CORR_AGO96",#N/A,FALSE,"CAJA3"}</definedName>
    <definedName name="wrn.CAJA_SET96." localSheetId="6" hidden="1">{"CAJA_SET96",#N/A,FALSE,"CAJA3";"ING_CORR_SET96",#N/A,FALSE,"CAJA3";"SUNAT_AD_SET96",#N/A,FALSE,"ADUANAS"}</definedName>
    <definedName name="wrn.CAJA_SET96." localSheetId="7" hidden="1">{"CAJA_SET96",#N/A,FALSE,"CAJA3";"ING_CORR_SET96",#N/A,FALSE,"CAJA3";"SUNAT_AD_SET96",#N/A,FALSE,"ADUANAS"}</definedName>
    <definedName name="wrn.CAJA_SET96." localSheetId="8" hidden="1">{"CAJA_SET96",#N/A,FALSE,"CAJA3";"ING_CORR_SET96",#N/A,FALSE,"CAJA3";"SUNAT_AD_SET96",#N/A,FALSE,"ADUANAS"}</definedName>
    <definedName name="wrn.CAJA_SET96." localSheetId="9" hidden="1">{"CAJA_SET96",#N/A,FALSE,"CAJA3";"ING_CORR_SET96",#N/A,FALSE,"CAJA3";"SUNAT_AD_SET96",#N/A,FALSE,"ADUANAS"}</definedName>
    <definedName name="wrn.CAJA_SET96." localSheetId="1" hidden="1">{"CAJA_SET96",#N/A,FALSE,"CAJA3";"ING_CORR_SET96",#N/A,FALSE,"CAJA3";"SUNAT_AD_SET96",#N/A,FALSE,"ADUANAS"}</definedName>
    <definedName name="wrn.CAJA_SET96." localSheetId="14" hidden="1">{"CAJA_SET96",#N/A,FALSE,"CAJA3";"ING_CORR_SET96",#N/A,FALSE,"CAJA3";"SUNAT_AD_SET96",#N/A,FALSE,"ADUANAS"}</definedName>
    <definedName name="wrn.CAJA_SET96." localSheetId="5" hidden="1">{"CAJA_SET96",#N/A,FALSE,"CAJA3";"ING_CORR_SET96",#N/A,FALSE,"CAJA3";"SUNAT_AD_SET96",#N/A,FALSE,"ADUANAS"}</definedName>
    <definedName name="wrn.CAJA_SET96." localSheetId="2" hidden="1">{"CAJA_SET96",#N/A,FALSE,"CAJA3";"ING_CORR_SET96",#N/A,FALSE,"CAJA3";"SUNAT_AD_SET96",#N/A,FALSE,"ADUANAS"}</definedName>
    <definedName name="wrn.CAJA_SET96." localSheetId="4" hidden="1">{"CAJA_SET96",#N/A,FALSE,"CAJA3";"ING_CORR_SET96",#N/A,FALSE,"CAJA3";"SUNAT_AD_SET96",#N/A,FALSE,"ADUANAS"}</definedName>
    <definedName name="wrn.CAJA_SET96." localSheetId="3" hidden="1">{"CAJA_SET96",#N/A,FALSE,"CAJA3";"ING_CORR_SET96",#N/A,FALSE,"CAJA3";"SUNAT_AD_SET96",#N/A,FALSE,"ADUANAS"}</definedName>
    <definedName name="wrn.CAJA_SET96." localSheetId="23" hidden="1">{"CAJA_SET96",#N/A,FALSE,"CAJA3";"ING_CORR_SET96",#N/A,FALSE,"CAJA3";"SUNAT_AD_SET96",#N/A,FALSE,"ADUANAS"}</definedName>
    <definedName name="wrn.CAJA_SET96." hidden="1">{"CAJA_SET96",#N/A,FALSE,"CAJA3";"ING_CORR_SET96",#N/A,FALSE,"CAJA3";"SUNAT_AD_SET96",#N/A,FALSE,"ADUANAS"}</definedName>
    <definedName name="WTESD" localSheetId="6" hidden="1">{"CAJA_SET96",#N/A,FALSE,"CAJA3";"ING_CORR_SET96",#N/A,FALSE,"CAJA3";"SUNAT_AD_SET96",#N/A,FALSE,"ADUANAS"}</definedName>
    <definedName name="WTESD" localSheetId="7" hidden="1">{"CAJA_SET96",#N/A,FALSE,"CAJA3";"ING_CORR_SET96",#N/A,FALSE,"CAJA3";"SUNAT_AD_SET96",#N/A,FALSE,"ADUANAS"}</definedName>
    <definedName name="WTESD" localSheetId="8" hidden="1">{"CAJA_SET96",#N/A,FALSE,"CAJA3";"ING_CORR_SET96",#N/A,FALSE,"CAJA3";"SUNAT_AD_SET96",#N/A,FALSE,"ADUANAS"}</definedName>
    <definedName name="WTESD" localSheetId="9" hidden="1">{"CAJA_SET96",#N/A,FALSE,"CAJA3";"ING_CORR_SET96",#N/A,FALSE,"CAJA3";"SUNAT_AD_SET96",#N/A,FALSE,"ADUANAS"}</definedName>
    <definedName name="WTESD" localSheetId="1" hidden="1">{"CAJA_SET96",#N/A,FALSE,"CAJA3";"ING_CORR_SET96",#N/A,FALSE,"CAJA3";"SUNAT_AD_SET96",#N/A,FALSE,"ADUANAS"}</definedName>
    <definedName name="WTESD" localSheetId="14" hidden="1">{"CAJA_SET96",#N/A,FALSE,"CAJA3";"ING_CORR_SET96",#N/A,FALSE,"CAJA3";"SUNAT_AD_SET96",#N/A,FALSE,"ADUANAS"}</definedName>
    <definedName name="WTESD" localSheetId="5" hidden="1">{"CAJA_SET96",#N/A,FALSE,"CAJA3";"ING_CORR_SET96",#N/A,FALSE,"CAJA3";"SUNAT_AD_SET96",#N/A,FALSE,"ADUANAS"}</definedName>
    <definedName name="WTESD" localSheetId="2" hidden="1">{"CAJA_SET96",#N/A,FALSE,"CAJA3";"ING_CORR_SET96",#N/A,FALSE,"CAJA3";"SUNAT_AD_SET96",#N/A,FALSE,"ADUANAS"}</definedName>
    <definedName name="WTESD" localSheetId="4" hidden="1">{"CAJA_SET96",#N/A,FALSE,"CAJA3";"ING_CORR_SET96",#N/A,FALSE,"CAJA3";"SUNAT_AD_SET96",#N/A,FALSE,"ADUANAS"}</definedName>
    <definedName name="WTESD" localSheetId="3" hidden="1">{"CAJA_SET96",#N/A,FALSE,"CAJA3";"ING_CORR_SET96",#N/A,FALSE,"CAJA3";"SUNAT_AD_SET96",#N/A,FALSE,"ADUANAS"}</definedName>
    <definedName name="WTESD" localSheetId="23" hidden="1">{"CAJA_SET96",#N/A,FALSE,"CAJA3";"ING_CORR_SET96",#N/A,FALSE,"CAJA3";"SUNAT_AD_SET96",#N/A,FALSE,"ADUANAS"}</definedName>
    <definedName name="WTESD" hidden="1">{"CAJA_SET96",#N/A,FALSE,"CAJA3";"ING_CORR_SET96",#N/A,FALSE,"CAJA3";"SUNAT_AD_SET96",#N/A,FALSE,"ADUANAS"}</definedName>
    <definedName name="xini" localSheetId="7">[3]BD!$C$59</definedName>
    <definedName name="xini" localSheetId="8">[3]BD!$C$59</definedName>
    <definedName name="xini" localSheetId="23">[3]BD!$C$59</definedName>
    <definedName name="xini">[4]BD!$C$59</definedName>
    <definedName name="xj" localSheetId="7">[3]BD!$D$3:$D$54</definedName>
    <definedName name="xj" localSheetId="8">[3]BD!$D$3:$D$54</definedName>
    <definedName name="xj" localSheetId="23">[3]BD!$D$3:$D$54</definedName>
    <definedName name="xj">[4]BD!$D$3:$D$54</definedName>
    <definedName name="YTJYTR" localSheetId="6" hidden="1">{"CAJA_SET96",#N/A,FALSE,"CAJA3";"ING_CORR_SET96",#N/A,FALSE,"CAJA3";"SUNAT_AD_SET96",#N/A,FALSE,"ADUANAS"}</definedName>
    <definedName name="YTJYTR" localSheetId="7" hidden="1">{"CAJA_SET96",#N/A,FALSE,"CAJA3";"ING_CORR_SET96",#N/A,FALSE,"CAJA3";"SUNAT_AD_SET96",#N/A,FALSE,"ADUANAS"}</definedName>
    <definedName name="YTJYTR" localSheetId="8" hidden="1">{"CAJA_SET96",#N/A,FALSE,"CAJA3";"ING_CORR_SET96",#N/A,FALSE,"CAJA3";"SUNAT_AD_SET96",#N/A,FALSE,"ADUANAS"}</definedName>
    <definedName name="YTJYTR" localSheetId="9" hidden="1">{"CAJA_SET96",#N/A,FALSE,"CAJA3";"ING_CORR_SET96",#N/A,FALSE,"CAJA3";"SUNAT_AD_SET96",#N/A,FALSE,"ADUANAS"}</definedName>
    <definedName name="YTJYTR" localSheetId="1" hidden="1">{"CAJA_SET96",#N/A,FALSE,"CAJA3";"ING_CORR_SET96",#N/A,FALSE,"CAJA3";"SUNAT_AD_SET96",#N/A,FALSE,"ADUANAS"}</definedName>
    <definedName name="YTJYTR" localSheetId="14" hidden="1">{"CAJA_SET96",#N/A,FALSE,"CAJA3";"ING_CORR_SET96",#N/A,FALSE,"CAJA3";"SUNAT_AD_SET96",#N/A,FALSE,"ADUANAS"}</definedName>
    <definedName name="YTJYTR" localSheetId="5" hidden="1">{"CAJA_SET96",#N/A,FALSE,"CAJA3";"ING_CORR_SET96",#N/A,FALSE,"CAJA3";"SUNAT_AD_SET96",#N/A,FALSE,"ADUANAS"}</definedName>
    <definedName name="YTJYTR" localSheetId="2" hidden="1">{"CAJA_SET96",#N/A,FALSE,"CAJA3";"ING_CORR_SET96",#N/A,FALSE,"CAJA3";"SUNAT_AD_SET96",#N/A,FALSE,"ADUANAS"}</definedName>
    <definedName name="YTJYTR" localSheetId="4" hidden="1">{"CAJA_SET96",#N/A,FALSE,"CAJA3";"ING_CORR_SET96",#N/A,FALSE,"CAJA3";"SUNAT_AD_SET96",#N/A,FALSE,"ADUANAS"}</definedName>
    <definedName name="YTJYTR" localSheetId="3" hidden="1">{"CAJA_SET96",#N/A,FALSE,"CAJA3";"ING_CORR_SET96",#N/A,FALSE,"CAJA3";"SUNAT_AD_SET96",#N/A,FALSE,"ADUANAS"}</definedName>
    <definedName name="YTJYTR" localSheetId="23" hidden="1">{"CAJA_SET96",#N/A,FALSE,"CAJA3";"ING_CORR_SET96",#N/A,FALSE,"CAJA3";"SUNAT_AD_SET96",#N/A,FALSE,"ADUANAS"}</definedName>
    <definedName name="YTJYTR" hidden="1">{"CAJA_SET96",#N/A,FALSE,"CAJA3";"ING_CORR_SET96",#N/A,FALSE,"CAJA3";"SUNAT_AD_SET96",#N/A,FALSE,"ADUANAS"}</definedName>
    <definedName name="yu" hidden="1">#REF!</definedName>
    <definedName name="zxs" localSheetId="6" hidden="1">{"CAJA_SET96",#N/A,FALSE,"CAJA3";"ING_CORR_SET96",#N/A,FALSE,"CAJA3";"SUNAT_AD_SET96",#N/A,FALSE,"ADUANAS"}</definedName>
    <definedName name="zxs" localSheetId="7" hidden="1">{"CAJA_SET96",#N/A,FALSE,"CAJA3";"ING_CORR_SET96",#N/A,FALSE,"CAJA3";"SUNAT_AD_SET96",#N/A,FALSE,"ADUANAS"}</definedName>
    <definedName name="zxs" localSheetId="8" hidden="1">{"CAJA_SET96",#N/A,FALSE,"CAJA3";"ING_CORR_SET96",#N/A,FALSE,"CAJA3";"SUNAT_AD_SET96",#N/A,FALSE,"ADUANAS"}</definedName>
    <definedName name="zxs" localSheetId="9" hidden="1">{"CAJA_SET96",#N/A,FALSE,"CAJA3";"ING_CORR_SET96",#N/A,FALSE,"CAJA3";"SUNAT_AD_SET96",#N/A,FALSE,"ADUANAS"}</definedName>
    <definedName name="zxs" localSheetId="1" hidden="1">{"CAJA_SET96",#N/A,FALSE,"CAJA3";"ING_CORR_SET96",#N/A,FALSE,"CAJA3";"SUNAT_AD_SET96",#N/A,FALSE,"ADUANAS"}</definedName>
    <definedName name="zxs" localSheetId="14" hidden="1">{"CAJA_SET96",#N/A,FALSE,"CAJA3";"ING_CORR_SET96",#N/A,FALSE,"CAJA3";"SUNAT_AD_SET96",#N/A,FALSE,"ADUANAS"}</definedName>
    <definedName name="zxs" localSheetId="5" hidden="1">{"CAJA_SET96",#N/A,FALSE,"CAJA3";"ING_CORR_SET96",#N/A,FALSE,"CAJA3";"SUNAT_AD_SET96",#N/A,FALSE,"ADUANAS"}</definedName>
    <definedName name="zxs" localSheetId="2" hidden="1">{"CAJA_SET96",#N/A,FALSE,"CAJA3";"ING_CORR_SET96",#N/A,FALSE,"CAJA3";"SUNAT_AD_SET96",#N/A,FALSE,"ADUANAS"}</definedName>
    <definedName name="zxs" localSheetId="4" hidden="1">{"CAJA_SET96",#N/A,FALSE,"CAJA3";"ING_CORR_SET96",#N/A,FALSE,"CAJA3";"SUNAT_AD_SET96",#N/A,FALSE,"ADUANAS"}</definedName>
    <definedName name="zxs" localSheetId="3" hidden="1">{"CAJA_SET96",#N/A,FALSE,"CAJA3";"ING_CORR_SET96",#N/A,FALSE,"CAJA3";"SUNAT_AD_SET96",#N/A,FALSE,"ADUANAS"}</definedName>
    <definedName name="zxs" localSheetId="23" hidden="1">{"CAJA_SET96",#N/A,FALSE,"CAJA3";"ING_CORR_SET96",#N/A,FALSE,"CAJA3";"SUNAT_AD_SET96",#N/A,FALSE,"ADUANAS"}</definedName>
    <definedName name="zxs" hidden="1">{"CAJA_SET96",#N/A,FALSE,"CAJA3";"ING_CORR_SET96",#N/A,FALSE,"CAJA3";"SUNAT_AD_SET96",#N/A,FALSE,"ADUANAS"}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28" i="5" l="1"/>
  <c r="I28" i="5"/>
  <c r="N28" i="5"/>
  <c r="T28" i="5"/>
  <c r="B34" i="5"/>
  <c r="I34" i="5"/>
  <c r="N34" i="5"/>
  <c r="T34" i="5"/>
  <c r="C46" i="25" l="1"/>
  <c r="I52" i="5"/>
  <c r="B52" i="5"/>
  <c r="T47" i="5"/>
  <c r="N47" i="5"/>
  <c r="I47" i="5"/>
  <c r="B47" i="5"/>
  <c r="T41" i="5"/>
  <c r="N41" i="5"/>
  <c r="I41" i="5"/>
  <c r="B41" i="5"/>
  <c r="T39" i="4"/>
  <c r="R39" i="4"/>
  <c r="Q39" i="4"/>
  <c r="P39" i="4"/>
  <c r="O39" i="4"/>
  <c r="N39" i="4"/>
  <c r="M39" i="4"/>
  <c r="L39" i="4"/>
  <c r="I39" i="4"/>
  <c r="I33" i="4"/>
  <c r="B33" i="4"/>
  <c r="Y26" i="4"/>
  <c r="T26" i="4"/>
  <c r="O26" i="4"/>
  <c r="I26" i="4"/>
  <c r="B26" i="4"/>
  <c r="Y21" i="4"/>
  <c r="T21" i="4"/>
  <c r="O21" i="4"/>
  <c r="I21" i="4"/>
  <c r="B21" i="4"/>
  <c r="T10" i="4"/>
  <c r="R10" i="4"/>
  <c r="P10" i="4"/>
  <c r="M10" i="4"/>
  <c r="H10" i="4"/>
  <c r="F10" i="4"/>
  <c r="E10" i="4"/>
  <c r="B10" i="4"/>
  <c r="T9" i="4"/>
  <c r="R9" i="4"/>
  <c r="P9" i="4"/>
  <c r="M9" i="4"/>
  <c r="H9" i="4"/>
  <c r="F9" i="4"/>
  <c r="E9" i="4"/>
  <c r="B9" i="4"/>
  <c r="W240" i="3"/>
  <c r="R240" i="3"/>
  <c r="M240" i="3"/>
  <c r="H240" i="3"/>
  <c r="B240" i="3"/>
  <c r="W235" i="3"/>
  <c r="R235" i="3"/>
  <c r="M235" i="3"/>
  <c r="H235" i="3"/>
  <c r="B235" i="3"/>
  <c r="W230" i="3"/>
  <c r="R230" i="3"/>
  <c r="M230" i="3"/>
  <c r="H230" i="3"/>
  <c r="B230" i="3"/>
  <c r="A229" i="3"/>
  <c r="W223" i="3"/>
  <c r="R223" i="3"/>
  <c r="M223" i="3"/>
  <c r="H223" i="3"/>
  <c r="B223" i="3"/>
  <c r="W218" i="3"/>
  <c r="R218" i="3"/>
  <c r="M218" i="3"/>
  <c r="H218" i="3"/>
  <c r="B218" i="3"/>
  <c r="W213" i="3"/>
  <c r="R213" i="3"/>
  <c r="M213" i="3"/>
  <c r="H213" i="3"/>
  <c r="B213" i="3"/>
  <c r="A212" i="3"/>
  <c r="Y206" i="3"/>
  <c r="S206" i="3"/>
  <c r="M206" i="3"/>
  <c r="I206" i="3"/>
  <c r="B206" i="3"/>
  <c r="Y201" i="3"/>
  <c r="S201" i="3"/>
  <c r="M201" i="3"/>
  <c r="I201" i="3"/>
  <c r="B201" i="3"/>
  <c r="Y196" i="3"/>
  <c r="S196" i="3"/>
  <c r="M196" i="3"/>
  <c r="I196" i="3"/>
  <c r="B196" i="3"/>
  <c r="A195" i="3"/>
  <c r="Y189" i="3"/>
  <c r="S189" i="3"/>
  <c r="M189" i="3"/>
  <c r="I189" i="3"/>
  <c r="B189" i="3"/>
  <c r="Y184" i="3"/>
  <c r="S184" i="3"/>
  <c r="M184" i="3"/>
  <c r="I184" i="3"/>
  <c r="B184" i="3"/>
  <c r="Y179" i="3"/>
  <c r="S179" i="3"/>
  <c r="M179" i="3"/>
  <c r="I179" i="3"/>
  <c r="B179" i="3"/>
  <c r="A178" i="3"/>
  <c r="Y172" i="3"/>
  <c r="S172" i="3"/>
  <c r="M172" i="3"/>
  <c r="I172" i="3"/>
  <c r="B172" i="3"/>
  <c r="Y167" i="3"/>
  <c r="S167" i="3"/>
  <c r="M167" i="3"/>
  <c r="I167" i="3"/>
  <c r="B167" i="3"/>
  <c r="Y162" i="3"/>
  <c r="S162" i="3"/>
  <c r="M162" i="3"/>
  <c r="I162" i="3"/>
  <c r="B162" i="3"/>
  <c r="A161" i="3"/>
  <c r="Y155" i="3"/>
  <c r="S155" i="3"/>
  <c r="M155" i="3"/>
  <c r="I155" i="3"/>
  <c r="B155" i="3"/>
  <c r="Y150" i="3"/>
  <c r="S150" i="3"/>
  <c r="M150" i="3"/>
  <c r="I150" i="3"/>
  <c r="B150" i="3"/>
  <c r="Y145" i="3"/>
  <c r="S145" i="3"/>
  <c r="M145" i="3"/>
  <c r="I145" i="3"/>
  <c r="B145" i="3"/>
  <c r="A144" i="3"/>
  <c r="O137" i="3"/>
  <c r="I137" i="3"/>
  <c r="B137" i="3"/>
  <c r="AD130" i="3"/>
  <c r="X130" i="3"/>
  <c r="S130" i="3"/>
  <c r="M130" i="3"/>
  <c r="H130" i="3"/>
  <c r="B130" i="3"/>
  <c r="AD125" i="3"/>
  <c r="X125" i="3"/>
  <c r="S125" i="3"/>
  <c r="M125" i="3"/>
  <c r="I125" i="3"/>
  <c r="B125" i="3"/>
  <c r="N132" i="2"/>
  <c r="I132" i="2"/>
  <c r="B132" i="2"/>
  <c r="T126" i="2"/>
  <c r="N126" i="2"/>
  <c r="I126" i="2"/>
  <c r="B126" i="2"/>
  <c r="S119" i="2"/>
  <c r="N119" i="2"/>
  <c r="H119" i="2"/>
  <c r="B119" i="2"/>
  <c r="S114" i="2"/>
  <c r="N114" i="2"/>
  <c r="H114" i="2"/>
  <c r="B114" i="2"/>
  <c r="S108" i="2"/>
  <c r="N108" i="2"/>
  <c r="H108" i="2"/>
  <c r="B108" i="2"/>
  <c r="S102" i="2"/>
  <c r="N102" i="2"/>
  <c r="H102" i="2"/>
  <c r="B102" i="2"/>
  <c r="S97" i="2"/>
  <c r="N97" i="2"/>
  <c r="H97" i="2"/>
  <c r="B97" i="2"/>
  <c r="S91" i="2"/>
  <c r="N91" i="2"/>
  <c r="H91" i="2"/>
  <c r="B91" i="2"/>
  <c r="O84" i="2"/>
  <c r="I84" i="2"/>
  <c r="B84" i="2"/>
  <c r="T78" i="2"/>
  <c r="N78" i="2"/>
  <c r="I78" i="2"/>
  <c r="B78" i="2"/>
  <c r="B71" i="2"/>
  <c r="T66" i="2"/>
  <c r="N66" i="2"/>
  <c r="I66" i="2"/>
  <c r="B66" i="2"/>
  <c r="T60" i="2"/>
  <c r="N60" i="2"/>
  <c r="I60" i="2"/>
  <c r="B60"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Vlad</author>
    <author>Laura Karina Gutiérrez M</author>
    <author>Altamirano Montoya, Alvaro Jose</author>
    <author>eprevisional</author>
  </authors>
  <commentList>
    <comment ref="B20" authorId="0" shapeId="0" xr:uid="{04AE6DD3-7AE1-42DE-B4E0-FE4AA3DB3DEC}">
      <text>
        <r>
          <rPr>
            <b/>
            <sz val="9"/>
            <color indexed="81"/>
            <rFont val="Tahoma"/>
            <family val="2"/>
          </rPr>
          <t xml:space="preserve">Source: </t>
        </r>
        <r>
          <rPr>
            <sz val="9"/>
            <color indexed="81"/>
            <rFont val="Tahoma"/>
            <family val="2"/>
          </rPr>
          <t>INDEC, 2020</t>
        </r>
      </text>
    </comment>
    <comment ref="L22" authorId="1" shapeId="0" xr:uid="{9A98CCE8-70F8-47CA-9954-944935B55289}">
      <text>
        <r>
          <rPr>
            <sz val="9"/>
            <color indexed="81"/>
            <rFont val="Tahoma"/>
            <family val="2"/>
          </rPr>
          <t>10.2.$% ( include  9.4 of GDP as Health spending ) . Source for health spending comes from PEPFAR USAID. Health Financial  Profile, Haiti  and Loi des Finances 2018-2019 Ministry of Economy and Finances (MEF)</t>
        </r>
      </text>
    </comment>
    <comment ref="O22" authorId="0" shapeId="0" xr:uid="{59FA9913-CE27-46E3-B51F-E203273CAB2D}">
      <text>
        <r>
          <rPr>
            <b/>
            <sz val="9"/>
            <color indexed="81"/>
            <rFont val="Tahoma"/>
            <family val="2"/>
          </rPr>
          <t>2018</t>
        </r>
      </text>
    </comment>
    <comment ref="R22" authorId="0" shapeId="0" xr:uid="{6E4C0D13-914A-4308-AF4C-6EF16CB64C08}">
      <text>
        <r>
          <rPr>
            <b/>
            <sz val="9"/>
            <color indexed="81"/>
            <rFont val="Tahoma"/>
            <family val="2"/>
          </rPr>
          <t>2000-2016</t>
        </r>
      </text>
    </comment>
    <comment ref="B37" authorId="2" shapeId="0" xr:uid="{8F49B0B3-2CA4-4041-8915-36462F9A8101}">
      <text>
        <r>
          <rPr>
            <b/>
            <sz val="9"/>
            <color indexed="81"/>
            <rFont val="Tahoma"/>
            <family val="2"/>
          </rPr>
          <t>2018.
WDI DATABASE</t>
        </r>
      </text>
    </comment>
    <comment ref="C37" authorId="0" shapeId="0" xr:uid="{F75BDA5C-0282-47CC-A63A-1CC10F9326C9}">
      <text>
        <r>
          <rPr>
            <b/>
            <sz val="9"/>
            <color indexed="81"/>
            <rFont val="Tahoma"/>
            <family val="2"/>
          </rPr>
          <t>2014. SIMS DATABASE</t>
        </r>
      </text>
    </comment>
    <comment ref="E37" authorId="2" shapeId="0" xr:uid="{66CB11B5-27CA-428D-A74F-18A717A37226}">
      <text>
        <r>
          <rPr>
            <b/>
            <sz val="9"/>
            <color indexed="81"/>
            <rFont val="Tahoma"/>
            <family val="2"/>
          </rPr>
          <t>2015. 
WDI DATABASE</t>
        </r>
      </text>
    </comment>
    <comment ref="F37" authorId="2" shapeId="0" xr:uid="{AA6F3E68-F53A-4452-B7F0-2AAFB48F61BB}">
      <text>
        <r>
          <rPr>
            <b/>
            <sz val="9"/>
            <color indexed="81"/>
            <rFont val="Tahoma"/>
            <family val="2"/>
          </rPr>
          <t>2017. SIMS DATABASE</t>
        </r>
      </text>
    </comment>
    <comment ref="G37" authorId="2" shapeId="0" xr:uid="{1ADD76F2-FAA6-40B4-B731-0D368A385CBE}">
      <text>
        <r>
          <rPr>
            <b/>
            <sz val="9"/>
            <color indexed="81"/>
            <rFont val="Tahoma"/>
            <family val="2"/>
          </rPr>
          <t>2018. SIMS DATABASE</t>
        </r>
      </text>
    </comment>
    <comment ref="H37" authorId="2" shapeId="0" xr:uid="{7A31E986-8293-4067-BF69-1BEAE31D518F}">
      <text>
        <r>
          <rPr>
            <b/>
            <sz val="9"/>
            <color indexed="81"/>
            <rFont val="Tahoma"/>
            <family val="2"/>
          </rPr>
          <t>2018.
WDI DATABASE</t>
        </r>
      </text>
    </comment>
    <comment ref="I37" authorId="2" shapeId="0" xr:uid="{12D11EE9-3492-43E4-87A8-0058A72888AE}">
      <text>
        <r>
          <rPr>
            <b/>
            <sz val="9"/>
            <color indexed="81"/>
            <rFont val="Tahoma"/>
            <family val="2"/>
          </rPr>
          <t>2017. SIMS DATABASE</t>
        </r>
      </text>
    </comment>
    <comment ref="J37" authorId="2" shapeId="0" xr:uid="{D85ABBDC-85CE-407E-A4EC-CD2C4E80C5C9}">
      <text>
        <r>
          <rPr>
            <b/>
            <sz val="9"/>
            <color indexed="81"/>
            <rFont val="Tahoma"/>
            <family val="2"/>
          </rPr>
          <t>2018. SIMS DATABASE</t>
        </r>
      </text>
    </comment>
    <comment ref="K37" authorId="0" shapeId="0" xr:uid="{9B6240E4-78FF-409B-B4AF-CE9CF7A2543D}">
      <text>
        <r>
          <rPr>
            <b/>
            <sz val="9"/>
            <color indexed="81"/>
            <rFont val="Tahoma"/>
            <family val="2"/>
          </rPr>
          <t>2017. SIMS DATABASE</t>
        </r>
      </text>
    </comment>
    <comment ref="L37" authorId="2" shapeId="0" xr:uid="{F96AC431-A4B1-46C5-98C9-02F31F66481C}">
      <text>
        <r>
          <rPr>
            <b/>
            <sz val="9"/>
            <color indexed="81"/>
            <rFont val="Tahoma"/>
            <family val="2"/>
          </rPr>
          <t>2012. SIMS DATABASE</t>
        </r>
      </text>
    </comment>
    <comment ref="M37" authorId="2" shapeId="0" xr:uid="{34DE8B2B-D50D-4DEC-908D-0E521586C6FF}">
      <text>
        <r>
          <rPr>
            <b/>
            <sz val="9"/>
            <color indexed="81"/>
            <rFont val="Tahoma"/>
            <family val="2"/>
          </rPr>
          <t>2017. SIMS DATABASE</t>
        </r>
      </text>
    </comment>
    <comment ref="O37" authorId="2" shapeId="0" xr:uid="{BF05C7F5-2617-4BF8-A837-0F4BF3168687}">
      <text>
        <r>
          <rPr>
            <b/>
            <sz val="9"/>
            <color indexed="81"/>
            <rFont val="Tahoma"/>
            <family val="2"/>
          </rPr>
          <t>2018. SIMS DATABASE</t>
        </r>
      </text>
    </comment>
    <comment ref="P37" authorId="2" shapeId="0" xr:uid="{41C30418-0869-4D5C-A6D4-B29E5AC4DB9E}">
      <text>
        <r>
          <rPr>
            <b/>
            <sz val="9"/>
            <color indexed="81"/>
            <rFont val="Tahoma"/>
            <family val="2"/>
          </rPr>
          <t>2017. SIMS DATABASE</t>
        </r>
      </text>
    </comment>
    <comment ref="Q37" authorId="2" shapeId="0" xr:uid="{2CED6556-4846-4561-9EE4-92C801E05FE6}">
      <text>
        <r>
          <rPr>
            <b/>
            <sz val="9"/>
            <color indexed="81"/>
            <rFont val="Tahoma"/>
            <family val="2"/>
          </rPr>
          <t>2018. SIMS DATABASE</t>
        </r>
      </text>
    </comment>
    <comment ref="R37" authorId="2" shapeId="0" xr:uid="{BB0FF308-A4FA-4213-BDF8-E71A74B5C7F6}">
      <text>
        <r>
          <rPr>
            <b/>
            <sz val="9"/>
            <color indexed="81"/>
            <rFont val="Tahoma"/>
            <family val="2"/>
          </rPr>
          <t>2018. SIMS DATABASE</t>
        </r>
      </text>
    </comment>
    <comment ref="T37" authorId="2" shapeId="0" xr:uid="{0645B993-E0F2-4E82-96C0-0417B220CC09}">
      <text>
        <r>
          <rPr>
            <b/>
            <sz val="9"/>
            <color indexed="81"/>
            <rFont val="Tahoma"/>
            <family val="2"/>
          </rPr>
          <t>2018.
WDI DATABASE</t>
        </r>
      </text>
    </comment>
    <comment ref="B38" authorId="2" shapeId="0" xr:uid="{AA848015-3B4D-4FB0-9946-AF59F24402B2}">
      <text>
        <r>
          <rPr>
            <b/>
            <sz val="9"/>
            <color indexed="81"/>
            <rFont val="Tahoma"/>
            <family val="2"/>
          </rPr>
          <t>2018.
WDI DATABASE</t>
        </r>
      </text>
    </comment>
    <comment ref="C38" authorId="0" shapeId="0" xr:uid="{81360AE2-F866-448B-92C0-2AF2F89D21F6}">
      <text>
        <r>
          <rPr>
            <b/>
            <sz val="9"/>
            <color indexed="81"/>
            <rFont val="Tahoma"/>
            <family val="2"/>
          </rPr>
          <t>2014. SIMS DATABASE</t>
        </r>
      </text>
    </comment>
    <comment ref="E38" authorId="2" shapeId="0" xr:uid="{68F5F74F-E735-4615-B3CC-81C0A272A33C}">
      <text>
        <r>
          <rPr>
            <b/>
            <sz val="9"/>
            <color indexed="81"/>
            <rFont val="Tahoma"/>
            <family val="2"/>
          </rPr>
          <t>2015. 
WDI DATABASE</t>
        </r>
      </text>
    </comment>
    <comment ref="F38" authorId="2" shapeId="0" xr:uid="{359EB6E9-1585-44A7-9A61-8335C1D09345}">
      <text>
        <r>
          <rPr>
            <b/>
            <sz val="9"/>
            <color indexed="81"/>
            <rFont val="Tahoma"/>
            <family val="2"/>
          </rPr>
          <t>2017. SIMS DATABASE</t>
        </r>
      </text>
    </comment>
    <comment ref="G38" authorId="2" shapeId="0" xr:uid="{A7D144F2-8B50-47DF-BD15-814AFBE07501}">
      <text>
        <r>
          <rPr>
            <b/>
            <sz val="9"/>
            <color indexed="81"/>
            <rFont val="Tahoma"/>
            <family val="2"/>
          </rPr>
          <t>2018. SIMS DATABASE</t>
        </r>
      </text>
    </comment>
    <comment ref="H38" authorId="2" shapeId="0" xr:uid="{44346B81-C9D9-4905-A869-1ABDF958A450}">
      <text>
        <r>
          <rPr>
            <b/>
            <sz val="9"/>
            <color indexed="81"/>
            <rFont val="Tahoma"/>
            <family val="2"/>
          </rPr>
          <t>2018.
WDI DATABASE</t>
        </r>
      </text>
    </comment>
    <comment ref="I38" authorId="2" shapeId="0" xr:uid="{9DE08125-F5FC-4ACB-A269-3E745FC9C37F}">
      <text>
        <r>
          <rPr>
            <b/>
            <sz val="9"/>
            <color indexed="81"/>
            <rFont val="Tahoma"/>
            <family val="2"/>
          </rPr>
          <t>2017. SIMS DATABASE</t>
        </r>
      </text>
    </comment>
    <comment ref="J38" authorId="2" shapeId="0" xr:uid="{34F1552B-3918-4431-8C43-0FF102A5B114}">
      <text>
        <r>
          <rPr>
            <b/>
            <sz val="9"/>
            <color indexed="81"/>
            <rFont val="Tahoma"/>
            <family val="2"/>
          </rPr>
          <t>2018. SIMS DATABASE</t>
        </r>
      </text>
    </comment>
    <comment ref="K38" authorId="0" shapeId="0" xr:uid="{6689345F-088D-4FCF-B623-5A5AEE31B7B1}">
      <text>
        <r>
          <rPr>
            <b/>
            <sz val="9"/>
            <color indexed="81"/>
            <rFont val="Tahoma"/>
            <family val="2"/>
          </rPr>
          <t>2017. SIMS DATABASE</t>
        </r>
      </text>
    </comment>
    <comment ref="L38" authorId="2" shapeId="0" xr:uid="{977B1153-3D50-4C3B-B705-BD46EC1FD49D}">
      <text>
        <r>
          <rPr>
            <b/>
            <sz val="9"/>
            <color indexed="81"/>
            <rFont val="Tahoma"/>
            <family val="2"/>
          </rPr>
          <t>2012. SIMS DATABASE</t>
        </r>
      </text>
    </comment>
    <comment ref="M38" authorId="2" shapeId="0" xr:uid="{D7E0EADE-CFDE-4A3F-8DBC-656DDA5474F4}">
      <text>
        <r>
          <rPr>
            <b/>
            <sz val="9"/>
            <color indexed="81"/>
            <rFont val="Tahoma"/>
            <family val="2"/>
          </rPr>
          <t>2017. SIMS DATABASE</t>
        </r>
      </text>
    </comment>
    <comment ref="O38" authorId="2" shapeId="0" xr:uid="{1C3CE5DF-7256-4D9A-85D2-BB547D0E3744}">
      <text>
        <r>
          <rPr>
            <b/>
            <sz val="9"/>
            <color indexed="81"/>
            <rFont val="Tahoma"/>
            <family val="2"/>
          </rPr>
          <t>2018. SIMS DATABASE</t>
        </r>
      </text>
    </comment>
    <comment ref="P38" authorId="2" shapeId="0" xr:uid="{C51CA0E4-4C6D-4D2E-8113-4F1496B0F2BD}">
      <text>
        <r>
          <rPr>
            <b/>
            <sz val="9"/>
            <color indexed="81"/>
            <rFont val="Tahoma"/>
            <family val="2"/>
          </rPr>
          <t>2017. SIMS DATABASE</t>
        </r>
      </text>
    </comment>
    <comment ref="Q38" authorId="2" shapeId="0" xr:uid="{6C55565F-483C-4B0B-A70E-44137746FD20}">
      <text>
        <r>
          <rPr>
            <b/>
            <sz val="9"/>
            <color indexed="81"/>
            <rFont val="Tahoma"/>
            <family val="2"/>
          </rPr>
          <t>2018. SIMS DATABASE</t>
        </r>
      </text>
    </comment>
    <comment ref="R38" authorId="2" shapeId="0" xr:uid="{F93393A3-01AB-416D-84E1-D1D17935B285}">
      <text>
        <r>
          <rPr>
            <b/>
            <sz val="9"/>
            <color indexed="81"/>
            <rFont val="Tahoma"/>
            <family val="2"/>
          </rPr>
          <t>2018. SIMS DATABASE</t>
        </r>
      </text>
    </comment>
    <comment ref="T38" authorId="2" shapeId="0" xr:uid="{AE92FF9B-3F72-49A4-913D-A241717025B5}">
      <text>
        <r>
          <rPr>
            <b/>
            <sz val="9"/>
            <color indexed="81"/>
            <rFont val="Tahoma"/>
            <family val="2"/>
          </rPr>
          <t>2018.
WDI DATABASE</t>
        </r>
      </text>
    </comment>
    <comment ref="B39" authorId="2" shapeId="0" xr:uid="{5F376FD6-A74E-4ADE-895B-40CC782B192A}">
      <text>
        <r>
          <rPr>
            <b/>
            <sz val="9"/>
            <color indexed="81"/>
            <rFont val="Tahoma"/>
            <family val="2"/>
          </rPr>
          <t>2018.
WDI DATABASE</t>
        </r>
      </text>
    </comment>
    <comment ref="C39" authorId="0" shapeId="0" xr:uid="{139035EB-7B8A-4596-8046-AEC9A6E14CC5}">
      <text>
        <r>
          <rPr>
            <b/>
            <sz val="9"/>
            <color indexed="81"/>
            <rFont val="Tahoma"/>
            <family val="2"/>
          </rPr>
          <t>2014. SIMS DATABASE</t>
        </r>
      </text>
    </comment>
    <comment ref="E39" authorId="2" shapeId="0" xr:uid="{50EB9F36-8661-489A-91A6-B8CBE8C6C71C}">
      <text>
        <r>
          <rPr>
            <b/>
            <sz val="9"/>
            <color indexed="81"/>
            <rFont val="Tahoma"/>
            <family val="2"/>
          </rPr>
          <t>2015. 
WDI DATABASE</t>
        </r>
      </text>
    </comment>
    <comment ref="F39" authorId="2" shapeId="0" xr:uid="{8DF16C4C-5941-4203-86A6-171A770EE316}">
      <text>
        <r>
          <rPr>
            <b/>
            <sz val="9"/>
            <color indexed="81"/>
            <rFont val="Tahoma"/>
            <family val="2"/>
          </rPr>
          <t>2017. SIMS DATABASE</t>
        </r>
      </text>
    </comment>
    <comment ref="G39" authorId="2" shapeId="0" xr:uid="{809AE09A-2AC9-4E8B-9E36-B89D09432ECC}">
      <text>
        <r>
          <rPr>
            <b/>
            <sz val="9"/>
            <color indexed="81"/>
            <rFont val="Tahoma"/>
            <family val="2"/>
          </rPr>
          <t>2018. SIMS DATABASE</t>
        </r>
      </text>
    </comment>
    <comment ref="H39" authorId="2" shapeId="0" xr:uid="{0FE64737-46B3-4936-BF09-75CFDCAE6F47}">
      <text>
        <r>
          <rPr>
            <b/>
            <sz val="9"/>
            <color indexed="81"/>
            <rFont val="Tahoma"/>
            <family val="2"/>
          </rPr>
          <t>2018.
WDI DATABASE</t>
        </r>
      </text>
    </comment>
    <comment ref="I39" authorId="2" shapeId="0" xr:uid="{D0F9C2C0-C977-4A2D-976A-C44CDF89EF2E}">
      <text>
        <r>
          <rPr>
            <b/>
            <sz val="9"/>
            <color indexed="81"/>
            <rFont val="Tahoma"/>
            <family val="2"/>
          </rPr>
          <t>2017. SIMS DATABASE</t>
        </r>
      </text>
    </comment>
    <comment ref="J39" authorId="2" shapeId="0" xr:uid="{E97F63B7-F5A0-4AD1-B8BA-6CFE97A6A44F}">
      <text>
        <r>
          <rPr>
            <b/>
            <sz val="9"/>
            <color indexed="81"/>
            <rFont val="Tahoma"/>
            <family val="2"/>
          </rPr>
          <t>2018. SIMS DATABASE</t>
        </r>
      </text>
    </comment>
    <comment ref="K39" authorId="0" shapeId="0" xr:uid="{CA932A87-F5E7-450C-AEF0-C44544C6CEF7}">
      <text>
        <r>
          <rPr>
            <b/>
            <sz val="9"/>
            <color indexed="81"/>
            <rFont val="Tahoma"/>
            <family val="2"/>
          </rPr>
          <t>2017. SIMS DATABASE</t>
        </r>
      </text>
    </comment>
    <comment ref="L39" authorId="2" shapeId="0" xr:uid="{B43D572F-2A37-4D90-9E35-00870F712350}">
      <text>
        <r>
          <rPr>
            <b/>
            <sz val="9"/>
            <color indexed="81"/>
            <rFont val="Tahoma"/>
            <family val="2"/>
          </rPr>
          <t>2012. SIMS DATABASE</t>
        </r>
      </text>
    </comment>
    <comment ref="M39" authorId="2" shapeId="0" xr:uid="{3754CCA2-78ED-421B-BE09-ACF7C4FB0F98}">
      <text>
        <r>
          <rPr>
            <b/>
            <sz val="9"/>
            <color indexed="81"/>
            <rFont val="Tahoma"/>
            <family val="2"/>
          </rPr>
          <t>2017. SIMS DATABASE</t>
        </r>
      </text>
    </comment>
    <comment ref="O39" authorId="2" shapeId="0" xr:uid="{B9D8CC76-1E05-4B02-932B-88F053DEF361}">
      <text>
        <r>
          <rPr>
            <b/>
            <sz val="9"/>
            <color indexed="81"/>
            <rFont val="Tahoma"/>
            <family val="2"/>
          </rPr>
          <t>2018. SIMS DATABASE</t>
        </r>
      </text>
    </comment>
    <comment ref="P39" authorId="2" shapeId="0" xr:uid="{5DBDC029-D3D8-4045-A80A-39D9D2697D67}">
      <text>
        <r>
          <rPr>
            <b/>
            <sz val="9"/>
            <color indexed="81"/>
            <rFont val="Tahoma"/>
            <family val="2"/>
          </rPr>
          <t>2017. SIMS DATABASE</t>
        </r>
      </text>
    </comment>
    <comment ref="Q39" authorId="2" shapeId="0" xr:uid="{3B5D3596-58C5-47BA-A075-0B4F2A0D4017}">
      <text>
        <r>
          <rPr>
            <b/>
            <sz val="9"/>
            <color indexed="81"/>
            <rFont val="Tahoma"/>
            <family val="2"/>
          </rPr>
          <t>2018. SIMS DATABASE</t>
        </r>
      </text>
    </comment>
    <comment ref="R39" authorId="2" shapeId="0" xr:uid="{0146F349-B206-4E1A-B184-03C23E3D1A6B}">
      <text>
        <r>
          <rPr>
            <b/>
            <sz val="9"/>
            <color indexed="81"/>
            <rFont val="Tahoma"/>
            <family val="2"/>
          </rPr>
          <t>2018. SIMS DATABASE</t>
        </r>
      </text>
    </comment>
    <comment ref="T39" authorId="2" shapeId="0" xr:uid="{B9258046-EE28-4E41-B9AE-E9332C86482F}">
      <text>
        <r>
          <rPr>
            <b/>
            <sz val="9"/>
            <color indexed="81"/>
            <rFont val="Tahoma"/>
            <family val="2"/>
          </rPr>
          <t>2018.
WDI DATABASE</t>
        </r>
      </text>
    </comment>
    <comment ref="B40" authorId="0" shapeId="0" xr:uid="{2CD4D9BE-B0FA-4C8C-B452-C6FD35BB47F3}">
      <text>
        <r>
          <rPr>
            <b/>
            <sz val="9"/>
            <color indexed="81"/>
            <rFont val="Tahoma"/>
            <family val="2"/>
          </rPr>
          <t>2018</t>
        </r>
      </text>
    </comment>
    <comment ref="C40" authorId="0" shapeId="0" xr:uid="{64454351-1BB6-4F9B-B4BB-416BF29A26AF}">
      <text>
        <r>
          <rPr>
            <b/>
            <sz val="9"/>
            <color indexed="81"/>
            <rFont val="Tahoma"/>
            <family val="2"/>
          </rPr>
          <t>2014</t>
        </r>
      </text>
    </comment>
    <comment ref="D40" authorId="0" shapeId="0" xr:uid="{D90601FA-559C-4958-A408-CDC991D3E365}">
      <text>
        <r>
          <rPr>
            <b/>
            <sz val="9"/>
            <color indexed="81"/>
            <rFont val="Tahoma"/>
            <family val="2"/>
          </rPr>
          <t>2016</t>
        </r>
      </text>
    </comment>
    <comment ref="E40" authorId="0" shapeId="0" xr:uid="{85E3D084-D8F5-4094-95D2-2C6E457F8A18}">
      <text>
        <r>
          <rPr>
            <b/>
            <sz val="9"/>
            <color indexed="81"/>
            <rFont val="Tahoma"/>
            <family val="2"/>
          </rPr>
          <t>2018</t>
        </r>
      </text>
    </comment>
    <comment ref="F40" authorId="0" shapeId="0" xr:uid="{5AA3BD72-9AF7-4E82-BEC0-405CEC632CA3}">
      <text>
        <r>
          <rPr>
            <b/>
            <sz val="9"/>
            <color indexed="81"/>
            <rFont val="Tahoma"/>
            <family val="2"/>
          </rPr>
          <t>2017</t>
        </r>
      </text>
    </comment>
    <comment ref="G40" authorId="0" shapeId="0" xr:uid="{38EA8ABD-C4F2-4EA3-83C7-D4374642DA57}">
      <text>
        <r>
          <rPr>
            <b/>
            <sz val="9"/>
            <color indexed="81"/>
            <rFont val="Tahoma"/>
            <family val="2"/>
          </rPr>
          <t>2018</t>
        </r>
      </text>
    </comment>
    <comment ref="H40" authorId="0" shapeId="0" xr:uid="{303B3450-AF9A-4F1F-9DB1-F76975441578}">
      <text>
        <r>
          <rPr>
            <b/>
            <sz val="9"/>
            <color indexed="81"/>
            <rFont val="Tahoma"/>
            <family val="2"/>
          </rPr>
          <t>2018</t>
        </r>
      </text>
    </comment>
    <comment ref="I40" authorId="0" shapeId="0" xr:uid="{DB22F31B-262B-4417-BDD4-77236819B56A}">
      <text>
        <r>
          <rPr>
            <b/>
            <sz val="9"/>
            <color indexed="81"/>
            <rFont val="Tahoma"/>
            <family val="2"/>
          </rPr>
          <t>2017</t>
        </r>
      </text>
    </comment>
    <comment ref="J40" authorId="0" shapeId="0" xr:uid="{04261CCB-31B7-418C-A99A-B03748088E42}">
      <text>
        <r>
          <rPr>
            <b/>
            <sz val="9"/>
            <color indexed="81"/>
            <rFont val="Tahoma"/>
            <family val="2"/>
          </rPr>
          <t>2018</t>
        </r>
      </text>
    </comment>
    <comment ref="K40" authorId="0" shapeId="0" xr:uid="{588BD724-D738-49AB-988E-737D54226167}">
      <text>
        <r>
          <rPr>
            <b/>
            <sz val="9"/>
            <color indexed="81"/>
            <rFont val="Tahoma"/>
            <family val="2"/>
          </rPr>
          <t>2017</t>
        </r>
      </text>
    </comment>
    <comment ref="L40" authorId="2" shapeId="0" xr:uid="{5651DB40-08D5-48D8-A9D0-190391BF120D}">
      <text>
        <r>
          <rPr>
            <b/>
            <sz val="9"/>
            <color indexed="81"/>
            <rFont val="Tahoma"/>
            <family val="2"/>
          </rPr>
          <t>2012</t>
        </r>
      </text>
    </comment>
    <comment ref="M40" authorId="0" shapeId="0" xr:uid="{0AE9803E-18B1-47A3-8897-88806FD5663C}">
      <text>
        <r>
          <rPr>
            <b/>
            <sz val="9"/>
            <color indexed="81"/>
            <rFont val="Tahoma"/>
            <family val="2"/>
          </rPr>
          <t>2018</t>
        </r>
      </text>
    </comment>
    <comment ref="N40" authorId="2" shapeId="0" xr:uid="{C953C0FB-7B03-4A06-92AE-ADCCE4B43A17}">
      <text>
        <r>
          <rPr>
            <b/>
            <sz val="9"/>
            <color indexed="81"/>
            <rFont val="Tahoma"/>
            <family val="2"/>
          </rPr>
          <t>2014</t>
        </r>
      </text>
    </comment>
    <comment ref="O40" authorId="2" shapeId="0" xr:uid="{E9B086FB-253B-4BE6-8782-21669102D5D3}">
      <text>
        <r>
          <rPr>
            <b/>
            <sz val="9"/>
            <color indexed="81"/>
            <rFont val="Tahoma"/>
            <family val="2"/>
          </rPr>
          <t>2018</t>
        </r>
      </text>
    </comment>
    <comment ref="P40" authorId="0" shapeId="0" xr:uid="{EE15E01F-1D72-494F-8C86-0547AFA0DEDD}">
      <text>
        <r>
          <rPr>
            <b/>
            <sz val="9"/>
            <color indexed="81"/>
            <rFont val="Tahoma"/>
            <family val="2"/>
          </rPr>
          <t>2017</t>
        </r>
      </text>
    </comment>
    <comment ref="Q40" authorId="0" shapeId="0" xr:uid="{1E1B808B-0D64-4275-8D97-1F82F7C30535}">
      <text>
        <r>
          <rPr>
            <b/>
            <sz val="9"/>
            <color indexed="81"/>
            <rFont val="Tahoma"/>
            <family val="2"/>
          </rPr>
          <t>2018</t>
        </r>
      </text>
    </comment>
    <comment ref="R40" authorId="0" shapeId="0" xr:uid="{2523F0C0-4762-427F-8A5C-102A690FA7FE}">
      <text>
        <r>
          <rPr>
            <b/>
            <sz val="9"/>
            <color indexed="81"/>
            <rFont val="Tahoma"/>
            <family val="2"/>
          </rPr>
          <t>2018</t>
        </r>
      </text>
    </comment>
    <comment ref="T40" authorId="0" shapeId="0" xr:uid="{1D4D3088-0E8C-4A6B-B097-D3F80DFFD06F}">
      <text>
        <r>
          <rPr>
            <b/>
            <sz val="9"/>
            <color indexed="81"/>
            <rFont val="Tahoma"/>
            <family val="2"/>
          </rPr>
          <t>2018</t>
        </r>
      </text>
    </comment>
    <comment ref="B41" authorId="0" shapeId="0" xr:uid="{FB501E4E-01AA-4D14-9B50-6A5F19C42926}">
      <text>
        <r>
          <rPr>
            <b/>
            <sz val="9"/>
            <color indexed="81"/>
            <rFont val="Tahoma"/>
            <family val="2"/>
          </rPr>
          <t>2018</t>
        </r>
      </text>
    </comment>
    <comment ref="C41" authorId="0" shapeId="0" xr:uid="{EE307E92-D194-42AB-9568-A79E9872B559}">
      <text>
        <r>
          <rPr>
            <b/>
            <sz val="9"/>
            <color indexed="81"/>
            <rFont val="Tahoma"/>
            <family val="2"/>
          </rPr>
          <t>2014</t>
        </r>
      </text>
    </comment>
    <comment ref="D41" authorId="0" shapeId="0" xr:uid="{C9773AA3-A1E1-4136-9CC0-9B2AEC6E4BCC}">
      <text>
        <r>
          <rPr>
            <b/>
            <sz val="9"/>
            <color indexed="81"/>
            <rFont val="Tahoma"/>
            <family val="2"/>
          </rPr>
          <t>2016</t>
        </r>
      </text>
    </comment>
    <comment ref="E41" authorId="0" shapeId="0" xr:uid="{38F4C83D-2AF9-46AE-A578-DAE139F42064}">
      <text>
        <r>
          <rPr>
            <b/>
            <sz val="9"/>
            <color indexed="81"/>
            <rFont val="Tahoma"/>
            <family val="2"/>
          </rPr>
          <t>2018</t>
        </r>
      </text>
    </comment>
    <comment ref="F41" authorId="0" shapeId="0" xr:uid="{C2AC9896-58FC-4CDA-B861-523DB70C4429}">
      <text>
        <r>
          <rPr>
            <b/>
            <sz val="9"/>
            <color indexed="81"/>
            <rFont val="Tahoma"/>
            <family val="2"/>
          </rPr>
          <t>2017</t>
        </r>
      </text>
    </comment>
    <comment ref="G41" authorId="0" shapeId="0" xr:uid="{C2076E0A-CEB7-4BC4-AD34-89B7F4DB9BD3}">
      <text>
        <r>
          <rPr>
            <b/>
            <sz val="9"/>
            <color indexed="81"/>
            <rFont val="Tahoma"/>
            <family val="2"/>
          </rPr>
          <t>2018</t>
        </r>
      </text>
    </comment>
    <comment ref="H41" authorId="0" shapeId="0" xr:uid="{DA365035-5CC0-44EB-A04A-9FE194BCC2A7}">
      <text>
        <r>
          <rPr>
            <b/>
            <sz val="9"/>
            <color indexed="81"/>
            <rFont val="Tahoma"/>
            <family val="2"/>
          </rPr>
          <t>2018</t>
        </r>
      </text>
    </comment>
    <comment ref="I41" authorId="0" shapeId="0" xr:uid="{C4DD907D-9ABB-44C7-AFF8-B6C7B9105FCA}">
      <text>
        <r>
          <rPr>
            <b/>
            <sz val="9"/>
            <color indexed="81"/>
            <rFont val="Tahoma"/>
            <family val="2"/>
          </rPr>
          <t>2017</t>
        </r>
      </text>
    </comment>
    <comment ref="J41" authorId="0" shapeId="0" xr:uid="{6E19A53E-DBFD-4B8A-ACF8-4D0BD2B89036}">
      <text>
        <r>
          <rPr>
            <b/>
            <sz val="9"/>
            <color indexed="81"/>
            <rFont val="Tahoma"/>
            <family val="2"/>
          </rPr>
          <t>2018</t>
        </r>
      </text>
    </comment>
    <comment ref="K41" authorId="0" shapeId="0" xr:uid="{30F96892-88B4-477E-AFB1-3BBD07BE404E}">
      <text>
        <r>
          <rPr>
            <b/>
            <sz val="9"/>
            <color indexed="81"/>
            <rFont val="Tahoma"/>
            <family val="2"/>
          </rPr>
          <t>2017</t>
        </r>
      </text>
    </comment>
    <comment ref="L41" authorId="2" shapeId="0" xr:uid="{6B20FD41-EE8F-4FEB-9434-049C15C4ABE4}">
      <text>
        <r>
          <rPr>
            <b/>
            <sz val="9"/>
            <color indexed="81"/>
            <rFont val="Tahoma"/>
            <family val="2"/>
          </rPr>
          <t>2012</t>
        </r>
      </text>
    </comment>
    <comment ref="M41" authorId="0" shapeId="0" xr:uid="{22530F6D-B533-42F9-A40F-7F3C97F96076}">
      <text>
        <r>
          <rPr>
            <b/>
            <sz val="9"/>
            <color indexed="81"/>
            <rFont val="Tahoma"/>
            <family val="2"/>
          </rPr>
          <t>2018</t>
        </r>
      </text>
    </comment>
    <comment ref="N41" authorId="2" shapeId="0" xr:uid="{D08B1096-7881-450F-B93F-20CBCC4AC89D}">
      <text>
        <r>
          <rPr>
            <b/>
            <sz val="9"/>
            <color indexed="81"/>
            <rFont val="Tahoma"/>
            <family val="2"/>
          </rPr>
          <t>2014</t>
        </r>
      </text>
    </comment>
    <comment ref="O41" authorId="2" shapeId="0" xr:uid="{C4A52CCE-DBB5-4141-B314-66CA01E88285}">
      <text>
        <r>
          <rPr>
            <b/>
            <sz val="9"/>
            <color indexed="81"/>
            <rFont val="Tahoma"/>
            <family val="2"/>
          </rPr>
          <t>2018</t>
        </r>
      </text>
    </comment>
    <comment ref="P41" authorId="0" shapeId="0" xr:uid="{502D927C-5049-4AC9-94AB-AD7E8EDCC1F8}">
      <text>
        <r>
          <rPr>
            <b/>
            <sz val="9"/>
            <color indexed="81"/>
            <rFont val="Tahoma"/>
            <family val="2"/>
          </rPr>
          <t>2017</t>
        </r>
      </text>
    </comment>
    <comment ref="Q41" authorId="0" shapeId="0" xr:uid="{2B1ABF6B-C08A-42F5-AE27-169E72C19A25}">
      <text>
        <r>
          <rPr>
            <b/>
            <sz val="9"/>
            <color indexed="81"/>
            <rFont val="Tahoma"/>
            <family val="2"/>
          </rPr>
          <t>2018</t>
        </r>
      </text>
    </comment>
    <comment ref="R41" authorId="0" shapeId="0" xr:uid="{C020A8C5-801E-4E41-9E6F-27A640BAF793}">
      <text>
        <r>
          <rPr>
            <b/>
            <sz val="9"/>
            <color indexed="81"/>
            <rFont val="Tahoma"/>
            <family val="2"/>
          </rPr>
          <t>2018</t>
        </r>
      </text>
    </comment>
    <comment ref="T41" authorId="0" shapeId="0" xr:uid="{74ADA0E9-0843-42F2-B5D5-C8487E88D717}">
      <text>
        <r>
          <rPr>
            <b/>
            <sz val="9"/>
            <color indexed="81"/>
            <rFont val="Tahoma"/>
            <family val="2"/>
          </rPr>
          <t>2018</t>
        </r>
      </text>
    </comment>
    <comment ref="B42" authorId="0" shapeId="0" xr:uid="{80545527-123F-4079-A458-73E4BAD8107E}">
      <text>
        <r>
          <rPr>
            <b/>
            <sz val="9"/>
            <color indexed="81"/>
            <rFont val="Tahoma"/>
            <family val="2"/>
          </rPr>
          <t>2018</t>
        </r>
      </text>
    </comment>
    <comment ref="C42" authorId="0" shapeId="0" xr:uid="{0C38E301-2248-48D2-8DEA-D4B02A78F924}">
      <text>
        <r>
          <rPr>
            <b/>
            <sz val="9"/>
            <color indexed="81"/>
            <rFont val="Tahoma"/>
            <family val="2"/>
          </rPr>
          <t>2014</t>
        </r>
      </text>
    </comment>
    <comment ref="D42" authorId="0" shapeId="0" xr:uid="{DF6D35B4-F8F8-49CB-BE12-F7D91B77B568}">
      <text>
        <r>
          <rPr>
            <b/>
            <sz val="9"/>
            <color indexed="81"/>
            <rFont val="Tahoma"/>
            <family val="2"/>
          </rPr>
          <t>2016</t>
        </r>
      </text>
    </comment>
    <comment ref="E42" authorId="0" shapeId="0" xr:uid="{68349CAD-B817-405D-BFDF-C4C81BC30D2F}">
      <text>
        <r>
          <rPr>
            <b/>
            <sz val="9"/>
            <color indexed="81"/>
            <rFont val="Tahoma"/>
            <family val="2"/>
          </rPr>
          <t>2018</t>
        </r>
      </text>
    </comment>
    <comment ref="F42" authorId="0" shapeId="0" xr:uid="{70A877C1-2D02-4C6F-B0A3-80992D7A9741}">
      <text>
        <r>
          <rPr>
            <b/>
            <sz val="9"/>
            <color indexed="81"/>
            <rFont val="Tahoma"/>
            <family val="2"/>
          </rPr>
          <t>2017</t>
        </r>
      </text>
    </comment>
    <comment ref="G42" authorId="0" shapeId="0" xr:uid="{5A90B3C5-3FDE-4E3A-AEB4-D209C68FFF89}">
      <text>
        <r>
          <rPr>
            <b/>
            <sz val="9"/>
            <color indexed="81"/>
            <rFont val="Tahoma"/>
            <family val="2"/>
          </rPr>
          <t>2018</t>
        </r>
      </text>
    </comment>
    <comment ref="H42" authorId="0" shapeId="0" xr:uid="{7F9D8776-D1D3-41E5-A2B3-45FA6695EA37}">
      <text>
        <r>
          <rPr>
            <b/>
            <sz val="9"/>
            <color indexed="81"/>
            <rFont val="Tahoma"/>
            <family val="2"/>
          </rPr>
          <t>2018</t>
        </r>
      </text>
    </comment>
    <comment ref="I42" authorId="0" shapeId="0" xr:uid="{55EA374B-B7AF-4381-BCE5-F96A429A573D}">
      <text>
        <r>
          <rPr>
            <b/>
            <sz val="9"/>
            <color indexed="81"/>
            <rFont val="Tahoma"/>
            <family val="2"/>
          </rPr>
          <t>2017</t>
        </r>
      </text>
    </comment>
    <comment ref="J42" authorId="0" shapeId="0" xr:uid="{FA883B43-A15F-49C3-A28D-5904F42D0444}">
      <text>
        <r>
          <rPr>
            <b/>
            <sz val="9"/>
            <color indexed="81"/>
            <rFont val="Tahoma"/>
            <family val="2"/>
          </rPr>
          <t>2018</t>
        </r>
      </text>
    </comment>
    <comment ref="K42" authorId="0" shapeId="0" xr:uid="{E054677C-A556-4A1B-9EC8-43710F41CDAC}">
      <text>
        <r>
          <rPr>
            <b/>
            <sz val="9"/>
            <color indexed="81"/>
            <rFont val="Tahoma"/>
            <family val="2"/>
          </rPr>
          <t>2017</t>
        </r>
      </text>
    </comment>
    <comment ref="L42" authorId="2" shapeId="0" xr:uid="{3032393D-E2CB-4CF3-BEAE-27BE05DC0FB9}">
      <text>
        <r>
          <rPr>
            <b/>
            <sz val="9"/>
            <color indexed="81"/>
            <rFont val="Tahoma"/>
            <family val="2"/>
          </rPr>
          <t>2012</t>
        </r>
      </text>
    </comment>
    <comment ref="M42" authorId="0" shapeId="0" xr:uid="{07B7DB91-7B5D-4875-8AF4-A2E6E1CB6B3A}">
      <text>
        <r>
          <rPr>
            <b/>
            <sz val="9"/>
            <color indexed="81"/>
            <rFont val="Tahoma"/>
            <family val="2"/>
          </rPr>
          <t>2018</t>
        </r>
      </text>
    </comment>
    <comment ref="N42" authorId="2" shapeId="0" xr:uid="{6A7B0E0E-F47F-48B0-8847-DA3CF1085BD9}">
      <text>
        <r>
          <rPr>
            <b/>
            <sz val="9"/>
            <color indexed="81"/>
            <rFont val="Tahoma"/>
            <family val="2"/>
          </rPr>
          <t>2014</t>
        </r>
      </text>
    </comment>
    <comment ref="O42" authorId="2" shapeId="0" xr:uid="{AF3D8B4F-3FBF-4E0C-8E03-46429C71384F}">
      <text>
        <r>
          <rPr>
            <b/>
            <sz val="9"/>
            <color indexed="81"/>
            <rFont val="Tahoma"/>
            <family val="2"/>
          </rPr>
          <t>2018</t>
        </r>
      </text>
    </comment>
    <comment ref="P42" authorId="0" shapeId="0" xr:uid="{CF2DF26A-BDB6-4FF0-941C-5F2F5448FA08}">
      <text>
        <r>
          <rPr>
            <b/>
            <sz val="9"/>
            <color indexed="81"/>
            <rFont val="Tahoma"/>
            <family val="2"/>
          </rPr>
          <t>2017</t>
        </r>
      </text>
    </comment>
    <comment ref="Q42" authorId="0" shapeId="0" xr:uid="{4B440A5C-568C-40F0-829B-2982A7CB3BE9}">
      <text>
        <r>
          <rPr>
            <b/>
            <sz val="9"/>
            <color indexed="81"/>
            <rFont val="Tahoma"/>
            <family val="2"/>
          </rPr>
          <t>2018</t>
        </r>
      </text>
    </comment>
    <comment ref="R42" authorId="0" shapeId="0" xr:uid="{DB7DE859-F452-4902-9D40-A56977AA421E}">
      <text>
        <r>
          <rPr>
            <b/>
            <sz val="9"/>
            <color indexed="81"/>
            <rFont val="Tahoma"/>
            <family val="2"/>
          </rPr>
          <t>2018</t>
        </r>
      </text>
    </comment>
    <comment ref="T42" authorId="0" shapeId="0" xr:uid="{AE17BA41-BDD2-498A-A251-C039DCC97C1C}">
      <text>
        <r>
          <rPr>
            <b/>
            <sz val="9"/>
            <color indexed="81"/>
            <rFont val="Tahoma"/>
            <family val="2"/>
          </rPr>
          <t>2018</t>
        </r>
      </text>
    </comment>
    <comment ref="B43" authorId="3" shapeId="0" xr:uid="{1D36756A-E2BE-45DC-8636-72AA6CFF6487}">
      <text>
        <r>
          <rPr>
            <b/>
            <sz val="9"/>
            <color indexed="81"/>
            <rFont val="Tahoma"/>
            <family val="2"/>
          </rPr>
          <t>2018</t>
        </r>
      </text>
    </comment>
    <comment ref="C43" authorId="0" shapeId="0" xr:uid="{9A55E629-69ED-4B64-8940-D434CC92284B}">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D43" authorId="0" shapeId="0" xr:uid="{461F6CAC-DF58-4858-87A8-BE7DCCA2EB4C}">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E43" authorId="3" shapeId="0" xr:uid="{A28B5751-323A-4B78-9AB2-8020A4D62418}">
      <text>
        <r>
          <rPr>
            <b/>
            <sz val="9"/>
            <color indexed="81"/>
            <rFont val="Tahoma"/>
            <family val="2"/>
          </rPr>
          <t>2019</t>
        </r>
      </text>
    </comment>
    <comment ref="F43" authorId="3" shapeId="0" xr:uid="{0990B07E-2E0D-4C06-AA68-9FB83CE79D3D}">
      <text>
        <r>
          <rPr>
            <b/>
            <sz val="9"/>
            <color indexed="81"/>
            <rFont val="Tahoma"/>
            <family val="2"/>
          </rPr>
          <t>2018</t>
        </r>
      </text>
    </comment>
    <comment ref="G43" authorId="0" shapeId="0" xr:uid="{418383A7-F3C3-4AE6-9C5F-76F0366A0AFE}">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H43" authorId="0" shapeId="0" xr:uid="{42049501-55DC-4B72-95C8-DCDD1ADF238B}">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I43" authorId="0" shapeId="0" xr:uid="{FDCB67F8-C2CB-4DF3-AD53-1CDBD3843AF8}">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J43" authorId="0" shapeId="0" xr:uid="{4E71731C-5E8B-4160-BA78-A88A4AB3484A}">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L43" authorId="0" shapeId="0" xr:uid="{FF0FCE7D-A88B-4396-BF2A-5256CF06FB7F}">
      <text>
        <r>
          <rPr>
            <sz val="9"/>
            <color indexed="81"/>
            <rFont val="Tahoma"/>
            <family val="2"/>
          </rPr>
          <t>Source: Ministry of Economy and Finances (MEF)</t>
        </r>
      </text>
    </comment>
    <comment ref="M43" authorId="3" shapeId="0" xr:uid="{7AC4C071-11E7-4735-A508-E2C3108859C6}">
      <text>
        <r>
          <rPr>
            <b/>
            <sz val="9"/>
            <color indexed="81"/>
            <rFont val="Tahoma"/>
            <family val="2"/>
          </rPr>
          <t>2012</t>
        </r>
      </text>
    </comment>
    <comment ref="N43" authorId="0" shapeId="0" xr:uid="{4E367418-2C59-4E63-A501-2BC8D5974FE1}">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O43" authorId="3" shapeId="0" xr:uid="{881151D5-8E5E-4BE3-B42C-5DE42510CFA8}">
      <text>
        <r>
          <rPr>
            <b/>
            <sz val="9"/>
            <color indexed="81"/>
            <rFont val="Tahoma"/>
            <family val="2"/>
          </rPr>
          <t>2010</t>
        </r>
      </text>
    </comment>
    <comment ref="P43" authorId="0" shapeId="0" xr:uid="{3A82D403-9112-48D4-8B8E-A000525F033A}">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Q43" authorId="0" shapeId="0" xr:uid="{E7A06F91-838E-4A50-B9DE-9F521A9E7F31}">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R43" authorId="3" shapeId="0" xr:uid="{9E5C167E-79DA-4EA0-8FCA-F6706EC03A49}">
      <text>
        <r>
          <rPr>
            <b/>
            <sz val="9"/>
            <color indexed="81"/>
            <rFont val="Tahoma"/>
            <family val="2"/>
          </rPr>
          <t>2019</t>
        </r>
      </text>
    </comment>
    <comment ref="T43" authorId="0" shapeId="0" xr:uid="{A147AD62-4FD8-44CC-977B-230F69956101}">
      <text>
        <r>
          <rPr>
            <sz val="9"/>
            <color indexed="81"/>
            <rFont val="Tahoma"/>
            <family val="2"/>
          </rPr>
          <t>Length of the notice period at 4 years tenure
Data for the year 2014. Source: http://www.oecd.org/employment/emp/oecd-idbdatabaseonsummaryindicatorsofemploymentprotectionlegislationeplinlatinamericanadthecaribbean.htm</t>
        </r>
      </text>
    </comment>
    <comment ref="B44" authorId="2" shapeId="0" xr:uid="{EE76672A-5C42-45F0-9084-457F1E5A9DC2}">
      <text>
        <r>
          <rPr>
            <b/>
            <sz val="9"/>
            <color indexed="81"/>
            <rFont val="Tahoma"/>
            <family val="2"/>
          </rPr>
          <t>2018</t>
        </r>
      </text>
    </comment>
    <comment ref="C44" authorId="0" shapeId="0" xr:uid="{47E02EC2-FCE6-4F98-9D84-4404C9825A98}">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D44" authorId="0" shapeId="0" xr:uid="{30B093D5-35F3-4A01-8BEC-519C396CD26B}">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E44" authorId="2" shapeId="0" xr:uid="{E08A552D-32FD-4898-A57F-64458B431FED}">
      <text>
        <r>
          <rPr>
            <b/>
            <sz val="9"/>
            <color indexed="81"/>
            <rFont val="Tahoma"/>
            <family val="2"/>
          </rPr>
          <t>2019</t>
        </r>
      </text>
    </comment>
    <comment ref="F44" authorId="2" shapeId="0" xr:uid="{22DBDC01-7A23-445B-BA60-2357098DE7E0}">
      <text>
        <r>
          <rPr>
            <b/>
            <sz val="9"/>
            <color indexed="81"/>
            <rFont val="Tahoma"/>
            <family val="2"/>
          </rPr>
          <t>2018</t>
        </r>
      </text>
    </comment>
    <comment ref="G44" authorId="0" shapeId="0" xr:uid="{FF1705A1-59E0-47C8-A4EE-79FD5938F0D0}">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H44" authorId="0" shapeId="0" xr:uid="{C6094E54-AE8C-4D97-B417-42C34F977920}">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I44" authorId="0" shapeId="0" xr:uid="{24677DF2-0B6F-41F3-B367-2E1ED6F9B16D}">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J44" authorId="0" shapeId="0" xr:uid="{5127D3F0-1A23-4672-837B-EE42FC1474BF}">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L44" authorId="0" shapeId="0" xr:uid="{F4EC7934-8723-4525-B01C-FD3407F0F49D}">
      <text>
        <r>
          <rPr>
            <sz val="9"/>
            <color indexed="81"/>
            <rFont val="Tahoma"/>
            <family val="2"/>
          </rPr>
          <t>Source: Ministry of Economy and Finances (MEF)</t>
        </r>
      </text>
    </comment>
    <comment ref="M44" authorId="2" shapeId="0" xr:uid="{A0C64228-F386-4A78-A9E1-BC5DD418B134}">
      <text>
        <r>
          <rPr>
            <b/>
            <sz val="9"/>
            <color indexed="81"/>
            <rFont val="Tahoma"/>
            <family val="2"/>
          </rPr>
          <t>2012</t>
        </r>
        <r>
          <rPr>
            <sz val="9"/>
            <color indexed="81"/>
            <rFont val="Tahoma"/>
            <family val="2"/>
          </rPr>
          <t xml:space="preserve">
</t>
        </r>
      </text>
    </comment>
    <comment ref="N44" authorId="0" shapeId="0" xr:uid="{872E214E-D44F-43CB-9A4F-EA89224AA1D4}">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O44" authorId="0" shapeId="0" xr:uid="{B102AD7C-D319-4F4A-924B-396725602B06}">
      <text>
        <r>
          <rPr>
            <sz val="9"/>
            <color indexed="81"/>
            <rFont val="Tahoma"/>
            <family val="2"/>
          </rPr>
          <t>Severance pay at 4 years tenure
Data for the year 2013
Source: http://www.oecd.org/employment/emp/oecd-idbdatabaseonsummaryindicatorsofemploymentprotectionlegislationeplinlatinamericanadthecaribbean.htm</t>
        </r>
      </text>
    </comment>
    <comment ref="P44" authorId="0" shapeId="0" xr:uid="{717104DC-A237-4E73-9C17-278EFB1C9B90}">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Q44" authorId="0" shapeId="0" xr:uid="{0CCA9A90-E842-4961-8086-2A80752A73CF}">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R44" authorId="2" shapeId="0" xr:uid="{3A783A27-28D4-4DF0-9C65-53FE6AB07634}">
      <text>
        <r>
          <rPr>
            <b/>
            <sz val="9"/>
            <color indexed="81"/>
            <rFont val="Tahoma"/>
            <family val="2"/>
          </rPr>
          <t>2019</t>
        </r>
      </text>
    </comment>
    <comment ref="T44" authorId="0" shapeId="0" xr:uid="{6661788A-C498-4FA8-B74A-50165DB6DB2C}">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B45" authorId="2" shapeId="0" xr:uid="{CDF22396-7AFB-452E-AB2B-0FC0610DF161}">
      <text>
        <r>
          <rPr>
            <b/>
            <sz val="9"/>
            <color indexed="81"/>
            <rFont val="Tahoma"/>
            <family val="2"/>
          </rPr>
          <t>2011</t>
        </r>
      </text>
    </comment>
    <comment ref="C45" authorId="0" shapeId="0" xr:uid="{5FF6B64B-9445-4D53-8A12-5BF65B493757}">
      <text>
        <r>
          <rPr>
            <sz val="9"/>
            <color indexed="81"/>
            <rFont val="Tahoma"/>
            <family val="2"/>
          </rPr>
          <t>Data for the year 2014
Source: http://www.oecd.org/employment/emp/oecd-idbdatabaseonsummaryindicatorsofemploymentprotectionlegislationeplinlatinamericanadthecaribbean.htm</t>
        </r>
      </text>
    </comment>
    <comment ref="D45" authorId="0" shapeId="0" xr:uid="{0EEEA5ED-D1D6-4602-9FBD-B6E423CE4F1F}">
      <text>
        <r>
          <rPr>
            <sz val="9"/>
            <color indexed="81"/>
            <rFont val="Tahoma"/>
            <family val="2"/>
          </rPr>
          <t>Data for the year 2014
Source: http://www.oecd.org/employment/emp/oecd-idbdatabaseonsummaryindicatorsofemploymentprotectionlegislationeplinlatinamericanadthecaribbean.htm</t>
        </r>
      </text>
    </comment>
    <comment ref="E45" authorId="2" shapeId="0" xr:uid="{834E6CD9-3C42-4549-A1AE-38C242D5422E}">
      <text>
        <r>
          <rPr>
            <b/>
            <sz val="9"/>
            <color indexed="81"/>
            <rFont val="Tahoma"/>
            <family val="2"/>
          </rPr>
          <t>2011</t>
        </r>
      </text>
    </comment>
    <comment ref="F45" authorId="2" shapeId="0" xr:uid="{68DDB2D1-3440-4282-AEC7-1373A2DE0FF0}">
      <text>
        <r>
          <rPr>
            <b/>
            <sz val="9"/>
            <color indexed="81"/>
            <rFont val="Tahoma"/>
            <family val="2"/>
          </rPr>
          <t>2010</t>
        </r>
      </text>
    </comment>
    <comment ref="G45" authorId="0" shapeId="0" xr:uid="{F58D260E-5A4F-420F-A28E-2E1538ADB47B}">
      <text>
        <r>
          <rPr>
            <sz val="9"/>
            <color indexed="81"/>
            <rFont val="Tahoma"/>
            <family val="2"/>
          </rPr>
          <t>Data for the year 2014
Source: http://www.oecd.org/employment/emp/oecd-idbdatabaseonsummaryindicatorsofemploymentprotectionlegislationeplinlatinamericanadthecaribbean.htm</t>
        </r>
      </text>
    </comment>
    <comment ref="H45" authorId="0" shapeId="0" xr:uid="{C2663EF4-E0EE-443A-AC81-ABFC1AA7A1A2}">
      <text>
        <r>
          <rPr>
            <sz val="9"/>
            <color indexed="81"/>
            <rFont val="Tahoma"/>
            <family val="2"/>
          </rPr>
          <t>Data for the year 2014
Source: http://www.oecd.org/employment/emp/oecd-idbdatabaseonsummaryindicatorsofemploymentprotectionlegislationeplinlatinamericanadthecaribbean.htm</t>
        </r>
      </text>
    </comment>
    <comment ref="I45" authorId="0" shapeId="0" xr:uid="{5A9C4672-B4D1-45AE-9195-9D1409BA46BF}">
      <text>
        <r>
          <rPr>
            <sz val="9"/>
            <color indexed="81"/>
            <rFont val="Tahoma"/>
            <family val="2"/>
          </rPr>
          <t>Data for the year 2014
Source: http://www.oecd.org/employment/emp/oecd-idbdatabaseonsummaryindicatorsofemploymentprotectionlegislationeplinlatinamericanadthecaribbean.htm</t>
        </r>
      </text>
    </comment>
    <comment ref="J45" authorId="2" shapeId="0" xr:uid="{A5A677E5-060E-4BF7-9104-D0208817C8F1}">
      <text>
        <r>
          <rPr>
            <b/>
            <sz val="9"/>
            <color indexed="81"/>
            <rFont val="Tahoma"/>
            <family val="2"/>
          </rPr>
          <t>2010</t>
        </r>
      </text>
    </comment>
    <comment ref="M45" authorId="2" shapeId="0" xr:uid="{62770C4B-6ED9-4D00-A943-164258C441C1}">
      <text>
        <r>
          <rPr>
            <b/>
            <sz val="9"/>
            <color indexed="81"/>
            <rFont val="Tahoma"/>
            <family val="2"/>
          </rPr>
          <t>2012</t>
        </r>
      </text>
    </comment>
    <comment ref="N45" authorId="0" shapeId="0" xr:uid="{552B821D-EE6E-4172-9C05-A7FFCA6380C5}">
      <text>
        <r>
          <rPr>
            <sz val="9"/>
            <color indexed="81"/>
            <rFont val="Tahoma"/>
            <family val="2"/>
          </rPr>
          <t>Data for the year 2014
Source: http://www.oecd.org/employment/emp/oecd-idbdatabaseonsummaryindicatorsofemploymentprotectionlegislationeplinlatinamericanadthecaribbean.htm</t>
        </r>
      </text>
    </comment>
    <comment ref="O45" authorId="2" shapeId="0" xr:uid="{8D068BE0-C4BB-42D6-B165-EA70A8371520}">
      <text>
        <r>
          <rPr>
            <b/>
            <sz val="9"/>
            <color indexed="81"/>
            <rFont val="Tahoma"/>
            <family val="2"/>
          </rPr>
          <t>2010</t>
        </r>
      </text>
    </comment>
    <comment ref="P45" authorId="2" shapeId="0" xr:uid="{378397BF-3CB9-4D13-8329-B5DBA452C42E}">
      <text>
        <r>
          <rPr>
            <b/>
            <sz val="9"/>
            <color indexed="81"/>
            <rFont val="Tahoma"/>
            <family val="2"/>
          </rPr>
          <t>2010</t>
        </r>
      </text>
    </comment>
    <comment ref="Q45" authorId="0" shapeId="0" xr:uid="{C191B14C-44FF-4F6D-B8E9-90C15D631544}">
      <text>
        <r>
          <rPr>
            <sz val="9"/>
            <color indexed="81"/>
            <rFont val="Tahoma"/>
            <family val="2"/>
          </rPr>
          <t>Data for the year 2014
Source: http://www.oecd.org/employment/emp/oecd-idbdatabaseonsummaryindicatorsofemploymentprotectionlegislationeplinlatinamericanadthecaribbean.htm</t>
        </r>
      </text>
    </comment>
    <comment ref="R45" authorId="2" shapeId="0" xr:uid="{E828CA3C-A6B5-4158-9FC5-08AE5515EA87}">
      <text>
        <r>
          <rPr>
            <b/>
            <sz val="9"/>
            <color indexed="81"/>
            <rFont val="Tahoma"/>
            <family val="2"/>
          </rPr>
          <t>2010</t>
        </r>
      </text>
    </comment>
    <comment ref="T45" authorId="0" shapeId="0" xr:uid="{D3649595-9A8A-489F-B2F4-77F29CECF653}">
      <text>
        <r>
          <rPr>
            <sz val="9"/>
            <color indexed="81"/>
            <rFont val="Tahoma"/>
            <family val="2"/>
          </rPr>
          <t>Data for the year 2014
Source: http://www.oecd.org/employment/emp/oecd-idbdatabaseonsummaryindicatorsofemploymentprotectionlegislationeplinlatinamericanadthecaribbean.htm</t>
        </r>
      </text>
    </comment>
    <comment ref="B46" authorId="3" shapeId="0" xr:uid="{9D80ECBD-2EF5-4723-BECE-A18E2105B627}">
      <text>
        <r>
          <rPr>
            <b/>
            <sz val="9"/>
            <color indexed="81"/>
            <rFont val="Tahoma"/>
            <family val="2"/>
          </rPr>
          <t>2017</t>
        </r>
      </text>
    </comment>
    <comment ref="C46" authorId="0" shapeId="0" xr:uid="{1DFEB143-3941-4BDC-BDF8-D244D1AFEE9B}">
      <text>
        <r>
          <rPr>
            <b/>
            <sz val="9"/>
            <color indexed="81"/>
            <rFont val="Tahoma"/>
            <family val="2"/>
          </rPr>
          <t>2010</t>
        </r>
      </text>
    </comment>
    <comment ref="D46" authorId="0" shapeId="0" xr:uid="{C29BDF23-CF28-4F4A-B594-7874BB6C311F}">
      <text>
        <r>
          <rPr>
            <b/>
            <sz val="9"/>
            <color indexed="81"/>
            <rFont val="Tahoma"/>
            <family val="2"/>
          </rPr>
          <t>2010</t>
        </r>
      </text>
    </comment>
    <comment ref="E46" authorId="3" shapeId="0" xr:uid="{5010ACE5-7973-4684-8817-2602229B39B3}">
      <text>
        <r>
          <rPr>
            <b/>
            <sz val="9"/>
            <color indexed="81"/>
            <rFont val="Tahoma"/>
            <family val="2"/>
          </rPr>
          <t>2009</t>
        </r>
      </text>
    </comment>
    <comment ref="F46" authorId="2" shapeId="0" xr:uid="{D593AEED-A27E-4399-8E28-47A3074DF7F5}">
      <text>
        <r>
          <rPr>
            <b/>
            <sz val="9"/>
            <color indexed="81"/>
            <rFont val="Tahoma"/>
            <family val="2"/>
          </rPr>
          <t>2010</t>
        </r>
      </text>
    </comment>
    <comment ref="G46" authorId="3" shapeId="0" xr:uid="{99A701A5-314C-4146-B106-D17B6FC2B014}">
      <text>
        <r>
          <rPr>
            <b/>
            <sz val="9"/>
            <color indexed="81"/>
            <rFont val="Tahoma"/>
            <family val="2"/>
          </rPr>
          <t>2017</t>
        </r>
      </text>
    </comment>
    <comment ref="H46" authorId="3" shapeId="0" xr:uid="{271BAC84-2DD1-4892-8112-5557FB26203B}">
      <text>
        <r>
          <rPr>
            <b/>
            <sz val="9"/>
            <color indexed="81"/>
            <rFont val="Tahoma"/>
            <family val="2"/>
          </rPr>
          <t>2010</t>
        </r>
      </text>
    </comment>
    <comment ref="I46" authorId="2" shapeId="0" xr:uid="{75B6432D-654F-4DD6-8961-47CF89D285DE}">
      <text>
        <r>
          <rPr>
            <b/>
            <sz val="9"/>
            <color indexed="81"/>
            <rFont val="Tahoma"/>
            <family val="2"/>
          </rPr>
          <t>2016</t>
        </r>
      </text>
    </comment>
    <comment ref="J46" authorId="3" shapeId="0" xr:uid="{906F3A3F-3224-466A-B407-8FAADF757311}">
      <text>
        <r>
          <rPr>
            <b/>
            <sz val="9"/>
            <color indexed="81"/>
            <rFont val="Tahoma"/>
            <family val="2"/>
          </rPr>
          <t>2016</t>
        </r>
      </text>
    </comment>
    <comment ref="K46" authorId="0" shapeId="0" xr:uid="{A6BB47E7-B827-48EE-BECF-4110B8D0042A}">
      <text>
        <r>
          <rPr>
            <b/>
            <sz val="9"/>
            <color indexed="81"/>
            <rFont val="Tahoma"/>
            <family val="2"/>
          </rPr>
          <t>2010</t>
        </r>
      </text>
    </comment>
    <comment ref="M46" authorId="3" shapeId="0" xr:uid="{7253EEE8-F1D1-4ED8-8710-8D519CAB1AA9}">
      <text>
        <r>
          <rPr>
            <b/>
            <sz val="9"/>
            <color indexed="81"/>
            <rFont val="Tahoma"/>
            <family val="2"/>
          </rPr>
          <t>2016</t>
        </r>
      </text>
    </comment>
    <comment ref="N46" authorId="3" shapeId="0" xr:uid="{7641418A-6BA9-4B19-B3EA-71C19E6A1D63}">
      <text>
        <r>
          <rPr>
            <b/>
            <sz val="9"/>
            <color indexed="81"/>
            <rFont val="Tahoma"/>
            <family val="2"/>
          </rPr>
          <t>2010</t>
        </r>
      </text>
    </comment>
    <comment ref="O46" authorId="3" shapeId="0" xr:uid="{F633C041-8BDA-4D5A-A67A-FB285B9973F0}">
      <text>
        <r>
          <rPr>
            <b/>
            <sz val="9"/>
            <color indexed="81"/>
            <rFont val="Tahoma"/>
            <family val="2"/>
          </rPr>
          <t>2010</t>
        </r>
      </text>
    </comment>
    <comment ref="P46" authorId="3" shapeId="0" xr:uid="{CD081722-F496-490C-8A7B-109F37129F97}">
      <text>
        <r>
          <rPr>
            <b/>
            <sz val="9"/>
            <color indexed="81"/>
            <rFont val="Tahoma"/>
            <family val="2"/>
          </rPr>
          <t>2010</t>
        </r>
      </text>
    </comment>
    <comment ref="Q46" authorId="3" shapeId="0" xr:uid="{54A5C787-F6E2-4F0C-A5BD-2BD665FA04F2}">
      <text>
        <r>
          <rPr>
            <b/>
            <sz val="9"/>
            <color indexed="81"/>
            <rFont val="Tahoma"/>
            <family val="2"/>
          </rPr>
          <t>2017</t>
        </r>
      </text>
    </comment>
    <comment ref="R46" authorId="3" shapeId="0" xr:uid="{E2AA404A-5DED-4AB8-9E58-8EF878B80A97}">
      <text>
        <r>
          <rPr>
            <b/>
            <sz val="9"/>
            <color indexed="81"/>
            <rFont val="Tahoma"/>
            <family val="2"/>
          </rPr>
          <t>2017</t>
        </r>
      </text>
    </comment>
    <comment ref="S46" authorId="0" shapeId="0" xr:uid="{1B78FDF6-773E-4534-A314-A3D7E9831FE6}">
      <text>
        <r>
          <rPr>
            <b/>
            <sz val="9"/>
            <color indexed="81"/>
            <rFont val="Tahoma"/>
            <family val="2"/>
          </rPr>
          <t>2010</t>
        </r>
      </text>
    </comment>
    <comment ref="T46" authorId="3" shapeId="0" xr:uid="{DA932AD8-489E-4966-8A9B-56F436233143}">
      <text>
        <r>
          <rPr>
            <b/>
            <sz val="9"/>
            <color indexed="81"/>
            <rFont val="Tahoma"/>
            <family val="2"/>
          </rPr>
          <t>2017</t>
        </r>
      </text>
    </comment>
    <comment ref="B47" authorId="2" shapeId="0" xr:uid="{7A605786-095C-4938-9C21-C691F123ADA2}">
      <text>
        <r>
          <rPr>
            <b/>
            <sz val="9"/>
            <color indexed="81"/>
            <rFont val="Tahoma"/>
            <family val="2"/>
          </rPr>
          <t>2018</t>
        </r>
      </text>
    </comment>
    <comment ref="E47" authorId="2" shapeId="0" xr:uid="{32E293C1-8131-47B9-8EB8-9C4424374CF6}">
      <text>
        <r>
          <rPr>
            <b/>
            <sz val="9"/>
            <color indexed="81"/>
            <rFont val="Tahoma"/>
            <family val="2"/>
          </rPr>
          <t>2018</t>
        </r>
      </text>
    </comment>
    <comment ref="F47" authorId="2" shapeId="0" xr:uid="{BD7F6FE7-9570-4DC6-8432-96621C47C5F9}">
      <text>
        <r>
          <rPr>
            <b/>
            <sz val="9"/>
            <color indexed="81"/>
            <rFont val="Tahoma"/>
            <family val="2"/>
          </rPr>
          <t>2017</t>
        </r>
      </text>
    </comment>
    <comment ref="G47" authorId="2" shapeId="0" xr:uid="{B4EA10B2-3BF2-4779-A5C4-055BD85B410B}">
      <text>
        <r>
          <rPr>
            <b/>
            <sz val="9"/>
            <color indexed="81"/>
            <rFont val="Tahoma"/>
            <family val="2"/>
          </rPr>
          <t>2018</t>
        </r>
      </text>
    </comment>
    <comment ref="H47" authorId="2" shapeId="0" xr:uid="{96298E8F-C16A-4088-ADFE-26EBF3865E5B}">
      <text>
        <r>
          <rPr>
            <b/>
            <sz val="9"/>
            <color indexed="81"/>
            <rFont val="Tahoma"/>
            <family val="2"/>
          </rPr>
          <t>2018</t>
        </r>
      </text>
    </comment>
    <comment ref="I47" authorId="2" shapeId="0" xr:uid="{424E8D88-805C-4A6B-9F66-2E924C2AF485}">
      <text>
        <r>
          <rPr>
            <b/>
            <sz val="9"/>
            <color indexed="81"/>
            <rFont val="Tahoma"/>
            <family val="2"/>
          </rPr>
          <t>2017</t>
        </r>
      </text>
    </comment>
    <comment ref="J47" authorId="2" shapeId="0" xr:uid="{FE53C39F-3833-4A19-93E4-8B97C6BBE9F5}">
      <text>
        <r>
          <rPr>
            <b/>
            <sz val="9"/>
            <color indexed="81"/>
            <rFont val="Tahoma"/>
            <family val="2"/>
          </rPr>
          <t>2018</t>
        </r>
      </text>
    </comment>
    <comment ref="K47" authorId="0" shapeId="0" xr:uid="{FE9366E9-4F70-4FC7-B87B-23F062817FBD}">
      <text>
        <r>
          <rPr>
            <b/>
            <sz val="9"/>
            <color indexed="81"/>
            <rFont val="Tahoma"/>
            <family val="2"/>
          </rPr>
          <t>2017</t>
        </r>
      </text>
    </comment>
    <comment ref="L47" authorId="2" shapeId="0" xr:uid="{6E842D9A-2139-4481-887F-4AEE8D60E413}">
      <text>
        <r>
          <rPr>
            <b/>
            <sz val="9"/>
            <color indexed="81"/>
            <rFont val="Tahoma"/>
            <family val="2"/>
          </rPr>
          <t>2012</t>
        </r>
      </text>
    </comment>
    <comment ref="M47" authorId="2" shapeId="0" xr:uid="{C05CD685-7580-4A9C-AA3F-6A326192709B}">
      <text>
        <r>
          <rPr>
            <b/>
            <sz val="9"/>
            <color indexed="81"/>
            <rFont val="Tahoma"/>
            <family val="2"/>
          </rPr>
          <t>2018</t>
        </r>
      </text>
    </comment>
    <comment ref="N47" authorId="2" shapeId="0" xr:uid="{8C48B440-8C83-4934-AA60-01DDF7D055C9}">
      <text>
        <r>
          <rPr>
            <b/>
            <sz val="9"/>
            <color indexed="81"/>
            <rFont val="Tahoma"/>
            <family val="2"/>
          </rPr>
          <t>2014</t>
        </r>
      </text>
    </comment>
    <comment ref="O47" authorId="2" shapeId="0" xr:uid="{125F330F-6F4B-4AB9-AE5E-2CB3FCE676E0}">
      <text>
        <r>
          <rPr>
            <b/>
            <sz val="9"/>
            <color indexed="81"/>
            <rFont val="Tahoma"/>
            <family val="2"/>
          </rPr>
          <t>2018</t>
        </r>
      </text>
    </comment>
    <comment ref="P47" authorId="2" shapeId="0" xr:uid="{D47104F6-6682-44C5-809E-4D659E1C683C}">
      <text>
        <r>
          <rPr>
            <b/>
            <sz val="9"/>
            <color indexed="81"/>
            <rFont val="Tahoma"/>
            <family val="2"/>
          </rPr>
          <t>2017</t>
        </r>
      </text>
    </comment>
    <comment ref="Q47" authorId="2" shapeId="0" xr:uid="{25A63543-E706-492B-88A2-E48A8C208DF2}">
      <text>
        <r>
          <rPr>
            <b/>
            <sz val="9"/>
            <color indexed="81"/>
            <rFont val="Tahoma"/>
            <family val="2"/>
          </rPr>
          <t>2018</t>
        </r>
      </text>
    </comment>
    <comment ref="R47" authorId="2" shapeId="0" xr:uid="{BC3C4A21-AD08-453B-ADC5-95D005901AD6}">
      <text>
        <r>
          <rPr>
            <b/>
            <sz val="9"/>
            <color indexed="81"/>
            <rFont val="Tahoma"/>
            <family val="2"/>
          </rPr>
          <t>2018</t>
        </r>
      </text>
    </comment>
    <comment ref="T47" authorId="2" shapeId="0" xr:uid="{34996859-483A-4477-9D61-4811D80C89D6}">
      <text>
        <r>
          <rPr>
            <b/>
            <sz val="9"/>
            <color indexed="81"/>
            <rFont val="Tahoma"/>
            <family val="2"/>
          </rPr>
          <t>2018</t>
        </r>
      </text>
    </comment>
    <comment ref="B51" authorId="0" shapeId="0" xr:uid="{367D2FB1-AE81-406A-AB9F-0F9C7F529525}">
      <text>
        <r>
          <rPr>
            <b/>
            <sz val="9"/>
            <color indexed="81"/>
            <rFont val="Tahoma"/>
            <family val="2"/>
          </rPr>
          <t>2017</t>
        </r>
      </text>
    </comment>
    <comment ref="N51" authorId="0" shapeId="0" xr:uid="{3D97C45A-1C5B-4BA9-AF0B-B0FD84072433}">
      <text>
        <r>
          <rPr>
            <b/>
            <sz val="9"/>
            <color indexed="81"/>
            <rFont val="Tahoma"/>
            <family val="2"/>
          </rPr>
          <t>2016</t>
        </r>
      </text>
    </comment>
    <comment ref="D52" authorId="0" shapeId="0" xr:uid="{E55D3BDD-3712-4D3D-8EDB-6A6BE0593E11}">
      <text>
        <r>
          <rPr>
            <b/>
            <sz val="9"/>
            <color indexed="81"/>
            <rFont val="Tahoma"/>
            <family val="2"/>
          </rPr>
          <t>2009</t>
        </r>
      </text>
    </comment>
    <comment ref="N52" authorId="0" shapeId="0" xr:uid="{E45C3D7D-A740-43C6-9F4C-7E96EDFEC88F}">
      <text>
        <r>
          <rPr>
            <b/>
            <sz val="9"/>
            <color indexed="81"/>
            <rFont val="Tahoma"/>
            <family val="2"/>
          </rPr>
          <t>2016</t>
        </r>
      </text>
    </comment>
    <comment ref="S52" authorId="0" shapeId="0" xr:uid="{44A5CCB8-3AEB-46D2-B864-B542C92F8C2D}">
      <text>
        <r>
          <rPr>
            <b/>
            <sz val="9"/>
            <color indexed="81"/>
            <rFont val="Tahoma"/>
            <family val="2"/>
          </rPr>
          <t>2014</t>
        </r>
      </text>
    </comment>
    <comment ref="C53" authorId="0" shapeId="0" xr:uid="{91116EE9-6A5B-456C-A006-1D5FF63761E6}">
      <text>
        <r>
          <rPr>
            <b/>
            <sz val="9"/>
            <color indexed="81"/>
            <rFont val="Tahoma"/>
            <family val="2"/>
          </rPr>
          <t>2015</t>
        </r>
      </text>
    </comment>
    <comment ref="D53" authorId="0" shapeId="0" xr:uid="{C42B32D7-0B6C-415E-A45C-FB4D3DEE598D}">
      <text>
        <r>
          <rPr>
            <b/>
            <sz val="9"/>
            <color indexed="81"/>
            <rFont val="Tahoma"/>
            <family val="2"/>
          </rPr>
          <t>2011</t>
        </r>
      </text>
    </comment>
    <comment ref="K53" authorId="0" shapeId="0" xr:uid="{3344E741-6279-4213-B49A-B73B47460CD5}">
      <text>
        <r>
          <rPr>
            <b/>
            <sz val="9"/>
            <color indexed="81"/>
            <rFont val="Tahoma"/>
            <family val="2"/>
          </rPr>
          <t>2015</t>
        </r>
      </text>
    </comment>
    <comment ref="L53" authorId="0" shapeId="0" xr:uid="{971380F4-2E44-47C8-9BA8-C193E2CC8706}">
      <text>
        <r>
          <rPr>
            <sz val="9"/>
            <color indexed="81"/>
            <rFont val="Tahoma"/>
            <family val="2"/>
          </rPr>
          <t>Source: Ministry of Economy and Finances (MEF)</t>
        </r>
      </text>
    </comment>
    <comment ref="S53" authorId="0" shapeId="0" xr:uid="{690A63AA-4114-4DC6-AB7C-A732F3CD118A}">
      <text>
        <r>
          <rPr>
            <b/>
            <sz val="9"/>
            <color indexed="81"/>
            <rFont val="Tahoma"/>
            <family val="2"/>
          </rPr>
          <t>2014</t>
        </r>
      </text>
    </comment>
    <comment ref="B54" authorId="2" shapeId="0" xr:uid="{4E407970-0562-4801-980C-4A8D31AC8848}">
      <text>
        <r>
          <rPr>
            <b/>
            <sz val="9"/>
            <color indexed="81"/>
            <rFont val="Tahoma"/>
            <family val="2"/>
          </rPr>
          <t>2007</t>
        </r>
      </text>
    </comment>
    <comment ref="I54" authorId="4" shapeId="0" xr:uid="{B85570CC-5700-4493-8EE3-B7BBEF77DBBA}">
      <text>
        <r>
          <rPr>
            <sz val="9"/>
            <color indexed="81"/>
            <rFont val="Tahoma"/>
            <family val="2"/>
          </rPr>
          <t>Dates as of March 31, 2020.
Source: boletin estadistico trimestral -SIPEN</t>
        </r>
      </text>
    </comment>
    <comment ref="L54" authorId="0" shapeId="0" xr:uid="{82044BA5-8E7D-4004-9C0B-6B9CA8678876}">
      <text>
        <r>
          <rPr>
            <sz val="9"/>
            <color indexed="81"/>
            <rFont val="Tahoma"/>
            <family val="2"/>
          </rPr>
          <t>Source: Ministry of Economy and Finances (MEF)</t>
        </r>
      </text>
    </comment>
    <comment ref="M54" authorId="3" shapeId="0" xr:uid="{06818E61-6E6E-4E5A-9281-D80D62CDA197}">
      <text>
        <r>
          <rPr>
            <b/>
            <sz val="9"/>
            <color indexed="81"/>
            <rFont val="Tahoma"/>
            <family val="2"/>
          </rPr>
          <t>2016</t>
        </r>
      </text>
    </comment>
    <comment ref="Q54" authorId="0" shapeId="0" xr:uid="{E27C18B5-1167-45A1-B47E-5D93E5ECA59D}">
      <text>
        <r>
          <rPr>
            <b/>
            <sz val="9"/>
            <color indexed="81"/>
            <rFont val="Tahoma"/>
            <family val="2"/>
          </rPr>
          <t>2004</t>
        </r>
      </text>
    </comment>
    <comment ref="S54" authorId="0" shapeId="0" xr:uid="{8BBC0BB3-9895-4138-96AD-6BCD1D090666}">
      <text>
        <r>
          <rPr>
            <b/>
            <sz val="9"/>
            <color indexed="81"/>
            <rFont val="Tahoma"/>
            <family val="2"/>
          </rPr>
          <t>2012</t>
        </r>
      </text>
    </comment>
    <comment ref="D55" authorId="0" shapeId="0" xr:uid="{8A915907-362D-41A3-893C-2C4D7FEAC740}">
      <text>
        <r>
          <rPr>
            <b/>
            <sz val="9"/>
            <color indexed="81"/>
            <rFont val="Tahoma"/>
            <family val="2"/>
          </rPr>
          <t>2011</t>
        </r>
      </text>
    </comment>
    <comment ref="I55" authorId="0" shapeId="0" xr:uid="{3FAC781B-E17C-41AF-8791-8FC9DD320253}">
      <text>
        <r>
          <rPr>
            <sz val="9"/>
            <color indexed="81"/>
            <rFont val="Tahoma"/>
            <family val="2"/>
          </rPr>
          <t>Data for the year 2017. Source: Dominican Republic Stock market and Central Bank of Dominican Republic.</t>
        </r>
      </text>
    </comment>
    <comment ref="J55" authorId="2" shapeId="0" xr:uid="{99BCE429-4D1A-42F6-A7D0-738B1964C956}">
      <text>
        <r>
          <rPr>
            <b/>
            <sz val="9"/>
            <color indexed="81"/>
            <rFont val="Tahoma"/>
            <family val="2"/>
          </rPr>
          <t>2012</t>
        </r>
      </text>
    </comment>
    <comment ref="M55" authorId="0" shapeId="0" xr:uid="{39D7CE52-DEA1-4793-89BA-4C03DEA5D466}">
      <text>
        <r>
          <rPr>
            <b/>
            <sz val="9"/>
            <color indexed="81"/>
            <rFont val="Tahoma"/>
            <family val="2"/>
          </rPr>
          <t>1998</t>
        </r>
      </text>
    </comment>
    <comment ref="N55" authorId="2" shapeId="0" xr:uid="{5E0A83A8-D890-40DD-BF7B-093C5F37F51B}">
      <text>
        <r>
          <rPr>
            <b/>
            <sz val="9"/>
            <color indexed="81"/>
            <rFont val="Tahoma"/>
            <family val="2"/>
          </rPr>
          <t>2012</t>
        </r>
      </text>
    </comment>
    <comment ref="Q55" authorId="0" shapeId="0" xr:uid="{C683AF3E-4BF9-4600-9421-4056843A998D}">
      <text>
        <r>
          <rPr>
            <b/>
            <sz val="9"/>
            <color indexed="81"/>
            <rFont val="Tahoma"/>
            <family val="2"/>
          </rPr>
          <t>2012</t>
        </r>
      </text>
    </comment>
    <comment ref="S55" authorId="0" shapeId="0" xr:uid="{209632F3-C4B5-4FB5-ADF2-841A72700CB3}">
      <text>
        <r>
          <rPr>
            <b/>
            <sz val="9"/>
            <color indexed="81"/>
            <rFont val="Tahoma"/>
            <family val="2"/>
          </rPr>
          <t>2012</t>
        </r>
      </text>
    </comment>
    <comment ref="T55" authorId="0" shapeId="0" xr:uid="{9237BEC9-A64E-4584-9B27-CDC6A3FCB72F}">
      <text>
        <r>
          <rPr>
            <b/>
            <sz val="9"/>
            <color indexed="81"/>
            <rFont val="Tahoma"/>
            <family val="2"/>
          </rPr>
          <t>2012</t>
        </r>
      </text>
    </comment>
    <comment ref="B56" authorId="0" shapeId="0" xr:uid="{D0114CFF-6F9F-4771-A7AD-EFE71F362C99}">
      <text>
        <r>
          <rPr>
            <sz val="9"/>
            <color indexed="81"/>
            <rFont val="Tahoma"/>
            <family val="2"/>
          </rPr>
          <t>Data for the third quarter of 2018.
Source: https://www.argentina.gob.ar/hacienda/finanzas/deudapublica/informes-trimestrales-de-la-deuda</t>
        </r>
      </text>
    </comment>
    <comment ref="H56" authorId="0" shapeId="0" xr:uid="{EE8F0F0A-DDE1-4339-8299-26E02B9B867B}">
      <text>
        <r>
          <rPr>
            <sz val="9"/>
            <color indexed="81"/>
            <rFont val="Tahoma"/>
            <family val="2"/>
          </rPr>
          <t xml:space="preserve">Data for the year 2017.
Source: http://www.hacienda.go.cr/contenido/12520-gobierno-central-detalle </t>
        </r>
      </text>
    </comment>
    <comment ref="J56" authorId="0" shapeId="0" xr:uid="{6B6505E0-7831-4C6E-93E9-CF0EE9837EBB}">
      <text>
        <r>
          <rPr>
            <sz val="9"/>
            <color indexed="81"/>
            <rFont val="Tahoma"/>
            <family val="2"/>
          </rPr>
          <t>Data for the year 2017. 
Source: http://www.transparenciafiscal.gob.sv/downloads/pdf/700-DPEF-IF-2017-00010.pdf</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Laura Karina Gutiérrez M</author>
    <author>Vlad</author>
  </authors>
  <commentList>
    <comment ref="C5" authorId="0" shapeId="0" xr:uid="{A950144F-E307-4950-BDBE-DC097A019512}">
      <text>
        <r>
          <rPr>
            <b/>
            <sz val="9"/>
            <color indexed="81"/>
            <rFont val="Tahoma"/>
            <family val="2"/>
          </rPr>
          <t>2014</t>
        </r>
      </text>
    </comment>
    <comment ref="G5" authorId="1" shapeId="0" xr:uid="{DD743996-3EAA-4589-9B97-FE4294EBC8EC}">
      <text>
        <r>
          <rPr>
            <b/>
            <sz val="9"/>
            <color indexed="81"/>
            <rFont val="Tahoma"/>
            <family val="2"/>
          </rPr>
          <t>2017</t>
        </r>
      </text>
    </comment>
    <comment ref="L5" authorId="1" shapeId="0" xr:uid="{40253DAC-BD63-4356-BB9B-C39AFF3954A9}">
      <text>
        <r>
          <rPr>
            <b/>
            <sz val="9"/>
            <color indexed="81"/>
            <rFont val="Tahoma"/>
            <family val="2"/>
          </rPr>
          <t>2017</t>
        </r>
      </text>
    </comment>
    <comment ref="O5" authorId="0" shapeId="0" xr:uid="{7F14EEB5-C541-422D-9AF5-C43FE064605B}">
      <text>
        <r>
          <rPr>
            <b/>
            <sz val="9"/>
            <color indexed="81"/>
            <rFont val="Tahoma"/>
            <family val="2"/>
          </rPr>
          <t>2017</t>
        </r>
      </text>
    </comment>
    <comment ref="P5" authorId="2" shapeId="0" xr:uid="{FFF957DE-B402-438E-B0FE-A8DD9DF98425}">
      <text>
        <r>
          <rPr>
            <b/>
            <sz val="9"/>
            <color indexed="81"/>
            <rFont val="Tahoma"/>
            <family val="2"/>
          </rPr>
          <t>2019</t>
        </r>
      </text>
    </comment>
    <comment ref="U5" authorId="1" shapeId="0" xr:uid="{E9A6B37C-91DE-4F5B-AFBD-77DC95922A54}">
      <text>
        <r>
          <rPr>
            <b/>
            <sz val="9"/>
            <color indexed="81"/>
            <rFont val="Tahoma"/>
            <family val="2"/>
          </rPr>
          <t>2017</t>
        </r>
      </text>
    </comment>
    <comment ref="C6" authorId="0" shapeId="0" xr:uid="{3333E3E3-5D60-4330-BAEE-7D825D25BD59}">
      <text>
        <r>
          <rPr>
            <b/>
            <sz val="9"/>
            <color indexed="81"/>
            <rFont val="Tahoma"/>
            <family val="2"/>
          </rPr>
          <t>2014</t>
        </r>
      </text>
    </comment>
    <comment ref="G6" authorId="1" shapeId="0" xr:uid="{6689EE88-3B96-4150-8807-AEC35ECAAC1A}">
      <text>
        <r>
          <rPr>
            <b/>
            <sz val="9"/>
            <color indexed="81"/>
            <rFont val="Tahoma"/>
            <family val="2"/>
          </rPr>
          <t>2017</t>
        </r>
      </text>
    </comment>
    <comment ref="L6" authorId="1" shapeId="0" xr:uid="{99375170-EC64-4CFB-8615-B1864AAB9106}">
      <text>
        <r>
          <rPr>
            <b/>
            <sz val="9"/>
            <color indexed="81"/>
            <rFont val="Tahoma"/>
            <family val="2"/>
          </rPr>
          <t>2017</t>
        </r>
      </text>
    </comment>
    <comment ref="O6" authorId="0" shapeId="0" xr:uid="{84E78CDD-C328-4E74-8BD1-48D63D49AB2F}">
      <text>
        <r>
          <rPr>
            <b/>
            <sz val="9"/>
            <color indexed="81"/>
            <rFont val="Tahoma"/>
            <family val="2"/>
          </rPr>
          <t>2017</t>
        </r>
      </text>
    </comment>
    <comment ref="P6" authorId="2" shapeId="0" xr:uid="{C1C12A82-23D2-4C0E-A553-F1E9E9EC780A}">
      <text>
        <r>
          <rPr>
            <sz val="9"/>
            <color indexed="81"/>
            <rFont val="Tahoma"/>
            <family val="2"/>
          </rPr>
          <t>Source: Ministry of Economy and Finances (MEF). Lois des Finances 2019</t>
        </r>
      </text>
    </comment>
    <comment ref="U6" authorId="1" shapeId="0" xr:uid="{16BA8EFF-250F-4B47-BAE5-77A215113BAF}">
      <text>
        <r>
          <rPr>
            <b/>
            <sz val="9"/>
            <color indexed="81"/>
            <rFont val="Tahoma"/>
            <family val="2"/>
          </rPr>
          <t>2017</t>
        </r>
      </text>
    </comment>
    <comment ref="C7" authorId="0" shapeId="0" xr:uid="{E36FCA50-4489-4661-88B3-347C01E6FA00}">
      <text>
        <r>
          <rPr>
            <b/>
            <sz val="9"/>
            <color indexed="81"/>
            <rFont val="Tahoma"/>
            <family val="2"/>
          </rPr>
          <t>2014</t>
        </r>
      </text>
    </comment>
    <comment ref="G7" authorId="1" shapeId="0" xr:uid="{82BFD912-8143-4EC0-BB8D-0096F79EFC32}">
      <text>
        <r>
          <rPr>
            <b/>
            <sz val="9"/>
            <color indexed="81"/>
            <rFont val="Tahoma"/>
            <family val="2"/>
          </rPr>
          <t>2017</t>
        </r>
      </text>
    </comment>
    <comment ref="L7" authorId="1" shapeId="0" xr:uid="{066D267B-CB3A-4DC6-A45E-C4EA9E660663}">
      <text>
        <r>
          <rPr>
            <b/>
            <sz val="9"/>
            <color indexed="81"/>
            <rFont val="Tahoma"/>
            <family val="2"/>
          </rPr>
          <t>2017</t>
        </r>
      </text>
    </comment>
    <comment ref="O7" authorId="0" shapeId="0" xr:uid="{825ED73C-3C2E-414C-8E5D-0307E840964C}">
      <text>
        <r>
          <rPr>
            <b/>
            <sz val="9"/>
            <color indexed="81"/>
            <rFont val="Tahoma"/>
            <family val="2"/>
          </rPr>
          <t>2017</t>
        </r>
      </text>
    </comment>
    <comment ref="P7" authorId="2" shapeId="0" xr:uid="{11441895-6030-425D-A3E4-61360123F562}">
      <text>
        <r>
          <rPr>
            <sz val="9"/>
            <color indexed="81"/>
            <rFont val="Tahoma"/>
            <family val="2"/>
          </rPr>
          <t xml:space="preserve">Source : Ministry of Economy and Finances (MEF). Lois des Finances 2019
</t>
        </r>
      </text>
    </comment>
    <comment ref="U7" authorId="1" shapeId="0" xr:uid="{A5F77EB0-82C3-44CE-B2ED-4D1F25E3A84A}">
      <text>
        <r>
          <rPr>
            <b/>
            <sz val="9"/>
            <color indexed="81"/>
            <rFont val="Tahoma"/>
            <family val="2"/>
          </rPr>
          <t>2017</t>
        </r>
      </text>
    </comment>
    <comment ref="E8" authorId="1" shapeId="0" xr:uid="{A5DCD085-2826-4934-8755-2756F9BFB39D}">
      <text>
        <r>
          <rPr>
            <b/>
            <sz val="9"/>
            <color indexed="81"/>
            <rFont val="Tahoma"/>
            <family val="2"/>
          </rPr>
          <t>2016</t>
        </r>
      </text>
    </comment>
    <comment ref="G8" authorId="1" shapeId="0" xr:uid="{D165501C-52A6-46A9-A02E-3678ECA050CF}">
      <text>
        <r>
          <rPr>
            <b/>
            <sz val="9"/>
            <color indexed="81"/>
            <rFont val="Tahoma"/>
            <family val="2"/>
          </rPr>
          <t>2017</t>
        </r>
      </text>
    </comment>
    <comment ref="L8" authorId="1" shapeId="0" xr:uid="{C4A9389D-347C-4164-A932-80FC4C4C1487}">
      <text>
        <r>
          <rPr>
            <b/>
            <sz val="9"/>
            <color indexed="81"/>
            <rFont val="Tahoma"/>
            <family val="2"/>
          </rPr>
          <t>2017</t>
        </r>
      </text>
    </comment>
    <comment ref="O8" authorId="0" shapeId="0" xr:uid="{E80EF1FF-EF11-4119-BF47-8466250F9361}">
      <text>
        <r>
          <rPr>
            <b/>
            <sz val="9"/>
            <color indexed="81"/>
            <rFont val="Tahoma"/>
            <family val="2"/>
          </rPr>
          <t>2017</t>
        </r>
      </text>
    </comment>
    <comment ref="P8" authorId="0" shapeId="0" xr:uid="{B4BDB897-4202-4FFE-8F08-CA4CBDED1E9D}">
      <text>
        <r>
          <rPr>
            <sz val="9"/>
            <color indexed="81"/>
            <rFont val="Tahoma"/>
            <family val="2"/>
          </rPr>
          <t>Source: Ministry of Economy and Finances (MEF)</t>
        </r>
      </text>
    </comment>
    <comment ref="U8" authorId="1" shapeId="0" xr:uid="{921E0DCE-8B8E-4E2C-A472-EEA6F7BB28EF}">
      <text>
        <r>
          <rPr>
            <b/>
            <sz val="9"/>
            <color indexed="81"/>
            <rFont val="Tahoma"/>
            <family val="2"/>
          </rPr>
          <t>2017</t>
        </r>
      </text>
    </comment>
    <comment ref="E9" authorId="1" shapeId="0" xr:uid="{D5D4EAA2-0DBB-44EA-862A-9E35ADFBA96E}">
      <text>
        <r>
          <rPr>
            <b/>
            <sz val="9"/>
            <color indexed="81"/>
            <rFont val="Tahoma"/>
            <family val="2"/>
          </rPr>
          <t>2016</t>
        </r>
      </text>
    </comment>
    <comment ref="G9" authorId="1" shapeId="0" xr:uid="{79D86C48-1183-4516-BAE9-10F7D62C6921}">
      <text>
        <r>
          <rPr>
            <b/>
            <sz val="9"/>
            <color indexed="81"/>
            <rFont val="Tahoma"/>
            <family val="2"/>
          </rPr>
          <t>2017</t>
        </r>
      </text>
    </comment>
    <comment ref="L9" authorId="1" shapeId="0" xr:uid="{D9368B4B-6521-4631-B323-5C9F213465E0}">
      <text>
        <r>
          <rPr>
            <b/>
            <sz val="9"/>
            <color indexed="81"/>
            <rFont val="Tahoma"/>
            <family val="2"/>
          </rPr>
          <t>2017</t>
        </r>
      </text>
    </comment>
    <comment ref="O9" authorId="0" shapeId="0" xr:uid="{B3B103B5-DA10-45B5-BE77-A9F6777143F1}">
      <text>
        <r>
          <rPr>
            <b/>
            <sz val="9"/>
            <color indexed="81"/>
            <rFont val="Tahoma"/>
            <family val="2"/>
          </rPr>
          <t>2017</t>
        </r>
      </text>
    </comment>
    <comment ref="U9" authorId="1" shapeId="0" xr:uid="{DC828B98-4416-4565-9E41-37B4D24D3DFC}">
      <text>
        <r>
          <rPr>
            <b/>
            <sz val="9"/>
            <color indexed="81"/>
            <rFont val="Tahoma"/>
            <family val="2"/>
          </rPr>
          <t>2017</t>
        </r>
      </text>
    </comment>
    <comment ref="E10" authorId="1" shapeId="0" xr:uid="{7A94E0C8-59E8-417B-823B-046756EA4CFA}">
      <text>
        <r>
          <rPr>
            <b/>
            <sz val="9"/>
            <color indexed="81"/>
            <rFont val="Tahoma"/>
            <family val="2"/>
          </rPr>
          <t>2016</t>
        </r>
      </text>
    </comment>
    <comment ref="G10" authorId="1" shapeId="0" xr:uid="{530B6C79-4D77-4AF7-943E-4D95DE73B8DC}">
      <text>
        <r>
          <rPr>
            <b/>
            <sz val="9"/>
            <color indexed="81"/>
            <rFont val="Tahoma"/>
            <family val="2"/>
          </rPr>
          <t>2017</t>
        </r>
      </text>
    </comment>
    <comment ref="L10" authorId="1" shapeId="0" xr:uid="{1BD470A1-3590-4E33-8C9C-16EEC43D6B3B}">
      <text>
        <r>
          <rPr>
            <b/>
            <sz val="9"/>
            <color indexed="81"/>
            <rFont val="Tahoma"/>
            <family val="2"/>
          </rPr>
          <t>2017</t>
        </r>
      </text>
    </comment>
    <comment ref="O10" authorId="0" shapeId="0" xr:uid="{54494159-4F25-4FF5-A7DA-F8F7797D85CD}">
      <text>
        <r>
          <rPr>
            <b/>
            <sz val="9"/>
            <color indexed="81"/>
            <rFont val="Tahoma"/>
            <family val="2"/>
          </rPr>
          <t>2017</t>
        </r>
      </text>
    </comment>
    <comment ref="U10" authorId="1" shapeId="0" xr:uid="{48CA6470-3A9A-44DF-9F88-A89497EF7214}">
      <text>
        <r>
          <rPr>
            <b/>
            <sz val="9"/>
            <color indexed="81"/>
            <rFont val="Tahoma"/>
            <family val="2"/>
          </rPr>
          <t>2017</t>
        </r>
      </text>
    </comment>
    <comment ref="B11" authorId="0" shapeId="0" xr:uid="{40987737-08C0-4709-AF0F-9D5B792A9AD6}">
      <text>
        <r>
          <rPr>
            <b/>
            <sz val="9"/>
            <color indexed="81"/>
            <rFont val="Tahoma"/>
            <family val="2"/>
          </rPr>
          <t xml:space="preserve">Source: </t>
        </r>
        <r>
          <rPr>
            <sz val="9"/>
            <color indexed="81"/>
            <rFont val="Tahoma"/>
            <family val="2"/>
          </rPr>
          <t>CELADE. SSS (ANSES), DEC 2019.</t>
        </r>
      </text>
    </comment>
    <comment ref="E11" authorId="0" shapeId="0" xr:uid="{CFD0D0F3-C161-40F2-8AE9-B50DC8D8F2DB}">
      <text>
        <r>
          <rPr>
            <sz val="9"/>
            <color indexed="81"/>
            <rFont val="Tahoma"/>
            <family val="2"/>
          </rPr>
          <t>Data for the year 2017
Source: Sinteseweb e Projeções da População 2013 do Instituto Brasileiro de Geografia e Estatística (IBGE).</t>
        </r>
      </text>
    </comment>
    <comment ref="G11" authorId="1" shapeId="0" xr:uid="{5458A6A4-09ED-4700-9AFD-5ABF933000E1}">
      <text>
        <r>
          <rPr>
            <b/>
            <sz val="9"/>
            <color indexed="81"/>
            <rFont val="Tahoma"/>
            <family val="2"/>
          </rPr>
          <t>2017</t>
        </r>
      </text>
    </comment>
    <comment ref="L11" authorId="0" shapeId="0" xr:uid="{4B7BD8DD-F434-4C19-80B5-A35BF561FEFF}">
      <text>
        <r>
          <rPr>
            <b/>
            <sz val="9"/>
            <color indexed="81"/>
            <rFont val="Tahoma"/>
            <family val="2"/>
          </rPr>
          <t>2017</t>
        </r>
      </text>
    </comment>
    <comment ref="O11" authorId="0" shapeId="0" xr:uid="{83A76141-9F3B-487F-A01E-AE38D1D383B4}">
      <text>
        <r>
          <rPr>
            <b/>
            <sz val="9"/>
            <color indexed="81"/>
            <rFont val="Tahoma"/>
            <family val="2"/>
          </rPr>
          <t>2017</t>
        </r>
      </text>
    </comment>
    <comment ref="P11" authorId="0" shapeId="0" xr:uid="{DE4B24DF-040A-4FAF-A973-6B80A5AA504F}">
      <text>
        <r>
          <rPr>
            <sz val="9"/>
            <color indexed="81"/>
            <rFont val="Tahoma"/>
            <family val="2"/>
          </rPr>
          <t>Source: Ministry of Economy and Finances (MEF)</t>
        </r>
      </text>
    </comment>
    <comment ref="Q11" authorId="1" shapeId="0" xr:uid="{57794148-C951-424A-9060-7A3BABAC8029}">
      <text>
        <r>
          <rPr>
            <b/>
            <sz val="9"/>
            <color indexed="81"/>
            <rFont val="Tahoma"/>
            <family val="2"/>
          </rPr>
          <t>2017</t>
        </r>
      </text>
    </comment>
    <comment ref="U11" authorId="1" shapeId="0" xr:uid="{A47D3794-1928-4DCC-B9B5-A997F4E7EFEA}">
      <text>
        <r>
          <rPr>
            <b/>
            <sz val="9"/>
            <color indexed="81"/>
            <rFont val="Tahoma"/>
            <family val="2"/>
          </rPr>
          <t>2017</t>
        </r>
      </text>
    </comment>
    <comment ref="B12" authorId="0" shapeId="0" xr:uid="{379897DF-FF85-4224-A0A7-2174CC85A2B7}">
      <text>
        <r>
          <rPr>
            <b/>
            <sz val="9"/>
            <color indexed="81"/>
            <rFont val="Tahoma"/>
            <family val="2"/>
          </rPr>
          <t xml:space="preserve">Source: </t>
        </r>
        <r>
          <rPr>
            <sz val="9"/>
            <color indexed="81"/>
            <rFont val="Tahoma"/>
            <family val="2"/>
          </rPr>
          <t>CELADE. SSS (ANSES), DEC 2019.</t>
        </r>
      </text>
    </comment>
    <comment ref="E12" authorId="0" shapeId="0" xr:uid="{066964CE-E120-424A-929F-CA815327BC01}">
      <text>
        <r>
          <rPr>
            <sz val="9"/>
            <color indexed="81"/>
            <rFont val="Tahoma"/>
            <family val="2"/>
          </rPr>
          <t>Data for the year 2017
Source: Sinteseweb e Projeções da População 2013 do Instituto Brasileiro de Geografia e Estatística (IBGE).</t>
        </r>
      </text>
    </comment>
    <comment ref="G12" authorId="1" shapeId="0" xr:uid="{044B9F37-53D7-485D-8DA2-7EF478056C07}">
      <text>
        <r>
          <rPr>
            <b/>
            <sz val="9"/>
            <color indexed="81"/>
            <rFont val="Tahoma"/>
            <family val="2"/>
          </rPr>
          <t>2017</t>
        </r>
      </text>
    </comment>
    <comment ref="L12" authorId="0" shapeId="0" xr:uid="{BB67DCD3-BBEC-4468-B7E1-E1CC868F69EF}">
      <text>
        <r>
          <rPr>
            <b/>
            <sz val="9"/>
            <color indexed="81"/>
            <rFont val="Tahoma"/>
            <family val="2"/>
          </rPr>
          <t>2017</t>
        </r>
      </text>
    </comment>
    <comment ref="O12" authorId="0" shapeId="0" xr:uid="{AC8001B8-E8D0-425A-A508-AFBF32C9454D}">
      <text>
        <r>
          <rPr>
            <b/>
            <sz val="9"/>
            <color indexed="81"/>
            <rFont val="Tahoma"/>
            <family val="2"/>
          </rPr>
          <t>2017</t>
        </r>
      </text>
    </comment>
    <comment ref="Q12" authorId="1" shapeId="0" xr:uid="{00D88730-76CC-43E2-8134-739F3FDDCF81}">
      <text>
        <r>
          <rPr>
            <b/>
            <sz val="9"/>
            <color indexed="81"/>
            <rFont val="Tahoma"/>
            <family val="2"/>
          </rPr>
          <t>2017</t>
        </r>
      </text>
    </comment>
    <comment ref="U12" authorId="1" shapeId="0" xr:uid="{6571F59C-3795-4B6E-B50F-3385A65510C7}">
      <text>
        <r>
          <rPr>
            <b/>
            <sz val="9"/>
            <color indexed="81"/>
            <rFont val="Tahoma"/>
            <family val="2"/>
          </rPr>
          <t>2017</t>
        </r>
      </text>
    </comment>
    <comment ref="B13" authorId="0" shapeId="0" xr:uid="{37B76D55-09B8-4574-9E50-756C954939C5}">
      <text>
        <r>
          <rPr>
            <b/>
            <sz val="9"/>
            <color indexed="81"/>
            <rFont val="Tahoma"/>
            <family val="2"/>
          </rPr>
          <t>Source:</t>
        </r>
        <r>
          <rPr>
            <sz val="9"/>
            <color indexed="81"/>
            <rFont val="Tahoma"/>
            <family val="2"/>
          </rPr>
          <t xml:space="preserve"> CELADE. SSS (ANSES), DEC 2019.</t>
        </r>
      </text>
    </comment>
    <comment ref="E13" authorId="0" shapeId="0" xr:uid="{86A8B93E-58DB-47D3-859D-C7A03AD75D0A}">
      <text>
        <r>
          <rPr>
            <sz val="9"/>
            <color indexed="81"/>
            <rFont val="Tahoma"/>
            <family val="2"/>
          </rPr>
          <t>Data for the year 2017
Source: Sinteseweb e Projeções da População 2013 do Instituto Brasileiro de Geografia e Estatística (IBGE).</t>
        </r>
      </text>
    </comment>
    <comment ref="G13" authorId="1" shapeId="0" xr:uid="{3E30EB2C-E3A3-414F-817C-9BB96D171A0F}">
      <text>
        <r>
          <rPr>
            <b/>
            <sz val="9"/>
            <color indexed="81"/>
            <rFont val="Tahoma"/>
            <family val="2"/>
          </rPr>
          <t>2017</t>
        </r>
      </text>
    </comment>
    <comment ref="L13" authorId="0" shapeId="0" xr:uid="{B9EE0DB4-1CC7-4E84-85DF-1F004B6B46BB}">
      <text>
        <r>
          <rPr>
            <b/>
            <sz val="9"/>
            <color indexed="81"/>
            <rFont val="Tahoma"/>
            <family val="2"/>
          </rPr>
          <t>2017</t>
        </r>
      </text>
    </comment>
    <comment ref="O13" authorId="0" shapeId="0" xr:uid="{F5E63147-03B5-4ACE-A816-52CE6EAEFD1D}">
      <text>
        <r>
          <rPr>
            <b/>
            <sz val="9"/>
            <color indexed="81"/>
            <rFont val="Tahoma"/>
            <family val="2"/>
          </rPr>
          <t>2017</t>
        </r>
      </text>
    </comment>
    <comment ref="Q13" authorId="1" shapeId="0" xr:uid="{9C427443-0B26-4C1D-8ABA-9D1BB085FD5B}">
      <text>
        <r>
          <rPr>
            <b/>
            <sz val="9"/>
            <color indexed="81"/>
            <rFont val="Tahoma"/>
            <family val="2"/>
          </rPr>
          <t>2017</t>
        </r>
      </text>
    </comment>
    <comment ref="U13" authorId="1" shapeId="0" xr:uid="{4424589B-9993-43B6-85EE-B974B8F78614}">
      <text>
        <r>
          <rPr>
            <b/>
            <sz val="9"/>
            <color indexed="81"/>
            <rFont val="Tahoma"/>
            <family val="2"/>
          </rPr>
          <t>2017</t>
        </r>
      </text>
    </comment>
    <comment ref="E14" authorId="1" shapeId="0" xr:uid="{CC16F6BB-2957-4105-A2CD-1490DBC2331D}">
      <text>
        <r>
          <rPr>
            <b/>
            <sz val="9"/>
            <color indexed="81"/>
            <rFont val="Tahoma"/>
            <family val="2"/>
          </rPr>
          <t>2016</t>
        </r>
      </text>
    </comment>
    <comment ref="G14" authorId="1" shapeId="0" xr:uid="{BE9FAADA-DC9B-41B4-9463-0176F6D29911}">
      <text>
        <r>
          <rPr>
            <b/>
            <sz val="9"/>
            <color indexed="81"/>
            <rFont val="Tahoma"/>
            <family val="2"/>
          </rPr>
          <t>2017</t>
        </r>
      </text>
    </comment>
    <comment ref="L14" authorId="0" shapeId="0" xr:uid="{E6092949-49F1-4AAB-8671-1648E9DF5721}">
      <text>
        <r>
          <rPr>
            <b/>
            <sz val="9"/>
            <color indexed="81"/>
            <rFont val="Tahoma"/>
            <family val="2"/>
          </rPr>
          <t>2017</t>
        </r>
      </text>
    </comment>
    <comment ref="O14" authorId="0" shapeId="0" xr:uid="{F8C646B1-8BA6-4EED-B7E2-5BF4CF78A88D}">
      <text>
        <r>
          <rPr>
            <b/>
            <sz val="9"/>
            <color indexed="81"/>
            <rFont val="Tahoma"/>
            <family val="2"/>
          </rPr>
          <t>2017</t>
        </r>
      </text>
    </comment>
    <comment ref="U14" authorId="1" shapeId="0" xr:uid="{7D0D42EA-F005-4F37-86C0-A87019A36427}">
      <text>
        <r>
          <rPr>
            <b/>
            <sz val="9"/>
            <color indexed="81"/>
            <rFont val="Tahoma"/>
            <family val="2"/>
          </rPr>
          <t>2017</t>
        </r>
      </text>
    </comment>
    <comment ref="E15" authorId="1" shapeId="0" xr:uid="{691E3361-FD91-4CED-B220-EACBC6377DF2}">
      <text>
        <r>
          <rPr>
            <b/>
            <sz val="9"/>
            <color indexed="81"/>
            <rFont val="Tahoma"/>
            <family val="2"/>
          </rPr>
          <t>2016</t>
        </r>
      </text>
    </comment>
    <comment ref="G15" authorId="1" shapeId="0" xr:uid="{A65D1317-3960-496A-83AE-A37141E73B81}">
      <text>
        <r>
          <rPr>
            <b/>
            <sz val="9"/>
            <color indexed="81"/>
            <rFont val="Tahoma"/>
            <family val="2"/>
          </rPr>
          <t>2017</t>
        </r>
      </text>
    </comment>
    <comment ref="L15" authorId="0" shapeId="0" xr:uid="{86C25F98-F901-4E28-B285-386AC81A8DF8}">
      <text>
        <r>
          <rPr>
            <b/>
            <sz val="9"/>
            <color indexed="81"/>
            <rFont val="Tahoma"/>
            <family val="2"/>
          </rPr>
          <t>2017</t>
        </r>
      </text>
    </comment>
    <comment ref="O15" authorId="0" shapeId="0" xr:uid="{1763DDD0-9B6F-4E5F-AB67-182080793672}">
      <text>
        <r>
          <rPr>
            <b/>
            <sz val="9"/>
            <color indexed="81"/>
            <rFont val="Tahoma"/>
            <family val="2"/>
          </rPr>
          <t>2017</t>
        </r>
      </text>
    </comment>
    <comment ref="U15" authorId="1" shapeId="0" xr:uid="{8C9E6B09-74C1-49B1-8FBA-22A290AE8F02}">
      <text>
        <r>
          <rPr>
            <b/>
            <sz val="9"/>
            <color indexed="81"/>
            <rFont val="Tahoma"/>
            <family val="2"/>
          </rPr>
          <t>2017</t>
        </r>
      </text>
    </comment>
    <comment ref="E16" authorId="1" shapeId="0" xr:uid="{AC1A5786-E202-4B2E-A2D8-426C133EBEF0}">
      <text>
        <r>
          <rPr>
            <b/>
            <sz val="9"/>
            <color indexed="81"/>
            <rFont val="Tahoma"/>
            <family val="2"/>
          </rPr>
          <t>2016</t>
        </r>
      </text>
    </comment>
    <comment ref="G16" authorId="1" shapeId="0" xr:uid="{3E4EF5D7-946D-43C6-9AF7-20900996FBD1}">
      <text>
        <r>
          <rPr>
            <b/>
            <sz val="9"/>
            <color indexed="81"/>
            <rFont val="Tahoma"/>
            <family val="2"/>
          </rPr>
          <t>2017</t>
        </r>
      </text>
    </comment>
    <comment ref="L16" authorId="0" shapeId="0" xr:uid="{36D6D483-5831-4183-A179-351DCF62BFD6}">
      <text>
        <r>
          <rPr>
            <b/>
            <sz val="9"/>
            <color indexed="81"/>
            <rFont val="Tahoma"/>
            <family val="2"/>
          </rPr>
          <t>2017</t>
        </r>
      </text>
    </comment>
    <comment ref="O16" authorId="0" shapeId="0" xr:uid="{938FD03B-408A-491C-A737-6E76CAA48B2E}">
      <text>
        <r>
          <rPr>
            <b/>
            <sz val="9"/>
            <color indexed="81"/>
            <rFont val="Tahoma"/>
            <family val="2"/>
          </rPr>
          <t>2017</t>
        </r>
      </text>
    </comment>
    <comment ref="U16" authorId="1" shapeId="0" xr:uid="{485F4ACF-39AD-421E-9C3F-33E32355014C}">
      <text>
        <r>
          <rPr>
            <b/>
            <sz val="9"/>
            <color indexed="81"/>
            <rFont val="Tahoma"/>
            <family val="2"/>
          </rPr>
          <t>2017</t>
        </r>
      </text>
    </comment>
    <comment ref="B19" authorId="0" shapeId="0" xr:uid="{674A43F1-4F3E-4DF3-AACB-BB9692823EAD}">
      <text>
        <r>
          <rPr>
            <b/>
            <sz val="9"/>
            <color indexed="81"/>
            <rFont val="Tahoma"/>
            <family val="2"/>
          </rPr>
          <t xml:space="preserve">Source: </t>
        </r>
        <r>
          <rPr>
            <sz val="9"/>
            <color indexed="81"/>
            <rFont val="Tahoma"/>
            <family val="2"/>
          </rPr>
          <t>SSS (AFIP), DEC 2019.</t>
        </r>
      </text>
    </comment>
    <comment ref="E19" authorId="0" shapeId="0" xr:uid="{7C5522CA-15FE-4681-A097-E7DE784C8400}">
      <text>
        <r>
          <rPr>
            <sz val="9"/>
            <color indexed="81"/>
            <rFont val="Tahoma"/>
            <family val="2"/>
          </rPr>
          <t xml:space="preserve">Data for the year 2018. Source:  AEPS 2018 - tabela 33.1. http://www.previdencia.gov.br/download/aeps2018-xlsx/
</t>
        </r>
      </text>
    </comment>
    <comment ref="L19" authorId="0" shapeId="0" xr:uid="{7091FC78-FB63-494B-8AA6-E5458F7B96CD}">
      <text>
        <r>
          <rPr>
            <sz val="9"/>
            <color rgb="FF000000"/>
            <rFont val="Tahoma"/>
            <family val="2"/>
          </rPr>
          <t>Data for the year 2019. Source: SIPEN
Ratio of total months contributed during an individual’s working life over the total number of potential months of contributions (months after joining the DC pension plan)
*Includes only CCI funds</t>
        </r>
      </text>
    </comment>
    <comment ref="S19" authorId="0" shapeId="0" xr:uid="{4E7F6884-CE6D-4E56-97CB-7B921E4AF3C9}">
      <text>
        <r>
          <rPr>
            <sz val="9"/>
            <color indexed="81"/>
            <rFont val="Tahoma"/>
            <family val="2"/>
          </rPr>
          <t xml:space="preserve">Data as year end 2018. 
Source: CONSAR
Apuntes 2 CONSAR 2020:
https://www.gob.mx/cms/uploads/attachment/file/509334/2_AP-nov-19_Diagno_stico_IMSS_GA.pdf 
</t>
        </r>
      </text>
    </comment>
    <comment ref="U19" authorId="0" shapeId="0" xr:uid="{97C89F49-9392-4BB8-B16B-33B5D1A34A14}">
      <text>
        <r>
          <rPr>
            <sz val="9"/>
            <color indexed="81"/>
            <rFont val="Tahoma"/>
            <family val="2"/>
          </rPr>
          <t>Source: 
Ley 51 de 27 dic. 2005</t>
        </r>
      </text>
    </comment>
    <comment ref="X19" authorId="0" shapeId="0" xr:uid="{A49A78C0-1FB0-46D6-AE63-CB43F0CD5AC0}">
      <text>
        <r>
          <rPr>
            <sz val="9"/>
            <color indexed="81"/>
            <rFont val="Tahoma"/>
            <family val="2"/>
          </rPr>
          <t>Data for the year 2017. 
Source: 
Superintendencia, Banca, Seguros y AFP</t>
        </r>
      </text>
    </comment>
    <comment ref="E20" authorId="0" shapeId="0" xr:uid="{32D42D2C-9A23-4938-BA5F-7B3A46B8DC36}">
      <text>
        <r>
          <rPr>
            <sz val="9"/>
            <color indexed="81"/>
            <rFont val="Tahoma"/>
            <family val="2"/>
          </rPr>
          <t xml:space="preserve">Data for the year 2018. Source:  AEPS 2018 - tabela 33.1. http://www.previdencia.gov.br/download/aeps2018-xlsx/
</t>
        </r>
      </text>
    </comment>
    <comment ref="L20" authorId="0" shapeId="0" xr:uid="{5A87FF4E-FC55-48AB-804C-4C69C2A9F69B}">
      <text>
        <r>
          <rPr>
            <sz val="9"/>
            <color indexed="81"/>
            <rFont val="Tahoma"/>
            <family val="2"/>
          </rPr>
          <t>Data for the year 2019. Source: SIPEN
Ratio of total months contributed during an individual’s working life over the total number of potential months of contributions (months after joining the DC pension plan)
*Includes only CCI funds</t>
        </r>
      </text>
    </comment>
    <comment ref="S20" authorId="0" shapeId="0" xr:uid="{274EDFAA-5598-432C-867A-6D5546C0F2BD}">
      <text>
        <r>
          <rPr>
            <sz val="9"/>
            <color indexed="81"/>
            <rFont val="Tahoma"/>
            <family val="2"/>
          </rPr>
          <t xml:space="preserve">Data as year end 2018. 
Source: CONSAR
Apuntes 2 CONSAR 2020:
https://www.gob.mx/cms/uploads/attachment/file/509334/2_AP-nov-19_Diagno_stico_IMSS_GA.pdf 
</t>
        </r>
      </text>
    </comment>
    <comment ref="X20" authorId="0" shapeId="0" xr:uid="{356EB16C-917F-4039-B291-9CBDF7119530}">
      <text>
        <r>
          <rPr>
            <sz val="9"/>
            <color indexed="81"/>
            <rFont val="Tahoma"/>
            <family val="2"/>
          </rPr>
          <t>Data for the year 2017. 
Source: 
Superintendencia, Banca, Seguros y AFP</t>
        </r>
      </text>
    </comment>
    <comment ref="E21" authorId="0" shapeId="0" xr:uid="{AD65DFCB-EA36-419F-A1EA-C13C1971A7F7}">
      <text>
        <r>
          <rPr>
            <sz val="9"/>
            <color indexed="81"/>
            <rFont val="Tahoma"/>
            <family val="2"/>
          </rPr>
          <t xml:space="preserve">Data for the year 2018. Source:  AEPS 2018 - tabela 33.1. http://www.previdencia.gov.br/download/aeps2018-xlsx/
</t>
        </r>
      </text>
    </comment>
    <comment ref="L21" authorId="0" shapeId="0" xr:uid="{5B74CC67-8466-4C56-B248-DA23DA64CAEE}">
      <text>
        <r>
          <rPr>
            <sz val="9"/>
            <color indexed="81"/>
            <rFont val="Tahoma"/>
            <family val="2"/>
          </rPr>
          <t>Data for the year 2019. Source: SIPEN
Ratio of total months contributed during an individual’s working life over the total number of potential months of contributions (months after joining the DC pension plan)
*Includes only CCI funds</t>
        </r>
      </text>
    </comment>
    <comment ref="S21" authorId="0" shapeId="0" xr:uid="{A6D46ECA-2BAF-4204-B464-9A6AE07E9A41}">
      <text>
        <r>
          <rPr>
            <sz val="9"/>
            <color indexed="81"/>
            <rFont val="Tahoma"/>
            <family val="2"/>
          </rPr>
          <t xml:space="preserve">Data as year end 2018. 
Source: CONSAR
Apuntes 2 CONSAR 2020:
https://www.gob.mx/cms/uploads/attachment/file/509334/2_AP-nov-19_Diagno_stico_IMSS_GA.pdf 
</t>
        </r>
      </text>
    </comment>
    <comment ref="X21" authorId="0" shapeId="0" xr:uid="{F41652E0-CE92-49BC-9DBA-B15F1B0D1D7E}">
      <text>
        <r>
          <rPr>
            <sz val="9"/>
            <color indexed="81"/>
            <rFont val="Tahoma"/>
            <family val="2"/>
          </rPr>
          <t>Data for the year 2017. 
Source: 
Superintendencia, Banca, Seguros y AFP</t>
        </r>
      </text>
    </comment>
    <comment ref="P25" authorId="2" shapeId="0" xr:uid="{B15908B7-CDFF-4463-B97D-984752881EAF}">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26" authorId="2" shapeId="0" xr:uid="{96857B0E-2262-49E1-B857-4316AC1BB268}">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27" authorId="2" shapeId="0" xr:uid="{93A6CBF3-0CFF-47DB-B64C-E198D5B2EA06}">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28" authorId="2" shapeId="0" xr:uid="{5B504F35-BA79-4009-BC14-22690FA839B5}">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29" authorId="2" shapeId="0" xr:uid="{7EAA320B-A5AE-4AC9-937C-C0A32EFF2642}">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0" authorId="2" shapeId="0" xr:uid="{7E6C537F-C5E7-4F7E-823A-8188B9EAF494}">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1" authorId="2" shapeId="0" xr:uid="{5E01D22D-80B9-4B10-B03A-157D49E15D7C}">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2" authorId="2" shapeId="0" xr:uid="{5BA266B9-8DB9-457A-98E4-5DC672ECF242}">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3" authorId="2" shapeId="0" xr:uid="{193FA2AD-FC2E-40C3-9CD1-45A0F4B8FC1F}">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4" authorId="2" shapeId="0" xr:uid="{43601F27-9A01-4E8F-B202-F83C69124282}">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5" authorId="2" shapeId="0" xr:uid="{F04C0189-5264-4467-9E37-B5BC7C77154D}">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6" authorId="2" shapeId="0" xr:uid="{5410D120-87AC-4A92-B3A1-80E1987E381D}">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7" authorId="2" shapeId="0" xr:uid="{9C2A941E-B9F6-4A5A-A349-FC3A28C6D12A}">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8" authorId="2" shapeId="0" xr:uid="{D1FA3E25-A635-4252-A529-EEAC6A5E6474}">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39" authorId="2" shapeId="0" xr:uid="{5EF26488-E126-455E-8C8C-BC2000690B3C}">
      <text>
        <r>
          <rPr>
            <sz val="9"/>
            <color indexed="81"/>
            <rFont val="Tahoma"/>
            <family val="2"/>
          </rPr>
          <t xml:space="preserve">The law of pension offer 2.5% per year of contribution and on average workers work for 25 years that equals 62.5 % of last salary .
SOURCE : Decree of october 2015 on Public Pension . </t>
        </r>
      </text>
    </comment>
    <comment ref="P41" authorId="2" shapeId="0" xr:uid="{7788B052-2222-40D1-ABE6-57083054F5D6}">
      <text>
        <r>
          <rPr>
            <sz val="9"/>
            <color indexed="81"/>
            <rFont val="Tahoma"/>
            <family val="2"/>
          </rPr>
          <t>2.5% per year ofd contribution and on average workers work for 25 years that equals 62.5 % of last salary .</t>
        </r>
      </text>
    </comment>
    <comment ref="P42" authorId="2" shapeId="0" xr:uid="{BA99847F-359D-4137-90B7-8397D362754E}">
      <text>
        <r>
          <rPr>
            <sz val="9"/>
            <color indexed="81"/>
            <rFont val="Tahoma"/>
            <family val="2"/>
          </rPr>
          <t>2.5% per year ofd contribution and on average workers work for 25 years that equals 62.5 % of last salary .</t>
        </r>
      </text>
    </comment>
    <comment ref="P43" authorId="2" shapeId="0" xr:uid="{A5D470FA-BBAF-412E-A010-FCE2DE733D7D}">
      <text>
        <r>
          <rPr>
            <sz val="9"/>
            <color indexed="81"/>
            <rFont val="Tahoma"/>
            <family val="2"/>
          </rPr>
          <t>2.5% per year ofd contribution and on average workers work for 25 years that equals 62.5 % of last salary .</t>
        </r>
      </text>
    </comment>
    <comment ref="P44" authorId="2" shapeId="0" xr:uid="{099AA202-21D3-49D8-9F15-98723FAFF1CD}">
      <text>
        <r>
          <rPr>
            <sz val="9"/>
            <color indexed="81"/>
            <rFont val="Tahoma"/>
            <family val="2"/>
          </rPr>
          <t>2.5% per year ofd contribution and on average workers work for 25 years that equals 62.5 % of last salary .</t>
        </r>
      </text>
    </comment>
    <comment ref="P45" authorId="2" shapeId="0" xr:uid="{AE08418F-E6B9-495F-9B91-9C1091650570}">
      <text>
        <r>
          <rPr>
            <sz val="9"/>
            <color indexed="81"/>
            <rFont val="Tahoma"/>
            <family val="2"/>
          </rPr>
          <t>2.5% per year ofd contribution and on average workers work for 25 years that equals 62.5 % of last salary .</t>
        </r>
      </text>
    </comment>
    <comment ref="P46" authorId="2" shapeId="0" xr:uid="{783CC2B6-78DA-454E-88C8-2540B55D2650}">
      <text>
        <r>
          <rPr>
            <sz val="9"/>
            <color indexed="81"/>
            <rFont val="Tahoma"/>
            <family val="2"/>
          </rPr>
          <t>2.5% per year ofd contribution and on average workers work for 25 years that equals 62.5 % of last salary .</t>
        </r>
      </text>
    </comment>
    <comment ref="P47" authorId="2" shapeId="0" xr:uid="{A2C45083-68CA-4848-BBD0-301C03DE95C8}">
      <text>
        <r>
          <rPr>
            <sz val="9"/>
            <color indexed="81"/>
            <rFont val="Tahoma"/>
            <family val="2"/>
          </rPr>
          <t>2.5% per year ofd contribution and on average workers work for 25 years that equals 62.5 % of last salary .</t>
        </r>
      </text>
    </comment>
    <comment ref="P48" authorId="2" shapeId="0" xr:uid="{35DB2799-F947-41CC-812E-F19A40529C65}">
      <text>
        <r>
          <rPr>
            <sz val="9"/>
            <color indexed="81"/>
            <rFont val="Tahoma"/>
            <family val="2"/>
          </rPr>
          <t>2.5% per year ofd contribution and on average workers work for 25 years that equals 62.5 % of last salary .</t>
        </r>
      </text>
    </comment>
    <comment ref="P49" authorId="2" shapeId="0" xr:uid="{9E03EF7C-5051-49BE-B81E-E2A3C64CB3CB}">
      <text>
        <r>
          <rPr>
            <sz val="9"/>
            <color indexed="81"/>
            <rFont val="Tahoma"/>
            <family val="2"/>
          </rPr>
          <t>2.5% per year ofd contribution and on average workers work for 25 years that equals 62.5 % of last salary .</t>
        </r>
      </text>
    </comment>
    <comment ref="P50" authorId="2" shapeId="0" xr:uid="{FCB60DCE-735C-43DF-9E04-D92C337D6EF0}">
      <text>
        <r>
          <rPr>
            <sz val="9"/>
            <color indexed="81"/>
            <rFont val="Tahoma"/>
            <family val="2"/>
          </rPr>
          <t>2.5% per year ofd contribution and on average workers work for 25 years that equals 62.5 % of last salary .</t>
        </r>
      </text>
    </comment>
    <comment ref="P51" authorId="2" shapeId="0" xr:uid="{81416328-D629-4F91-BB28-6E361D994298}">
      <text>
        <r>
          <rPr>
            <sz val="9"/>
            <color indexed="81"/>
            <rFont val="Tahoma"/>
            <family val="2"/>
          </rPr>
          <t>2.5% per year ofd contribution and on average workers work for 25 years that equals 62.5 % of last salary .</t>
        </r>
      </text>
    </comment>
    <comment ref="P52" authorId="2" shapeId="0" xr:uid="{0D3CEAA6-7947-48A6-91AE-B710C354C3C9}">
      <text>
        <r>
          <rPr>
            <sz val="9"/>
            <color indexed="81"/>
            <rFont val="Tahoma"/>
            <family val="2"/>
          </rPr>
          <t>2.5% per year ofd contribution and on average workers work for 25 years that equals 62.5 % of last salary .</t>
        </r>
      </text>
    </comment>
    <comment ref="P53" authorId="2" shapeId="0" xr:uid="{D1A010BD-E947-4A09-9504-B6A7F18A9A57}">
      <text>
        <r>
          <rPr>
            <sz val="9"/>
            <color indexed="81"/>
            <rFont val="Tahoma"/>
            <family val="2"/>
          </rPr>
          <t>2.5% per year ofd contribution and on average workers work for 25 years that equals 62.5 % of last salary .</t>
        </r>
      </text>
    </comment>
    <comment ref="P54" authorId="2" shapeId="0" xr:uid="{132243DE-71C6-4D5E-B2B4-F419B97654AB}">
      <text>
        <r>
          <rPr>
            <sz val="9"/>
            <color indexed="81"/>
            <rFont val="Tahoma"/>
            <family val="2"/>
          </rPr>
          <t>2.5% per year ofd contribution and on average workers work for 25 years that equals 62.5 % of last salary .</t>
        </r>
      </text>
    </comment>
    <comment ref="P55" authorId="2" shapeId="0" xr:uid="{4F143FE3-37A8-498D-8F3D-97AA971DAEDD}">
      <text>
        <r>
          <rPr>
            <sz val="9"/>
            <color indexed="81"/>
            <rFont val="Tahoma"/>
            <family val="2"/>
          </rPr>
          <t>2.5% per year ofd contribution and on average workers work for 25 years that equals 62.5 % of last salary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Vlad</author>
    <author>Laura Karina Gutiérrez Matamoros</author>
  </authors>
  <commentList>
    <comment ref="L11" authorId="0" shapeId="0" xr:uid="{1ABC3A25-0A31-44EC-B38E-9E884D9CEC81}">
      <text>
        <r>
          <rPr>
            <sz val="9"/>
            <color indexed="81"/>
            <rFont val="Tahoma"/>
            <family val="2"/>
          </rPr>
          <t xml:space="preserve">Source: Ministry of Economy and Finances (MEF) / Central Bank / DPC  2019-2020 Budget </t>
        </r>
      </text>
    </comment>
    <comment ref="G12" authorId="1" shapeId="0" xr:uid="{4FC4E68D-B21F-4A08-B23B-A075061619E8}">
      <text>
        <r>
          <rPr>
            <b/>
            <sz val="9"/>
            <color indexed="81"/>
            <rFont val="Tahoma"/>
            <family val="2"/>
          </rPr>
          <t>2017</t>
        </r>
      </text>
    </comment>
    <comment ref="L12" authorId="1" shapeId="0" xr:uid="{D9F2FCBD-BE29-4653-AA2A-2F3AF7D13CC1}">
      <text>
        <r>
          <rPr>
            <sz val="9"/>
            <color indexed="81"/>
            <rFont val="Tahoma"/>
            <family val="2"/>
          </rPr>
          <t>Source: Ministry of Economy and Finances (MEF)</t>
        </r>
      </text>
    </comment>
    <comment ref="O12" authorId="1" shapeId="0" xr:uid="{91DF8519-B2B5-406C-A546-74C883EE039F}">
      <text>
        <r>
          <rPr>
            <b/>
            <sz val="9"/>
            <color indexed="81"/>
            <rFont val="Tahoma"/>
            <family val="2"/>
          </rPr>
          <t>Dec 2019</t>
        </r>
      </text>
    </comment>
    <comment ref="P12" authorId="1" shapeId="0" xr:uid="{C7AC259C-210A-44FB-B6B0-9CDA162E6564}">
      <text>
        <r>
          <rPr>
            <b/>
            <sz val="9"/>
            <color indexed="81"/>
            <rFont val="Tahoma"/>
            <family val="2"/>
          </rPr>
          <t>2018</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B15" authorId="0" shapeId="0" xr:uid="{47F19A07-42C4-400A-9C55-2B1CFC0BE90D}">
      <text>
        <r>
          <rPr>
            <b/>
            <sz val="9"/>
            <color indexed="81"/>
            <rFont val="Tahoma"/>
            <family val="2"/>
          </rPr>
          <t xml:space="preserve">Source: </t>
        </r>
        <r>
          <rPr>
            <sz val="9"/>
            <color indexed="81"/>
            <rFont val="Tahoma"/>
            <family val="2"/>
          </rPr>
          <t>Encuesta Permanente de Hogares -EPH-INDEC (datos del III trimestre de 2019)</t>
        </r>
      </text>
    </comment>
    <comment ref="O15" authorId="0" shapeId="0" xr:uid="{8239C208-7AB7-4A95-B8DF-7D8FC8262226}">
      <text>
        <r>
          <rPr>
            <b/>
            <sz val="9"/>
            <color indexed="81"/>
            <rFont val="Tahoma"/>
            <family val="2"/>
          </rPr>
          <t xml:space="preserve">Source: </t>
        </r>
        <r>
          <rPr>
            <sz val="9"/>
            <color indexed="81"/>
            <rFont val="Tahoma"/>
            <family val="2"/>
          </rPr>
          <t>CONEVAL 2018. (age 65+)</t>
        </r>
      </text>
    </comment>
    <comment ref="B16" authorId="0" shapeId="0" xr:uid="{2CFD3DFB-64CE-4E56-BD0E-B35CA2607D9B}">
      <text>
        <r>
          <rPr>
            <b/>
            <sz val="9"/>
            <color indexed="81"/>
            <rFont val="Tahoma"/>
            <family val="2"/>
          </rPr>
          <t xml:space="preserve">Source: </t>
        </r>
        <r>
          <rPr>
            <sz val="9"/>
            <color indexed="81"/>
            <rFont val="Tahoma"/>
            <family val="2"/>
          </rPr>
          <t>Encuesta Permanente de Hogares -EPH-INDEC (datos del III trimestre de 2019)</t>
        </r>
      </text>
    </comment>
    <comment ref="B17" authorId="0" shapeId="0" xr:uid="{54E86C37-2563-4EA1-BC52-2E84846EB5AE}">
      <text>
        <r>
          <rPr>
            <b/>
            <sz val="9"/>
            <color indexed="81"/>
            <rFont val="Tahoma"/>
            <family val="2"/>
          </rPr>
          <t xml:space="preserve">Source: </t>
        </r>
        <r>
          <rPr>
            <sz val="9"/>
            <color indexed="81"/>
            <rFont val="Tahoma"/>
            <family val="2"/>
          </rPr>
          <t>Encuesta Permanente de Hogares -EPH-INDEC (datos del III trimestre de 2019)</t>
        </r>
      </text>
    </comment>
    <comment ref="B24" authorId="0" shapeId="0" xr:uid="{57E6F97D-C245-42CB-BBE3-43ED3C18ADAF}">
      <text>
        <r>
          <rPr>
            <sz val="9"/>
            <color indexed="81"/>
            <rFont val="Tahoma"/>
            <family val="2"/>
          </rPr>
          <t>Encuesta Permanente de Hogares (EPH- INDEC), for the third quarter of 2017</t>
        </r>
      </text>
    </comment>
    <comment ref="B25" authorId="0" shapeId="0" xr:uid="{E0BB3A0A-EBA3-4FBF-B975-F28A3768974C}">
      <text>
        <r>
          <rPr>
            <sz val="9"/>
            <color indexed="81"/>
            <rFont val="Tahoma"/>
            <family val="2"/>
          </rPr>
          <t>Encuesta Permanente de Hogares (EPH- INDEC), for 2012-2013</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C20" authorId="0" shapeId="0" xr:uid="{50189165-47C0-4A8A-95CE-C360FC259AE4}">
      <text>
        <r>
          <rPr>
            <sz val="9"/>
            <color indexed="81"/>
            <rFont val="Tahoma"/>
            <family val="2"/>
          </rPr>
          <t>Fuente:
http://www.afip.gob.ar/monotributo/categorias.asp</t>
        </r>
      </text>
    </comment>
    <comment ref="C55" authorId="0" shapeId="0" xr:uid="{8BCBBA01-0EDF-4CE0-83FB-5F32B02C1993}">
      <text>
        <r>
          <rPr>
            <b/>
            <sz val="9"/>
            <color indexed="81"/>
            <rFont val="Tahoma"/>
            <family val="2"/>
          </rPr>
          <t xml:space="preserve">March 2020.
</t>
        </r>
        <r>
          <rPr>
            <sz val="9"/>
            <color indexed="81"/>
            <rFont val="Tahoma"/>
            <family val="2"/>
          </rPr>
          <t xml:space="preserve">https://www.argentina.gob.ar/desarrollosocial/seguridadsocial/estudios </t>
        </r>
      </text>
    </comment>
    <comment ref="C56" authorId="0" shapeId="0" xr:uid="{40209B04-68E3-4A92-AFC0-E8817BA5862B}">
      <text>
        <r>
          <rPr>
            <b/>
            <sz val="9"/>
            <color indexed="81"/>
            <rFont val="Tahoma"/>
            <family val="2"/>
          </rPr>
          <t xml:space="preserve">May 2020
</t>
        </r>
        <r>
          <rPr>
            <sz val="9"/>
            <color indexed="81"/>
            <rFont val="Tahoma"/>
            <family val="2"/>
          </rPr>
          <t xml:space="preserve">http://www.bcra.gob.ar/publicacionesestadisticas/Tipo_de_cambio_minorista_2.asp </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C25" authorId="0" shapeId="0" xr:uid="{875D2AD9-8C49-41D7-A6A8-D984021001D1}">
      <text>
        <r>
          <rPr>
            <sz val="9"/>
            <color indexed="81"/>
            <rFont val="Tahoma"/>
            <family val="2"/>
          </rPr>
          <t>For more information visit http://www.secretariasenado.gov.co/senado/basedoc/ley_0100_1993.html.</t>
        </r>
      </text>
    </comment>
    <comment ref="C29" authorId="0" shapeId="0" xr:uid="{C197F816-541B-46A6-B3EA-E62601AB342A}">
      <text>
        <r>
          <rPr>
            <sz val="9"/>
            <color indexed="81"/>
            <rFont val="Tahoma"/>
            <family val="2"/>
          </rPr>
          <t>For more information visit http://www.secretariasenado.gov.co/senado/basedoc/ley_0100_1993.html</t>
        </r>
      </text>
    </comment>
    <comment ref="C48" authorId="0" shapeId="0" xr:uid="{DAA32C76-F399-4A68-ACA5-7DD63FF440B8}">
      <text>
        <r>
          <rPr>
            <sz val="9"/>
            <color indexed="81"/>
            <rFont val="Tahoma"/>
            <family val="2"/>
          </rPr>
          <t>For more information visit  http://www.secretariasenado.gov.co/senado/basedoc/ley_0100_1993.html.</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CESPEDES LOPEZ DAISY</author>
  </authors>
  <commentList>
    <comment ref="C44" authorId="0" shapeId="0" xr:uid="{3FB98234-63C4-4F25-98CB-6E689EA9EF98}">
      <text>
        <r>
          <rPr>
            <sz val="9"/>
            <color indexed="81"/>
            <rFont val="Tahoma"/>
            <family val="2"/>
          </rPr>
          <t xml:space="preserve">For more information see: Reglamento de Gestión de Activos in https://www.supen.fi.cr/web/supen/inversiones-reg 
</t>
        </r>
      </text>
    </comment>
    <comment ref="C47" authorId="0" shapeId="0" xr:uid="{D26EA7E7-1A6B-4D42-A04D-38234CB5BD82}">
      <text>
        <r>
          <rPr>
            <sz val="9"/>
            <color indexed="81"/>
            <rFont val="Tahoma"/>
            <family val="2"/>
          </rPr>
          <t>Dec 2019</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C55" authorId="0" shapeId="0" xr:uid="{DA0754B7-65EE-4A56-A1C1-3DF907A99F75}">
      <text>
        <r>
          <rPr>
            <sz val="9"/>
            <color indexed="81"/>
            <rFont val="Tahoma"/>
            <family val="2"/>
          </rPr>
          <t>Considering this indicator within the heading of "Retirement Products", according to our databases, we have the following calculations:
The average projected old-age pension for the population obliged to the individual capitalization system, at a nominal rate of return of 4% per year, is USD312.00
The average old-age pension paid as of December 2018, where the majority refers to the population opted for the individual capitalization system to which the pension was equated with that which would have been obtained in the public pay-as-you-go or defined-benefit system, was USD607.00.
The average salary of the contributors to the capitalization system as of December 2018, according to our actuarial base, was USD501.00</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Kadija Murray</author>
  </authors>
  <commentList>
    <comment ref="C6" authorId="0" shapeId="0" xr:uid="{43BE583F-4666-467B-A8FC-BA5DB5F6DAC9}">
      <text>
        <r>
          <rPr>
            <sz val="8"/>
            <color indexed="81"/>
            <rFont val="Tahoma"/>
            <family val="2"/>
          </rPr>
          <t>Insurable Employment/ Income: Insurable Income means the weekly or monthly income on which contributions are paid by an Insured Person, and is subject to an upper limit which is determined by the Board on the basis of four times the weekly or monthly minimum wage prevailing in the Public Service.
The current weekly and monthly Insurable Income Ceiling is $36,498.00 and $158,159.00 respectively
Source: National Insurance Scheme of Guyana</t>
        </r>
      </text>
    </comment>
    <comment ref="C9" authorId="0" shapeId="0" xr:uid="{6B2DE672-D3C8-4105-9C67-D56C170842A7}">
      <text>
        <r>
          <rPr>
            <b/>
            <sz val="8"/>
            <color indexed="81"/>
            <rFont val="Tahoma"/>
            <family val="2"/>
          </rPr>
          <t>Pensionable Office</t>
        </r>
        <r>
          <rPr>
            <sz val="8"/>
            <color indexed="81"/>
            <rFont val="Tahoma"/>
            <family val="2"/>
          </rPr>
          <t xml:space="preserve">:   an office which has been declared by the Minister responsible for Public Service, with the approval of the National Assembly.
</t>
        </r>
        <r>
          <rPr>
            <b/>
            <sz val="8"/>
            <color indexed="81"/>
            <rFont val="Tahoma"/>
            <family val="2"/>
          </rPr>
          <t>Pensions Act:</t>
        </r>
        <r>
          <rPr>
            <sz val="8"/>
            <color indexed="81"/>
            <rFont val="Tahoma"/>
            <family val="2"/>
          </rPr>
          <t xml:space="preserve"> https://mola.gov.gy/information/laws-of-guyana/561-chapter-2702-pensions/file
</t>
        </r>
        <r>
          <rPr>
            <b/>
            <sz val="8"/>
            <color indexed="81"/>
            <rFont val="Tahoma"/>
            <family val="2"/>
          </rPr>
          <t xml:space="preserve">Public Officers' Pension Act: </t>
        </r>
        <r>
          <rPr>
            <sz val="8"/>
            <color indexed="81"/>
            <rFont val="Tahoma"/>
            <family val="2"/>
          </rPr>
          <t xml:space="preserve">https://mola.gov.gy/information/laws-of-guyana/564-chapter-2705-public-officers-pensions/file
</t>
        </r>
      </text>
    </comment>
    <comment ref="C33" authorId="0" shapeId="0" xr:uid="{E72361D8-8D0A-4FBB-862B-5DABFB8B8248}">
      <text>
        <r>
          <rPr>
            <sz val="8"/>
            <color indexed="81"/>
            <rFont val="Tahoma"/>
            <family val="2"/>
          </rPr>
          <t>Bureau of Statistics: https://statisticsguyana.gov.gy/pubs/2012_Census_Life_Table.pdf</t>
        </r>
      </text>
    </comment>
    <comment ref="C42" authorId="0" shapeId="0" xr:uid="{5B2F273E-5385-4B32-819D-7F79391F795D}">
      <text>
        <r>
          <rPr>
            <sz val="8"/>
            <color indexed="81"/>
            <rFont val="Tahoma"/>
            <family val="2"/>
          </rPr>
          <t>NIS Prudential Framework as at December 2017</t>
        </r>
      </text>
    </comment>
    <comment ref="C48" authorId="0" shapeId="0" xr:uid="{CF9D7727-31AA-4499-AD61-34FBCD4FFBEE}">
      <text>
        <r>
          <rPr>
            <sz val="8"/>
            <color indexed="81"/>
            <rFont val="Tahoma"/>
            <family val="2"/>
          </rPr>
          <t>5 life insurance companies, 2 trust companies (private occupational pension plans)</t>
        </r>
      </text>
    </comment>
    <comment ref="C56" authorId="0" shapeId="0" xr:uid="{B136BB9D-6231-4567-8155-A0D19D9EF5D6}">
      <text>
        <r>
          <rPr>
            <sz val="8"/>
            <color indexed="81"/>
            <rFont val="Tahoma"/>
            <family val="2"/>
          </rPr>
          <t>As at 25th Feb 2019</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Roberto S. Raudales Galindo</author>
    <author>Eduard Estrada</author>
  </authors>
  <commentList>
    <comment ref="C10" authorId="0" shapeId="0" xr:uid="{EAB8BC22-F3C8-4BBB-8F5A-FAB0D9A61A0D}">
      <text>
        <r>
          <rPr>
            <sz val="9"/>
            <color indexed="81"/>
            <rFont val="Tahoma"/>
            <family val="2"/>
          </rPr>
          <t xml:space="preserve">In defined benefit funds, it is not possible to increase the expected benefit, by additional contributions, but in Defined Contribution System (AFP), by aditional voluntary savings is possible to do so. </t>
        </r>
      </text>
    </comment>
    <comment ref="C17" authorId="1" shapeId="0" xr:uid="{20DF1AE4-8FCE-4A93-B827-65B66779F083}">
      <text>
        <r>
          <rPr>
            <b/>
            <sz val="9"/>
            <color indexed="81"/>
            <rFont val="Tahoma"/>
            <family val="2"/>
          </rPr>
          <t>Eduard Estrada:</t>
        </r>
        <r>
          <rPr>
            <sz val="9"/>
            <color indexed="81"/>
            <rFont val="Tahoma"/>
            <family val="2"/>
          </rPr>
          <t xml:space="preserve">
Contributions Structure at IHSS (Honduras Social Security Institute), wich is the largest pension system in Honduras.</t>
        </r>
      </text>
    </comment>
    <comment ref="C28" authorId="1" shapeId="0" xr:uid="{F3905BFB-A52B-4E8C-9C71-E4AF23A0B909}">
      <text>
        <r>
          <rPr>
            <b/>
            <sz val="9"/>
            <color indexed="81"/>
            <rFont val="Tahoma"/>
            <family val="2"/>
          </rPr>
          <t>Eduard Estrada:</t>
        </r>
        <r>
          <rPr>
            <sz val="9"/>
            <color indexed="81"/>
            <rFont val="Tahoma"/>
            <family val="2"/>
          </rPr>
          <t xml:space="preserve">
Ratio of salary cap (L9,326.42) divided by the average earning (L8,414)</t>
        </r>
      </text>
    </comment>
    <comment ref="C36" authorId="0" shapeId="0" xr:uid="{6207CDF1-A2F0-4CCB-9324-F2B47E0908DE}">
      <text>
        <r>
          <rPr>
            <sz val="9"/>
            <color indexed="81"/>
            <rFont val="Tahoma"/>
            <family val="2"/>
          </rPr>
          <t>Private pension funds manage only voluntary contributions to individual accounts, mandatory contributions are not implemented yet, but they are expected in the future.</t>
        </r>
      </text>
    </comment>
    <comment ref="C56" authorId="1" shapeId="0" xr:uid="{FE38F6B1-D5C7-45F8-B93A-FA45FCF58525}">
      <text>
        <r>
          <rPr>
            <b/>
            <sz val="9"/>
            <color indexed="81"/>
            <rFont val="Tahoma"/>
            <family val="2"/>
          </rPr>
          <t>Eduard Estrada:</t>
        </r>
        <r>
          <rPr>
            <sz val="9"/>
            <color indexed="81"/>
            <rFont val="Tahoma"/>
            <family val="2"/>
          </rPr>
          <t xml:space="preserve">
Exchange rate on 31-12-2019.</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5" authorId="0" shapeId="0" xr:uid="{19FD0FC5-97AA-4E83-BC40-12D04663AB19}">
      <text>
        <r>
          <rPr>
            <b/>
            <sz val="9"/>
            <color indexed="81"/>
            <rFont val="Tahoma"/>
            <family val="2"/>
          </rPr>
          <t>2013</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C42" authorId="0" shapeId="0" xr:uid="{20F59275-48E3-4650-90CF-5021A1750207}">
      <text>
        <r>
          <rPr>
            <sz val="9"/>
            <color indexed="81"/>
            <rFont val="Tahoma"/>
            <family val="2"/>
          </rPr>
          <t>http://www.consar.gob.mx/gobmx/Aplicativo/Limites_Inversion/?lang=en</t>
        </r>
      </text>
    </comment>
    <comment ref="C43" authorId="0" shapeId="0" xr:uid="{52E43462-5161-46A5-9E10-C9872EE0477A}">
      <text>
        <r>
          <rPr>
            <sz val="9"/>
            <color indexed="81"/>
            <rFont val="Tahoma"/>
            <family val="2"/>
          </rPr>
          <t>http://www.consar.gob.mx/gobmx/Aplicativo/Limites_Inversion/?lang=en</t>
        </r>
      </text>
    </comment>
    <comment ref="C46" authorId="0" shapeId="0" xr:uid="{AE5E6D96-6459-4378-81DE-CDB2440B36A5}">
      <text>
        <r>
          <rPr>
            <sz val="9"/>
            <color indexed="81"/>
            <rFont val="Tahoma"/>
            <family val="2"/>
          </rPr>
          <t>Average of the 10 AFOREs</t>
        </r>
      </text>
    </comment>
    <comment ref="C47" authorId="0" shapeId="0" xr:uid="{363EE8AE-58C5-4B72-93AE-28F213A38DC4}">
      <text>
        <r>
          <rPr>
            <sz val="9"/>
            <color indexed="81"/>
            <rFont val="Tahoma"/>
            <family val="2"/>
          </rPr>
          <t>AIOS Statistical Bulletin, Dec 2019</t>
        </r>
      </text>
    </comment>
    <comment ref="C48" authorId="0" shapeId="0" xr:uid="{1F501268-5B98-42DB-A0F9-97EB8C44009F}">
      <text>
        <r>
          <rPr>
            <sz val="9"/>
            <color indexed="81"/>
            <rFont val="Tahoma"/>
            <family val="2"/>
          </rPr>
          <t>AIOS Statistical Bulletin, Dec 2019</t>
        </r>
      </text>
    </comment>
    <comment ref="C49" authorId="0" shapeId="0" xr:uid="{129F7CC4-313C-4AC1-A0F8-037C94DA4090}">
      <text>
        <r>
          <rPr>
            <sz val="9"/>
            <color indexed="81"/>
            <rFont val="Tahoma"/>
            <family val="2"/>
          </rPr>
          <t>AIOS Statistical Bulletin, Dec 2019</t>
        </r>
      </text>
    </comment>
    <comment ref="C50" authorId="0" shapeId="0" xr:uid="{0A9A2EEB-4CF0-4CAB-974C-00C7B0B10D6E}">
      <text>
        <r>
          <rPr>
            <sz val="9"/>
            <color indexed="81"/>
            <rFont val="Tahoma"/>
            <family val="2"/>
          </rPr>
          <t>AIOS Monthly Statistics, Dec 2019</t>
        </r>
      </text>
    </comment>
    <comment ref="C55" authorId="0" shapeId="0" xr:uid="{801A1511-2599-449C-8F61-3757358C93FF}">
      <text>
        <r>
          <rPr>
            <sz val="9"/>
            <color indexed="81"/>
            <rFont val="Tahoma"/>
            <family val="2"/>
          </rPr>
          <t>http://www.stps.gob.mx/gobmx/estadisticas/pdf/perfiles/perfil%20nacional.pdf</t>
        </r>
      </text>
    </comment>
    <comment ref="C56" authorId="0" shapeId="0" xr:uid="{46B31967-D47D-4BBC-BEC0-8783DECB470B}">
      <text>
        <r>
          <rPr>
            <sz val="9"/>
            <color indexed="81"/>
            <rFont val="Tahoma"/>
            <family val="2"/>
          </rPr>
          <t>https://www.dof.gob.mx/indicadores_detalle.php?cod_tipo_indicador=158&amp;dfecha=31%2F12%2F2019&amp;hfecha=31%2F12%2F2019</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5" authorId="0" shapeId="0" xr:uid="{AC3EBBF2-E196-4225-B9DC-D8B6DBD62BCD}">
      <text>
        <r>
          <rPr>
            <b/>
            <sz val="9"/>
            <color indexed="81"/>
            <rFont val="Tahoma"/>
            <family val="2"/>
          </rPr>
          <t>2008</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29" authorId="0" shapeId="0" xr:uid="{0972BD15-C5A6-42C5-9567-24865B0295EF}">
      <text>
        <r>
          <rPr>
            <sz val="9"/>
            <color indexed="81"/>
            <rFont val="Tahoma"/>
            <family val="2"/>
          </rPr>
          <t>Fully-funded does not require a specific number of contribution years.</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LGrisanty</author>
  </authors>
  <commentList>
    <comment ref="C46" authorId="0" shapeId="0" xr:uid="{05F3304F-820A-4890-9C34-80E784672020}">
      <text>
        <r>
          <rPr>
            <sz val="9"/>
            <color indexed="81"/>
            <rFont val="Tahoma"/>
            <family val="2"/>
          </rPr>
          <t>Starting february 2020. This fee will decrease 0.05% each year until it reaches 0.75% in 2029.</t>
        </r>
      </text>
    </comment>
    <comment ref="C55" authorId="0" shapeId="0" xr:uid="{4CDC3D71-2C01-468A-A809-83BDE5E16E84}">
      <text>
        <r>
          <rPr>
            <sz val="9"/>
            <color indexed="81"/>
            <rFont val="Tahoma"/>
            <family val="2"/>
          </rPr>
          <t>Dec 2019</t>
        </r>
      </text>
    </comment>
    <comment ref="C56" authorId="0" shapeId="0" xr:uid="{0E8A9EEB-B6F2-47B5-8150-B615BEABB5BA}">
      <text>
        <r>
          <rPr>
            <sz val="9"/>
            <color indexed="81"/>
            <rFont val="Tahoma"/>
            <family val="2"/>
          </rPr>
          <t>31/Dec/2019</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soporte</author>
  </authors>
  <commentList>
    <comment ref="C17" authorId="0" shapeId="0" xr:uid="{C6F338A6-584F-49DE-B0A1-A956F205E056}">
      <text>
        <r>
          <rPr>
            <b/>
            <sz val="9"/>
            <color indexed="81"/>
            <rFont val="Tahoma"/>
            <family val="2"/>
          </rPr>
          <t>updated information at June 2018</t>
        </r>
      </text>
    </comment>
    <comment ref="C46" authorId="0" shapeId="0" xr:uid="{E79E17AB-409A-4D3D-ABF0-753120C323C3}">
      <text>
        <r>
          <rPr>
            <b/>
            <sz val="9"/>
            <color indexed="81"/>
            <rFont val="Tahoma"/>
            <family val="2"/>
          </rPr>
          <t>Comisión de administración promedio ponderada del sistema de capitalización individual, expresada como porcentaje del aporte efectivo realizado a la administradora. No incluye la prima de seguro ya que la misma no representa un ingreso para la administradora de fondos de pensión.</t>
        </r>
        <r>
          <rPr>
            <sz val="9"/>
            <color indexed="81"/>
            <rFont val="Tahoma"/>
            <family val="2"/>
          </rPr>
          <t xml:space="preserve">
</t>
        </r>
      </text>
    </comment>
    <comment ref="C47" authorId="0" shapeId="0" xr:uid="{6FA08F2E-71B0-406F-BCD8-A319D62B4EB0}">
      <text>
        <r>
          <rPr>
            <b/>
            <sz val="9"/>
            <color indexed="81"/>
            <rFont val="Tahoma"/>
            <family val="2"/>
          </rPr>
          <t>Rentabilidad real promedio del sistema en unidades indexadas (Junio 2018)</t>
        </r>
      </text>
    </comment>
    <comment ref="C56" authorId="0" shapeId="0" xr:uid="{9A3A9491-3859-4B81-AF88-D43383C0BEB6}">
      <text>
        <r>
          <rPr>
            <b/>
            <sz val="9"/>
            <color indexed="81"/>
            <rFont val="Tahoma"/>
            <family val="2"/>
          </rPr>
          <t>June 2018</t>
        </r>
      </text>
    </comment>
  </commentList>
</comments>
</file>

<file path=xl/sharedStrings.xml><?xml version="1.0" encoding="utf-8"?>
<sst xmlns="http://schemas.openxmlformats.org/spreadsheetml/2006/main" count="3444" uniqueCount="850">
  <si>
    <t xml:space="preserve">    Pension Indicators for Latin America and the Caribbean</t>
  </si>
  <si>
    <t xml:space="preserve">     Table of contents</t>
  </si>
  <si>
    <r>
      <t xml:space="preserve">Enviroment </t>
    </r>
    <r>
      <rPr>
        <sz val="11"/>
        <color theme="3"/>
        <rFont val="Garamond"/>
        <family val="1"/>
      </rPr>
      <t>(Demographics, Economics, Labor Market, Capital Markets)</t>
    </r>
  </si>
  <si>
    <r>
      <t xml:space="preserve">Performance </t>
    </r>
    <r>
      <rPr>
        <sz val="11"/>
        <color theme="3"/>
        <rFont val="Garamond"/>
        <family val="1"/>
      </rPr>
      <t>(Coverage, Contribution Density, Adequacy and Redistribution)</t>
    </r>
  </si>
  <si>
    <r>
      <t xml:space="preserve">Sustainability </t>
    </r>
    <r>
      <rPr>
        <sz val="11"/>
        <color theme="3"/>
        <rFont val="Garamond"/>
        <family val="1"/>
      </rPr>
      <t>(Fiscal, Social)</t>
    </r>
  </si>
  <si>
    <r>
      <t xml:space="preserve">Society </t>
    </r>
    <r>
      <rPr>
        <sz val="11"/>
        <color theme="3"/>
        <rFont val="Garamond"/>
        <family val="1"/>
      </rPr>
      <t>(Awareness, Preparedness)</t>
    </r>
  </si>
  <si>
    <r>
      <t xml:space="preserve">Pension systems design </t>
    </r>
    <r>
      <rPr>
        <sz val="11"/>
        <color theme="3"/>
        <rFont val="Garamond"/>
        <family val="1"/>
      </rPr>
      <t>(Country Profiles)</t>
    </r>
  </si>
  <si>
    <t>About PLAC Network</t>
  </si>
  <si>
    <t>Additional information</t>
  </si>
  <si>
    <t>Contact</t>
  </si>
  <si>
    <t>The IADB created the PLAC Network in 2015 to support the efforts of Latin American and Caribbean countries in improving the institutional and technical capacity of pension institutions. In this way we seek to contribute to the strengthening of pension systems in the region, with a special focus on their sustainability, adequacy, equity, and efficiency.</t>
  </si>
  <si>
    <t>For the methodology and technical notes regarding each dimension and its indicators, feel free to contact us.</t>
  </si>
  <si>
    <t>redplac@iadb.org</t>
  </si>
  <si>
    <t>*Indicators are grouped by dimension. The user can click on the '+' sign of the row's enumeration in order to open each dimension. An alternative is to simultaneously open (close) all dimensions by selecting the 2 (1) row header options on the upper left corner of each Excel worksheet.</t>
  </si>
  <si>
    <t xml:space="preserve"> '+' sign</t>
  </si>
  <si>
    <t>row header options</t>
  </si>
  <si>
    <t>Back to Table of Contents</t>
  </si>
  <si>
    <t>Indicators</t>
  </si>
  <si>
    <t>Argentina</t>
  </si>
  <si>
    <t>Bahamas</t>
  </si>
  <si>
    <t>Barbados</t>
  </si>
  <si>
    <t>Brazil</t>
  </si>
  <si>
    <t>Chile</t>
  </si>
  <si>
    <t>Colombia</t>
  </si>
  <si>
    <t>Costa Rica</t>
  </si>
  <si>
    <t>Dominican Rep.</t>
  </si>
  <si>
    <t>El Salvador</t>
  </si>
  <si>
    <t>Guyana</t>
  </si>
  <si>
    <t>Haiti</t>
  </si>
  <si>
    <t>Honduras</t>
  </si>
  <si>
    <t>Jamaica</t>
  </si>
  <si>
    <t>Mexico</t>
  </si>
  <si>
    <t>Panama</t>
  </si>
  <si>
    <t>Paraguay</t>
  </si>
  <si>
    <t>Peru</t>
  </si>
  <si>
    <t>Trinidad and Tobago</t>
  </si>
  <si>
    <t>Uruguay</t>
  </si>
  <si>
    <t>Date / period</t>
  </si>
  <si>
    <t>Source</t>
  </si>
  <si>
    <t>Definition</t>
  </si>
  <si>
    <t xml:space="preserve">    Demographics</t>
  </si>
  <si>
    <t>Fertility rate</t>
  </si>
  <si>
    <t>Forecast between 2015 and 2020 for all countries</t>
  </si>
  <si>
    <t>División de Población de la CEPAL. Revisión 2019 y Naciones Unidas, Departamento de Asuntos Económicos y Sociales, División de Población (2019). World Population Prospects, 2019, edición online.</t>
  </si>
  <si>
    <t xml:space="preserve">Average number of children that would be born to a woman over her lifetime. </t>
  </si>
  <si>
    <t>Life expectancy at birth, male</t>
  </si>
  <si>
    <t>Forecast between 2015 and 2020 for all countries. Except of Jamaica that info belongs to 2010-2015.</t>
  </si>
  <si>
    <t>Represents the average length of life of individuals, who make up a hypothetical cohort of births, subjected at all ages to the mortality risks of the study period</t>
  </si>
  <si>
    <t>Life expectancy at birth, female</t>
  </si>
  <si>
    <t>Life expectancy at age 60, male</t>
  </si>
  <si>
    <t>Data for 2015-2020 for all countries</t>
  </si>
  <si>
    <t>United Nations, Department of Economic and Social Affairs, Population Division (2019). World Population Prospects 2019, Online Edition.</t>
  </si>
  <si>
    <t>The average number of remaining years of life expected by a hypothetical cohort of individuals alive at age 60 who would be subject during the remaining of their lives to the mortality rates of a given period</t>
  </si>
  <si>
    <t>Life expectancy at age 60, female</t>
  </si>
  <si>
    <t>Life expectancy at age 80, male</t>
  </si>
  <si>
    <t>The average number of remaining years of life expected by a hypothetical cohort of individuals alive at age 80 who would be subject during the remaining of their lives to the mortality rates of a given period</t>
  </si>
  <si>
    <t>Life expectancy at age 80, female</t>
  </si>
  <si>
    <t>Percentage of women over 80 years old</t>
  </si>
  <si>
    <t>Ratio of women aged 80 years and older over the total population aged 80 years and older.</t>
  </si>
  <si>
    <t>Old age dependency ratio</t>
  </si>
  <si>
    <t xml:space="preserve">The ratio of individuals aged 60 and older over individuals aged 15 to 59. </t>
  </si>
  <si>
    <t xml:space="preserve">    Economics</t>
  </si>
  <si>
    <t>GDP per capita, PPP USD$</t>
  </si>
  <si>
    <t>IMF- World Economic Outlook Database, April 2019.</t>
  </si>
  <si>
    <t>Gross domestic product based on purchasing-power-parity (PPP) per capita GDP</t>
  </si>
  <si>
    <t>GDP per capita, current USD$</t>
  </si>
  <si>
    <t>Gross domestic product  per capita, current dollars</t>
  </si>
  <si>
    <t>GDP as percentage of world GDP</t>
  </si>
  <si>
    <t>Gross domestic product based on purchasing-power-parity (PPP) share of world total</t>
  </si>
  <si>
    <t>GDP growth (%)</t>
  </si>
  <si>
    <t>Annual average for 2020</t>
  </si>
  <si>
    <t>Inflation rate</t>
  </si>
  <si>
    <t>National saving rate</t>
  </si>
  <si>
    <t>Gross disposable income less final consumption expenditure after taking account of an adjustment for pension funds. The indicator is the ratio of gross national savings in current local currency and GDP in current local currency</t>
  </si>
  <si>
    <t xml:space="preserve">United Nations, ECLAC, Database on Social Investment in Latin America and the Caribbean </t>
  </si>
  <si>
    <t>Public expenditure on disbursements for services and transfers to individuals and families that cover sickness and disability, old age pension, survivors, family and children, unemployment, housing and social exclusion</t>
  </si>
  <si>
    <t xml:space="preserve">    Labor Market</t>
  </si>
  <si>
    <t>Total Labor Force Participation, female, %</t>
  </si>
  <si>
    <t>International Labour Organization</t>
  </si>
  <si>
    <t>The labor force comprises all persons of working age who furnish the supply of labor for the production of goods and services during a specified time-reference period. It refers to the sum of all persons of working age who are employed and those who are unemployed. The series is part of the ILO estimates and is harmonized to account for differences in national data and scope of coverage, collection and tabulation methodologies as well as for other country-specific factors. Calculated for individuals aged 15+.</t>
  </si>
  <si>
    <t>Total Labor Force Participation, male, %</t>
  </si>
  <si>
    <t>Total Labor Force Participation, total, %</t>
  </si>
  <si>
    <t>Youth Labor Force Participation, female, %</t>
  </si>
  <si>
    <t>The labor force comprises all persons of working age who furnish the supply of labor for the production of goods and services during a specified time-reference period. It refers to the sum of all persons of working age who are employed and those who are unemployed. The series is part of the ILO estimates and is harmonized to account for differences in national data and scope of coverage, collection and tabulation methodologies as well as for other country-specific factors. Calculated for individuals aged 15 to 24 years old.</t>
  </si>
  <si>
    <t>Youth Labor Force Participation, male, %</t>
  </si>
  <si>
    <t>Youth Labor Force Participation, total, %</t>
  </si>
  <si>
    <t>Prime-age Labor Force Participation, female, %</t>
  </si>
  <si>
    <t>The labor force comprises all persons of working age who furnish the supply of labor for the production of goods and services during a specified time-reference period. It refers to the sum of all persons of working age who are employed and those who are unemployed. The series is part of the ILO estimates and is harmonized to account for differences in national data and scope of coverage, collection and tabulation methodologies as well as for other country-specific factors. Calculated for people aged 25 to 54 years old.</t>
  </si>
  <si>
    <t>Prime-age Labor Force Participation, male, %</t>
  </si>
  <si>
    <t>Prime-age Labor Force Participation, total, %</t>
  </si>
  <si>
    <t>Old-age Labor Force Participation, female, %</t>
  </si>
  <si>
    <t>The labor force comprises all persons of working age who furnish the supply of labor for the production of goods and services during a specified time-reference period. It refers to the sum of all persons of working age who are employed and those who are unemployed. The series is part of the ILO estimates and is harmonized to account for differences in national data and scope of coverage, collection and tabulation methodologies as well as for other country-specific factors. Calculated for individuals aged 65 and older.</t>
  </si>
  <si>
    <t>Old-age Labor Force Participation, male, %</t>
  </si>
  <si>
    <t>Old-age Labor Force Participation, total, %</t>
  </si>
  <si>
    <t>Informal labor, female, %</t>
  </si>
  <si>
    <t>N.A.</t>
  </si>
  <si>
    <t>Latest year available</t>
  </si>
  <si>
    <t>SIMS databasde (workers 16 to 64, data for year 2015) and World Development Indicators, The World Bank. Latest data available</t>
  </si>
  <si>
    <t>In SIMS: Percentage that results from dividing the salaried workers without a contract and the total number of salaried workers. IN World development indicators: Ratio  informal workers (not paying taxes and not contributing to the social security system) over total number of workers in the non-agricultural sector.</t>
  </si>
  <si>
    <t>Informal labor, male, %</t>
  </si>
  <si>
    <t>Informal labor, total, %</t>
  </si>
  <si>
    <t>Self-employed, female,%</t>
  </si>
  <si>
    <t>SIMS database. Latest year available.</t>
  </si>
  <si>
    <t>Self-employed, male %</t>
  </si>
  <si>
    <t>Self-employed, total,%</t>
  </si>
  <si>
    <t>Notice period</t>
  </si>
  <si>
    <t>International Labour Organization and OECD/IDB Employment Protection Database</t>
  </si>
  <si>
    <t>Notice period at 2 years of tenure, in months.</t>
  </si>
  <si>
    <t>Severance payment</t>
  </si>
  <si>
    <t>Employment Protection Index</t>
  </si>
  <si>
    <t>SMB employment</t>
  </si>
  <si>
    <t>World Bank Entreprises Surveys</t>
  </si>
  <si>
    <t>Share of the aggregate stock of permanent, full-time employment in small firms (less than 20 workers). The data consider services and industry.</t>
  </si>
  <si>
    <t>Workers under minimum wage</t>
  </si>
  <si>
    <t>Rural employment, %</t>
  </si>
  <si>
    <t>ILO Data Explorer, modelled estimates, Nov. 2019.</t>
  </si>
  <si>
    <t xml:space="preserve">    Capital Markets</t>
  </si>
  <si>
    <t>Domestic credit by banks, % GDP</t>
  </si>
  <si>
    <t>2018 except for specified countries</t>
  </si>
  <si>
    <t>World Development Indicators, The World Bank. Latest data available</t>
  </si>
  <si>
    <t>Financial resources provided to the private sector by depository corporations (except central banks), through loans, purchases of nonequity securities, and trade credits and other accounts receivable, that establish a claim for repayment.</t>
  </si>
  <si>
    <t>Financial system deposits to GDP (%)</t>
  </si>
  <si>
    <t>2017 except for specified countries</t>
  </si>
  <si>
    <t>Global Financial Development database, The World Bank, October 2019</t>
  </si>
  <si>
    <t xml:space="preserve">Demand, time and saving deposits in deposit money banks and other financial institutions as a share of GDP. </t>
  </si>
  <si>
    <t>Insurance company assets to GDP (%)</t>
  </si>
  <si>
    <t>Ratio of assets of insurance companies to GDP</t>
  </si>
  <si>
    <t>Pension fund assets to GDP (%)</t>
  </si>
  <si>
    <t xml:space="preserve">Ratio of assets of pension funds to GDP. A pension fund is any plan, fund, or scheme that provides retirement income. </t>
  </si>
  <si>
    <t>Stock market capitalization to GDP (%)</t>
  </si>
  <si>
    <t>Total value of all listed shares in a stock market as a percentage of GDP.</t>
  </si>
  <si>
    <t>Net Public debt, % GDP</t>
  </si>
  <si>
    <t>2020 except for specified countries</t>
  </si>
  <si>
    <t>IMF World Economic Outlook Database, April 2019</t>
  </si>
  <si>
    <t xml:space="preserve">General government gross debt minus financial assets corresponding to debt instruments. </t>
  </si>
  <si>
    <t>Gross Public debt, % GDP</t>
  </si>
  <si>
    <t xml:space="preserve">Liabilities that require payment or payments of interest and/or principal by the public sector. According to the GFSM 2001 system liabilities are debt, except for equity and investment fund shares and financial derivatives and employee stock options. </t>
  </si>
  <si>
    <t xml:space="preserve">    Demographics (Graphs)</t>
  </si>
  <si>
    <t xml:space="preserve">    Economics (Graphs)</t>
  </si>
  <si>
    <t xml:space="preserve">    Labor Market (Graphs)</t>
  </si>
  <si>
    <t xml:space="preserve">    Capital Markets (Graphs)</t>
  </si>
  <si>
    <t>Indicator</t>
  </si>
  <si>
    <t>Dominican Republic</t>
  </si>
  <si>
    <t xml:space="preserve">    Coverage</t>
  </si>
  <si>
    <t>Total Pension Contributors Rate</t>
  </si>
  <si>
    <t>SIMS database</t>
  </si>
  <si>
    <t>Male Pension Contributors Rate</t>
  </si>
  <si>
    <t>Female Pension Contributors Rate</t>
  </si>
  <si>
    <t>Contributory Pension Recipient Rate</t>
  </si>
  <si>
    <t>Male Contributory Pension Recipient Rate</t>
  </si>
  <si>
    <t>Female Contributory Pension Recipiecnt Rate</t>
  </si>
  <si>
    <t>Non-Contributory Pension Recipient Rate</t>
  </si>
  <si>
    <t>Male Non-Contributory Pension Recipient Rate</t>
  </si>
  <si>
    <t>Female Non-Contributory Pension Recipiecnt Rate</t>
  </si>
  <si>
    <t>Total Pension Recipient Rate</t>
  </si>
  <si>
    <t>Male Pension Recipient Rate</t>
  </si>
  <si>
    <t>Female Pension Recipient Rate</t>
  </si>
  <si>
    <t xml:space="preserve">    Contribution Density</t>
  </si>
  <si>
    <t>Total Rate of Contribution Density</t>
  </si>
  <si>
    <t>Administrative data or the LSPS. Armonized database for September 2017.</t>
  </si>
  <si>
    <t xml:space="preserve">Ratio of total months contributed during an individual’s working life over the total number of potential months of contributions (months after education completion). </t>
  </si>
  <si>
    <t>Rate of contribution density (male)</t>
  </si>
  <si>
    <t>Rate of contribution density (female)</t>
  </si>
  <si>
    <t xml:space="preserve">    Adequacy and Redistribution</t>
  </si>
  <si>
    <t>Male Replacement Rates</t>
  </si>
  <si>
    <t>Argentina (DB)</t>
  </si>
  <si>
    <t>Brazil (age)</t>
  </si>
  <si>
    <t>Brazil (time)</t>
  </si>
  <si>
    <t>Chile (DC)</t>
  </si>
  <si>
    <t>Colombia (DB)</t>
  </si>
  <si>
    <t>Colombia (DC)</t>
  </si>
  <si>
    <t>Costa Rica (DB)</t>
  </si>
  <si>
    <t>Costa Rica (Mix)</t>
  </si>
  <si>
    <t>Dominican Republic (DC)</t>
  </si>
  <si>
    <t>El Salvador (DB)</t>
  </si>
  <si>
    <t>El Salvador (DC)</t>
  </si>
  <si>
    <t>Haiti (DB)</t>
  </si>
  <si>
    <t>Honduras (DB)</t>
  </si>
  <si>
    <t>Jamaica (DB)</t>
  </si>
  <si>
    <t>Mexico (DB)</t>
  </si>
  <si>
    <t>Mexico (DC)</t>
  </si>
  <si>
    <t>Panama (DB)</t>
  </si>
  <si>
    <t>Panama (Mix)</t>
  </si>
  <si>
    <t>Paraguay (DB)</t>
  </si>
  <si>
    <t>Peru (DB)</t>
  </si>
  <si>
    <t>Peru (DC)</t>
  </si>
  <si>
    <t>Uruguay (DB)</t>
  </si>
  <si>
    <t>Uruguay (Mix)</t>
  </si>
  <si>
    <t>Male Replacement rate, IG1-D1</t>
  </si>
  <si>
    <t>IADB calculations</t>
  </si>
  <si>
    <t>Measure of an individual pension entitlement divided by net pre-retirement earnings, considering social security contributions paid by workers. That calculation corresponds to a simulation for an individual working life, conditional on the current pension law. IG1: First Income Group, D1: 100% density contribution.</t>
  </si>
  <si>
    <t>Male Replacement rate, IG2-D1</t>
  </si>
  <si>
    <t>Male replacement rate with IG2: Second Income Group, D1: 100% density contribution</t>
  </si>
  <si>
    <t>Male Replacement rate, IG3-D1</t>
  </si>
  <si>
    <t>Male replacement rate with IG3: thrid Income Group, D1: 100% density contribution</t>
  </si>
  <si>
    <t>Male Replacement rate, IG4-D1</t>
  </si>
  <si>
    <t>Male replacement rate with IG4: fourth Income Group, D1: 100% density contribution</t>
  </si>
  <si>
    <t>Male Replacement rate, IG5-D1</t>
  </si>
  <si>
    <t>Male replacement rate with IG5: Fifth Income Group, D1: 100% density contribution</t>
  </si>
  <si>
    <t>Male Replacement rate, IG1-D2</t>
  </si>
  <si>
    <t>Male replacement rate with IG1: First Income Group, D2: 80% density contribution</t>
  </si>
  <si>
    <t>Male Replacement rate, IG2-D2</t>
  </si>
  <si>
    <t>Male replacement rate with IG2: Second Income Group, D2: 80% density contribution</t>
  </si>
  <si>
    <t>Male Replacement rate, IG3-D2</t>
  </si>
  <si>
    <t>Male replacement rate with IG3: Third Income Group, D2: 80% density contribution</t>
  </si>
  <si>
    <t>Male Replacement rate, IG4-D2</t>
  </si>
  <si>
    <t>Male replacement rate with IG4: Fourth Income Group, D2: 80% density contribution</t>
  </si>
  <si>
    <t>Male Replacement rate, IG5-D2</t>
  </si>
  <si>
    <t>Male replacement rate with IG5: Fifth Income Group, D2: 80% density contribution</t>
  </si>
  <si>
    <t>Male Replacement rate, IG1-D3</t>
  </si>
  <si>
    <t>Male replacement rate with IG1: First Income Group, D3: 60% density contribution</t>
  </si>
  <si>
    <t>Male Replacement rate, IG2-D3</t>
  </si>
  <si>
    <t>Male replacement rate with IG2: Second Income Group, D3: 60% density contribution</t>
  </si>
  <si>
    <t>Male Replacement rate, IG3-D3</t>
  </si>
  <si>
    <t>Male replacement rate with IG3: Third Income Group, D3: 60% density contribution</t>
  </si>
  <si>
    <t>Male Replacement rate, IG4-D3</t>
  </si>
  <si>
    <t>Male replacement rate with IG4: Fourth Income Group, D3: 60% density contribution</t>
  </si>
  <si>
    <t>Male Replacement rate, IG5-D3</t>
  </si>
  <si>
    <t>Male replacement rate with IG5: Fifth Income Group, D3: 60% density contribution</t>
  </si>
  <si>
    <t>Female Replacement Rates</t>
  </si>
  <si>
    <t>Female Replacement rate, IG1-D1</t>
  </si>
  <si>
    <t>Female Replacement rate, IG2-D1</t>
  </si>
  <si>
    <t>Female replacement rate with IG2: Second Income Group, D1: 100% density contribution</t>
  </si>
  <si>
    <t>Female Replacement rate, IG3-D1</t>
  </si>
  <si>
    <t>Female replacement rate with IG3: thrid Income Group, D1: 100% density contribution</t>
  </si>
  <si>
    <t>Female Replacement rate, IG4-D1</t>
  </si>
  <si>
    <t>Female replacement rate with IG4: fourth Income Group, D1: 100% density contribution</t>
  </si>
  <si>
    <t>Female Replacement rate, IG5-D1</t>
  </si>
  <si>
    <t>Female replacement rate with IG5: Fifth Income Group, D1: 100% density contribution</t>
  </si>
  <si>
    <t>Female Replacement rate, IG1-D2</t>
  </si>
  <si>
    <t>Female replacement rate with IG1: First Income Group, D2: 80% density contribution</t>
  </si>
  <si>
    <t>Female Replacement rate, IG2-D2</t>
  </si>
  <si>
    <t>Female replacement rate with IG2: Second Income Group, D2: 80% density contribution</t>
  </si>
  <si>
    <t>Female Replacement rate, IG3-D2</t>
  </si>
  <si>
    <t>Female replacement rate with IG3: Third Income Group, D2: 80% density contribution</t>
  </si>
  <si>
    <t>Female Replacement rate, IG4-D2</t>
  </si>
  <si>
    <t>Female replacement rate with IG4: Fourth Income Group, D2: 80% density contribution</t>
  </si>
  <si>
    <t>Female Replacement rate, IG5-D2</t>
  </si>
  <si>
    <t>Female replacement rate with IG5: Fifth Income Group, D2: 80% density contribution</t>
  </si>
  <si>
    <t>Female Replacement rate, IG1-D3</t>
  </si>
  <si>
    <t>Female replacement rate with IG1: First Income Group, D3: 60% density contribution</t>
  </si>
  <si>
    <t>Female Replacement rate, IG2-D3</t>
  </si>
  <si>
    <t>Female replacement rate with IG2: Second Income Group, D3: 60% density contribution</t>
  </si>
  <si>
    <t>Female Replacement rate, IG3-D3</t>
  </si>
  <si>
    <t>Female replacement rate with IG3: Third Income Group, D3: 60% density contribution</t>
  </si>
  <si>
    <t>Female Replacement rate, IG4-D3</t>
  </si>
  <si>
    <t>Female replacement rate with IG4: Fourth Income Group, D3: 60% density contribution</t>
  </si>
  <si>
    <t>Female Replacement rate, IG5-D3</t>
  </si>
  <si>
    <t>Female replacement rate with IG5: Fifth Income Group, D3: 60% density contribution</t>
  </si>
  <si>
    <t>Implicit Rates of Return, Male</t>
  </si>
  <si>
    <t>Implicit Rate Return, Male, IG1-D1</t>
  </si>
  <si>
    <t>Implicit Rate Return, Male, IG2-D1</t>
  </si>
  <si>
    <t>Implicit rate of return with IG2: Second Income Group, D1: 100% density contribution</t>
  </si>
  <si>
    <t>Implicit Rate Return, Male, IG3-D1</t>
  </si>
  <si>
    <t>Implicit rate of return with IG3: Thrid Income Group, D1: 100% density contribution</t>
  </si>
  <si>
    <t>Implicit Rate Return, Male, IG4-D1</t>
  </si>
  <si>
    <t>Implicit rate of return with IG4: Fourth Income Group, D1: 100% density contribution</t>
  </si>
  <si>
    <t>Implicit Rate Return, Male, IG5-D1</t>
  </si>
  <si>
    <t>Implicit rate of return with IG4: Fifth Income Group, D1: 100% density contribution</t>
  </si>
  <si>
    <t>Implicit Rate Return, Male, IG1-D2</t>
  </si>
  <si>
    <t>Implicit rate of return with IG1: First Income Group, D2: 80% density contribution</t>
  </si>
  <si>
    <t>Implicit Rate Return, Male, IG2-D2</t>
  </si>
  <si>
    <t>Implicit rate of return with IG2: Second Income Group, D2: 80% density contribution</t>
  </si>
  <si>
    <t>Implicit Rate Return, Male, IG3-D2</t>
  </si>
  <si>
    <t>Implicit rate of return with IG3: Third Income Group, D2: 80% density contribution</t>
  </si>
  <si>
    <t>Implicit Rate Return, Male, IG4-D2</t>
  </si>
  <si>
    <t>Implicit rate of return with IG4: Fourth Income Group, D2: 80% density contribution</t>
  </si>
  <si>
    <t>Implicit Rate Return, Male, IG5-D2</t>
  </si>
  <si>
    <t>Implicit rate of return with IG1: Fifth Income Group, D2: 80% density contribution</t>
  </si>
  <si>
    <t>Implicit Rate Return, Male, IG1-D3</t>
  </si>
  <si>
    <t>Implicit rate of return with IG1: First Income Group, D3: 60% density contribution</t>
  </si>
  <si>
    <t>Implicit Rate Return, Male, IG2-D3</t>
  </si>
  <si>
    <t>Implicit rate of return with IG2: Second Income Group, DD3: 60% density contribution</t>
  </si>
  <si>
    <t>Implicit Rate Return, Male, IG3-D3</t>
  </si>
  <si>
    <t>Implicit rate of return with IG3: Third Income Group, DD3: 60% density contribution</t>
  </si>
  <si>
    <t>Implicit Rate Return, Male, IG4-D3</t>
  </si>
  <si>
    <t>Implicit rate of return with IG4: Fourth Income Group, DD3: 60% density contribution</t>
  </si>
  <si>
    <t>Implicit Rate Return, Male, IG5-D3</t>
  </si>
  <si>
    <t>Implicit rate of return with IG1: Fifth Income Group, DD3: 60% density contribution</t>
  </si>
  <si>
    <t>Implicit Rates of Return, Female</t>
  </si>
  <si>
    <t>Implicit Rate Return, Female, IG1-D1</t>
  </si>
  <si>
    <t>Implicit Rate Return,Female, IG2-D1</t>
  </si>
  <si>
    <t>Implicit Rate Return, Female, IG3-D1</t>
  </si>
  <si>
    <t>Implicit Rate Return, Female, IG4-D1</t>
  </si>
  <si>
    <t>Implicit Rate Return, Female, IG5-D1</t>
  </si>
  <si>
    <t>Implicit Rate Return, Female, IG1-D2</t>
  </si>
  <si>
    <t>Implicit Rate Return, Female, IG2-D2</t>
  </si>
  <si>
    <t>Implicit Rate Return, Female, IG3-D2</t>
  </si>
  <si>
    <t>Implicit Rate Return, Female, IG4-D2</t>
  </si>
  <si>
    <t>Implicit Rate Return, Female, IG5-D2</t>
  </si>
  <si>
    <t>Implicit Rate Return, Female, IG1-D3</t>
  </si>
  <si>
    <t>Implicit Rate Return, Female, IG2-D3</t>
  </si>
  <si>
    <t>Implicit Rate Return, Female, IG3-D3</t>
  </si>
  <si>
    <t>Implicit Rate Return, Female, IG4-D3</t>
  </si>
  <si>
    <t>Implicit Rate Return, Female, IG5-D3</t>
  </si>
  <si>
    <t>Implicit Subsidy/Tax, % of total replacement rate, Male</t>
  </si>
  <si>
    <t xml:space="preserve">It corresponds to the difference between the capitalized value of the contributions and the present value of retirement benefits, expressed in percentage points of the replacement rate. </t>
  </si>
  <si>
    <t>Implicit Subsidy/Tax, % of total replacement rate, Male, IG1-D1</t>
  </si>
  <si>
    <t>Male implicit Subsidy/Tax with IG2: First Income Group, D1: 100% density contribution</t>
  </si>
  <si>
    <t>Implicit Subsidy/Tax, % of total replacement rate, Male, IG2-D1</t>
  </si>
  <si>
    <t>Male implicit Subsidy/Tax with IG2: Second Income Group, D1: 100% density contribution</t>
  </si>
  <si>
    <t>Implicit Subsidy/Tax, % of total replacement rate, Male, IG3-D1</t>
  </si>
  <si>
    <t>Male implict Subsidy/Tax with IG3: thrid Income Group, D1: 100% density contribution</t>
  </si>
  <si>
    <t>Implicit Subsidy/Tax, % of total replacement rate, Male, IG4-D1</t>
  </si>
  <si>
    <t>Male implict Subsidy/Tax with IG4: fourth Income Group, D1: 100% density contribution</t>
  </si>
  <si>
    <t>Implicit Subsidy/Tax, % of total replacement rate, Male, IG5-D1</t>
  </si>
  <si>
    <t>Male implict Subsidy/Tax with IG5: Fifth Income Group, D1: 100% density contribution</t>
  </si>
  <si>
    <t>Implicit Subsidy/Tax, % of total replacement rate, Male, IG1-D2</t>
  </si>
  <si>
    <t>Male implict Subsidy/Tax with IG1: First Income Group, D2: 80% density contribution</t>
  </si>
  <si>
    <t>Implicit Subsidy/Tax, % of total replacement rate, Male, IG2-D2</t>
  </si>
  <si>
    <t>Male implict Subsidy/Tax with IG2: Second Income Group, D2: 80% density contribution</t>
  </si>
  <si>
    <t>Implicit Subsidy/Tax, % of total replacement rate, Male, IG3-D2</t>
  </si>
  <si>
    <t>Male implict Subsidy/Tax with IG3: Third Income Group, D2: 80% density contribution</t>
  </si>
  <si>
    <t>Implicit Subsidy/Tax, % of total replacement rate, Male, IG4-D2</t>
  </si>
  <si>
    <t>Male implict Subsidy/Tax with IG4: Fourth Income Group, D2: 80% density contribution</t>
  </si>
  <si>
    <t>Implicit Subsidy/Tax, % of total replacement rate, Male, IG5-D2</t>
  </si>
  <si>
    <t>Male implict Subsidy/Tax with IG5: Fifth Income Group, D2: 80% density contribution</t>
  </si>
  <si>
    <t>Implicit Subsidy/Tax, % of total replacement rate, Male, IG1-D3</t>
  </si>
  <si>
    <t>Male implict Subsidy/Tax with IG1: First Income Group, D3: 60% density contribution</t>
  </si>
  <si>
    <t>Implicit Subsidy/Tax, % of total replacement rate, Male, IG2-D3</t>
  </si>
  <si>
    <t>Male implict Subsidy/Tax with IG2: Second Income Group, D3: 60% density contribution</t>
  </si>
  <si>
    <t>Implicit Subsidy/Tax, % of total replacement rate, Male, IG3-D3</t>
  </si>
  <si>
    <t>Male implict Subsidy/Tax with IG3: Third Income Group, D3: 60% density contribution</t>
  </si>
  <si>
    <t>Implicit Subsidy/Tax, % of total replacement rate, Male, IG4-D3</t>
  </si>
  <si>
    <t>Male implict Subsidy/Tax with IG4: Fourth Income Group, D3: 60% density contribution</t>
  </si>
  <si>
    <t>Implicit Subsidy/Tax, % of total replacement rate, Male, IG5-D3</t>
  </si>
  <si>
    <t>Male implict Subsidy/Tax with IG5: Fifth Income Group, D3: 60% density contribution</t>
  </si>
  <si>
    <t>Implicit Subsidy/Tax, % of total replacement rate, Female</t>
  </si>
  <si>
    <t>Implicit Subsidy/Tax, % of total replacement rate, Female, IG1-D1</t>
  </si>
  <si>
    <t>Female implicit Subsidy/Tax with IG2: Second Income Group, D1: 100% density contribution</t>
  </si>
  <si>
    <t>Implicit Subsidy/Tax, % of total replacement rate, Female, IG2-D1</t>
  </si>
  <si>
    <t>Implicit Subsidy/Tax, % of total replacement rate, Female, IG3-D1</t>
  </si>
  <si>
    <t>Female implict Subsidy/Tax with IG3: thrid Income Group, D1: 100% density contribution</t>
  </si>
  <si>
    <t>Implicit Subsidy/Tax, % of total replacement rate, Female, IG4-D1</t>
  </si>
  <si>
    <t>Female implict Subsidy/Tax with IG4: fourth Income Group, D1: 100% density contribution</t>
  </si>
  <si>
    <t>Implicit Subsidy/Tax, % of total replacement rate, Female, IG5-D1</t>
  </si>
  <si>
    <t>Female implict Subsidy/Tax with IG5: Fifth Income Group, D1: 100% density contribution</t>
  </si>
  <si>
    <t>Implicit Subsidy/Tax, % of total replacement rate, Female, IG1-D2</t>
  </si>
  <si>
    <t>Female implict Subsidy/Tax with IG1: First Income Group, D2: 80% density contribution</t>
  </si>
  <si>
    <t>Implicit Subsidy/Tax, % of total replacement rate, Female, IG2-D2</t>
  </si>
  <si>
    <t>Female implict Subsidy/Tax with IG2: Second Income Group, D2: 80% density contribution</t>
  </si>
  <si>
    <t>Implicit Subsidy/Tax, % of total replacement rate, Female, IG3-D2</t>
  </si>
  <si>
    <t>Female implict Subsidy/Tax with IG3: Third Income Group, D2: 80% density contribution</t>
  </si>
  <si>
    <t>Implicit Subsidy/Tax, % of total replacement rate, Female, IG4-D2</t>
  </si>
  <si>
    <t>Female implict Subsidy/Tax with IG4: Fourth Income Group, D2: 80% density contribution</t>
  </si>
  <si>
    <t>Implicit Subsidy/Tax, % of total replacement rate, Female, IG5-D2</t>
  </si>
  <si>
    <t>Female implict Subsidy/Tax with IG5: Fifth Income Group, D2: 80% density contribution</t>
  </si>
  <si>
    <t>Implicit Subsidy/Tax, % of total replacement rate, Female, IG1-D3</t>
  </si>
  <si>
    <t>Female implict Subsidy/Tax with IG1: First Income Group, D3: 60% density contribution</t>
  </si>
  <si>
    <t>Implicit Subsidy/Tax, % of total replacement rate, Female, IG2-D3</t>
  </si>
  <si>
    <t>Female implict Subsidy/Tax with IG2: Second Income Group, D3: 60% density contribution</t>
  </si>
  <si>
    <t>Implicit Subsidy/Tax, % of total replacement rate, Female, IG3-D3</t>
  </si>
  <si>
    <t>Female implict Subsidy/Tax with IG3: Third Income Group, D3: 60% density contribution</t>
  </si>
  <si>
    <t>Implicit Subsidy/Tax, % of total replacement rate, Female, IG4-D3</t>
  </si>
  <si>
    <t>Female implict Subsidy/Tax with IG4: Fourth Income Group, D3: 60% density contribution</t>
  </si>
  <si>
    <t>Implicit Subsidy/Tax, % of total replacement rate, Female, IG5-D3</t>
  </si>
  <si>
    <t>Female implict Subsidy/Tax with IG5: Fifth Income Group, D3: 60% density contribution</t>
  </si>
  <si>
    <r>
      <t xml:space="preserve">Source: Inter-American Development Bank. Notes: Income Groups (IG) are related to the average formal wage in each labor market. For example, the fifth income group corresponds to individuals earning five times the average formal wage. D1, D2, and D3 correspond to the following respective contribution density levels = 100%, 80%, and 60%. (DC) denotes defined contribution systems, (DB) denotes defined benefit systems, and (Mix) are mixed systems. Brazil (age) is the standard pension by age of retirement, while Brazil (time) is the pension from the contribution time method (using the </t>
    </r>
    <r>
      <rPr>
        <b/>
        <i/>
        <sz val="12"/>
        <color theme="1"/>
        <rFont val="Arial"/>
        <family val="2"/>
      </rPr>
      <t>fator previdenciario</t>
    </r>
    <r>
      <rPr>
        <b/>
        <sz val="12"/>
        <color theme="1"/>
        <rFont val="Arial"/>
        <family val="2"/>
      </rPr>
      <t>).</t>
    </r>
  </si>
  <si>
    <t xml:space="preserve">    Coverage (Graphs)</t>
  </si>
  <si>
    <t xml:space="preserve">    Contribution (Graphs)</t>
  </si>
  <si>
    <t xml:space="preserve">    Adequacy and Redistribution (Graphs)</t>
  </si>
  <si>
    <t>Date</t>
  </si>
  <si>
    <t xml:space="preserve">    Fiscal Sustainability</t>
  </si>
  <si>
    <t>PAYG pension spending projections, 2030</t>
  </si>
  <si>
    <t>Own estimates*</t>
  </si>
  <si>
    <t>Total PAYG spending, including non-contributory programs and contributory PAYG programs in 2030. Percentages of forecasted 2030 GDP.</t>
  </si>
  <si>
    <t>PAYG pension spending projections, 2060</t>
  </si>
  <si>
    <t>Total PAYG spending, including non-contributory programs and contributory PAYG programs in 2060. Percentages of forecasted 2060 GDP.</t>
  </si>
  <si>
    <t>Contribution projections, 2030</t>
  </si>
  <si>
    <t>Contribution projections, 2060</t>
  </si>
  <si>
    <t>Pension Superavit (Deficit) in 2030</t>
  </si>
  <si>
    <t>Difference between the expected  value of contributions and the expected value of expected expenditures in PAYG systems by 2030.</t>
  </si>
  <si>
    <t>Pension Déficit in 2060</t>
  </si>
  <si>
    <t>Difference between the expected  value of contributions and the expected value of expected expenditures in PAYG systems by 2060.</t>
  </si>
  <si>
    <t>Old age benefit spending (pensions + health)</t>
  </si>
  <si>
    <t>2020 projection</t>
  </si>
  <si>
    <t>IMF Working Paper No. 17/94, Demographic Changes in Latin America: The Good, the Bad and…, April 2017</t>
  </si>
  <si>
    <t>Pension Fund Assets, % GDP</t>
  </si>
  <si>
    <t>2019 except for specified countries</t>
  </si>
  <si>
    <t>AIOS, Statistical Bulletin, June 2019.</t>
  </si>
  <si>
    <t xml:space="preserve">This indicator shows total current pension assets, (both in mandatory and voluntary savings), (individual accounts) as a fraction of GDP.  </t>
  </si>
  <si>
    <t>*Note: The methodology document will be sent upon request.</t>
  </si>
  <si>
    <t xml:space="preserve">    Social Sustainability</t>
  </si>
  <si>
    <t>Projected replacement rate, 2030</t>
  </si>
  <si>
    <t>N.A</t>
  </si>
  <si>
    <t>Own calculations*</t>
  </si>
  <si>
    <t xml:space="preserve">Effective replacement rate for future years conditional on the current law benefits schedule, expected changes in life expectancy and expected growth in wage rates. It differs in two aspects with the effective replacement rate. First, this indicator delivers results for future years depending on how key assumptions evolve. Second, the key assumptions that differ vis-à-vis the current replacement rate are the growth rate of real wages and the rules for pension benefits - including demography (life expectancy) that impacts the amount to be withdrawn from the pension system. </t>
  </si>
  <si>
    <t>Projected replacement rate, 2060</t>
  </si>
  <si>
    <t>*Note: A prognosis methodology document will be sent upon request. Calculations only for the Defined Contribution systems within each country, without including minimun pensions or other welfare mechanisms, and resulting from contributions invested since the implementation of such Defined Contrubution systems (eg. 1981 for Chile, 2005 for Panama, etc.).</t>
  </si>
  <si>
    <t xml:space="preserve">    Fiscal Sustainability (Graphs)</t>
  </si>
  <si>
    <t xml:space="preserve">    Social Sustainability (Graphs)</t>
  </si>
  <si>
    <t xml:space="preserve">    Awareness</t>
  </si>
  <si>
    <t>Statutory retirement age awareness (male)</t>
  </si>
  <si>
    <t>Household survey or LSPS</t>
  </si>
  <si>
    <t>The fraction of individuals indicating they know the statutory retirement age. (age 15-59, male)</t>
  </si>
  <si>
    <t>Statutory retirement age awareness(Female)</t>
  </si>
  <si>
    <t>The fraction of individuals indicating they know the statutory retirement age. (age 15-59, female)</t>
  </si>
  <si>
    <t>Contribution rate awareness (male)</t>
  </si>
  <si>
    <t>Fraction of individuals indicating they know the portion of their monthly earnings contributed for pensions. (age 15-59, male)</t>
  </si>
  <si>
    <t>Contribution rate awareness (female)</t>
  </si>
  <si>
    <t>Fraction of individuals indicating they know the portion of their monthly earnings contributed for pensions. (age 15-59, female)</t>
  </si>
  <si>
    <t>Pension formulae awareness (male)</t>
  </si>
  <si>
    <t>Fraction of individuals indicating they have knowledge about how their pensions are calculated. (age 15-59, male)</t>
  </si>
  <si>
    <t>Pension formulae awareness (female)</t>
  </si>
  <si>
    <t>Fraction of individuals indicating they have knowledge about how their pensions are calculated. (age 15-59, female)</t>
  </si>
  <si>
    <t>Fee charged awareness (male)</t>
  </si>
  <si>
    <t>Fraction of individuals with knowledge on the pension fee charged by fund managers. (15-59, male)</t>
  </si>
  <si>
    <t>Fee charged awareness (female)</t>
  </si>
  <si>
    <t>Fraction of individuals with knowledge on the pension fee charged by fund managers. (15-59, female)</t>
  </si>
  <si>
    <t xml:space="preserve">    Preparedness</t>
  </si>
  <si>
    <t>Poverty rate of elderly pop (total)</t>
  </si>
  <si>
    <t>Fraction of the elderly with per capita income below the poverty line. We set poverty line as half the median household income of the total population . (age 60+)</t>
  </si>
  <si>
    <t>Poverty rate of elderly pop (male)</t>
  </si>
  <si>
    <t>Poverty rate of elderly pop (female)</t>
  </si>
  <si>
    <t>Educational attainment (total)</t>
  </si>
  <si>
    <t>The World Bank, Education Statistics</t>
  </si>
  <si>
    <t>Average years of education of individuals aged 60 and more.  (60+)</t>
  </si>
  <si>
    <t>Educational attainment (male)</t>
  </si>
  <si>
    <t>Educational attainment (female)</t>
  </si>
  <si>
    <t>Co residency</t>
  </si>
  <si>
    <t xml:space="preserve">Fraction of the population aged 60 years or older, living with their children. It is a measure of family ties, and thus, of family support for the elderly. </t>
  </si>
  <si>
    <t>Family size</t>
  </si>
  <si>
    <t>Own calculations using CEPAL-CELADE</t>
  </si>
  <si>
    <t xml:space="preserve">Average number of surviving children of the elderly. This indicator provides an idea of how family ties will change in the future. </t>
  </si>
  <si>
    <t>Financial wealth</t>
  </si>
  <si>
    <t>It corresponds to the value of assets and housing expressed as a ratio to annual earnings of people aged 60 and older.</t>
  </si>
  <si>
    <t>Homeownership</t>
  </si>
  <si>
    <t>Fraction of the population aged 60 or more, that owns their residence (no debt).</t>
  </si>
  <si>
    <t>Health care costs</t>
  </si>
  <si>
    <t>Own calculations using expenditure surveys</t>
  </si>
  <si>
    <t xml:space="preserve">Out-of-pocket health expenditure as a fraction of total income, for the population aged 60 or older. </t>
  </si>
  <si>
    <t xml:space="preserve">    Awareness (Graphs)</t>
  </si>
  <si>
    <t xml:space="preserve">    Preparedness (Graphs)</t>
  </si>
  <si>
    <t>The following sheets include a description of each country's pensions system.</t>
  </si>
  <si>
    <t>bv</t>
  </si>
  <si>
    <t>PENSION SYSTEM DESIGN</t>
  </si>
  <si>
    <t>Description</t>
  </si>
  <si>
    <t>Information</t>
  </si>
  <si>
    <t>General Description</t>
  </si>
  <si>
    <t>Non-contributory basic pension (social assistance)</t>
  </si>
  <si>
    <r>
      <t>Yes - Universal Pension for Senior Citizens (</t>
    </r>
    <r>
      <rPr>
        <i/>
        <sz val="10"/>
        <color theme="1"/>
        <rFont val="Arial"/>
        <family val="2"/>
      </rPr>
      <t>Pensión Universal para el Adulto Mayor</t>
    </r>
    <r>
      <rPr>
        <sz val="10"/>
        <color theme="1"/>
        <rFont val="Arial"/>
        <family val="2"/>
      </rPr>
      <t>) established by Law No.27260 in 2016.</t>
    </r>
  </si>
  <si>
    <t>Beneficiaries of non-contributory basic pensions (social assistance)</t>
  </si>
  <si>
    <r>
      <t>The beneficiaries of the Universal Pension for Senior Citizen (</t>
    </r>
    <r>
      <rPr>
        <i/>
        <sz val="10"/>
        <color theme="1"/>
        <rFont val="Arial"/>
        <family val="2"/>
      </rPr>
      <t>Pensión Universal para el Adulto Mayor</t>
    </r>
    <r>
      <rPr>
        <sz val="10"/>
        <color theme="1"/>
        <rFont val="Arial"/>
        <family val="2"/>
      </rPr>
      <t>) are all senior citizens older than 65 that receive no other benefit. Access to this non-contributory pension does not have an income requirement since March 2019.</t>
    </r>
  </si>
  <si>
    <t>Mandatory PAYG</t>
  </si>
  <si>
    <t>Yes</t>
  </si>
  <si>
    <t>Beneficiaries of Mandatory PAYG</t>
  </si>
  <si>
    <t>Employed and self-employed persons. Voluntary coverage for clergy, white-collar workers insured under provincial systems, housewives, and certain other categories of persons.</t>
  </si>
  <si>
    <t>Mandatory Fully Funded System</t>
  </si>
  <si>
    <t>No</t>
  </si>
  <si>
    <t>Beneficiaries of Mandatory Fully Funded System</t>
  </si>
  <si>
    <t>None</t>
  </si>
  <si>
    <t>Voluntary savings for retirement - additional contributions</t>
  </si>
  <si>
    <t>Voluntary savings for retirement - separate account</t>
  </si>
  <si>
    <t>Voluntary savings for retirement - employer´s contributions</t>
  </si>
  <si>
    <t>Voluntary savings for retirement - tax incentives</t>
  </si>
  <si>
    <t>Special Pension System</t>
  </si>
  <si>
    <t>Beneficiaries of Special Pension System</t>
  </si>
  <si>
    <t>Military, security, and police personnel; civil servants of some provinces and municipalities; university professors; teachers; foreign ministry diplomats; scientific researchers; judicial authorities; household workers; rural workers; and disabled persons working in protected jobs, according to law.</t>
  </si>
  <si>
    <t>Parameters</t>
  </si>
  <si>
    <t xml:space="preserve">      Contribution Rates</t>
  </si>
  <si>
    <t>Employee Contribution rates</t>
  </si>
  <si>
    <t>Employer Contribution rates</t>
  </si>
  <si>
    <t>10.17% or 12.71% of gross payroll, according to the type of enterprise (private sector); 16% for public-sector employers. From 2018 to 2022 will be unified to 19.50% (Law 27.430).</t>
  </si>
  <si>
    <t>Government Contribution Rate</t>
  </si>
  <si>
    <t>none</t>
  </si>
  <si>
    <t>Self-employed Contribution Rate</t>
  </si>
  <si>
    <t>27% applied to rents of reference established in five categories. For others self-employees with a lower level of billing and other activity parameters, the pension contribution is made integrated with other taxes through the so-called Monotributo, or Simplified Regime for Small Taxpayers (Law 26,565). Pension payments to the monotributo are established through a fixed monthly amount according to the income category.</t>
  </si>
  <si>
    <t>General revenue government subsidies</t>
  </si>
  <si>
    <t xml:space="preserve">      Retirement age</t>
  </si>
  <si>
    <t xml:space="preserve">Male </t>
  </si>
  <si>
    <t>Female</t>
  </si>
  <si>
    <t>Early retirement rules</t>
  </si>
  <si>
    <t>Not possible under the general regime.</t>
  </si>
  <si>
    <t>Late retirement rules</t>
  </si>
  <si>
    <t>There is no limit to the deferment of the retirement age, the employer has the right to request the retirement of its employees as long as they meet the necessary requirements to access the Universal Basic Benefit (PBU). From that moment, the employer must maintain the employment relationship until the worker obtains the benefit and for a maximum period of 1 year. Also there are no advantages in the delay of the pension. In any case, for each year after the 30 years of contributions (up to a maximum of 35 years of contributions) 1.5% of the base income is recognized.</t>
  </si>
  <si>
    <t xml:space="preserve">      Other parameters</t>
  </si>
  <si>
    <t xml:space="preserve">Wage ceilings on contributions </t>
  </si>
  <si>
    <t xml:space="preserve">3.06. The maximum limit only applies to the employee contributions not employer contributions. This parameter was calculated as: maximum tax base/average taxable remuneration of stable workers ($ 173.945,70  / $  56.872,86   = 3.06) </t>
  </si>
  <si>
    <t>Contribution years requirement</t>
  </si>
  <si>
    <t>Indexation rules for benefits</t>
  </si>
  <si>
    <t xml:space="preserve">Indexation is based 70% on the variations of the General Level of the National Consumer Prices Index and 30% on the variation of the Average Taxable Income of Stable Workers (RIPTE). This indexation coefficient is quarterly applied in the months of March, June, September and December. In no case indexation can reduce the pension benefit received. </t>
  </si>
  <si>
    <t xml:space="preserve">      Gender equality</t>
  </si>
  <si>
    <t xml:space="preserve">	Time-off compensation mechanism for women</t>
  </si>
  <si>
    <t xml:space="preserve">	Unisex mortality tables</t>
  </si>
  <si>
    <t>n.a.</t>
  </si>
  <si>
    <t>Governance</t>
  </si>
  <si>
    <t xml:space="preserve">      Administrative organization</t>
  </si>
  <si>
    <t>Superintendence of pensions</t>
  </si>
  <si>
    <t>Private pension fund managment companies</t>
  </si>
  <si>
    <t>Public pension fund manager</t>
  </si>
  <si>
    <t xml:space="preserve">      Investment Policies, Fee and Industry Concentration</t>
  </si>
  <si>
    <t>Multi-Funds</t>
  </si>
  <si>
    <t>Equity</t>
  </si>
  <si>
    <t>Investment abroad</t>
  </si>
  <si>
    <t>Equity portfolio ceiling</t>
  </si>
  <si>
    <t>Real estate portfolio ceiling</t>
  </si>
  <si>
    <t>Bond portfolio ceiling</t>
  </si>
  <si>
    <t>Restrictions on foreign investment</t>
  </si>
  <si>
    <t>Fees for management of pension funds</t>
  </si>
  <si>
    <t>Profitability</t>
  </si>
  <si>
    <t>Number of fund managers</t>
  </si>
  <si>
    <t>Funds managed by 2 major administrators</t>
  </si>
  <si>
    <t>Accounts managed by 2 major administrators</t>
  </si>
  <si>
    <t xml:space="preserve">      Retirement products</t>
  </si>
  <si>
    <t>Lump sum retirement income</t>
  </si>
  <si>
    <t>No.</t>
  </si>
  <si>
    <t>Programmed withdrawal</t>
  </si>
  <si>
    <t>Life annuities</t>
  </si>
  <si>
    <t>No. But there are still the annuities that were granted during the term of the capitalization regime.</t>
  </si>
  <si>
    <t>Memmorandum</t>
  </si>
  <si>
    <t>Monthly Earnings</t>
  </si>
  <si>
    <t>Exchange rate</t>
  </si>
  <si>
    <t>Private and SOEs - 11.10%; Permanent Government - 9.80%; Temporary Gov't - 11.10%;</t>
  </si>
  <si>
    <t>Private and SOEs - 12.75%; Permanent Government - 11.20%; Temporary Gov't - 12.75%; Self emp. - 0%</t>
  </si>
  <si>
    <t xml:space="preserve"> </t>
  </si>
  <si>
    <t>Self emp. - 17.10%</t>
  </si>
  <si>
    <t>If you opt for early pension you would receive a reduced pension. The reduction factor is 6% for each year earlier should you decide to take your pension before your pensionable age or ½ % for each month.</t>
  </si>
  <si>
    <t>If you opt for late retirement the pension is then increased by the same 6 % per year for each year after the new pensionable age</t>
  </si>
  <si>
    <t>Effective 1st January 2020, the maximum insurable earnings ceiling is $4,880 ($2,440US) for monthly paid workers and $1,126 ($563US) for weekly paid workers.</t>
  </si>
  <si>
    <t xml:space="preserve">Occupational pension plans are under the purview of the Financial Services Commission of Barbados. </t>
  </si>
  <si>
    <t>Yes by way of a draw down account.</t>
  </si>
  <si>
    <t xml:space="preserve">Needy residents of Brazil. To qualify for the Benefício de Prestação Continuada (BPC) it is necessary be elderly or have a disability and satisfy a mean test: the gross monthly family income per capita must be less than 1/4 (one quarter) of the current minimum wage. The legal monthly minimum wage is R$ 1,045 (February 2020) and its value is adjusted annually, at least, in magnitude of the consumer price index. </t>
  </si>
  <si>
    <t>Salaried workers; rural workers; household workers; casual workers; elected civil servants; and self-employed persons (voluntary coverage for students, housewives, unemployed persons, and others persons without gainful employment)</t>
  </si>
  <si>
    <t>Yes, additional contributions are allowed.</t>
  </si>
  <si>
    <t xml:space="preserve">Yes, supplementary pension uses individual accounts. (Previdência Complementar - Closed and Open funds that supplement the mandatory public PAYG system) </t>
  </si>
  <si>
    <t xml:space="preserve">Yes. It is mandatory in pension fund accounts. (Previdência Complementar - Closed and Open funds that supplement the mandatory public PAYG system) </t>
  </si>
  <si>
    <t>Public-sector employees and military personnel.</t>
  </si>
  <si>
    <t>Progressive rates to employees (7,5% of covered earnings with monthly earnings up to the current minimum wage (R$ 1,045), 9% with earnings from R$ 1,045.01 to R$ 2,089.60; 12% with earnings from R$ 2,089.61 to R$ 3,134.40; or 14% with earnings above R$ 3,134.40 and up to R$ 6,101.06 (February 2020), that represents the ceiling to the salary of contribution and benefits in general scheme.
Other reduced rates for rural workers, voluntary contributors and low-income workers.
These earnings ranges are annually adjusted according to consumer price index, usually in January.</t>
  </si>
  <si>
    <t>20% of total wages (reduced rates and different bases for rural producers, domestic employers, philanthropic entities and small business).</t>
  </si>
  <si>
    <t xml:space="preserve">20% of monthly covered declared earnings. Exceptions: 11% of the legal monthly minimum wage (Plano Simplificado de Previdência Social - PSPS) or 5% of the legal monthly minimum wage for small business (Microempreendedor Individual) </t>
  </si>
  <si>
    <t>65 (Exception: 60 for men in special insured rural worker condition)</t>
  </si>
  <si>
    <t>60 and 6 months (gradually rising to age 62 by 2023) (Exception: 55 for women in special insured rural worker condition)</t>
  </si>
  <si>
    <r>
      <t>*Transition rules for those already affiliated to the regime before 2019 allow early retirement, as follows: 
I) 56 years old and 6 months (gradually rising to 62 by 2031) with 30 years of contribution, for woman; 61 years old and 6 months (gradually rising to 65 by 2027) with 35 years of contribution, for man; or
II) 57 years old and 30 years of contribution plus additional time corresponding to the time left to reach 30 years of contribution in 2019, for woman; 60 years old with 35 years of contribution, plus additional time corresponding to the time left to reach 35 years of contribution in 2019, for man; or
III) Rule 87/97: 30 years of contribution with 87 points, for woman (gradually increasing to 100 by 2023); 35 years of contribution and 97 points, for man (gradually increasing to 105 by 2033). The number of points is the age of the person plus the time of contribution.
IV) Restrict to those who had two years left to retire in 2019: at least 28 years of contribution plus additional time corresponding to 50% of the time left to reach 30 years, for woman; 33 years of contribution plus additional time corresponding to 50% of the time left to reach 35 years, for man. No minimum age is required and the benefit value decreases (or increases) by a factor (</t>
    </r>
    <r>
      <rPr>
        <i/>
        <sz val="10"/>
        <rFont val="Arial"/>
        <family val="2"/>
      </rPr>
      <t>pension factor</t>
    </r>
    <r>
      <rPr>
        <sz val="10"/>
        <rFont val="Arial"/>
        <family val="2"/>
      </rPr>
      <t xml:space="preserve">) that takes into account the age, the number of contributions and the life expectancy at that specific age at which the person made the request.
Obs: the pensions can be requested even when the person is still working. 
There are incentives to postpone retirement as the benefit amount correspond to 60% + 2% per year of contribution that exceeds the contribution years of 15 (20) for women (men), apllied over the contribution salaries average (100%). However, the benefit amount is limited to the social security ceiling of R$ 6,101.06 (February 2020). </t>
    </r>
  </si>
  <si>
    <t xml:space="preserve">Age of retirement: 65 for men and 60,5 (to 62) for women. 
Minimum of contribution: 15,5 (to 20) for men and 15 for women. 
For the special insured rural worker (worker in a family based production): age of retirement is 60 for men and 55 for woman. Must prove 15 years of activity and the value of the benefit is a minimum wage.  There are incentives to postpone retirement as the benefit amount correspond to 60% + 2% per year of contribution that exceeds the contribution years of 15 (20) for women (men), apllied over the contribution salaries average (100%). However, the benefit amount is limited to the social security ceiling of 6,101.06 (February 2020). </t>
  </si>
  <si>
    <t>The salary ceiling on employee contributions and the maximum amount of benefits are R$ 6,101.06 (February 2020). There is no ceiling on contributions to the employers.</t>
  </si>
  <si>
    <t>15 years and 6 months, for man (gradually rising to 20 years by 2029); 15 years, for woman</t>
  </si>
  <si>
    <t>Benefits are adjusted annually according to changes in the consumer price index or the minimum wage.</t>
  </si>
  <si>
    <t>In Age Retirements: the woman retires with 5 to 3 years less than the man (65 years for man and 60 years and 6 months for woman (gradually rising to 62 by 2023)) and the woman’s contribution years requirement is of 15 years while man's is 15 years and 6 months (gradually rising to 20 years by 2029).
In the case of transition rules, for those already affiliated to the regime before 2019, they are based on 30 years contribution for woman and 35 years of contribution for man.
Under the special insured rural worker regime, woman retires with 5 years less than the men (60 men and 55 woman, both must prove15 years of activity)</t>
  </si>
  <si>
    <t>Yes. National Supplementary Pension Superintendence - PREVIC (Open private pension entity) and the Private Insurance Superintendence - SUSEP (Closed private pension entity).</t>
  </si>
  <si>
    <t>Yes. Private Companies, Class Entities, Banks and Insurance Companies</t>
  </si>
  <si>
    <t>Yes. Public Companies, Union, States and Federal District and Municipalities.</t>
  </si>
  <si>
    <t>Yes.  In January 2020, the supplementary pension segment had R$ 1.47 trillion in fixed income, R$ 220.65 billion in variable income and R$ 181.86 billion in multimarket and R$ 74.50 billion in real estate and other application segments.</t>
  </si>
  <si>
    <t>The assets managed by the supplemetary pension segment in January 2020 were R$ 2.00 trillion.</t>
  </si>
  <si>
    <t>Yes. In the supplementary pension segment, only closed Supplementary Pension Entities have this investment limited to 10%.</t>
  </si>
  <si>
    <t>70% (Direct)</t>
  </si>
  <si>
    <t>20% (Total exposure)</t>
  </si>
  <si>
    <t>Limit for government bonds, treasuries: 100% (Direct)  - Limit for corporate bonds: 80% (Direct)</t>
  </si>
  <si>
    <t>Yes. 10% (World)</t>
  </si>
  <si>
    <t>In the closed supplementary pension segment, management fees are charged (percentage limited to 1% charged for benefits plan resources) and loading fees (percentage limited to 9% charged in the sum of the contributions and benefits paid by the plans). in the open supplementary pension segment, the financial management fee is charged by the investment fund's management company and calculated on the fund's net worth and the loading fee on the value of the contributions paid, intended to meet the administrative and marketing expenses of the plan. the percentage is determined in the regulation of each plan.</t>
  </si>
  <si>
    <t>In Brazil, the supplementary pension segment is operated by Open Private Pension Entities (for profit) and Closed Private Pension Entities (not for profit). The profitability of the closed supplementary pension segment in 2018 was 12.2%, according to Previc.</t>
  </si>
  <si>
    <t>In January 2020, the supplementary pension segment had 293 closed supplementary pension entities, 30 insurance companies and 14 open supplementary pension entities (totaling 337 entities).</t>
  </si>
  <si>
    <t>Brasilprev (Open private pension entity) and Previ BB (Closed private pension entity).</t>
  </si>
  <si>
    <t>Brasilprev manages R$ 295,9 billion of assets and Previ BB manages R$ 216,4 billion of assets. PreviBB's largest sponsored plan is benefit plan 1 which manages an equity of R $ 196.7 billion.</t>
  </si>
  <si>
    <t>R$ 2,057</t>
  </si>
  <si>
    <t xml:space="preserve">R$ 5.77/USD (May 12, 2020) </t>
  </si>
  <si>
    <t>Residents of Chile who are not entitled to any other pension benefit of any kind, and who comply with age, income and residency requirements, according to Law No.20.255.</t>
  </si>
  <si>
    <t>Closed for new entrants since 1981.</t>
  </si>
  <si>
    <t>Wage earners, salaried employees, and self-employed persons who started contributing before 1983 and did not switch to the new system.</t>
  </si>
  <si>
    <t>All employees, except for those in the old system. Mandatory for self-employed persons since 2018</t>
  </si>
  <si>
    <t>Military and police personnel.</t>
  </si>
  <si>
    <t>10% (main mandatory pension system), plus 1.24% administrative fees (avg) and 0.6% for unemployment insurance (workers under permanent contract) (Dec 2019)</t>
  </si>
  <si>
    <t>2.4% or 3% of covered earnings for unemployment insurance; 1.53% of covered earning for disability and survivor insurance</t>
  </si>
  <si>
    <t>10% of declared earnings.</t>
  </si>
  <si>
    <t>It is allowed at any age as long as the capital accumulated in the account is sufficient to finance a pension above certain thresholds (the benefit must be 80% of the PMAS and a replacement rate of 70% of the income of the last 10 years prior to the disbursement of the pension must be reached). In some particular occupations (classified as heavy work/arduous work) the age is reduced by one or two years for every five years of work (up to a maximum of 10 years).</t>
  </si>
  <si>
    <t>When the legal age of retiremet is reached, it is allowed to postpone the request of the benefit.</t>
  </si>
  <si>
    <t>2.5 (Pension system salary cap over pension system average salary, Dec. 2019).</t>
  </si>
  <si>
    <t xml:space="preserve">Benefits are indexed by inflation rate. </t>
  </si>
  <si>
    <t>Yes - Child bonus for every child born alive or adopted.</t>
  </si>
  <si>
    <t>Yes - Five funds available differentiated by the share investment in equities permitted</t>
  </si>
  <si>
    <t>Domestic investment in equities 8,4%  (Dec. 2019) - Foreign investment in equities 29,8% (Dec. 2019)</t>
  </si>
  <si>
    <t>41.4% (Dec 2018), 43.8% (Dec. 2019)</t>
  </si>
  <si>
    <t>All AFPs, Fund A: 80% (Direct)  - All AFPs, Fund B: 60% (Direct)  - All AFPs, Fund C: 40% (Direct)  - All AFPs, Fund D: 20% (Direct)  - All AFPs, Fund E: 5% (Direct)  Other/Comments:The limit refers to variable income which is defined as anything that is not rated as fixed income. It includes public limited company shares, real estate public company shares, mutual fund shares and investment fund shares, etc.</t>
  </si>
  <si>
    <t>All AFPs, Fund A: 13% (Direct)  - All AFPs, Fund B: 11% (Direct)  - All AFPs, Fund C: 9% (Direct)  - All AFPs, Fund D: 6% (Direct)  - All AFPs, Fund E: 5% (Direct)
Other/Comments: The limit refers to Alternative Assets, including Real estate (not residential) for rent (including leasing contracts).</t>
  </si>
  <si>
    <t>All AFPs, Fund A: Limit for public bonds: 40% (Direct); Limit for corporate bonds: 30% (Direct)  - All AFPs, Fund B: Limit for public bonds: 40% (Direct); Limit for corporate bonds: 30% (Direct)  - All AFPs, Fund C: Limit for public bonds: 50% (Direct); Limit for corporate bonds: 10% (Direct)  - All AFPs, Fund D: Limit for public bonds: 70% (Direct); Limit for corporate bonds: 10% (Direct)  - All AFPs, Fund E: Limit for public bonds: 80% (Direct); Limit for corporate bonds: 3% (Direct)  Other/Comments: The limit for public bonds refers to government bonds, the limit for corporate bonds refers to convertible bonds (local and foreign).</t>
  </si>
  <si>
    <t>All AFPs, Fund A: 100% (World).   All AFPs, Fund B: 90% (World).   All AFPs, Fund C: 75% (World).  All AFPs, Fund D: 45% (World).  All AFPs, Fund E: 35% (World).  Other/Comments: These figures refer to the permitted share of foreign investment. The joint limit for all funds is 80%.</t>
  </si>
  <si>
    <t>1.24% 
Other/Comments: Average fee weighted by contributors in December 2019. Fees are levied upon salaries.</t>
  </si>
  <si>
    <t xml:space="preserve">Fund A: 6.55% Fund B: 5.60% Fund C: 5.28% Fund D: 4.74% Fund E: 4.00%. 
Other/Comments: Annual average of real returns between September 2002 and December 2019. </t>
  </si>
  <si>
    <t>7 (May. 2020)</t>
  </si>
  <si>
    <t>52.8% (Dec 2019)</t>
  </si>
  <si>
    <t>44.7% (Dec 2019), Major administrators in terms of funds managed</t>
  </si>
  <si>
    <t>Pensioners with gross pension replacement rates (pension amount divided by 10-years average pre-retirement earnings) of 70% or above and pension amount above a certain threshold (12 UF = CLP 339,730  on Jan 1, 2020), can withdraw the balance surplus.</t>
  </si>
  <si>
    <t>CLP 897,897 (average in December 2019)</t>
  </si>
  <si>
    <t>CLP 744.62 (December 30, 2019)</t>
  </si>
  <si>
    <t xml:space="preserve">Means tested social assistance program for adults over 65 years, persons with disabilities who cannot work and are under 65 years of age. </t>
  </si>
  <si>
    <r>
      <t>Yes (</t>
    </r>
    <r>
      <rPr>
        <i/>
        <sz val="10"/>
        <color theme="1"/>
        <rFont val="Arial"/>
        <family val="2"/>
      </rPr>
      <t>Régimen de prima media - RPM</t>
    </r>
    <r>
      <rPr>
        <sz val="10"/>
        <color theme="1"/>
        <rFont val="Arial"/>
        <family val="2"/>
      </rPr>
      <t>)</t>
    </r>
  </si>
  <si>
    <t>Public and private-sector employees, household workers, and employees of the state oil company (Ecopetrol) hired on or after January 29, 2003; and self-employed persons. They have the right to migrate between the fully funded system and the PAYG system according to certain rules.</t>
  </si>
  <si>
    <r>
      <t>Yes (</t>
    </r>
    <r>
      <rPr>
        <i/>
        <sz val="10"/>
        <color theme="1"/>
        <rFont val="Arial"/>
        <family val="2"/>
      </rPr>
      <t>RAIS</t>
    </r>
    <r>
      <rPr>
        <sz val="10"/>
        <color theme="1"/>
        <rFont val="Arial"/>
        <family val="2"/>
      </rPr>
      <t>)</t>
    </r>
  </si>
  <si>
    <t>No. Companies may pay extra contributions but it is not mandatory.</t>
  </si>
  <si>
    <t>Ecopetrol employees hired before January 30, 2003, teachers, and military and police personnel.</t>
  </si>
  <si>
    <t>PAYG and Fully Funded: 4% of earnings.</t>
  </si>
  <si>
    <t>PAYG and Fully Funded: 12% of earnings.</t>
  </si>
  <si>
    <t>PAYG: none, Fully Funded: none</t>
  </si>
  <si>
    <t>16% of declared earnings</t>
  </si>
  <si>
    <t>Under the public scheme, early retirement is only possible under the following conditions: for women with responsibility for the care of children with disabilities, heirs under 25 years old that are studying or underage kids, and for individuals with disabilities. Under special schemes, there rules for aerly retirement may vary along the different regimes.</t>
  </si>
  <si>
    <t>25 minimum wage</t>
  </si>
  <si>
    <t>25 (RPM) / 22 (RAIS) / Under special schemes, the rules contribution years for retirement may vary along the different regimes.</t>
  </si>
  <si>
    <t>Adjusted annually according to changes in the consumer price index or the minimum wage.</t>
  </si>
  <si>
    <t>Woman retires with 5 years less than the man both in the rural clientele (60 man and 55 woman) and in the urban clientele (65 man and 60 woman).</t>
  </si>
  <si>
    <t>Private pension fund management companies</t>
  </si>
  <si>
    <t>48.06% local and foreign equity</t>
  </si>
  <si>
    <t>36.93% debt and equity issued overseas</t>
  </si>
  <si>
    <t>Conservative Fund:  - Limit for National Variable Income = 15%;  - Limit for National and foreign variable income = 20%;    Moderate Fund:   - Limit for National Variable Income = 35%;  - Limit for National and foreign variable income = 45%;    Great Risk Fund:  - Limit for National Variable Income = 45%;  - Limit for National and foreign variable income = 70%;    Programmed Retirement Fund:  - Limit for National Variable Income = 15%;  - Limit for National and foreign variable income = 20%;</t>
  </si>
  <si>
    <t>Conservative Fund: Not Allowed    Moderate Fund: 20% (Indirect), through National and Foreign Private Equity Funds and Collective investment schemes that invest in real estate. Also through REITS.  The aforementioned limit of 20% is composed by the sum of the investments made in alternative assets (National and Foreign Private Equity Funds, Currency and commodity prices Collective investment schemes, Collective Investment Schemes that invest in real estate, Hedge Funds and REITS)    Great Risk Fund: 25% (Indirect), through National and Foreign Private Equity Funds and Collective investment schemes that invest in real estate. Also through REITS  The aforementioned limit of 25% is composed by the sum of the investments made in alternative assets (National and Foreign Private Equity Funds, Currency and commodity prices Collective investment schemes, Collective Investment Schemes that invest in real estate, Hedge Funds and REITS)    Programmed Retirement Fund: Not Allowed</t>
  </si>
  <si>
    <t xml:space="preserve">Conservative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5%.    Moderate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non supervised by the Financial Superintendence of Colombia = 60%;  - Limit for securities other than mortgage backed securities = 10%    Great Risk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15%    Programmed Retirement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5%  </t>
  </si>
  <si>
    <t>Conservative Fund: 40% (World). There is no specific limit for each type of investment issued overseas. Nevertheless, these investments must be rated investment grade.    Moderate Fund: 60% (World). There is no specific limit for each type of investment issued overseas. Nevertheless, these investments must be rated investment grade.    Great Risk Fund: 70% (World). There is no specific limit for each type of investment issued overseas. Nevertheless, these investments must be rated investment grade.    Programmed Retirement Fund: 40% (World). There is no specific limit for each type of investment issued overseas. Nevertheless, these investments must be rated investment grade.</t>
  </si>
  <si>
    <t>1.26% system average as of Dec. 2019</t>
  </si>
  <si>
    <t>Yearly real return by type of fund: Conservative:8.01%  Moderate:13.11%  Great Risk:16.13%  Programmed Withdrawal: 10.47%</t>
  </si>
  <si>
    <t>5 = 4 (RAIS) + 1 (RPM). There are some fund managers for the special regimes lasting after Ley 100 of 1993.</t>
  </si>
  <si>
    <t>80.5% according to their AUM</t>
  </si>
  <si>
    <t>87.55% according to the number of members who belong to the 2 major administrators</t>
  </si>
  <si>
    <t xml:space="preserve">Not as a retirement product. However, when the member does't fulfill the minimum weeks of contributions, then the lump sum becomes a pension benefit. </t>
  </si>
  <si>
    <t>3277.14 as of Dec 31, 2019</t>
  </si>
  <si>
    <t>Yes, Non-Contributory Regime for Basic Amount (RNC for its acronym in Spanish)</t>
  </si>
  <si>
    <t xml:space="preserve">a. Adults over 65 years 
b. Invalid persons: that by weakening their physical or mental state they have lost two thirds or more of their general capacity. 
c. Widows in distress who meet at least one of the following conditions: i. at least 55 years old and under 65 years of age ii. under 55 with children under 18 or with children between 18 and 21 years old, provided they are studying, do not work and integrate family with the widow. 
d. Orphans: i. under 18 years of age. ii. between 18 and 21 years old as long as they are studying and do not work. 
e. Indigent: people who are unable to join a paid job and those who do not have the financial means to satisfy their basic subsistence needs.
</t>
  </si>
  <si>
    <t>Public- and private-sector employees and self-employed persons.</t>
  </si>
  <si>
    <t>Public- and private-sector employees.</t>
  </si>
  <si>
    <t>Teachers and employees of the justice department</t>
  </si>
  <si>
    <t>PAYG: 4.0%, Fully Funded: 1%</t>
  </si>
  <si>
    <t>PAYG: 5.25%, Fully Funded: 3.25%</t>
  </si>
  <si>
    <t>PAYG: 1.41% of payroll, Fully Funded: none</t>
  </si>
  <si>
    <t>PAYG: 7.92%, Fully Funded: N.A.</t>
  </si>
  <si>
    <t xml:space="preserve">Interests, dividends, capital gains, and any other benefit that is a product in colones or in a foreign curreny in which the authorized entities invest the fund resources that they manage, will be except from the taxes refered in article 18 and 23 of “Ley del impuesto sobre la renta”, according to article 72 of Law N°7983.
Aditionally, the tax regulation regarding the fiscal treatment, of the ROP, is established in articles 68-73 of Law N°7983 as well as the requirements for: obtaining a fiscal incentive, the conventions of contribution from the employer to the voluntary complementary pension regime, the excemptions from social security and taxes to the voluntary complementary pension regime, fiscal benefits and repayment of incentives for early retirement. </t>
  </si>
  <si>
    <t>IVM Anticipated: Women 59 years and 11 months with 450 contributions. Men: 61 years and 11 months with 462 contributions.
ROP: When it acquires the right to a pension in the basic scheme.
Volunteers: The benefits will be enjoyed as agreed in the contract, but not before the beneficiary reaches fifty-seven years of age, except in cases of disability or terminal illness or death in the event.</t>
  </si>
  <si>
    <t>IVM: The old-age pensioner is entitled to an additional pension for postponement of retirement, from the date on which he has met the legal and regulatory requirements. This additional pension consists of 0.1333% per month on the average salary of the last 240 salaries, updated by inflation.
RCC (Teachers): In case the old-age pension is postponed with exclusive contributions in education work, the amount of the pension will be increased by 1.5% of the reference salary for each additional quarter, up to a maximum of 4 years.
In case the old-age pension is postponed with contributions other than education, the amount of the pension will increase between 1.5% and 0.18% of the reference salary for each additional quarter, up to a maximum of 4 years.</t>
  </si>
  <si>
    <t>Benefits are adjusted twice a year, in January and July, according to changes in the cost of living.</t>
  </si>
  <si>
    <t>No, tables are used by gender</t>
  </si>
  <si>
    <t>25% (Total exposure)</t>
  </si>
  <si>
    <t>0% (Direct). Direct investment is not allowed. Pension funds can invest in Real Estate through bonds issued by a specialised trust or through bonds issued by developers, banks and development banks, as long as the securities fulfil the regulation for debt.</t>
  </si>
  <si>
    <t>Public sector = 80%. In securities issued by the same group or local financial conglomerate, or internationally in the same issuer, its subsidiaries and affiliates up to 10%. In each external investment manager up to 10%. Deuda individual local = 10%. Repurchase = 5%. Securities lending = 5%. Structured notes with protected capital= 5%. Debt high yield = 5%. Equity and ADR’s = 25%. Funds private equity = 5%. Funds that can venture into property management, real estate investment, real estate, and project development = 10%. 
The funds must meet a maximum investment limit of up to 10% in a single issuer of any type of securities, except for the Ministry of Finance of Costa Rica, the Central Bank of Costa Rica and the issuers of international sovereign debt of countries that have a risk rating within the investment grade.</t>
  </si>
  <si>
    <t>50% (World)</t>
  </si>
  <si>
    <t>0.5% of the managed balance</t>
  </si>
  <si>
    <t>Yes. The current regulation allows the lump sum of the accumulated resources from the ROP if the programmed withdrawal, at the moment to get a pension, is less than 10% of the basic pension (first pillar).</t>
  </si>
  <si>
    <t>Residents of municipalities designated as poor.</t>
  </si>
  <si>
    <t>Insured persons who were older than age 55 (men) or  age 50 (women) in 1998 and workers older than age 36 in 1998 who did not opt for the individual account system are covered under the old social insurance system. The government subsidizes the pay-as-you-go system and finances an indexed bond for account holders who made contributions to the old social insurance system. The bond is the insured’s contributions to the old social insurance system plus interest.</t>
  </si>
  <si>
    <t>Public- and private-sector employees</t>
  </si>
  <si>
    <t>Military personnel</t>
  </si>
  <si>
    <t>Fully Funded: 7.25% of covered earnings. PAYG: none</t>
  </si>
  <si>
    <t>Fully funded: 7.75% of covered payroll, PAYG:none</t>
  </si>
  <si>
    <t>Fully Funded: 15% of covered earnings. PAYG: none</t>
  </si>
  <si>
    <t>If the employee uses part of the balance of their individual account in advance (up to 25%), and not reimbursed, he o her must defer his retirement age by 5 years.</t>
  </si>
  <si>
    <t>US$7,028.29 (2020) y USD$6,500.00 (2018 y 2019)</t>
  </si>
  <si>
    <t>Yes, Ceiling 20.0% (Conservative Pension Fund), investments 0%.</t>
  </si>
  <si>
    <t xml:space="preserve">No, except for El Salvador's sovereign debt. </t>
  </si>
  <si>
    <t>Special Retirement Fund, 0%; Conservative Pension Fund, between 0% and 20% (approved 20%); Moderate Pension Fund (unincorporated), between 20% and 30% and Growth Pension Fund (unincorporated), between 30% and 45%.</t>
  </si>
  <si>
    <t>Real estate protfolio ceiling</t>
  </si>
  <si>
    <t>Special Retirement Fund, up to 100.0% in Pension Investment Certificates. 
Conservative Pension Fund (remaining unincorporated funds): Sovereign Debt of El Salvador, 50% (approved 50%); Central Bank, 30.0% (approved 20%); State Companies and Autonomous Institutions, 20% (approved 5%); Development Bank of El Salvador, 30.0% (approved 20%); Corporations, 40.0% (approved 30%), Investment Funds, 40% (approved 5%), Banks, 40.0% (approved 30%); Housing Financing, 40. 0% (approved 30%); Mortgage bonds, 20% (approved 15.0%); Securitization securities, 20.0% (approved 20%); Pension investment certificates, 45.0% (approved 45%), Other instruments, 30.0% (approved 10%); Financing of infrastructure works, 15% (approved 5%) and of having guarantees, 30% (approved 10%); foreign securities and foreign investment funds, 30% (approved 10%) and repurchase agreements, 5% (approved 0.10%).</t>
  </si>
  <si>
    <t>Investment in foreign securities registered and traded on the local stock market is allowed up to 10%.</t>
  </si>
  <si>
    <t>2018, 2.00%; 2019, 1.95%; 2020 en adelante, 1.90%.</t>
  </si>
  <si>
    <t>Conservative Pension Fund 5.02%; Special Retirement Pension Fund 4.21% (Average Nominal Profitability last 36 months to Dec-2019)</t>
  </si>
  <si>
    <t>Yes. Old Age Pension by order of the Old Age Pensions Act no. 17 of 1944</t>
  </si>
  <si>
    <t>Guyanese citizens aged 65 years or more; being a citizen for at least 10 years and ordinarily resident in Guyana for at least 20 years preceding claim.</t>
  </si>
  <si>
    <t>Yes. The National Insurance Scheme (NIS) provides Social Insurance Coverage on a compulsory basis. All persons between the ages of sixteen (16) and sixty- (60) years who are engaged in insurable employment are covered.</t>
  </si>
  <si>
    <t xml:space="preserve">Old Age Benefit is payable to insured persons who have attained the age of sixty- (60) years. The benefit can be in the form of a periodical payment (pension) or a grant (lump-sum).  </t>
  </si>
  <si>
    <t>Yes. Public Officers' Pension System (including Military Officers); Teachers' Pension; President, Parliamentary and Special Offices Pension; State Pension; Dependants' Pension; Pension for Holders of Offices in Local Democratic Organs- all non-contributory.</t>
  </si>
  <si>
    <r>
      <t xml:space="preserve">Civil servants holding a pensionable office; eligible dependents. </t>
    </r>
    <r>
      <rPr>
        <sz val="10"/>
        <rFont val="Arial"/>
        <family val="2"/>
      </rPr>
      <t>See Pensions Act no. 38 of 1957, Public Officers' Pension Act no. 22 of 1977</t>
    </r>
  </si>
  <si>
    <t xml:space="preserve">Yes: Private Occupational Pension Plans.                                                                                                               Yes. The NIS extends coverage on a voluntary basis to persons who cease insurable employment before reaching age sixty- (60) years, until the attainment thereof. Employed Persons outside this age range who are in insurable employment are also covered, but for Industrial Benefits only. However, Self-employed Contributors are not covered for Industrial Benefits. </t>
  </si>
  <si>
    <t>Yes. Private Occupational Pension System</t>
  </si>
  <si>
    <t>Yes. Private Occupational Pension Plans registered under the Insurance Act 1998 are exempted from paying taxes with regards to those plans, pursuant to the Insurance Act 1998; S105 (3)</t>
  </si>
  <si>
    <t>N/A</t>
  </si>
  <si>
    <t>NIS: 5.6% of total wage. Private Occupational Pension: varies according to pension plan's trust deed and rules.</t>
  </si>
  <si>
    <t>NIS: 8.4% of total wage. Private Occupational Pension: varies according to pension plan's trust deed and rules.</t>
  </si>
  <si>
    <t>Public Officers' Pension: Fully funded from national budgetary allocation.</t>
  </si>
  <si>
    <t>Self Employed: 12.5% of declared income as NIS contributions. Voluntary NIS Contributions: 9.3% of insurable earnings as determined from last 2 years of employment.</t>
  </si>
  <si>
    <t>Private Occupational Pension Plans: 60-65 dependent on plan's trust deed and rules. NIS: 60 years. Public Officers: 55 years</t>
  </si>
  <si>
    <t>Private Occupational Pension Plans: 55-65 dependent on plan's trust deed and rules. NIS: 60 years. Public Officers: 55 years</t>
  </si>
  <si>
    <t>NIS: wage ceiling of G$280,000 per month (JAN 2020)</t>
  </si>
  <si>
    <t>NIS Old Age Pension: insured persons must have paid 150 contributions or more; Insured persons must have paid or been credited with not less than 750 contributions. Private Pension Plans: dependent on plan's trust deed and rules.</t>
  </si>
  <si>
    <t>Public Officers: female officer granted  maternity leave with salary, whether at the full rate or otherwise will have the entire period included in computing benefits. No pay leave deducted from total service.</t>
  </si>
  <si>
    <t>Private Occupational Pensions: The Bank of Guyana. National Insurance Scheme: Ministry of Finance. Public Officers' Pension: Ministry of Public Service, Ministry of Finance. Old Age Pension: Ministry of Social Protection, Ministry of Finance</t>
  </si>
  <si>
    <t>Ministry of Finance, Board of the National Insurance Scheme</t>
  </si>
  <si>
    <t>NIS: short term investments- 10-30% of total assets; medium term- 20%; long term (local)- 15-45%; long- term (foreign): 15-45%</t>
  </si>
  <si>
    <t>80% of a private pension plan's total assets shall be invested in Guyana, provided that for each percentage point of its assets invested in common stock or long term debt of a company in Guyana, the 80% minimum may be reduced by 1 percentage point, up to a maximum of a 10 percentage point reduction.</t>
  </si>
  <si>
    <t>Yes. Administrators of private pension plans have varying fees.</t>
  </si>
  <si>
    <t>68.3% (Dec 2019)</t>
  </si>
  <si>
    <t>20.1% (Dec 2019)</t>
  </si>
  <si>
    <t>Yes. Private Occupational Pensions: average 25% of total accumulated benefit, dependent on individual trust deeds and rules of private pension plans. Public Officers' Pension: a public officer retiring before 10 years service, thereby not qulaifying for a pension, will be paid a gratuity instead, calculated as 5 times the standard pension formula.</t>
  </si>
  <si>
    <t>Memorandum</t>
  </si>
  <si>
    <t>Private-sector and public employees. Exclusions: Unpaid family labor, self-employed persons, members of religious communities, and foreign diplomats.</t>
  </si>
  <si>
    <t>NO</t>
  </si>
  <si>
    <t>Yes (Pension payments are deductible in the tax return)</t>
  </si>
  <si>
    <t>Ex' member of Army Forces and ex employee of  Public enterprises that no longer exist - Ex : BNDAI ,Minoterie...)</t>
  </si>
  <si>
    <t>6% earnings</t>
  </si>
  <si>
    <t>Benefits are adjusted on an ad hoc basis</t>
  </si>
  <si>
    <t>General description</t>
  </si>
  <si>
    <t>Yes, called PRO-SOLIDAR Plan</t>
  </si>
  <si>
    <t>The PRO-SOLIDAR Plan aims to promote the universalization of coverage, through the gradual and progressive affiliation of workers excluded from Social Security, the improvement of the Comprehensive Public Health Network, the direct care of temporary homes for adults and children in vulnerable situations and investment in infrastructure, equipment and sports education that promotes prevention.</t>
  </si>
  <si>
    <t>Yes, under the Social Security Insurance Scheme</t>
  </si>
  <si>
    <t>Public, private and self-employed employees.</t>
  </si>
  <si>
    <t>Yes, under the Social Welfare Insurance Scheme</t>
  </si>
  <si>
    <t>Certain provisions of the Social Protection Act 2015 on old age, disability and survivors have not been fully implemented, including mandatory individual accounts for persons with incomes above L8,882.30 per month.</t>
  </si>
  <si>
    <t>Yes (under Framework Law of the Social Protection System)</t>
  </si>
  <si>
    <t>Police and military personel, public executive branch employees, teachers and professors, and employees of the National Autonomous University of Honduras.</t>
  </si>
  <si>
    <t>2.5% of covered income; Collective Capitalization Regime, for a contribution ceiling of L8,882.30</t>
  </si>
  <si>
    <t>3.5% of the covered payroll; Collective Capitalization Regime, for a contribution ceiling of L8,882.30</t>
  </si>
  <si>
    <t>6.0% of estimated revenue.</t>
  </si>
  <si>
    <t>Under the IHSS regime, there is no early retirement. If a person wishes to withdraw before meeting the requirements, the full amount of their contributions is refunded.</t>
  </si>
  <si>
    <t>IHSS members can continue to work after reaching retirement age and thus defer the retirement date. If a worker reaches retirement age by meeting the contribution requirements and decides not to claim his pension and continues to work, he will receive a 3% benefit instead of 1% for each year and fraction of the year of contributions made after the first 60 months of contribution.</t>
  </si>
  <si>
    <t>By discretional adjustment approved by the Board of the Public Pensión Institución and authorized by the CNBS, generally limited to inflation.</t>
  </si>
  <si>
    <t>NA</t>
  </si>
  <si>
    <t>1.9197% (December 2019)</t>
  </si>
  <si>
    <t>0.00% (December 2019)</t>
  </si>
  <si>
    <t>30% in equity markets and up to 5% in listed shares.</t>
  </si>
  <si>
    <t>15% in Guaranteed Securities, structured through Financial System Institutions, aimed at financing housing projects.</t>
  </si>
  <si>
    <t>Up to 60% in government bonds, 5% in corporate bonds issued by non-financial institutions, and for financial institutions depending on the risk rating of the issue or issuer up to 30% in category "A" or its equivalent, up to 50% in category "AA" or its equivalent, up to 70% in category "AAA" or its equivalent.</t>
  </si>
  <si>
    <t xml:space="preserve">10% of fund´s portfolio and an additional 10% with authorization from the CNBS. Investments in offshore countries or those with a credit rating lower than BBB- are not allowed. There is a ceiling of 5% for foreign issuers and instruments. </t>
  </si>
  <si>
    <t>10.50% nominal weighted average; 6.28% real average (December 2019; Year-on-Year Inflation Rate 4.08%)</t>
  </si>
  <si>
    <t xml:space="preserve">There are 9 funds, 5 of them are public pension funds (IPPS) with defined benefits and 4 are private pension funds (AFP) with defined contribution scheme. </t>
  </si>
  <si>
    <t>56.9843% (December 2019)</t>
  </si>
  <si>
    <t>88.5157% (December 2019)</t>
  </si>
  <si>
    <t>1. Yes (Only the Private Pension system and some complemetary pensions generated by contributions on different special operators of the public pension systems).</t>
  </si>
  <si>
    <t>1. Yes (Only in voluntary defined contribution schemes)</t>
  </si>
  <si>
    <t>1. Yes (in defined benefit schemes granted by public pesion systems.</t>
  </si>
  <si>
    <t>L8,882.3 (2015); L9,326.42 (2019); L9,792.74 (2020)</t>
  </si>
  <si>
    <t>L24.8179 for US$1.00</t>
  </si>
  <si>
    <t>Employed and self-employed persons.  The National Insurance Scheme ("NIS") is a PAYG/DB system which is partially funded and includes: Public and private-sector employees and self-employed persons. Public Sector also has a PAYG  which is a partially funded system for some Public Sector Employees.</t>
  </si>
  <si>
    <t>Yes (Contributions of up to 20% of an individual's annual pensionable salary are tax-deductible, and all the earnings on pension investment during accumulation are tax-free)</t>
  </si>
  <si>
    <t>Yes. This refers to the specific public pension arrangements established for a certain set of public sector or civil servant groups. These arrangements are usually set up by statute and outside the remit of the Financial Services Commission (FSC). There is also a new Tourism Workers Pension Scheme set up for Jamaicans working within the tourism and hospitality sectors. This scheme is set up using public funds through a subsidy from the "Tourism Enhancement Fund".</t>
  </si>
  <si>
    <t>Public-sector employees, teachers, police and military personnel and Civil Servants who are apart of the PAYG system.</t>
  </si>
  <si>
    <t>Up to a maximum of 20% of pensionable earnings for the private pension arrangements. 2.5% for National Insurance Scheme.  Police, councillors and parliamentarians contribute. 1.7%, 6% and 6% of salary respectively to the government's Defined Benefits PAYG arrangement.</t>
  </si>
  <si>
    <t>Up to a maximum of 10% of employee's annual pensionable earnings for the private pension arrangements.</t>
  </si>
  <si>
    <t>Self-employed persons are able to contribute on a voluntary basis through approved Individual Retirement Schemes and contribution rates are capped at 20% of pensionable income.</t>
  </si>
  <si>
    <t xml:space="preserve">Between 60 &amp; 65 </t>
  </si>
  <si>
    <t>Yes. Within 10 years of normal retirement age (NRA) or due to Ill-health.</t>
  </si>
  <si>
    <t>Yes. Persons may continue to contribute up to five (5) years after attaining NRA as agreed with the employer.</t>
  </si>
  <si>
    <t>Benefits are reviewed every two years.</t>
  </si>
  <si>
    <t xml:space="preserve">Yes. The Financial Services Commission supervises the private pension fund industry. </t>
  </si>
  <si>
    <t>100% (Direct).   Each equity investment is subject to a general concentration limit of 5%.</t>
  </si>
  <si>
    <t xml:space="preserve">- Limit for investments in real property; not for income generation = 5%.;  - Limit in the case of the generation of income = 100%.  </t>
  </si>
  <si>
    <t>- Limit for public bonds: 100% (Direct). Government securities must meet eligibility requirements  - Limit for corporate bonds: 100% (Direct). Each corporate obligation investment is subject to a general concentration limit of 5%.</t>
  </si>
  <si>
    <t>20%, or the limit imposed by the Bank of Jamaica (BOJ)whichever is lower.  Investments limited to  Canada, the United States of America, the United Kingdom or any other country declared as a recognised jurisdiction by the FSC and BOJ.</t>
  </si>
  <si>
    <t>JMD140.651:USD1 as at June 22, 2020.</t>
  </si>
  <si>
    <t>Legal residents of Mexico with at least 68 years old.</t>
  </si>
  <si>
    <t>Private sector employees covered by the PAYG system before July 1, 1997, can choose to receive benefits from either the social insurance system or the mandatory individual account system.</t>
  </si>
  <si>
    <t>Private-sector employees and members of cooperatives.</t>
  </si>
  <si>
    <t>All public-sector employees, oil, and military personnel. Public-sector workers hired before 2007, belong to a special PAYG system. Public-sector wokers hired after 2007 belong to a special funded system.</t>
  </si>
  <si>
    <t>1.125% of covered earnings</t>
  </si>
  <si>
    <t>5.15% of covered payroll</t>
  </si>
  <si>
    <t>0.225% of covered earnings plus an average flat-rate amount of 4.21 pesos (2013) to the individual account for each day insured persons with earnings up to 15 times the UMA (Unit of Measurement and Updade)</t>
  </si>
  <si>
    <t>6.275% of the legal daily minimum wage</t>
  </si>
  <si>
    <t>In both the private and public sector, early retirement at age 60 is possible, as long as the individual is not working, could not find any paid employment and has the minimum required contributions. The individual can retire at any age if the capital accumulated in the account can finance at least 1.3 times the minimum guaranteed pension. However, the employee must complete the time of contribution required by law. The beneficiary may opt for programmed withdrawal or life annuity.</t>
  </si>
  <si>
    <t>It is possible to defer the pension after 65 years old.</t>
  </si>
  <si>
    <t>10 times UMA (Unit of Measurement and Updade) for government employees and 25 times UMA for IMSS employees.</t>
  </si>
  <si>
    <t>25 years for government employees and 24.0384615384615 (1,250 weeks) for IMSS employees.</t>
  </si>
  <si>
    <t>Benefits are adjusted annually in February according to the annual increase of the price index.</t>
  </si>
  <si>
    <t>Maternity leave of 45 days before birth of the child and 45 days after the child's birth.</t>
  </si>
  <si>
    <t>No, mortality tables used are differentiated by sex.</t>
  </si>
  <si>
    <t>Since 2019 the Multi-fonds were migrated to Target Date Funds in investment societies (SIEFORE).</t>
  </si>
  <si>
    <t>6.2% (2018), 5.8 (2019)</t>
  </si>
  <si>
    <t>10.8% (2018), 14.59% (2019)</t>
  </si>
  <si>
    <t>All Afores, Basic Initial: 50% (Total exposure)  - All Afores, Basic 90-94: 50% (Total exposure) - All Afores, Basic 85-89: 50% (Total exposure) - All Afores,  Basic 80-84: 50% (Total exposure)  - All Afores, Basic 75-79: 40% (Total exposure) - All Afores, Basic 70-74: 35% (Total exposure)  - All Afores, Basic 65-69: 30% (Total exposure) - All Afores, Basic 60-64: 30% (Total exposure) - All Afores, Basic 55-59: 9% (Total exposure)  - All Afores, Basic Pension: 0% (Total exposure)  Other/Comments:These limits are given for direct exposure through IPOs and secondary market for individual stocks listed in the Mexican Stock Exchange, as well as for indirect exposure through authorized derivatives, structured notes linked to equity and equity ETFs or mutual funds that replicate authorized equity indices. No private equity exposure is considered in these limits, and neither does REITs nor equivalent vehicles.</t>
  </si>
  <si>
    <t>All Afores, Basic Initial: 0% (Direct); 10% (Indirect)  - All Afores, Basic 90-94: 0% (Direct); 10% (Indirect)  - All Afores, Basic 85-89: 0% (Direct); 10% (Indirect)  - All Afores,  Basic 80-84: 0% (Direct); 10% (Indirect)  - All Afores, Basic 75-79: 0% (Direct); 10% (Indirect)  - All Afores, Basic 70-74: 0% (Direct); 10% (Indirect)  - All Afores, Basic 65-69: 0% (Direct); 9% (Indirect)  - All Afores, Basic 60-64: 0% (Direct); 7% (Indirect)  - All Afores, Basic 55-59: 0% (Direct); 6% (Indirect)  - All Afores, Basic Pension: 0% (Direct); 5% (Indirect) Other/Comments: Direct exposure in real estate is not allowed. Investment in real estate is only allowed through listed securities in eligible financial markets. Indirect exposure can be through: i) publicly offered REITs (only through authorized indices) and publicly offered Mexican REITs, called FIBRAs, (through authorized indices or individually); ii) publicly offered certificates of development capital (CKDs) that invest in real estate; iii) structured debt linked to real estate.</t>
  </si>
  <si>
    <t>All Afores, all funds: No investment limits for debt issued, or guaranteed, by the Mexican Federal Government, nor for the Central Bank. Subnationals are not included in this policy.  Limit for to the aggregate exposure allowed for corporate bonds: 100% (Total exposure). Simultaneously, it applies a concentration limit for each individual issuer, depending on its credit rating (up to 5% of AUMs for AAA; up to 3% of AUM for AA, up to 2% of AUM for A, up to 1% of AUM for BBB). Those AFORE that implement internal credit models (according to the regulation) will be allowed to define their own issuer limits within a maximum of 5% of their AUMs (instruments rated BBB or more).</t>
  </si>
  <si>
    <t>All Afores, all funds: 20% (Eligible countries). Commodities are not considered foreign assets nor do FX positions.</t>
  </si>
  <si>
    <t>0.983% (2019, 0.922% - year 2020)</t>
  </si>
  <si>
    <t>3.31% (2017), '12.25% (2019)</t>
  </si>
  <si>
    <t>10 (2018) and (2019)</t>
  </si>
  <si>
    <t>41.1% (2018), 39.02% (2019)</t>
  </si>
  <si>
    <t>40.3% (2018), 41.44% (2019)</t>
  </si>
  <si>
    <t>No, but if the employee doesn't fulfill the years of service required to receive a pension payment, the total amount of the individual account can be withdrawn since 65 years old.</t>
  </si>
  <si>
    <t>6,314 (2018), 6,545 (2019)</t>
  </si>
  <si>
    <t>20.1112 (Dec 2018), 18.872700 (Dec 2019)</t>
  </si>
  <si>
    <t>125,000 adults over 65 years of age or older (dicember 2020).</t>
  </si>
  <si>
    <t>Public- and private-sector employees who were insured and were older than age 35 in January 1, 2006; public- and private-sector employees who were insured and younger than age 35 or who started working between January 1, 2006, and December 31, 2007, and did not choose to participate in the combined social insurance and individual account system.</t>
  </si>
  <si>
    <t>Public- and private-sector employees, including citizens working abroad and foreigners working in Panama, who enrolled for the first time after January 1, 2007; public- and private sector employees who were insured before December 31, 2007, and chose to participate in the mixed system. In addition,  Self-employed persons aged 35 or younger on January 1, 2007, and had annual gross earnings greater than 9,600 balboas.</t>
  </si>
  <si>
    <t>Public-sector  employees.</t>
  </si>
  <si>
    <t>9.25% of the first 500 balboas of gross monthly earnings to social insurance (7.25% of the thirteenth salary); 9.25% of gross monthly earnings above 500 balboas to the individual account (7.25% of the thirteenth salary).</t>
  </si>
  <si>
    <t>4.25% of the first 500 balboas of gross monthly earnings to social insurance (10.75% of the thirteenth salary); 4.25% of gross monthly earnings greater than 500 balboas to the individual account (10.75% of the thirteenth salary).</t>
  </si>
  <si>
    <t>0.8% of all insured persons’ earnings</t>
  </si>
  <si>
    <t>PAYG: Social insurance only: 13.5% of gross declared monthly earnings., Fully Funded: : 13.5% of 52% of gross annual earnings.</t>
  </si>
  <si>
    <t xml:space="preserve">USD 933.2 millions in 2018. </t>
  </si>
  <si>
    <t>Early pension: From 60 years old for men and 55 years old for women with a contribution record of at least 180 months. The amount of the pension is reduced being equivalent to the old-age pension multiplied by 0.9128 one year before the normal retirement age, or by 0.8342 two years before the normal retirement age. Partial early pension: at 60 years old for men and 55 years old for women with 180 to 239 months of contributions. The amount is of a reduced pension equivalent to the partial old-age pension multiplied by 0.9128 one year before the normal retirement age, or by 0.8342 two years before the normal retirement age.</t>
  </si>
  <si>
    <t>There is an additional payment of 2% of the income for every 12 months of additional contributions at the normal retirement age.</t>
  </si>
  <si>
    <t>PAYG:  Benefits are adjusted on an ad hoc basis according to economic conditions.</t>
  </si>
  <si>
    <t>10% of the reserve total</t>
  </si>
  <si>
    <t>Mortgage title up to 5%, debt title up to 15%, state bonds up to 50%</t>
  </si>
  <si>
    <t>They can only be placed on securities issued and guaranteed by multilateral financial organizations where the Panama participates.</t>
  </si>
  <si>
    <t>4.24% in 2018.</t>
  </si>
  <si>
    <t>1,649.0 millones $ (2018)</t>
  </si>
  <si>
    <t>Needy resident citizens of Paraguay.</t>
  </si>
  <si>
    <t>Employed persons, including employees of decentralized state entities and enterprises partially owned by the state, municipal workers, and apprentices. Voluntary coverage for self-employed persons, household workers, and housewives.</t>
  </si>
  <si>
    <t>Public-sector employees, teachers, police and military personnel, railroad employees, and bank employees.</t>
  </si>
  <si>
    <t>9% of gross earnings</t>
  </si>
  <si>
    <t>14% of gross payroll.</t>
  </si>
  <si>
    <t>1.5% of gross earnings</t>
  </si>
  <si>
    <t>12.5% of the legal monthly minimum wage. The legal monthly minimum wage is 1,824,055 guaraníes.</t>
  </si>
  <si>
    <t>Be at least 55 years old and have contributed at least for 30 years (1500 weeks) to the system. The monthly pension is equivalent to 80% of the average income of the insured plus 4 percentage points for each year that the insured is older than 55, up to 59 years.</t>
  </si>
  <si>
    <t>Late retirement is possible, however, once the age and labor seniority necessary to obtain ordinary retirement is reached, the 100% of the average of the last 36 months is received and, for the individual there is no additional benefit for contributing for more time than required.</t>
  </si>
  <si>
    <t>Benefits are adjusted annually according to changes in the cost of living, depending on available funds.</t>
  </si>
  <si>
    <t>Needy citizens of Peru.
People over 65, who are in extreme poverty and they have not ever contributed to social security. (http://www.pension65.gob.pe/)</t>
  </si>
  <si>
    <t>Wage earners and salaried employees in the public and private sectors, employees of worker-owned and cooperative enterprises, teachers, artists, household workers, seamen, journalists, tannery workers, and certain self-employed workers. Voluntary coverage for housewives.</t>
  </si>
  <si>
    <t>Public- and private-sector employees. Voluntary coverage for self-employed persons</t>
  </si>
  <si>
    <t>Fishermen and military and police personnel.</t>
  </si>
  <si>
    <t>PAYG: 13% of gross earnings.
Fully funded: 10% of gross earnings.</t>
  </si>
  <si>
    <t>PAYG system Early pension: 55 years old with at least 30 years of contribution for men or 50 years old with at least 25 years of contribution for women. However, there is a 4% reduction in the amount of the pension for each year before the 65 years old. In case of collective dismissal or personnel reduction (authorized by the labor authority), the requirements are 55 years old for men, 50 years old for women and at least 20 years of contributions.
There are exceptions for risky activities and the so-called special regimes for fishing, mining and civil construction workers, the leather industry, maritime workers, pilots, housewives and journalists, according to their particular legislation.
Fully funded regular early retirement: 50 years old for women and 55 years old for men; the pension must be equal to or greater than 40% of the average salary declared in the last 120 months prior to the application, updated by the Consumer Price Index (IPC); voluntary contributions with or without pension purposes that exceed 20% of the individual account (CIC) of mandatory contributions with less than nine (9) months in the CIC are not considered in the pension estimation. Early retirmente can be taken if the individual has a terminal illness or cancer and is not elegible for a disability pension.
There are special regimes for individuals who work in fishing, mining, metallurgical and iron and steel production centers exposed to risks of toxicity, danger and unhealthiness conditions and civil construction workers, according to their particular legislation.</t>
  </si>
  <si>
    <t>It is possible to defer the pension after 65 years old and there are no penalties.
PAYG: Once the 20-year contribution requirement is reached, if the individual is 65 years or older, he receives an additional percentage increase in the replacement rate per addiotional year of contribution, as long as the maximum pension amount is not exceeded (the pension is calculated by assigning a percentage for the first 20 years of contribution, and then adding an additional percentage for each year of contribution above 20 initial years). If the individual was born before 1947, it is 50% for the first 20 years, and 4% for each additional year; and for those who were born after 1947, it is a percentage that goes between 30% and 45% for the first 20 years (depending on how old they were at 02/01/2002), and 2% for each additional year.
Fully funded: Affiliates who retire after 65 years, are exempted from paying the disability and survival insurance premium from the time they reach that age, ceasing the coverage of this insurance.</t>
  </si>
  <si>
    <t>PAYG: 20. Fully funded: None</t>
  </si>
  <si>
    <t>PAYG: Benefits are adjusted periodically depending on financial resources.
Fully funded: Annuities increase 2% annually.</t>
  </si>
  <si>
    <t>Fund Type 0: 0%
Fund Type 1: 10%
Fund Type 2: 45%
Fund Type 3: 80%.</t>
  </si>
  <si>
    <t>Pension funds can invest in Real Estate only throuhg alternative funds, direct investment is forbidden
Fund Type 0 and 1: 0%
Fund Type 2: 6%
Fund Type 3: 8%</t>
  </si>
  <si>
    <t>Bonds issued or guaranteed by the Peruvian State: 30%
Bonds issued or guaranteed by the Central Bank: 30%
Bonds issued or guaranteed by the Peruvian State and Central Bank: 40%
Also, all Debt Securities register limits by type of fund:
Fund Type 0: up to 75% of the value of the Fund
Fund Type 1: up to 100% of the value of the Fund
Fund Type 2: up to 75% of the value of the Fund
Fund Type 3: up to 70% of the value of the Fund</t>
  </si>
  <si>
    <t>Fund Type 0: 2.3192%
Fund Type 1: 11.7073%
Fund Type 2: 10.8148%
Fund Type 3: 5.8090%</t>
  </si>
  <si>
    <t>917 (in US dollars, updated to December 2019. Source: AIOS)</t>
  </si>
  <si>
    <t>3.31 (updated to December 2019. Source: AIOS)</t>
  </si>
  <si>
    <t>Needy residents of the Dominican Republic.</t>
  </si>
  <si>
    <t>The pay-as-you-go social insurance system for private-sector workers was closed to new entrants in 2003 and is being phased out. It covers private-sector workers aged 45 or older in 2003 who chose to remain in the social insurance system and private-sector pensioners who began receiving their pensions before June 2003. Public-sector workers who opted not to join the individual account system remain in the separate social insurance system for public-sector workers.</t>
  </si>
  <si>
    <t>Public and Private-sector workers who entered the labor force since June 2003.</t>
  </si>
  <si>
    <t>Mandatory individual account:2.87% of covered earnings.</t>
  </si>
  <si>
    <t>Mandatory individual account:7.1% of covered payroll.</t>
  </si>
  <si>
    <t>Beneficiares must have 55 years old and accumulated a fund that allows you to enjoy a pension that is 50% higher than the minimum pension</t>
  </si>
  <si>
    <t>The upper limit for the quotable salary (20 national minimum wages) is RD$ 269,640.00. (minimum wages is RD$ 13,482.00)</t>
  </si>
  <si>
    <t>Benefits are adjusted according to changes in the legal monthly minimum wage for public sector workers.</t>
  </si>
  <si>
    <t>Limit of administrated pension fund for mortgage letters (bonds specifically issued by financial entities for housing) = 70%.;  - Limit of administrated pension fund for housing development investment funds = 20%.;  - Limit of administrated pension fund for local government financial instruments issued to develop infrastructure projects = 10%; - Limit of administrated pension fund for investment fund shares and mutual fund shares = 15%; - Limit of administrated pension fund for mortgage-backed securities = 5%; - Limit of administrated pension fund for Securities issued by public offer Trusts = 5%</t>
  </si>
  <si>
    <t xml:space="preserve"> - Limit of administrated pension fund for Central Bank financial instruments = 50%.;  - Limit of administrated pension fund for local government financial instruments = 50%.; - Limit of administrated pension fund for debt and financial instruments issued to finance local projects by
Multilateral Agencies = 10%.;  - Limit of administrated pension fund for corporate Bonds = 70%.;  - Limit of administrated pension fund for Bonds issued by financial entities = 75%; - Limit of administrated pension fund for financial instruments issued by The National Bank of Exports = 10%;- Limit of administrated pension fund for local government financial instruments issued to develop infrastructure projects = 10%</t>
  </si>
  <si>
    <t>1.20% of the managed balance</t>
  </si>
  <si>
    <t>5.51% (March 2020)</t>
  </si>
  <si>
    <t>58.52%(of total funds) and 46.04% (of CCI funds)</t>
  </si>
  <si>
    <t>59.36% (of total funds) and 62.69% (of CCI funds)</t>
  </si>
  <si>
    <t>Needy residents of Uruguay and victims of domestic violence or violent crimes. 
Will be beneficiary of pension, any inhabitant of the Republic that lacks resources to support their vital needs and is seventy years of age or, at any age, is absolutely incapacitated for all paid work. Those who have incomes of any nature or origin lower than the amount of this benefit, will receive only the difference between both amounts</t>
  </si>
  <si>
    <t>Employed and self-employed persons, including rural and household workers.</t>
  </si>
  <si>
    <t xml:space="preserve">Employed and self-employed persons with monthly earnings greater than 53,374 pesos. For the gross monthly earnings above 160.121 pesos the system is voluntary. </t>
  </si>
  <si>
    <t>Financial system employees, notaries, university graduates (non dependent), and military and police force personnel.</t>
  </si>
  <si>
    <r>
      <rPr>
        <b/>
        <sz val="10"/>
        <rFont val="Arial"/>
        <family val="2"/>
      </rPr>
      <t>15% of gross monthly earnings</t>
    </r>
    <r>
      <rPr>
        <sz val="10"/>
        <rFont val="Arial"/>
        <family val="2"/>
      </rPr>
      <t xml:space="preserve">. Contribution rates distribution between PAYG and individual account: 15% of the first 53,374 pesos of gross monthly earnings to PAYG; 15% of gross monthly earnings above 53,374 pesos to the individual account. For the insured who voluntary choose for the Article 8 of the Social Security Act (Ley 16,713), 7.5% of the first 53,374 pesos of gross monthly earnings to social insurance and 7,5% to the individual account; 15% of gross monthly earnings above 53,374 pesos and until 80,060 pesos to PAYG; 15% of gross monthly earnings above 80,060 pesos to the individual account. </t>
    </r>
  </si>
  <si>
    <t xml:space="preserve">PAYG:  7.5% of covered payroll. </t>
  </si>
  <si>
    <t>The total collection of the Social Security Assistance Tax will be entirely allocated to the Social Security Bank (Impuesto a la Asistencia de la Seguridad Social  - IASS) and 7% of the basic Value Added Tax.</t>
  </si>
  <si>
    <t>If necessary, the Central Government will financially assist the Social Security Bank (BPS), in accordance with the provisions of Uruguayan Constitution (article 67).</t>
  </si>
  <si>
    <t>60 years of age and a minimum of 30 years of work</t>
  </si>
  <si>
    <t xml:space="preserve"> - Certain jobs allow earlier retirement. In these cases, when bonus services are computed, the corresponding bonus will be added to the real age and the real years of work registered.
- Retirement due to total disability at any age if the reason for disability is related to work.
- Retirement due to total disability at any age if the reason for disability is not related to work and the contributor has worked for at least two years. </t>
  </si>
  <si>
    <t xml:space="preserve">70 years old and fifteen years of service. 69 years old and seventeen years of service. 68 years old and nineteen years of service. 67 years old and 21 years of service. 66 years old and 23 years of service. 65 years old and 25 years of service. </t>
  </si>
  <si>
    <t>Benefits are adjusted according to changes in the average wage index.</t>
  </si>
  <si>
    <t>Yes - Superintendencia de Servicios Financieros - Banco Central del Uruguay</t>
  </si>
  <si>
    <t>Securities issued by Uruguayan public or private companies. 50% of the Accumulation sub-fund and 0% of the Retirement subfund. This includes equities, negotiable obligations, trusts and other securities issued by uruguayan companies. The Accumulation subfund may hold up to the equivalent of 10% in its portfolio (ten percent) of the shares issued by a corporation.</t>
  </si>
  <si>
    <t xml:space="preserve">No specific limit but it is part of securities listed above. </t>
  </si>
  <si>
    <t xml:space="preserve">Securities issued by the Uruguayan state and by the central bank. 75% of the accumulation sub-fund and 90% of the retirement subfund. </t>
  </si>
  <si>
    <t>15% of the accumulation sub-fund and 30% of the retirement subfund. Issuers or instruments with extremely high or very good capacity of payment.</t>
  </si>
  <si>
    <t>Social protection public spending (% of GDP)</t>
  </si>
  <si>
    <t>IMF- World Economic Outlook Database, April 2020.</t>
  </si>
  <si>
    <t>Percentage that results from dividing the self-employed workers and the total number of employed workers. 'Self-employed workers' are those who work on their own.</t>
  </si>
  <si>
    <t>Data for Argentina, Brazil, Chile, El Salvador, Honduras, Mexico, Panama and Peru corresponds to the ILO EPLex database that provides information on the employment protection legislation and does not, generally, cover case law or collective agreements on the subject. The database deals only with employees in the private sector. All resulting indicators are distributed on a 0-1 scale. Lower values of EPLex indicators represent lower level of de jure employment protection in a given country and a given year, while higher values of EPLex indicators represent higher level of de jure employment protection. Data for Bahamas, Barbados, Colombia, Costa Rica, Dominican Republic, Jamaica, Paraguay and Uruguay are from the OECD indicators on Employment Protection Legislation, Scale from 0 (least restrictions) to 6 (most restrictions), last year available.</t>
  </si>
  <si>
    <t>Severance pay at 2 years of tenure, in months.</t>
  </si>
  <si>
    <t>Employed workers with labor income less than or equal to the minimum wage in the main occupation (%).</t>
  </si>
  <si>
    <t>Number of persons who are employed in the rural sector as a percent of the total working age population (15+).</t>
  </si>
  <si>
    <t>Percentage that results from dividing the economically active population who contribute to the old-age pension scheme and the economically active population. Affiliates are used in the case that contributors are not available in the survey.</t>
  </si>
  <si>
    <t>Ratio of the total number of pension beneficiaries (contributory only) over the total population. Both the pension beneficiaries and the total population correspond to individuals aged 65 and more. Pension beneficiaries correspond to individuals receiving any type of contributory pension benefits (old age, disability, widows).</t>
  </si>
  <si>
    <t>Ratio of the total number of pension beneficiaries (non-contributory only) over the total population. Both the pension beneficiaries and the total population correspond to individuals aged 65 and more. Pension beneficiaries correspond to individuals receiving any type of pension non-contributory old-age benefits.</t>
  </si>
  <si>
    <t>Ratio of the total number of pension beneficiaries (both contributory and non-contributory) over the total population. Both the pension beneficiaries and the total population correspond to individuals aged 65 and more. Pension beneficiaries correspond to individuals receiving any type of pension benefits (old age, disability, widows).</t>
  </si>
  <si>
    <t xml:space="preserve">Equals the interest rate that a worker would hypothetically earn on his/her contributions to pay for the benefits he/she would receive when she retired. </t>
  </si>
  <si>
    <t>Expected revenues in the pension system, conditional on the rates of contribution stated in the current pension law and the expected demography path in 2030, percentages of GDP.</t>
  </si>
  <si>
    <t>Expected revenues in the pension system, conditional on the rates of contribution stated in the current pension law and the expected demography path in 2060, percentages of GDP.</t>
  </si>
  <si>
    <t>This indicator includes projections of total government old age benefit expenditures, including pensions, health care, and long-term care as a share of GDP.</t>
  </si>
  <si>
    <t xml:space="preserve">  as of November 2020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43" formatCode="_(* #,##0.00_);_(* \(#,##0.00\);_(* &quot;-&quot;??_);_(@_)"/>
    <numFmt numFmtId="164" formatCode="_-* #,##0.00_-;\-* #,##0.00_-;_-* &quot;-&quot;??_-;_-@_-"/>
    <numFmt numFmtId="165" formatCode="0.0"/>
    <numFmt numFmtId="166" formatCode="0.0%"/>
    <numFmt numFmtId="167" formatCode="0.000%"/>
    <numFmt numFmtId="168" formatCode="0.000"/>
    <numFmt numFmtId="169" formatCode="&quot;$&quot;#,##0.0;[Red]\-&quot;$&quot;#,##0.0"/>
    <numFmt numFmtId="170" formatCode="&quot;$&quot;#,##0.00"/>
    <numFmt numFmtId="171" formatCode="#,##0.0"/>
  </numFmts>
  <fonts count="56" x14ac:knownFonts="1">
    <font>
      <sz val="11"/>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sz val="10"/>
      <color theme="1"/>
      <name val="Arial Narrow"/>
      <family val="2"/>
    </font>
    <font>
      <b/>
      <sz val="15"/>
      <color theme="3"/>
      <name val="Garamond"/>
      <family val="1"/>
    </font>
    <font>
      <b/>
      <sz val="14"/>
      <color theme="3"/>
      <name val="Garamond"/>
      <family val="1"/>
    </font>
    <font>
      <sz val="14"/>
      <color rgb="FFFFC000"/>
      <name val="Garamond"/>
      <family val="1"/>
    </font>
    <font>
      <sz val="14"/>
      <color theme="3"/>
      <name val="Garamond"/>
      <family val="1"/>
    </font>
    <font>
      <sz val="11"/>
      <color theme="3"/>
      <name val="Garamond"/>
      <family val="1"/>
    </font>
    <font>
      <sz val="14"/>
      <color theme="1"/>
      <name val="Calibri"/>
      <family val="2"/>
      <scheme val="minor"/>
    </font>
    <font>
      <sz val="12"/>
      <color rgb="FFFFC000"/>
      <name val="Garamond"/>
      <family val="1"/>
    </font>
    <font>
      <b/>
      <sz val="10"/>
      <color theme="1"/>
      <name val="Calibri"/>
      <family val="2"/>
      <scheme val="minor"/>
    </font>
    <font>
      <sz val="10"/>
      <color theme="1"/>
      <name val="Calibri"/>
      <family val="2"/>
      <scheme val="minor"/>
    </font>
    <font>
      <b/>
      <sz val="11"/>
      <color theme="1"/>
      <name val="Arial Narrow"/>
      <family val="2"/>
    </font>
    <font>
      <sz val="12"/>
      <color theme="10"/>
      <name val="Arial"/>
      <family val="2"/>
    </font>
    <font>
      <sz val="14"/>
      <color theme="1"/>
      <name val="Arial"/>
      <family val="2"/>
    </font>
    <font>
      <b/>
      <sz val="14"/>
      <color theme="1"/>
      <name val="Arial"/>
      <family val="2"/>
    </font>
    <font>
      <b/>
      <sz val="14"/>
      <name val="Arial"/>
      <family val="2"/>
    </font>
    <font>
      <sz val="12"/>
      <color theme="1"/>
      <name val="Arial"/>
      <family val="2"/>
    </font>
    <font>
      <sz val="12"/>
      <name val="Arial"/>
      <family val="2"/>
    </font>
    <font>
      <b/>
      <u/>
      <sz val="14"/>
      <color theme="1"/>
      <name val="Arial"/>
      <family val="2"/>
    </font>
    <font>
      <sz val="8"/>
      <color theme="1"/>
      <name val="Arial"/>
      <family val="2"/>
    </font>
    <font>
      <sz val="14"/>
      <name val="Arial"/>
      <family val="2"/>
    </font>
    <font>
      <sz val="14"/>
      <color theme="0"/>
      <name val="Arial"/>
      <family val="2"/>
    </font>
    <font>
      <sz val="12"/>
      <color theme="0"/>
      <name val="Arial"/>
      <family val="2"/>
    </font>
    <font>
      <sz val="9"/>
      <color indexed="81"/>
      <name val="Tahoma"/>
      <family val="2"/>
    </font>
    <font>
      <b/>
      <sz val="9"/>
      <color indexed="81"/>
      <name val="Tahoma"/>
      <family val="2"/>
    </font>
    <font>
      <sz val="11"/>
      <color theme="1"/>
      <name val="Arial"/>
      <family val="2"/>
    </font>
    <font>
      <b/>
      <sz val="12"/>
      <name val="Arial"/>
      <family val="2"/>
    </font>
    <font>
      <b/>
      <sz val="11"/>
      <name val="Arial"/>
      <family val="2"/>
    </font>
    <font>
      <sz val="11"/>
      <name val="Arial"/>
      <family val="2"/>
    </font>
    <font>
      <b/>
      <sz val="12"/>
      <color theme="1"/>
      <name val="Arial"/>
      <family val="2"/>
    </font>
    <font>
      <b/>
      <sz val="12"/>
      <color rgb="FF0070C0"/>
      <name val="Arial"/>
      <family val="2"/>
    </font>
    <font>
      <b/>
      <sz val="11"/>
      <color theme="1"/>
      <name val="Arial"/>
      <family val="2"/>
    </font>
    <font>
      <sz val="12"/>
      <color rgb="FF0070C0"/>
      <name val="Arial"/>
      <family val="2"/>
    </font>
    <font>
      <b/>
      <i/>
      <sz val="12"/>
      <color theme="1"/>
      <name val="Arial"/>
      <family val="2"/>
    </font>
    <font>
      <b/>
      <u/>
      <sz val="11"/>
      <color theme="1"/>
      <name val="Arial"/>
      <family val="2"/>
    </font>
    <font>
      <sz val="11"/>
      <color theme="0"/>
      <name val="Arial"/>
      <family val="2"/>
    </font>
    <font>
      <sz val="12"/>
      <color rgb="FFFF0000"/>
      <name val="Arial"/>
      <family val="2"/>
    </font>
    <font>
      <sz val="11"/>
      <color rgb="FFFF0000"/>
      <name val="Arial"/>
      <family val="2"/>
    </font>
    <font>
      <sz val="9"/>
      <color rgb="FF000000"/>
      <name val="Tahoma"/>
      <family val="2"/>
    </font>
    <font>
      <b/>
      <sz val="14"/>
      <color theme="1"/>
      <name val="Calibri"/>
      <family val="2"/>
      <scheme val="minor"/>
    </font>
    <font>
      <sz val="10"/>
      <color theme="1"/>
      <name val="Arial"/>
      <family val="2"/>
    </font>
    <font>
      <b/>
      <sz val="14"/>
      <color rgb="FF0070C0"/>
      <name val="Arial"/>
      <family val="2"/>
    </font>
    <font>
      <sz val="10"/>
      <color rgb="FF002060"/>
      <name val="Arial"/>
      <family val="2"/>
    </font>
    <font>
      <i/>
      <sz val="10"/>
      <color theme="1"/>
      <name val="Arial"/>
      <family val="2"/>
    </font>
    <font>
      <b/>
      <sz val="10"/>
      <color rgb="FF002060"/>
      <name val="Arial"/>
      <family val="2"/>
    </font>
    <font>
      <sz val="10"/>
      <name val="Arial"/>
      <family val="2"/>
    </font>
    <font>
      <sz val="10"/>
      <color rgb="FF222222"/>
      <name val="Arial"/>
      <family val="2"/>
    </font>
    <font>
      <sz val="10"/>
      <color indexed="8"/>
      <name val="Arial"/>
      <family val="2"/>
    </font>
    <font>
      <i/>
      <sz val="10"/>
      <name val="Arial"/>
      <family val="2"/>
    </font>
    <font>
      <b/>
      <sz val="10"/>
      <name val="Arial"/>
      <family val="2"/>
    </font>
    <font>
      <sz val="8"/>
      <color indexed="81"/>
      <name val="Tahoma"/>
      <family val="2"/>
    </font>
    <font>
      <b/>
      <sz val="8"/>
      <color indexed="81"/>
      <name val="Tahoma"/>
      <family val="2"/>
    </font>
    <font>
      <sz val="10"/>
      <color rgb="FF212121"/>
      <name val="Arial"/>
      <family val="2"/>
    </font>
  </fonts>
  <fills count="7">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9"/>
        <bgColor indexed="64"/>
      </patternFill>
    </fill>
  </fills>
  <borders count="14">
    <border>
      <left/>
      <right/>
      <top/>
      <bottom/>
      <diagonal/>
    </border>
    <border>
      <left/>
      <right/>
      <top style="thin">
        <color auto="1"/>
      </top>
      <bottom style="thin">
        <color auto="1"/>
      </bottom>
      <diagonal/>
    </border>
    <border>
      <left/>
      <right/>
      <top/>
      <bottom style="thin">
        <color auto="1"/>
      </bottom>
      <diagonal/>
    </border>
    <border>
      <left/>
      <right/>
      <top style="thin">
        <color indexed="64"/>
      </top>
      <bottom/>
      <diagonal/>
    </border>
    <border>
      <left style="thin">
        <color indexed="64"/>
      </left>
      <right style="thin">
        <color indexed="64"/>
      </right>
      <top style="thin">
        <color indexed="64"/>
      </top>
      <bottom style="thin">
        <color indexed="64"/>
      </bottom>
      <diagonal/>
    </border>
    <border>
      <left style="thin">
        <color auto="1"/>
      </left>
      <right/>
      <top style="thin">
        <color auto="1"/>
      </top>
      <bottom style="thin">
        <color auto="1"/>
      </bottom>
      <diagonal/>
    </border>
    <border>
      <left style="thin">
        <color rgb="FF000000"/>
      </left>
      <right/>
      <top style="thin">
        <color rgb="FF000000"/>
      </top>
      <bottom style="thin">
        <color rgb="FF000000"/>
      </bottom>
      <diagonal/>
    </border>
    <border>
      <left style="thin">
        <color auto="1"/>
      </left>
      <right style="thin">
        <color indexed="64"/>
      </right>
      <top style="thin">
        <color auto="1"/>
      </top>
      <bottom/>
      <diagonal/>
    </border>
    <border>
      <left style="thin">
        <color auto="1"/>
      </left>
      <right style="thin">
        <color indexed="64"/>
      </right>
      <top/>
      <bottom style="thin">
        <color auto="1"/>
      </bottom>
      <diagonal/>
    </border>
    <border>
      <left style="thin">
        <color indexed="8"/>
      </left>
      <right style="thin">
        <color indexed="8"/>
      </right>
      <top style="thin">
        <color indexed="8"/>
      </top>
      <bottom style="thin">
        <color indexed="8"/>
      </bottom>
      <diagonal/>
    </border>
    <border>
      <left style="thin">
        <color auto="1"/>
      </left>
      <right style="thin">
        <color auto="1"/>
      </right>
      <top style="thin">
        <color auto="1"/>
      </top>
      <bottom style="thin">
        <color auto="1"/>
      </bottom>
      <diagonal/>
    </border>
    <border>
      <left style="thin">
        <color indexed="8"/>
      </left>
      <right style="thin">
        <color indexed="8"/>
      </right>
      <top style="thin">
        <color indexed="8"/>
      </top>
      <bottom/>
      <diagonal/>
    </border>
    <border>
      <left/>
      <right style="thin">
        <color indexed="64"/>
      </right>
      <top style="thin">
        <color auto="1"/>
      </top>
      <bottom style="thin">
        <color auto="1"/>
      </bottom>
      <diagonal/>
    </border>
    <border>
      <left/>
      <right/>
      <top/>
      <bottom style="medium">
        <color rgb="FF365F91"/>
      </bottom>
      <diagonal/>
    </border>
  </borders>
  <cellStyleXfs count="7">
    <xf numFmtId="0" fontId="0" fillId="0" borderId="0"/>
    <xf numFmtId="164" fontId="1" fillId="0" borderId="0" applyFont="0" applyFill="0" applyBorder="0" applyAlignment="0" applyProtection="0"/>
    <xf numFmtId="9" fontId="1" fillId="0" borderId="0" applyFont="0" applyFill="0" applyBorder="0" applyAlignment="0" applyProtection="0"/>
    <xf numFmtId="0" fontId="3" fillId="0" borderId="0" applyNumberFormat="0" applyFill="0" applyBorder="0" applyAlignment="0" applyProtection="0"/>
    <xf numFmtId="0" fontId="4" fillId="0" borderId="0"/>
    <xf numFmtId="164" fontId="1" fillId="0" borderId="0" applyFont="0" applyFill="0" applyBorder="0" applyAlignment="0" applyProtection="0"/>
    <xf numFmtId="43" fontId="1" fillId="0" borderId="0" applyFont="0" applyFill="0" applyBorder="0" applyAlignment="0" applyProtection="0"/>
  </cellStyleXfs>
  <cellXfs count="325">
    <xf numFmtId="0" fontId="0" fillId="0" borderId="0" xfId="0"/>
    <xf numFmtId="0" fontId="4" fillId="2" borderId="0" xfId="4" applyFill="1"/>
    <xf numFmtId="0" fontId="4" fillId="3" borderId="0" xfId="4" applyFill="1"/>
    <xf numFmtId="0" fontId="5" fillId="3" borderId="0" xfId="4" applyFont="1" applyFill="1" applyAlignment="1">
      <alignment horizontal="left"/>
    </xf>
    <xf numFmtId="0" fontId="6" fillId="3" borderId="0" xfId="4" applyFont="1" applyFill="1" applyAlignment="1">
      <alignment horizontal="left"/>
    </xf>
    <xf numFmtId="0" fontId="7" fillId="3" borderId="0" xfId="4" applyFont="1" applyFill="1"/>
    <xf numFmtId="0" fontId="8" fillId="3" borderId="0" xfId="4" applyFont="1" applyFill="1" applyAlignment="1">
      <alignment vertical="center"/>
    </xf>
    <xf numFmtId="0" fontId="10" fillId="3" borderId="0" xfId="4" applyFont="1" applyFill="1"/>
    <xf numFmtId="0" fontId="11" fillId="3" borderId="0" xfId="4" applyFont="1" applyFill="1"/>
    <xf numFmtId="0" fontId="12" fillId="2" borderId="0" xfId="4" applyFont="1" applyFill="1"/>
    <xf numFmtId="0" fontId="3" fillId="2" borderId="0" xfId="3" applyFill="1"/>
    <xf numFmtId="0" fontId="13" fillId="2" borderId="0" xfId="0" applyFont="1" applyFill="1" applyAlignment="1">
      <alignment horizontal="left" vertical="top" wrapText="1"/>
    </xf>
    <xf numFmtId="0" fontId="2" fillId="2" borderId="0" xfId="0" applyFont="1" applyFill="1" applyAlignment="1">
      <alignment horizontal="left" vertical="top" wrapText="1"/>
    </xf>
    <xf numFmtId="0" fontId="14" fillId="2" borderId="0" xfId="4" applyFont="1" applyFill="1"/>
    <xf numFmtId="0" fontId="15" fillId="2" borderId="0" xfId="3" applyFont="1" applyFill="1" applyBorder="1" applyAlignment="1">
      <alignment horizontal="left" vertical="center" wrapText="1"/>
    </xf>
    <xf numFmtId="0" fontId="16" fillId="2" borderId="0" xfId="0" applyFont="1" applyFill="1" applyAlignment="1">
      <alignment horizontal="center" vertical="center" wrapText="1"/>
    </xf>
    <xf numFmtId="0" fontId="17" fillId="3" borderId="1" xfId="0" applyFont="1" applyFill="1" applyBorder="1" applyAlignment="1">
      <alignment horizontal="center" vertical="center" wrapText="1"/>
    </xf>
    <xf numFmtId="0" fontId="18" fillId="3" borderId="1" xfId="0" applyFont="1" applyFill="1" applyBorder="1" applyAlignment="1">
      <alignment horizontal="center" vertical="center" wrapText="1"/>
    </xf>
    <xf numFmtId="0" fontId="19" fillId="2" borderId="0" xfId="0" applyFont="1" applyFill="1" applyAlignment="1">
      <alignment horizontal="center" vertical="center" wrapText="1"/>
    </xf>
    <xf numFmtId="0" fontId="19" fillId="2" borderId="0" xfId="0" applyFont="1" applyFill="1" applyAlignment="1">
      <alignment horizontal="left" vertical="center" wrapText="1"/>
    </xf>
    <xf numFmtId="165" fontId="19" fillId="0" borderId="0" xfId="0" applyNumberFormat="1" applyFont="1" applyAlignment="1">
      <alignment horizontal="center" vertical="center" wrapText="1"/>
    </xf>
    <xf numFmtId="165" fontId="20" fillId="0" borderId="0" xfId="0" applyNumberFormat="1" applyFont="1" applyAlignment="1">
      <alignment horizontal="center" vertical="center" wrapText="1"/>
    </xf>
    <xf numFmtId="0" fontId="19" fillId="0" borderId="0" xfId="0" applyFont="1" applyAlignment="1">
      <alignment horizontal="left" vertical="center" wrapText="1"/>
    </xf>
    <xf numFmtId="0" fontId="20" fillId="0" borderId="0" xfId="0" applyFont="1" applyAlignment="1">
      <alignment horizontal="left" vertical="center" wrapText="1"/>
    </xf>
    <xf numFmtId="0" fontId="20" fillId="2" borderId="0" xfId="0" applyFont="1" applyFill="1" applyAlignment="1">
      <alignment horizontal="left" vertical="center" wrapText="1"/>
    </xf>
    <xf numFmtId="166" fontId="19" fillId="0" borderId="0" xfId="2" applyNumberFormat="1" applyFont="1" applyFill="1" applyBorder="1" applyAlignment="1">
      <alignment horizontal="center" vertical="center" wrapText="1"/>
    </xf>
    <xf numFmtId="166" fontId="20" fillId="0" borderId="0" xfId="2" applyNumberFormat="1" applyFont="1" applyFill="1" applyBorder="1" applyAlignment="1">
      <alignment horizontal="center" vertical="center" wrapText="1"/>
    </xf>
    <xf numFmtId="1" fontId="19" fillId="0" borderId="0" xfId="1" applyNumberFormat="1" applyFont="1" applyFill="1" applyBorder="1" applyAlignment="1">
      <alignment horizontal="center" vertical="center" wrapText="1"/>
    </xf>
    <xf numFmtId="0" fontId="19" fillId="2" borderId="2" xfId="0" applyFont="1" applyFill="1" applyBorder="1" applyAlignment="1">
      <alignment horizontal="left" vertical="center" wrapText="1"/>
    </xf>
    <xf numFmtId="166" fontId="19" fillId="0" borderId="2" xfId="2" applyNumberFormat="1" applyFont="1" applyFill="1" applyBorder="1" applyAlignment="1">
      <alignment horizontal="center" vertical="center" wrapText="1"/>
    </xf>
    <xf numFmtId="166" fontId="20" fillId="0" borderId="2" xfId="2" applyNumberFormat="1" applyFont="1" applyFill="1" applyBorder="1" applyAlignment="1">
      <alignment horizontal="center" vertical="center" wrapText="1"/>
    </xf>
    <xf numFmtId="1" fontId="19" fillId="0" borderId="2" xfId="1" applyNumberFormat="1" applyFont="1" applyFill="1" applyBorder="1" applyAlignment="1">
      <alignment horizontal="center" vertical="center" wrapText="1"/>
    </xf>
    <xf numFmtId="0" fontId="19" fillId="0" borderId="2" xfId="0" applyFont="1" applyBorder="1" applyAlignment="1">
      <alignment horizontal="left" vertical="center" wrapText="1"/>
    </xf>
    <xf numFmtId="166" fontId="16" fillId="2" borderId="0" xfId="2" applyNumberFormat="1" applyFont="1" applyFill="1" applyBorder="1" applyAlignment="1">
      <alignment horizontal="center" vertical="center" wrapText="1"/>
    </xf>
    <xf numFmtId="10" fontId="16" fillId="2" borderId="0" xfId="2" applyNumberFormat="1" applyFont="1" applyFill="1" applyBorder="1" applyAlignment="1">
      <alignment horizontal="center" vertical="center" wrapText="1"/>
    </xf>
    <xf numFmtId="167" fontId="19" fillId="0" borderId="0" xfId="2" applyNumberFormat="1" applyFont="1" applyFill="1" applyBorder="1" applyAlignment="1">
      <alignment horizontal="center" vertical="center" wrapText="1"/>
    </xf>
    <xf numFmtId="167" fontId="20" fillId="0" borderId="0" xfId="2" applyNumberFormat="1" applyFont="1" applyFill="1" applyBorder="1" applyAlignment="1">
      <alignment horizontal="center" vertical="center" wrapText="1"/>
    </xf>
    <xf numFmtId="166" fontId="20" fillId="0" borderId="0" xfId="0" applyNumberFormat="1" applyFont="1" applyAlignment="1">
      <alignment horizontal="center" vertical="center" wrapText="1"/>
    </xf>
    <xf numFmtId="166" fontId="19" fillId="0" borderId="0" xfId="0" applyNumberFormat="1" applyFont="1" applyAlignment="1">
      <alignment horizontal="center" vertical="center" wrapText="1"/>
    </xf>
    <xf numFmtId="165" fontId="19" fillId="2" borderId="2" xfId="0" applyNumberFormat="1" applyFont="1" applyFill="1" applyBorder="1" applyAlignment="1">
      <alignment horizontal="left" vertical="center" wrapText="1"/>
    </xf>
    <xf numFmtId="166" fontId="19" fillId="0" borderId="2" xfId="0" applyNumberFormat="1" applyFont="1" applyBorder="1" applyAlignment="1">
      <alignment horizontal="center" vertical="center" wrapText="1"/>
    </xf>
    <xf numFmtId="166" fontId="20" fillId="0" borderId="2" xfId="0" applyNumberFormat="1" applyFont="1" applyBorder="1" applyAlignment="1">
      <alignment horizontal="center" vertical="center" wrapText="1"/>
    </xf>
    <xf numFmtId="165" fontId="19" fillId="2" borderId="0" xfId="0" applyNumberFormat="1" applyFont="1" applyFill="1" applyAlignment="1">
      <alignment horizontal="center" vertical="center" wrapText="1"/>
    </xf>
    <xf numFmtId="165" fontId="16" fillId="2" borderId="0" xfId="0" applyNumberFormat="1" applyFont="1" applyFill="1" applyAlignment="1">
      <alignment horizontal="center" vertical="center" wrapText="1"/>
    </xf>
    <xf numFmtId="0" fontId="16" fillId="0" borderId="0" xfId="0" applyFont="1" applyAlignment="1">
      <alignment horizontal="center" vertical="center" wrapText="1"/>
    </xf>
    <xf numFmtId="165" fontId="20" fillId="0" borderId="0" xfId="2" applyNumberFormat="1" applyFont="1" applyFill="1" applyBorder="1" applyAlignment="1">
      <alignment horizontal="center" vertical="center" wrapText="1"/>
    </xf>
    <xf numFmtId="9" fontId="20" fillId="0" borderId="0" xfId="2" applyFont="1" applyFill="1" applyBorder="1" applyAlignment="1">
      <alignment horizontal="center" vertical="center" wrapText="1"/>
    </xf>
    <xf numFmtId="0" fontId="20" fillId="2" borderId="2" xfId="0" applyFont="1" applyFill="1" applyBorder="1" applyAlignment="1">
      <alignment horizontal="left" vertical="center" wrapText="1"/>
    </xf>
    <xf numFmtId="166" fontId="20" fillId="2" borderId="2" xfId="2" applyNumberFormat="1" applyFont="1" applyFill="1" applyBorder="1" applyAlignment="1">
      <alignment horizontal="center" vertical="center" wrapText="1"/>
    </xf>
    <xf numFmtId="0" fontId="20" fillId="0" borderId="2" xfId="0" applyFont="1" applyBorder="1" applyAlignment="1">
      <alignment horizontal="left" vertical="center" wrapText="1"/>
    </xf>
    <xf numFmtId="9" fontId="16" fillId="2" borderId="0" xfId="2" applyFont="1" applyFill="1" applyBorder="1" applyAlignment="1">
      <alignment horizontal="center" vertical="center" wrapText="1"/>
    </xf>
    <xf numFmtId="165" fontId="19" fillId="2" borderId="0" xfId="0" applyNumberFormat="1" applyFont="1" applyFill="1" applyAlignment="1">
      <alignment horizontal="left" vertical="center" wrapText="1"/>
    </xf>
    <xf numFmtId="1" fontId="19" fillId="0" borderId="2" xfId="2" applyNumberFormat="1" applyFont="1" applyFill="1" applyBorder="1" applyAlignment="1">
      <alignment horizontal="center" vertical="center" wrapText="1"/>
    </xf>
    <xf numFmtId="0" fontId="21" fillId="2" borderId="0" xfId="0" applyFont="1" applyFill="1" applyAlignment="1">
      <alignment horizontal="left" vertical="center"/>
    </xf>
    <xf numFmtId="0" fontId="21" fillId="2" borderId="0" xfId="0" applyFont="1" applyFill="1" applyAlignment="1">
      <alignment horizontal="center" vertical="center"/>
    </xf>
    <xf numFmtId="0" fontId="22" fillId="2" borderId="0" xfId="0" applyFont="1" applyFill="1"/>
    <xf numFmtId="0" fontId="22" fillId="2" borderId="0" xfId="0" applyFont="1" applyFill="1" applyAlignment="1">
      <alignment horizontal="center"/>
    </xf>
    <xf numFmtId="0" fontId="19" fillId="2" borderId="0" xfId="0" applyFont="1" applyFill="1" applyAlignment="1">
      <alignment vertical="center" wrapText="1"/>
    </xf>
    <xf numFmtId="0" fontId="21" fillId="2" borderId="0" xfId="0" applyFont="1" applyFill="1" applyAlignment="1">
      <alignment vertical="center"/>
    </xf>
    <xf numFmtId="0" fontId="16" fillId="2" borderId="0" xfId="0" applyFont="1" applyFill="1" applyAlignment="1">
      <alignment vertical="center" wrapText="1"/>
    </xf>
    <xf numFmtId="0" fontId="16" fillId="2" borderId="0" xfId="0" applyFont="1" applyFill="1" applyAlignment="1">
      <alignment horizontal="left" vertical="center" wrapText="1"/>
    </xf>
    <xf numFmtId="165" fontId="21" fillId="2" borderId="0" xfId="0" applyNumberFormat="1" applyFont="1" applyFill="1" applyAlignment="1">
      <alignment vertical="center"/>
    </xf>
    <xf numFmtId="165" fontId="21" fillId="2" borderId="0" xfId="0" applyNumberFormat="1" applyFont="1" applyFill="1" applyAlignment="1">
      <alignment horizontal="center" vertical="center"/>
    </xf>
    <xf numFmtId="0" fontId="20" fillId="2" borderId="0" xfId="0" applyFont="1" applyFill="1" applyAlignment="1">
      <alignment horizontal="center" vertical="center" wrapText="1"/>
    </xf>
    <xf numFmtId="0" fontId="23" fillId="2" borderId="0" xfId="0" applyFont="1" applyFill="1" applyAlignment="1">
      <alignment horizontal="center" vertical="center" wrapText="1"/>
    </xf>
    <xf numFmtId="0" fontId="23" fillId="2" borderId="0" xfId="0" applyFont="1" applyFill="1" applyAlignment="1">
      <alignment horizontal="center" vertical="center" textRotation="90" wrapText="1"/>
    </xf>
    <xf numFmtId="0" fontId="24" fillId="2" borderId="0" xfId="0" applyFont="1" applyFill="1" applyAlignment="1">
      <alignment horizontal="center" vertical="center" wrapText="1"/>
    </xf>
    <xf numFmtId="10" fontId="24" fillId="2" borderId="0" xfId="2" applyNumberFormat="1" applyFont="1" applyFill="1" applyBorder="1" applyAlignment="1">
      <alignment horizontal="center" vertical="center" wrapText="1"/>
    </xf>
    <xf numFmtId="0" fontId="25" fillId="2" borderId="0" xfId="0" applyFont="1" applyFill="1" applyAlignment="1">
      <alignment horizontal="center" vertical="center" wrapText="1"/>
    </xf>
    <xf numFmtId="165" fontId="24" fillId="2" borderId="0" xfId="0" applyNumberFormat="1" applyFont="1" applyFill="1" applyAlignment="1">
      <alignment horizontal="center" vertical="center" wrapText="1"/>
    </xf>
    <xf numFmtId="168" fontId="24" fillId="2" borderId="0" xfId="0" applyNumberFormat="1" applyFont="1" applyFill="1" applyAlignment="1">
      <alignment horizontal="center" vertical="center" wrapText="1"/>
    </xf>
    <xf numFmtId="9" fontId="24" fillId="2" borderId="0" xfId="2" applyFont="1" applyFill="1" applyBorder="1" applyAlignment="1">
      <alignment horizontal="center" vertical="center" wrapText="1"/>
    </xf>
    <xf numFmtId="165" fontId="25" fillId="2" borderId="0" xfId="0" applyNumberFormat="1" applyFont="1" applyFill="1" applyAlignment="1">
      <alignment horizontal="center" vertical="center" wrapText="1"/>
    </xf>
    <xf numFmtId="166" fontId="24" fillId="2" borderId="0" xfId="0" applyNumberFormat="1" applyFont="1" applyFill="1" applyAlignment="1">
      <alignment horizontal="center" vertical="center" wrapText="1"/>
    </xf>
    <xf numFmtId="0" fontId="28" fillId="2" borderId="0" xfId="0" applyFont="1" applyFill="1" applyAlignment="1">
      <alignment horizontal="left" vertical="center" wrapText="1"/>
    </xf>
    <xf numFmtId="166" fontId="19" fillId="2" borderId="0" xfId="2" applyNumberFormat="1" applyFont="1" applyFill="1" applyBorder="1" applyAlignment="1">
      <alignment horizontal="center" vertical="center" wrapText="1"/>
    </xf>
    <xf numFmtId="166" fontId="20" fillId="2" borderId="0" xfId="2" applyNumberFormat="1" applyFont="1" applyFill="1" applyBorder="1" applyAlignment="1">
      <alignment horizontal="center" vertical="center" wrapText="1"/>
    </xf>
    <xf numFmtId="165" fontId="20" fillId="2" borderId="0" xfId="0" applyNumberFormat="1" applyFont="1" applyFill="1" applyAlignment="1">
      <alignment horizontal="center" vertical="center" wrapText="1"/>
    </xf>
    <xf numFmtId="1" fontId="19" fillId="2" borderId="0" xfId="1" applyNumberFormat="1" applyFont="1" applyFill="1" applyBorder="1" applyAlignment="1">
      <alignment horizontal="center" vertical="center" wrapText="1"/>
    </xf>
    <xf numFmtId="0" fontId="19" fillId="2" borderId="0" xfId="0" applyFont="1" applyFill="1" applyAlignment="1">
      <alignment horizontal="left" vertical="center" wrapText="1"/>
    </xf>
    <xf numFmtId="166" fontId="19" fillId="2" borderId="2" xfId="2" applyNumberFormat="1" applyFont="1" applyFill="1" applyBorder="1" applyAlignment="1">
      <alignment horizontal="center" vertical="center" wrapText="1"/>
    </xf>
    <xf numFmtId="165" fontId="19" fillId="2" borderId="2" xfId="0" applyNumberFormat="1" applyFont="1" applyFill="1" applyBorder="1" applyAlignment="1">
      <alignment horizontal="center" vertical="center" wrapText="1"/>
    </xf>
    <xf numFmtId="165" fontId="20" fillId="2" borderId="2" xfId="0" applyNumberFormat="1" applyFont="1" applyFill="1" applyBorder="1" applyAlignment="1">
      <alignment horizontal="center" vertical="center" wrapText="1"/>
    </xf>
    <xf numFmtId="1" fontId="19" fillId="2" borderId="2" xfId="1" applyNumberFormat="1" applyFont="1" applyFill="1" applyBorder="1" applyAlignment="1">
      <alignment horizontal="center" vertical="center" wrapText="1"/>
    </xf>
    <xf numFmtId="0" fontId="19" fillId="2" borderId="2" xfId="0" applyFont="1" applyFill="1" applyBorder="1" applyAlignment="1">
      <alignment horizontal="center" vertical="center" wrapText="1"/>
    </xf>
    <xf numFmtId="2" fontId="19" fillId="2" borderId="0" xfId="0" applyNumberFormat="1" applyFont="1" applyFill="1" applyAlignment="1">
      <alignment horizontal="center" vertical="center" wrapText="1"/>
    </xf>
    <xf numFmtId="0" fontId="20" fillId="2" borderId="2" xfId="0" applyFont="1" applyFill="1" applyBorder="1" applyAlignment="1">
      <alignment horizontal="center" vertical="center" wrapText="1"/>
    </xf>
    <xf numFmtId="0" fontId="29" fillId="2" borderId="0" xfId="0" applyFont="1" applyFill="1" applyAlignment="1">
      <alignment vertical="center" wrapText="1"/>
    </xf>
    <xf numFmtId="0" fontId="29" fillId="2" borderId="0" xfId="0" applyFont="1" applyFill="1" applyAlignment="1">
      <alignment horizontal="center" vertical="center" wrapText="1"/>
    </xf>
    <xf numFmtId="0" fontId="30" fillId="2" borderId="0" xfId="0" applyFont="1" applyFill="1" applyAlignment="1">
      <alignment horizontal="left" vertical="center" wrapText="1"/>
    </xf>
    <xf numFmtId="0" fontId="31" fillId="2" borderId="0" xfId="0" applyFont="1" applyFill="1" applyAlignment="1">
      <alignment horizontal="left" vertical="center" wrapText="1"/>
    </xf>
    <xf numFmtId="0" fontId="19" fillId="2" borderId="0" xfId="0" applyFont="1" applyFill="1" applyAlignment="1">
      <alignment horizontal="left" vertical="top" wrapText="1"/>
    </xf>
    <xf numFmtId="0" fontId="19" fillId="2" borderId="2" xfId="0" applyFont="1" applyFill="1" applyBorder="1" applyAlignment="1">
      <alignment horizontal="left" vertical="top" wrapText="1"/>
    </xf>
    <xf numFmtId="0" fontId="32" fillId="2" borderId="0" xfId="0" applyFont="1" applyFill="1" applyAlignment="1">
      <alignment vertical="center" wrapText="1"/>
    </xf>
    <xf numFmtId="0" fontId="32" fillId="2" borderId="0" xfId="0" applyFont="1" applyFill="1" applyAlignment="1">
      <alignment horizontal="center" vertical="center" wrapText="1"/>
    </xf>
    <xf numFmtId="0" fontId="33" fillId="2" borderId="0" xfId="0" applyFont="1" applyFill="1" applyAlignment="1">
      <alignment horizontal="center" vertical="center" wrapText="1"/>
    </xf>
    <xf numFmtId="0" fontId="34" fillId="2" borderId="0" xfId="0" applyFont="1" applyFill="1" applyAlignment="1">
      <alignment horizontal="left" vertical="center" wrapText="1"/>
    </xf>
    <xf numFmtId="166" fontId="35" fillId="2" borderId="0" xfId="2" applyNumberFormat="1" applyFont="1" applyFill="1" applyBorder="1" applyAlignment="1">
      <alignment horizontal="center" vertical="center" wrapText="1"/>
    </xf>
    <xf numFmtId="0" fontId="28" fillId="2" borderId="0" xfId="0" applyFont="1" applyFill="1" applyAlignment="1">
      <alignment horizontal="left" vertical="top" wrapText="1"/>
    </xf>
    <xf numFmtId="0" fontId="29" fillId="2" borderId="0" xfId="0" applyFont="1" applyFill="1" applyAlignment="1">
      <alignment horizontal="left" vertical="center" wrapText="1"/>
    </xf>
    <xf numFmtId="0" fontId="28" fillId="0" borderId="0" xfId="0" applyFont="1"/>
    <xf numFmtId="167" fontId="19" fillId="2" borderId="0" xfId="2" applyNumberFormat="1" applyFont="1" applyFill="1" applyBorder="1" applyAlignment="1">
      <alignment horizontal="center" vertical="center" wrapText="1"/>
    </xf>
    <xf numFmtId="167" fontId="19" fillId="2" borderId="2" xfId="2" applyNumberFormat="1" applyFont="1" applyFill="1" applyBorder="1" applyAlignment="1">
      <alignment horizontal="center" vertical="center" wrapText="1"/>
    </xf>
    <xf numFmtId="0" fontId="32" fillId="2" borderId="0" xfId="0" applyFont="1" applyFill="1" applyAlignment="1">
      <alignment horizontal="left" vertical="center" wrapText="1"/>
    </xf>
    <xf numFmtId="0" fontId="28" fillId="2" borderId="0" xfId="0" applyFont="1" applyFill="1"/>
    <xf numFmtId="1" fontId="22" fillId="2" borderId="0" xfId="0" applyNumberFormat="1" applyFont="1" applyFill="1"/>
    <xf numFmtId="0" fontId="37" fillId="2" borderId="0" xfId="0" applyFont="1" applyFill="1" applyAlignment="1">
      <alignment horizontal="left" vertical="center"/>
    </xf>
    <xf numFmtId="0" fontId="28" fillId="2" borderId="0" xfId="0" applyFont="1" applyFill="1" applyAlignment="1">
      <alignment horizontal="center" vertical="center" wrapText="1"/>
    </xf>
    <xf numFmtId="0" fontId="37" fillId="2" borderId="0" xfId="0" applyFont="1" applyFill="1" applyAlignment="1">
      <alignment vertical="center"/>
    </xf>
    <xf numFmtId="0" fontId="37" fillId="2" borderId="0" xfId="0" applyFont="1" applyFill="1" applyAlignment="1">
      <alignment horizontal="center" vertical="center"/>
    </xf>
    <xf numFmtId="0" fontId="25" fillId="2" borderId="0" xfId="0" applyFont="1" applyFill="1" applyAlignment="1">
      <alignment horizontal="left" vertical="center" wrapText="1"/>
    </xf>
    <xf numFmtId="0" fontId="38" fillId="2" borderId="0" xfId="0" applyFont="1" applyFill="1" applyAlignment="1">
      <alignment horizontal="left" vertical="center" wrapText="1"/>
    </xf>
    <xf numFmtId="9" fontId="25" fillId="2" borderId="0" xfId="2" applyFont="1" applyFill="1" applyBorder="1" applyAlignment="1">
      <alignment horizontal="center" vertical="center" wrapText="1"/>
    </xf>
    <xf numFmtId="166" fontId="25" fillId="2" borderId="0" xfId="2" applyNumberFormat="1" applyFont="1" applyFill="1" applyBorder="1" applyAlignment="1">
      <alignment horizontal="center" vertical="center" wrapText="1"/>
    </xf>
    <xf numFmtId="0" fontId="39" fillId="2" borderId="0" xfId="0" applyFont="1" applyFill="1" applyAlignment="1">
      <alignment horizontal="left" vertical="center" wrapText="1"/>
    </xf>
    <xf numFmtId="0" fontId="39" fillId="2" borderId="0" xfId="0" applyFont="1" applyFill="1" applyAlignment="1">
      <alignment horizontal="center" vertical="center" wrapText="1"/>
    </xf>
    <xf numFmtId="0" fontId="40" fillId="2" borderId="0" xfId="0" applyFont="1" applyFill="1" applyAlignment="1">
      <alignment horizontal="left" vertical="center" wrapText="1"/>
    </xf>
    <xf numFmtId="9" fontId="39" fillId="2" borderId="0" xfId="2" applyFont="1" applyFill="1" applyBorder="1" applyAlignment="1">
      <alignment horizontal="center" vertical="center" wrapText="1"/>
    </xf>
    <xf numFmtId="166" fontId="39" fillId="2" borderId="0" xfId="0" applyNumberFormat="1" applyFont="1" applyFill="1" applyAlignment="1">
      <alignment horizontal="center" vertical="center" wrapText="1"/>
    </xf>
    <xf numFmtId="165" fontId="39" fillId="2" borderId="0" xfId="0" applyNumberFormat="1" applyFont="1" applyFill="1" applyAlignment="1">
      <alignment horizontal="center" vertical="center" wrapText="1"/>
    </xf>
    <xf numFmtId="167" fontId="39" fillId="2" borderId="0" xfId="0" applyNumberFormat="1" applyFont="1" applyFill="1" applyAlignment="1">
      <alignment horizontal="center" vertical="center" wrapText="1"/>
    </xf>
    <xf numFmtId="166" fontId="20" fillId="2" borderId="0" xfId="0" applyNumberFormat="1" applyFont="1" applyFill="1" applyAlignment="1">
      <alignment horizontal="center" vertical="center" wrapText="1"/>
    </xf>
    <xf numFmtId="1" fontId="19" fillId="2" borderId="0" xfId="2" applyNumberFormat="1" applyFont="1" applyFill="1" applyBorder="1" applyAlignment="1">
      <alignment horizontal="center" vertical="center" wrapText="1"/>
    </xf>
    <xf numFmtId="0" fontId="20" fillId="2" borderId="0" xfId="0" applyFont="1" applyFill="1" applyAlignment="1">
      <alignment horizontal="left" vertical="top" wrapText="1"/>
    </xf>
    <xf numFmtId="1" fontId="19" fillId="2" borderId="2" xfId="2" applyNumberFormat="1" applyFont="1" applyFill="1" applyBorder="1" applyAlignment="1">
      <alignment horizontal="center" vertical="center" wrapText="1"/>
    </xf>
    <xf numFmtId="0" fontId="19" fillId="2" borderId="0" xfId="0" applyFont="1" applyFill="1" applyAlignment="1">
      <alignment horizontal="left" vertical="center"/>
    </xf>
    <xf numFmtId="0" fontId="17" fillId="2" borderId="0" xfId="0" applyFont="1" applyFill="1" applyAlignment="1">
      <alignment vertical="center" wrapText="1"/>
    </xf>
    <xf numFmtId="0" fontId="38" fillId="2" borderId="0" xfId="0" applyFont="1" applyFill="1" applyAlignment="1">
      <alignment horizontal="center" vertical="center" wrapText="1"/>
    </xf>
    <xf numFmtId="166" fontId="38" fillId="2" borderId="0" xfId="0" applyNumberFormat="1" applyFont="1" applyFill="1" applyAlignment="1">
      <alignment horizontal="left" vertical="center" wrapText="1"/>
    </xf>
    <xf numFmtId="9" fontId="38" fillId="2" borderId="0" xfId="2" applyFont="1" applyFill="1" applyBorder="1" applyAlignment="1">
      <alignment horizontal="center" vertical="center" wrapText="1"/>
    </xf>
    <xf numFmtId="1" fontId="31" fillId="2" borderId="0" xfId="0" applyNumberFormat="1" applyFont="1" applyFill="1" applyAlignment="1">
      <alignment horizontal="left" vertical="center" wrapText="1"/>
    </xf>
    <xf numFmtId="16" fontId="31" fillId="2" borderId="0" xfId="0" applyNumberFormat="1" applyFont="1" applyFill="1" applyAlignment="1">
      <alignment horizontal="left" vertical="center" wrapText="1"/>
    </xf>
    <xf numFmtId="1" fontId="28" fillId="2" borderId="0" xfId="0" applyNumberFormat="1" applyFont="1" applyFill="1" applyAlignment="1">
      <alignment horizontal="left" vertical="center" wrapText="1"/>
    </xf>
    <xf numFmtId="0" fontId="20" fillId="2" borderId="0" xfId="0" applyFont="1" applyFill="1" applyAlignment="1">
      <alignment horizontal="left" vertical="center" wrapText="1"/>
    </xf>
    <xf numFmtId="0" fontId="28" fillId="2" borderId="0" xfId="0" applyFont="1" applyFill="1" applyAlignment="1">
      <alignment vertical="center" wrapText="1"/>
    </xf>
    <xf numFmtId="166" fontId="40" fillId="2" borderId="0" xfId="0" applyNumberFormat="1" applyFont="1" applyFill="1" applyAlignment="1">
      <alignment horizontal="left" vertical="center" wrapText="1"/>
    </xf>
    <xf numFmtId="2" fontId="40" fillId="2" borderId="0" xfId="0" applyNumberFormat="1" applyFont="1" applyFill="1" applyAlignment="1">
      <alignment horizontal="left" vertical="center" wrapText="1"/>
    </xf>
    <xf numFmtId="165" fontId="40" fillId="2" borderId="0" xfId="0" applyNumberFormat="1" applyFont="1" applyFill="1" applyAlignment="1">
      <alignment horizontal="left" vertical="center" wrapText="1"/>
    </xf>
    <xf numFmtId="0" fontId="40" fillId="2" borderId="0" xfId="0" applyFont="1" applyFill="1" applyAlignment="1">
      <alignment horizontal="center" vertical="center" wrapText="1"/>
    </xf>
    <xf numFmtId="0" fontId="15" fillId="2" borderId="0" xfId="3" applyFont="1" applyFill="1" applyBorder="1" applyAlignment="1">
      <alignment vertical="center"/>
    </xf>
    <xf numFmtId="0" fontId="0" fillId="2" borderId="0" xfId="0" applyFill="1"/>
    <xf numFmtId="0" fontId="42" fillId="2" borderId="0" xfId="0" applyFont="1" applyFill="1"/>
    <xf numFmtId="0" fontId="43" fillId="0" borderId="0" xfId="0" applyFont="1" applyAlignment="1">
      <alignment horizontal="center" vertical="center"/>
    </xf>
    <xf numFmtId="0" fontId="33" fillId="0" borderId="4" xfId="0" applyFont="1" applyBorder="1" applyAlignment="1">
      <alignment horizontal="center" vertical="center" wrapText="1"/>
    </xf>
    <xf numFmtId="0" fontId="45" fillId="5" borderId="4" xfId="0" applyFont="1" applyFill="1" applyBorder="1" applyAlignment="1">
      <alignment horizontal="left" vertical="center" wrapText="1"/>
    </xf>
    <xf numFmtId="0" fontId="43" fillId="2" borderId="4" xfId="0" applyFont="1" applyFill="1" applyBorder="1" applyAlignment="1">
      <alignment horizontal="left" vertical="center" wrapText="1"/>
    </xf>
    <xf numFmtId="0" fontId="43" fillId="2" borderId="4" xfId="0" applyFont="1" applyFill="1" applyBorder="1" applyAlignment="1">
      <alignment horizontal="left" vertical="center"/>
    </xf>
    <xf numFmtId="0" fontId="43" fillId="0" borderId="4" xfId="0" applyFont="1" applyBorder="1" applyAlignment="1">
      <alignment horizontal="left" vertical="center"/>
    </xf>
    <xf numFmtId="9" fontId="43" fillId="2" borderId="4" xfId="0" applyNumberFormat="1" applyFont="1" applyFill="1" applyBorder="1" applyAlignment="1">
      <alignment horizontal="left" vertical="center"/>
    </xf>
    <xf numFmtId="0" fontId="48" fillId="2" borderId="4" xfId="0" applyFont="1" applyFill="1" applyBorder="1" applyAlignment="1">
      <alignment horizontal="left" vertical="center" wrapText="1"/>
    </xf>
    <xf numFmtId="9" fontId="48" fillId="2" borderId="4" xfId="0" applyNumberFormat="1" applyFont="1" applyFill="1" applyBorder="1" applyAlignment="1">
      <alignment horizontal="left" vertical="center" wrapText="1"/>
    </xf>
    <xf numFmtId="169" fontId="48" fillId="2" borderId="4" xfId="0" applyNumberFormat="1" applyFont="1" applyFill="1" applyBorder="1" applyAlignment="1">
      <alignment horizontal="left" vertical="center" wrapText="1"/>
    </xf>
    <xf numFmtId="0" fontId="45" fillId="5" borderId="5" xfId="0" applyFont="1" applyFill="1" applyBorder="1" applyAlignment="1">
      <alignment horizontal="left" vertical="center" wrapText="1"/>
    </xf>
    <xf numFmtId="0" fontId="48" fillId="0" borderId="4" xfId="0" applyFont="1" applyBorder="1" applyAlignment="1">
      <alignment vertical="center"/>
    </xf>
    <xf numFmtId="0" fontId="48" fillId="0" borderId="4" xfId="0" applyFont="1" applyBorder="1" applyAlignment="1">
      <alignment vertical="center" wrapText="1"/>
    </xf>
    <xf numFmtId="2" fontId="43" fillId="0" borderId="6" xfId="0" applyNumberFormat="1" applyFont="1" applyBorder="1" applyAlignment="1">
      <alignment horizontal="left" vertical="center" wrapText="1"/>
    </xf>
    <xf numFmtId="1" fontId="43" fillId="2" borderId="4" xfId="0" applyNumberFormat="1" applyFont="1" applyFill="1" applyBorder="1" applyAlignment="1">
      <alignment horizontal="left" vertical="center"/>
    </xf>
    <xf numFmtId="0" fontId="49" fillId="0" borderId="4" xfId="0" applyFont="1" applyBorder="1" applyAlignment="1">
      <alignment wrapText="1"/>
    </xf>
    <xf numFmtId="0" fontId="48" fillId="2" borderId="4" xfId="0" applyFont="1" applyFill="1" applyBorder="1" applyAlignment="1">
      <alignment horizontal="left" vertical="center"/>
    </xf>
    <xf numFmtId="0" fontId="48" fillId="0" borderId="4" xfId="0" applyFont="1" applyBorder="1" applyAlignment="1">
      <alignment horizontal="left" vertical="center" wrapText="1"/>
    </xf>
    <xf numFmtId="3" fontId="48" fillId="0" borderId="4" xfId="0" applyNumberFormat="1" applyFont="1" applyBorder="1" applyAlignment="1">
      <alignment horizontal="left" vertical="center"/>
    </xf>
    <xf numFmtId="2" fontId="48" fillId="0" borderId="4" xfId="0" applyNumberFormat="1" applyFont="1" applyBorder="1" applyAlignment="1">
      <alignment horizontal="left" vertical="center"/>
    </xf>
    <xf numFmtId="0" fontId="45" fillId="0" borderId="0" xfId="0" applyFont="1" applyAlignment="1">
      <alignment horizontal="left" vertical="center" wrapText="1"/>
    </xf>
    <xf numFmtId="0" fontId="43" fillId="0" borderId="0" xfId="0" applyFont="1" applyAlignment="1">
      <alignment horizontal="left" vertical="center" wrapText="1"/>
    </xf>
    <xf numFmtId="2" fontId="48" fillId="2" borderId="4" xfId="0" applyNumberFormat="1" applyFont="1" applyFill="1" applyBorder="1" applyAlignment="1">
      <alignment horizontal="left" vertical="center" wrapText="1"/>
    </xf>
    <xf numFmtId="3" fontId="48" fillId="2" borderId="4" xfId="5" applyNumberFormat="1" applyFont="1" applyFill="1" applyBorder="1" applyAlignment="1">
      <alignment horizontal="left" vertical="center"/>
    </xf>
    <xf numFmtId="2" fontId="48" fillId="2" borderId="4" xfId="0" applyNumberFormat="1" applyFont="1" applyFill="1" applyBorder="1" applyAlignment="1">
      <alignment horizontal="left" vertical="center"/>
    </xf>
    <xf numFmtId="0" fontId="43" fillId="0" borderId="0" xfId="0" applyFont="1" applyAlignment="1">
      <alignment vertical="center"/>
    </xf>
    <xf numFmtId="49" fontId="48" fillId="0" borderId="9" xfId="0" quotePrefix="1" applyNumberFormat="1" applyFont="1" applyBorder="1" applyAlignment="1">
      <alignment horizontal="left" vertical="center" wrapText="1"/>
    </xf>
    <xf numFmtId="0" fontId="43" fillId="2" borderId="10" xfId="0" applyFont="1" applyFill="1" applyBorder="1" applyAlignment="1">
      <alignment horizontal="left" vertical="center"/>
    </xf>
    <xf numFmtId="49" fontId="50" fillId="0" borderId="9" xfId="0" applyNumberFormat="1" applyFont="1" applyBorder="1" applyAlignment="1">
      <alignment vertical="center" wrapText="1"/>
    </xf>
    <xf numFmtId="0" fontId="43" fillId="0" borderId="10" xfId="0" applyFont="1" applyBorder="1" applyAlignment="1">
      <alignment horizontal="left" vertical="center"/>
    </xf>
    <xf numFmtId="49" fontId="50" fillId="0" borderId="9" xfId="0" applyNumberFormat="1" applyFont="1" applyBorder="1" applyAlignment="1">
      <alignment vertical="center"/>
    </xf>
    <xf numFmtId="49" fontId="48" fillId="0" borderId="9" xfId="0" applyNumberFormat="1" applyFont="1" applyBorder="1" applyAlignment="1">
      <alignment vertical="center" wrapText="1"/>
    </xf>
    <xf numFmtId="0" fontId="48" fillId="2" borderId="10" xfId="0" applyFont="1" applyFill="1" applyBorder="1" applyAlignment="1">
      <alignment horizontal="left" vertical="center"/>
    </xf>
    <xf numFmtId="0" fontId="43" fillId="2" borderId="10" xfId="0" applyFont="1" applyFill="1" applyBorder="1" applyAlignment="1">
      <alignment horizontal="left" vertical="center" wrapText="1"/>
    </xf>
    <xf numFmtId="0" fontId="45" fillId="5" borderId="10" xfId="0" applyFont="1" applyFill="1" applyBorder="1" applyAlignment="1">
      <alignment horizontal="left" vertical="center" wrapText="1"/>
    </xf>
    <xf numFmtId="9" fontId="43" fillId="0" borderId="10" xfId="0" applyNumberFormat="1" applyFont="1" applyBorder="1" applyAlignment="1">
      <alignment horizontal="left" vertical="center"/>
    </xf>
    <xf numFmtId="49" fontId="48" fillId="0" borderId="9" xfId="0" applyNumberFormat="1" applyFont="1" applyBorder="1" applyAlignment="1">
      <alignment horizontal="left" vertical="center" wrapText="1"/>
    </xf>
    <xf numFmtId="49" fontId="48" fillId="0" borderId="9" xfId="0" applyNumberFormat="1" applyFont="1" applyBorder="1" applyAlignment="1">
      <alignment vertical="center"/>
    </xf>
    <xf numFmtId="0" fontId="48" fillId="5" borderId="5" xfId="0" applyFont="1" applyFill="1" applyBorder="1" applyAlignment="1">
      <alignment horizontal="left" vertical="center" wrapText="1"/>
    </xf>
    <xf numFmtId="0" fontId="48" fillId="0" borderId="0" xfId="0" applyFont="1" applyAlignment="1">
      <alignment horizontal="left" vertical="center"/>
    </xf>
    <xf numFmtId="0" fontId="48" fillId="2" borderId="10" xfId="0" applyFont="1" applyFill="1" applyBorder="1" applyAlignment="1">
      <alignment horizontal="left" vertical="center" wrapText="1"/>
    </xf>
    <xf numFmtId="49" fontId="48" fillId="0" borderId="11" xfId="0" applyNumberFormat="1" applyFont="1" applyBorder="1" applyAlignment="1">
      <alignment vertical="center" wrapText="1"/>
    </xf>
    <xf numFmtId="0" fontId="48" fillId="0" borderId="10" xfId="0" applyFont="1" applyBorder="1" applyAlignment="1">
      <alignment horizontal="left" vertical="center" wrapText="1"/>
    </xf>
    <xf numFmtId="0" fontId="48" fillId="0" borderId="10" xfId="0" quotePrefix="1" applyFont="1" applyBorder="1" applyAlignment="1">
      <alignment horizontal="left" vertical="center" wrapText="1"/>
    </xf>
    <xf numFmtId="0" fontId="48" fillId="0" borderId="10" xfId="0" applyFont="1" applyBorder="1" applyAlignment="1">
      <alignment horizontal="left" vertical="center"/>
    </xf>
    <xf numFmtId="3" fontId="48" fillId="0" borderId="9" xfId="0" quotePrefix="1" applyNumberFormat="1" applyFont="1" applyBorder="1" applyAlignment="1">
      <alignment horizontal="left" vertical="center"/>
    </xf>
    <xf numFmtId="49" fontId="48" fillId="0" borderId="9" xfId="0" quotePrefix="1" applyNumberFormat="1" applyFont="1" applyBorder="1" applyAlignment="1">
      <alignment horizontal="left" vertical="center"/>
    </xf>
    <xf numFmtId="0" fontId="45" fillId="0" borderId="0" xfId="0" applyFont="1" applyAlignment="1">
      <alignment vertical="center" wrapText="1"/>
    </xf>
    <xf numFmtId="0" fontId="43" fillId="0" borderId="0" xfId="0" applyFont="1" applyAlignment="1">
      <alignment vertical="center" wrapText="1"/>
    </xf>
    <xf numFmtId="0" fontId="43" fillId="0" borderId="0" xfId="0" applyFont="1" applyAlignment="1">
      <alignment horizontal="left" vertical="center"/>
    </xf>
    <xf numFmtId="0" fontId="33" fillId="0" borderId="10" xfId="0" applyFont="1" applyBorder="1" applyAlignment="1">
      <alignment horizontal="center" vertical="center" wrapText="1"/>
    </xf>
    <xf numFmtId="0" fontId="47" fillId="5" borderId="5" xfId="0" applyFont="1" applyFill="1" applyBorder="1" applyAlignment="1">
      <alignment horizontal="left" vertical="center" wrapText="1"/>
    </xf>
    <xf numFmtId="0" fontId="47" fillId="5" borderId="10" xfId="0" applyFont="1" applyFill="1" applyBorder="1" applyAlignment="1">
      <alignment horizontal="left" vertical="center" wrapText="1"/>
    </xf>
    <xf numFmtId="9" fontId="48" fillId="2" borderId="10" xfId="0" applyNumberFormat="1" applyFont="1" applyFill="1" applyBorder="1" applyAlignment="1">
      <alignment horizontal="left" vertical="center" wrapText="1"/>
    </xf>
    <xf numFmtId="0" fontId="48" fillId="0" borderId="10" xfId="0" applyFont="1" applyBorder="1" applyAlignment="1">
      <alignment vertical="center" wrapText="1"/>
    </xf>
    <xf numFmtId="0" fontId="48" fillId="0" borderId="10" xfId="0" applyFont="1" applyBorder="1" applyAlignment="1">
      <alignment vertical="center"/>
    </xf>
    <xf numFmtId="0" fontId="47" fillId="5" borderId="8" xfId="0" applyFont="1" applyFill="1" applyBorder="1" applyAlignment="1">
      <alignment horizontal="left" vertical="center" wrapText="1"/>
    </xf>
    <xf numFmtId="165" fontId="48" fillId="0" borderId="10" xfId="0" applyNumberFormat="1" applyFont="1" applyBorder="1" applyAlignment="1">
      <alignment horizontal="left" vertical="center"/>
    </xf>
    <xf numFmtId="1" fontId="43" fillId="2" borderId="10" xfId="0" applyNumberFormat="1" applyFont="1" applyFill="1" applyBorder="1" applyAlignment="1">
      <alignment horizontal="left" vertical="center"/>
    </xf>
    <xf numFmtId="0" fontId="43" fillId="0" borderId="10" xfId="0" applyFont="1" applyBorder="1" applyAlignment="1">
      <alignment horizontal="left" vertical="center" wrapText="1"/>
    </xf>
    <xf numFmtId="166" fontId="48" fillId="0" borderId="10" xfId="2" applyNumberFormat="1" applyFont="1" applyFill="1" applyBorder="1" applyAlignment="1">
      <alignment horizontal="left" vertical="center"/>
    </xf>
    <xf numFmtId="166" fontId="48" fillId="2" borderId="10" xfId="2" applyNumberFormat="1" applyFont="1" applyFill="1" applyBorder="1" applyAlignment="1">
      <alignment horizontal="left" vertical="center" wrapText="1"/>
    </xf>
    <xf numFmtId="166" fontId="48" fillId="0" borderId="10" xfId="2" applyNumberFormat="1" applyFont="1" applyFill="1" applyBorder="1" applyAlignment="1">
      <alignment horizontal="left" vertical="center" wrapText="1"/>
    </xf>
    <xf numFmtId="1" fontId="48" fillId="0" borderId="10" xfId="0" applyNumberFormat="1" applyFont="1" applyBorder="1" applyAlignment="1">
      <alignment horizontal="left" vertical="center"/>
    </xf>
    <xf numFmtId="49" fontId="48" fillId="0" borderId="10" xfId="0" applyNumberFormat="1" applyFont="1" applyBorder="1" applyAlignment="1">
      <alignment horizontal="left" vertical="center" wrapText="1"/>
    </xf>
    <xf numFmtId="3" fontId="48" fillId="0" borderId="10" xfId="5" applyNumberFormat="1" applyFont="1" applyFill="1" applyBorder="1" applyAlignment="1">
      <alignment horizontal="left" vertical="center"/>
    </xf>
    <xf numFmtId="2" fontId="43" fillId="0" borderId="10" xfId="0" applyNumberFormat="1" applyFont="1" applyBorder="1" applyAlignment="1">
      <alignment horizontal="left" vertical="center" wrapText="1"/>
    </xf>
    <xf numFmtId="0" fontId="45" fillId="0" borderId="0" xfId="0" applyFont="1" applyAlignment="1">
      <alignment vertical="center"/>
    </xf>
    <xf numFmtId="0" fontId="16" fillId="0" borderId="0" xfId="0" applyFont="1" applyAlignment="1">
      <alignment vertical="center"/>
    </xf>
    <xf numFmtId="0" fontId="48" fillId="0" borderId="10" xfId="0" applyFont="1" applyBorder="1"/>
    <xf numFmtId="165" fontId="43" fillId="0" borderId="10" xfId="0" applyNumberFormat="1" applyFont="1" applyBorder="1" applyAlignment="1">
      <alignment horizontal="left" vertical="center"/>
    </xf>
    <xf numFmtId="166" fontId="43" fillId="0" borderId="10" xfId="2" applyNumberFormat="1" applyFont="1" applyFill="1" applyBorder="1" applyAlignment="1">
      <alignment horizontal="left" vertical="center"/>
    </xf>
    <xf numFmtId="166" fontId="43" fillId="2" borderId="10" xfId="2" applyNumberFormat="1" applyFont="1" applyFill="1" applyBorder="1" applyAlignment="1">
      <alignment horizontal="left" vertical="center" wrapText="1"/>
    </xf>
    <xf numFmtId="3" fontId="43" fillId="2" borderId="10" xfId="5" applyNumberFormat="1" applyFont="1" applyFill="1" applyBorder="1" applyAlignment="1">
      <alignment horizontal="left" vertical="center"/>
    </xf>
    <xf numFmtId="0" fontId="48" fillId="2" borderId="10" xfId="0" applyFont="1" applyFill="1" applyBorder="1" applyAlignment="1">
      <alignment vertical="center" wrapText="1"/>
    </xf>
    <xf numFmtId="0" fontId="48" fillId="2" borderId="10" xfId="0" applyFont="1" applyFill="1" applyBorder="1" applyAlignment="1">
      <alignment wrapText="1"/>
    </xf>
    <xf numFmtId="166" fontId="43" fillId="2" borderId="10" xfId="2" applyNumberFormat="1" applyFont="1" applyFill="1" applyBorder="1" applyAlignment="1">
      <alignment horizontal="left" vertical="center"/>
    </xf>
    <xf numFmtId="166" fontId="43" fillId="0" borderId="10" xfId="2" applyNumberFormat="1" applyFont="1" applyFill="1" applyBorder="1" applyAlignment="1">
      <alignment horizontal="left" vertical="center" wrapText="1"/>
    </xf>
    <xf numFmtId="166" fontId="43" fillId="0" borderId="10" xfId="0" applyNumberFormat="1" applyFont="1" applyBorder="1" applyAlignment="1">
      <alignment horizontal="left" vertical="center"/>
    </xf>
    <xf numFmtId="10" fontId="43" fillId="0" borderId="10" xfId="0" applyNumberFormat="1" applyFont="1" applyBorder="1" applyAlignment="1">
      <alignment horizontal="left" vertical="center"/>
    </xf>
    <xf numFmtId="0" fontId="33" fillId="0" borderId="10" xfId="0" applyFont="1" applyBorder="1" applyAlignment="1">
      <alignment horizontal="left" vertical="center" wrapText="1"/>
    </xf>
    <xf numFmtId="9" fontId="48" fillId="0" borderId="1" xfId="0" applyNumberFormat="1" applyFont="1" applyBorder="1" applyAlignment="1">
      <alignment horizontal="left" vertical="center"/>
    </xf>
    <xf numFmtId="165" fontId="48" fillId="0" borderId="10" xfId="0" applyNumberFormat="1" applyFont="1" applyBorder="1" applyAlignment="1">
      <alignment horizontal="left" vertical="center" wrapText="1"/>
    </xf>
    <xf numFmtId="0" fontId="52" fillId="5" borderId="10" xfId="0" applyFont="1" applyFill="1" applyBorder="1" applyAlignment="1">
      <alignment horizontal="left" vertical="center" wrapText="1"/>
    </xf>
    <xf numFmtId="9" fontId="43" fillId="2" borderId="10" xfId="0" applyNumberFormat="1" applyFont="1" applyFill="1" applyBorder="1" applyAlignment="1">
      <alignment horizontal="left" vertical="center" wrapText="1"/>
    </xf>
    <xf numFmtId="1" fontId="43" fillId="2" borderId="10" xfId="0" applyNumberFormat="1" applyFont="1" applyFill="1" applyBorder="1" applyAlignment="1">
      <alignment horizontal="left" vertical="center" wrapText="1"/>
    </xf>
    <xf numFmtId="1" fontId="43" fillId="0" borderId="10" xfId="0" applyNumberFormat="1" applyFont="1" applyBorder="1" applyAlignment="1">
      <alignment horizontal="left" vertical="center" wrapText="1"/>
    </xf>
    <xf numFmtId="0" fontId="49" fillId="0" borderId="10" xfId="0" applyFont="1" applyBorder="1" applyAlignment="1">
      <alignment wrapText="1"/>
    </xf>
    <xf numFmtId="10" fontId="43" fillId="0" borderId="10" xfId="0" applyNumberFormat="1" applyFont="1" applyBorder="1" applyAlignment="1">
      <alignment horizontal="left" vertical="center" wrapText="1"/>
    </xf>
    <xf numFmtId="9" fontId="43" fillId="0" borderId="10" xfId="0" applyNumberFormat="1" applyFont="1" applyBorder="1" applyAlignment="1">
      <alignment horizontal="left" vertical="center" wrapText="1"/>
    </xf>
    <xf numFmtId="3" fontId="48" fillId="2" borderId="10" xfId="0" applyNumberFormat="1" applyFont="1" applyFill="1" applyBorder="1" applyAlignment="1">
      <alignment horizontal="left" vertical="center" wrapText="1"/>
    </xf>
    <xf numFmtId="1" fontId="43" fillId="0" borderId="10" xfId="0" applyNumberFormat="1" applyFont="1" applyBorder="1" applyAlignment="1">
      <alignment horizontal="left" vertical="center"/>
    </xf>
    <xf numFmtId="9" fontId="43" fillId="2" borderId="10" xfId="0" applyNumberFormat="1" applyFont="1" applyFill="1" applyBorder="1" applyAlignment="1">
      <alignment horizontal="left" vertical="center"/>
    </xf>
    <xf numFmtId="0" fontId="55" fillId="0" borderId="7" xfId="0" applyFont="1" applyBorder="1"/>
    <xf numFmtId="0" fontId="55" fillId="2" borderId="10" xfId="0" applyFont="1" applyFill="1" applyBorder="1" applyAlignment="1">
      <alignment vertical="center" wrapText="1"/>
    </xf>
    <xf numFmtId="165" fontId="43" fillId="2" borderId="10" xfId="0" applyNumberFormat="1" applyFont="1" applyFill="1" applyBorder="1" applyAlignment="1">
      <alignment horizontal="left" vertical="center"/>
    </xf>
    <xf numFmtId="10" fontId="43" fillId="2" borderId="10" xfId="0" applyNumberFormat="1" applyFont="1" applyFill="1" applyBorder="1" applyAlignment="1">
      <alignment horizontal="left" vertical="center" wrapText="1"/>
    </xf>
    <xf numFmtId="165" fontId="43" fillId="0" borderId="10" xfId="0" applyNumberFormat="1" applyFont="1" applyBorder="1" applyAlignment="1">
      <alignment horizontal="left" vertical="center" wrapText="1"/>
    </xf>
    <xf numFmtId="166" fontId="43" fillId="0" borderId="10" xfId="2" quotePrefix="1" applyNumberFormat="1" applyFont="1" applyFill="1" applyBorder="1" applyAlignment="1">
      <alignment horizontal="left" vertical="center" wrapText="1"/>
    </xf>
    <xf numFmtId="166" fontId="43" fillId="2" borderId="10" xfId="2" quotePrefix="1" applyNumberFormat="1" applyFont="1" applyFill="1" applyBorder="1" applyAlignment="1">
      <alignment horizontal="left" vertical="center" wrapText="1"/>
    </xf>
    <xf numFmtId="0" fontId="43" fillId="2" borderId="10" xfId="0" applyFont="1" applyFill="1" applyBorder="1" applyAlignment="1">
      <alignment horizontal="left" wrapText="1"/>
    </xf>
    <xf numFmtId="171" fontId="48" fillId="0" borderId="10" xfId="0" applyNumberFormat="1" applyFont="1" applyBorder="1" applyAlignment="1">
      <alignment horizontal="left" vertical="center"/>
    </xf>
    <xf numFmtId="0" fontId="43" fillId="2" borderId="7" xfId="0" applyFont="1" applyFill="1" applyBorder="1" applyAlignment="1">
      <alignment horizontal="left" vertical="center"/>
    </xf>
    <xf numFmtId="166" fontId="48" fillId="2" borderId="10" xfId="2" applyNumberFormat="1" applyFont="1" applyFill="1" applyBorder="1" applyAlignment="1">
      <alignment horizontal="left" vertical="center"/>
    </xf>
    <xf numFmtId="10" fontId="48" fillId="0" borderId="10" xfId="2" applyNumberFormat="1" applyFont="1" applyFill="1" applyBorder="1" applyAlignment="1">
      <alignment horizontal="left" vertical="center"/>
    </xf>
    <xf numFmtId="10" fontId="48" fillId="0" borderId="10" xfId="2" applyNumberFormat="1" applyFont="1" applyFill="1" applyBorder="1" applyAlignment="1">
      <alignment horizontal="left" vertical="center" wrapText="1"/>
    </xf>
    <xf numFmtId="3" fontId="43" fillId="0" borderId="10" xfId="5" applyNumberFormat="1" applyFont="1" applyFill="1" applyBorder="1" applyAlignment="1">
      <alignment horizontal="left" vertical="center"/>
    </xf>
    <xf numFmtId="0" fontId="48" fillId="0" borderId="10" xfId="0" applyFont="1" applyBorder="1" applyAlignment="1">
      <alignment wrapText="1"/>
    </xf>
    <xf numFmtId="0" fontId="43" fillId="0" borderId="10" xfId="0" applyFont="1" applyBorder="1" applyAlignment="1">
      <alignment horizontal="left" wrapText="1"/>
    </xf>
    <xf numFmtId="0" fontId="48" fillId="2" borderId="10" xfId="0" applyFont="1" applyFill="1" applyBorder="1" applyAlignment="1">
      <alignment horizontal="left" wrapText="1"/>
    </xf>
    <xf numFmtId="166" fontId="43" fillId="2" borderId="10" xfId="0" applyNumberFormat="1" applyFont="1" applyFill="1" applyBorder="1" applyAlignment="1">
      <alignment horizontal="left" vertical="center"/>
    </xf>
    <xf numFmtId="9" fontId="48" fillId="0" borderId="5" xfId="0" applyNumberFormat="1" applyFont="1" applyBorder="1" applyAlignment="1">
      <alignment horizontal="left" vertical="center"/>
    </xf>
    <xf numFmtId="166" fontId="48" fillId="0" borderId="10" xfId="0" applyNumberFormat="1" applyFont="1" applyBorder="1" applyAlignment="1">
      <alignment horizontal="left" vertical="center"/>
    </xf>
    <xf numFmtId="10" fontId="48" fillId="0" borderId="10" xfId="0" applyNumberFormat="1" applyFont="1" applyBorder="1" applyAlignment="1">
      <alignment horizontal="left" vertical="center"/>
    </xf>
    <xf numFmtId="3" fontId="48" fillId="0" borderId="10" xfId="5" applyNumberFormat="1" applyFont="1" applyFill="1" applyBorder="1" applyAlignment="1">
      <alignment horizontal="left" vertical="center" wrapText="1"/>
    </xf>
    <xf numFmtId="169" fontId="48" fillId="2" borderId="10" xfId="0" applyNumberFormat="1" applyFont="1" applyFill="1" applyBorder="1" applyAlignment="1">
      <alignment horizontal="left" vertical="center" wrapText="1"/>
    </xf>
    <xf numFmtId="2" fontId="48" fillId="2" borderId="10" xfId="0" applyNumberFormat="1" applyFont="1" applyFill="1" applyBorder="1" applyAlignment="1">
      <alignment horizontal="left" vertical="center" wrapText="1"/>
    </xf>
    <xf numFmtId="3" fontId="48" fillId="2" borderId="10" xfId="5" applyNumberFormat="1" applyFont="1" applyFill="1" applyBorder="1" applyAlignment="1">
      <alignment horizontal="left" vertical="center"/>
    </xf>
    <xf numFmtId="2" fontId="48" fillId="2" borderId="10" xfId="0" applyNumberFormat="1" applyFont="1" applyFill="1" applyBorder="1" applyAlignment="1">
      <alignment horizontal="left" vertical="center"/>
    </xf>
    <xf numFmtId="0" fontId="48" fillId="0" borderId="10" xfId="0" applyFont="1" applyBorder="1" applyAlignment="1">
      <alignment horizontal="left" wrapText="1"/>
    </xf>
    <xf numFmtId="9" fontId="48" fillId="0" borderId="10" xfId="0" applyNumberFormat="1" applyFont="1" applyBorder="1" applyAlignment="1">
      <alignment horizontal="left" vertical="center" wrapText="1"/>
    </xf>
    <xf numFmtId="165" fontId="43" fillId="2" borderId="10" xfId="0" applyNumberFormat="1" applyFont="1" applyFill="1" applyBorder="1" applyAlignment="1">
      <alignment horizontal="left" vertical="center" wrapText="1"/>
    </xf>
    <xf numFmtId="10" fontId="48" fillId="0" borderId="10" xfId="0" applyNumberFormat="1" applyFont="1" applyBorder="1" applyAlignment="1">
      <alignment horizontal="left" vertical="center" wrapText="1"/>
    </xf>
    <xf numFmtId="166" fontId="48" fillId="0" borderId="10" xfId="0" applyNumberFormat="1" applyFont="1" applyBorder="1" applyAlignment="1">
      <alignment horizontal="left" vertical="center" wrapText="1"/>
    </xf>
    <xf numFmtId="0" fontId="17" fillId="5" borderId="0" xfId="0" applyFont="1" applyFill="1" applyAlignment="1">
      <alignment vertical="center" wrapText="1"/>
    </xf>
    <xf numFmtId="0" fontId="17" fillId="5" borderId="0" xfId="0" applyFont="1" applyFill="1" applyAlignment="1">
      <alignment horizontal="center" vertical="center" wrapText="1"/>
    </xf>
    <xf numFmtId="0" fontId="17" fillId="5" borderId="0" xfId="0" applyFont="1" applyFill="1" applyAlignment="1">
      <alignment horizontal="left" vertical="center" wrapText="1"/>
    </xf>
    <xf numFmtId="0" fontId="34" fillId="5" borderId="0" xfId="0" applyFont="1" applyFill="1" applyAlignment="1">
      <alignment vertical="center" wrapText="1"/>
    </xf>
    <xf numFmtId="0" fontId="34" fillId="5" borderId="0" xfId="0" applyFont="1" applyFill="1" applyAlignment="1">
      <alignment horizontal="center" vertical="center" wrapText="1"/>
    </xf>
    <xf numFmtId="0" fontId="16" fillId="0" borderId="0" xfId="0" applyFont="1" applyFill="1" applyAlignment="1">
      <alignment horizontal="center" vertical="center" wrapText="1"/>
    </xf>
    <xf numFmtId="166" fontId="20" fillId="2" borderId="0" xfId="2" applyNumberFormat="1" applyFont="1" applyFill="1" applyBorder="1" applyAlignment="1">
      <alignment horizontal="center" vertical="center" wrapText="1"/>
    </xf>
    <xf numFmtId="166" fontId="20" fillId="2" borderId="2" xfId="2" applyNumberFormat="1" applyFont="1" applyFill="1" applyBorder="1" applyAlignment="1">
      <alignment horizontal="center" vertical="center" wrapText="1"/>
    </xf>
    <xf numFmtId="0" fontId="20" fillId="2" borderId="2" xfId="0" applyFont="1" applyFill="1" applyBorder="1" applyAlignment="1">
      <alignment horizontal="center" vertical="center" wrapText="1"/>
    </xf>
    <xf numFmtId="0" fontId="20" fillId="2" borderId="0" xfId="0" applyFont="1" applyFill="1" applyAlignment="1">
      <alignment horizontal="center" vertical="center" wrapText="1"/>
    </xf>
    <xf numFmtId="166" fontId="19" fillId="2" borderId="2" xfId="2" applyNumberFormat="1" applyFont="1" applyFill="1" applyBorder="1" applyAlignment="1">
      <alignment horizontal="center" vertical="center" wrapText="1"/>
    </xf>
    <xf numFmtId="166" fontId="19" fillId="2" borderId="0" xfId="2" applyNumberFormat="1" applyFont="1" applyFill="1" applyBorder="1" applyAlignment="1">
      <alignment horizontal="center" vertical="center" wrapText="1"/>
    </xf>
    <xf numFmtId="3" fontId="19" fillId="0" borderId="0" xfId="0" applyNumberFormat="1" applyFont="1" applyBorder="1" applyAlignment="1">
      <alignment horizontal="center" vertical="center" wrapText="1"/>
    </xf>
    <xf numFmtId="3" fontId="20" fillId="0" borderId="0" xfId="0" applyNumberFormat="1" applyFont="1" applyBorder="1" applyAlignment="1">
      <alignment horizontal="center" vertical="center" wrapText="1"/>
    </xf>
    <xf numFmtId="165" fontId="20" fillId="2" borderId="0" xfId="2" applyNumberFormat="1" applyFont="1" applyFill="1" applyBorder="1" applyAlignment="1">
      <alignment horizontal="center" vertical="center" wrapText="1"/>
    </xf>
    <xf numFmtId="166" fontId="19" fillId="2" borderId="0" xfId="0" applyNumberFormat="1" applyFont="1" applyFill="1" applyAlignment="1">
      <alignment horizontal="center" vertical="center" wrapText="1"/>
    </xf>
    <xf numFmtId="166" fontId="19" fillId="2" borderId="2" xfId="0" applyNumberFormat="1" applyFont="1" applyFill="1" applyBorder="1" applyAlignment="1">
      <alignment horizontal="center" vertical="center" wrapText="1"/>
    </xf>
    <xf numFmtId="3" fontId="19" fillId="2" borderId="0" xfId="0" applyNumberFormat="1" applyFont="1" applyFill="1" applyBorder="1" applyAlignment="1">
      <alignment horizontal="center" vertical="center" wrapText="1"/>
    </xf>
    <xf numFmtId="9" fontId="19" fillId="2" borderId="0" xfId="2" applyFont="1" applyFill="1" applyBorder="1" applyAlignment="1">
      <alignment horizontal="center" vertical="center" wrapText="1"/>
    </xf>
    <xf numFmtId="0" fontId="55" fillId="2" borderId="0" xfId="0" applyFont="1" applyFill="1"/>
    <xf numFmtId="3" fontId="43" fillId="2" borderId="10" xfId="6" applyNumberFormat="1" applyFont="1" applyFill="1" applyBorder="1" applyAlignment="1">
      <alignment horizontal="left" vertical="center"/>
    </xf>
    <xf numFmtId="0" fontId="13" fillId="0" borderId="0" xfId="0" applyFont="1" applyAlignment="1">
      <alignment horizontal="left" vertical="top" wrapText="1"/>
    </xf>
    <xf numFmtId="0" fontId="13" fillId="2" borderId="0" xfId="4" applyFont="1" applyFill="1" applyAlignment="1">
      <alignment horizontal="left" vertical="center" wrapText="1"/>
    </xf>
    <xf numFmtId="0" fontId="12" fillId="2" borderId="0" xfId="0" applyFont="1" applyFill="1" applyAlignment="1">
      <alignment horizontal="left" vertical="top" wrapText="1"/>
    </xf>
    <xf numFmtId="0" fontId="20" fillId="0" borderId="0" xfId="0" applyFont="1" applyAlignment="1">
      <alignment horizontal="justify" vertical="center" wrapText="1"/>
    </xf>
    <xf numFmtId="0" fontId="17" fillId="6" borderId="0" xfId="0" applyFont="1" applyFill="1" applyAlignment="1">
      <alignment horizontal="left" vertical="center" wrapText="1"/>
    </xf>
    <xf numFmtId="0" fontId="17" fillId="5" borderId="0" xfId="0" applyFont="1" applyFill="1" applyAlignment="1">
      <alignment horizontal="left" vertical="center" wrapText="1"/>
    </xf>
    <xf numFmtId="165" fontId="39" fillId="2" borderId="0" xfId="0" applyNumberFormat="1" applyFont="1" applyFill="1" applyAlignment="1">
      <alignment horizontal="center" vertical="center" wrapText="1"/>
    </xf>
    <xf numFmtId="0" fontId="32" fillId="2" borderId="3" xfId="0" applyFont="1" applyFill="1" applyBorder="1" applyAlignment="1">
      <alignment horizontal="left" vertical="center" wrapText="1"/>
    </xf>
    <xf numFmtId="0" fontId="19" fillId="2" borderId="0" xfId="0" applyFont="1" applyFill="1" applyAlignment="1">
      <alignment horizontal="left" vertical="center" wrapText="1"/>
    </xf>
    <xf numFmtId="0" fontId="39" fillId="2" borderId="0" xfId="0" applyFont="1" applyFill="1" applyAlignment="1">
      <alignment horizontal="center" vertical="center" wrapText="1"/>
    </xf>
    <xf numFmtId="166" fontId="20" fillId="2" borderId="0" xfId="2" applyNumberFormat="1" applyFont="1" applyFill="1" applyBorder="1" applyAlignment="1">
      <alignment horizontal="center" vertical="center" wrapText="1"/>
    </xf>
    <xf numFmtId="166" fontId="20" fillId="2" borderId="2" xfId="2" applyNumberFormat="1" applyFont="1" applyFill="1" applyBorder="1" applyAlignment="1">
      <alignment horizontal="center" vertical="center" wrapText="1"/>
    </xf>
    <xf numFmtId="0" fontId="20" fillId="2" borderId="2" xfId="0" applyFont="1" applyFill="1" applyBorder="1" applyAlignment="1">
      <alignment horizontal="center" vertical="center" wrapText="1"/>
    </xf>
    <xf numFmtId="0" fontId="20" fillId="2" borderId="0" xfId="0" applyFont="1" applyFill="1" applyAlignment="1">
      <alignment horizontal="center" vertical="center" wrapText="1"/>
    </xf>
    <xf numFmtId="166" fontId="19" fillId="2" borderId="2" xfId="2" applyNumberFormat="1" applyFont="1" applyFill="1" applyBorder="1" applyAlignment="1">
      <alignment horizontal="center" vertical="center" wrapText="1"/>
    </xf>
    <xf numFmtId="0" fontId="19" fillId="2" borderId="2" xfId="0" applyFont="1" applyFill="1" applyBorder="1" applyAlignment="1">
      <alignment horizontal="left" vertical="center" wrapText="1"/>
    </xf>
    <xf numFmtId="166" fontId="19" fillId="2" borderId="0" xfId="2" applyNumberFormat="1" applyFont="1" applyFill="1" applyBorder="1" applyAlignment="1">
      <alignment horizontal="center" vertical="center" wrapText="1"/>
    </xf>
    <xf numFmtId="0" fontId="17" fillId="3" borderId="1" xfId="0" applyFont="1" applyFill="1" applyBorder="1" applyAlignment="1">
      <alignment horizontal="center" vertical="center" wrapText="1"/>
    </xf>
    <xf numFmtId="0" fontId="20" fillId="2" borderId="0" xfId="0" applyFont="1" applyFill="1" applyAlignment="1">
      <alignment horizontal="left" vertical="center" wrapText="1"/>
    </xf>
    <xf numFmtId="0" fontId="40" fillId="2" borderId="0" xfId="0" applyFont="1" applyFill="1" applyAlignment="1">
      <alignment horizontal="center" vertical="center" wrapText="1"/>
    </xf>
    <xf numFmtId="0" fontId="45" fillId="4" borderId="4" xfId="0" applyFont="1" applyFill="1" applyBorder="1" applyAlignment="1">
      <alignment horizontal="center" vertical="center" textRotation="255" wrapText="1"/>
    </xf>
    <xf numFmtId="0" fontId="47" fillId="5" borderId="5" xfId="0" applyFont="1" applyFill="1" applyBorder="1" applyAlignment="1">
      <alignment horizontal="left" vertical="center" wrapText="1"/>
    </xf>
    <xf numFmtId="0" fontId="47" fillId="5" borderId="1" xfId="0" applyFont="1" applyFill="1" applyBorder="1" applyAlignment="1">
      <alignment horizontal="left" vertical="center" wrapText="1"/>
    </xf>
    <xf numFmtId="0" fontId="45" fillId="4" borderId="7" xfId="0" applyFont="1" applyFill="1" applyBorder="1" applyAlignment="1">
      <alignment horizontal="center" vertical="center" wrapText="1"/>
    </xf>
    <xf numFmtId="0" fontId="45" fillId="4" borderId="8" xfId="0" applyFont="1" applyFill="1" applyBorder="1" applyAlignment="1">
      <alignment horizontal="center" vertical="center" wrapText="1"/>
    </xf>
    <xf numFmtId="0" fontId="44" fillId="0" borderId="0" xfId="0" applyFont="1" applyAlignment="1">
      <alignment horizontal="center" vertical="center" wrapText="1"/>
    </xf>
    <xf numFmtId="170" fontId="47" fillId="5" borderId="5" xfId="2" applyNumberFormat="1" applyFont="1" applyFill="1" applyBorder="1" applyAlignment="1">
      <alignment horizontal="left" vertical="center" wrapText="1"/>
    </xf>
    <xf numFmtId="170" fontId="47" fillId="5" borderId="1" xfId="2" applyNumberFormat="1" applyFont="1" applyFill="1" applyBorder="1" applyAlignment="1">
      <alignment horizontal="left" vertical="center" wrapText="1"/>
    </xf>
    <xf numFmtId="0" fontId="47" fillId="5" borderId="2" xfId="0" applyFont="1" applyFill="1" applyBorder="1" applyAlignment="1">
      <alignment horizontal="left" vertical="center" wrapText="1"/>
    </xf>
    <xf numFmtId="0" fontId="45" fillId="4" borderId="10" xfId="0" applyFont="1" applyFill="1" applyBorder="1" applyAlignment="1">
      <alignment horizontal="center" vertical="center" textRotation="255" wrapText="1"/>
    </xf>
    <xf numFmtId="0" fontId="52" fillId="5" borderId="5" xfId="0" applyFont="1" applyFill="1" applyBorder="1" applyAlignment="1">
      <alignment horizontal="left" vertical="center" wrapText="1"/>
    </xf>
    <xf numFmtId="0" fontId="52" fillId="5" borderId="1" xfId="0" applyFont="1" applyFill="1" applyBorder="1" applyAlignment="1">
      <alignment horizontal="left" vertical="center" wrapText="1"/>
    </xf>
    <xf numFmtId="0" fontId="44" fillId="0" borderId="2" xfId="0" applyFont="1" applyBorder="1" applyAlignment="1">
      <alignment horizontal="center" vertical="center" wrapText="1"/>
    </xf>
    <xf numFmtId="0" fontId="47" fillId="5" borderId="12" xfId="0" applyFont="1" applyFill="1" applyBorder="1" applyAlignment="1">
      <alignment horizontal="left" vertical="center" wrapText="1"/>
    </xf>
    <xf numFmtId="170" fontId="47" fillId="5" borderId="12" xfId="2" applyNumberFormat="1" applyFont="1" applyFill="1" applyBorder="1" applyAlignment="1">
      <alignment horizontal="left" vertical="center" wrapText="1"/>
    </xf>
    <xf numFmtId="0" fontId="44" fillId="0" borderId="0" xfId="0" applyFont="1" applyAlignment="1">
      <alignment horizontal="center" vertical="top" wrapText="1"/>
    </xf>
    <xf numFmtId="0" fontId="44" fillId="0" borderId="13" xfId="0" applyFont="1" applyBorder="1" applyAlignment="1">
      <alignment horizontal="center" vertical="center" wrapText="1"/>
    </xf>
    <xf numFmtId="0" fontId="5" fillId="3" borderId="0" xfId="4" applyFont="1" applyFill="1" applyAlignment="1">
      <alignment horizontal="left" indent="1"/>
    </xf>
  </cellXfs>
  <cellStyles count="7">
    <cellStyle name="Comma" xfId="1" builtinId="3"/>
    <cellStyle name="Comma 2 6" xfId="6" xr:uid="{032303A5-FECF-4750-B507-B98A53B81C89}"/>
    <cellStyle name="Comma 9" xfId="5" xr:uid="{A76D8678-D879-47AF-A99C-0FF1DC95A731}"/>
    <cellStyle name="Hyperlink" xfId="3" builtinId="8"/>
    <cellStyle name="Normal" xfId="0" builtinId="0"/>
    <cellStyle name="Normal 3" xfId="4" xr:uid="{3B3F0CCE-1847-4BE0-8B79-5196D912F7FF}"/>
    <cellStyle name="Percent"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1.xml"/><Relationship Id="rId39" Type="http://schemas.openxmlformats.org/officeDocument/2006/relationships/customXml" Target="../customXml/item5.xml"/><Relationship Id="rId21" Type="http://schemas.openxmlformats.org/officeDocument/2006/relationships/worksheet" Target="worksheets/sheet21.xml"/><Relationship Id="rId34"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haredStrings" Target="sharedStrings.xml"/><Relationship Id="rId38"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externalLink" Target="externalLinks/externalLink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styles" Target="styles.xml"/><Relationship Id="rId37" Type="http://schemas.openxmlformats.org/officeDocument/2006/relationships/customXml" Target="../customXml/item3.xml"/><Relationship Id="rId40" Type="http://schemas.openxmlformats.org/officeDocument/2006/relationships/customXml" Target="../customXml/item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externalLink" Target="externalLinks/externalLink3.xml"/><Relationship Id="rId36"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externalLink" Target="externalLinks/externalLink2.xml"/><Relationship Id="rId30" Type="http://schemas.openxmlformats.org/officeDocument/2006/relationships/externalLink" Target="externalLinks/externalLink5.xml"/><Relationship Id="rId8" Type="http://schemas.openxmlformats.org/officeDocument/2006/relationships/worksheet" Target="worksheets/sheet8.xml"/><Relationship Id="rId3" Type="http://schemas.openxmlformats.org/officeDocument/2006/relationships/worksheet" Target="worksheets/sheet3.xml"/></Relationships>
</file>

<file path=xl/charts/_rels/chart34.xml.rels><?xml version="1.0" encoding="UTF-8" standalone="yes"?>
<Relationships xmlns="http://schemas.openxmlformats.org/package/2006/relationships"><Relationship Id="rId2" Type="http://schemas.microsoft.com/office/2011/relationships/chartColorStyle" Target="colors62.xml"/><Relationship Id="rId1" Type="http://schemas.microsoft.com/office/2011/relationships/chartStyle" Target="style62.xml"/></Relationships>
</file>

<file path=xl/charts/_rels/chartEx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Ex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Ex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Ex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Ex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Ex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Ex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Ex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Ex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Ex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Ex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Ex1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Ex13.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Ex14.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Ex15.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Ex16.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Ex17.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Ex18.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Ex19.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Ex20.xml.rels><?xml version="1.0" encoding="UTF-8" standalone="yes"?>
<Relationships xmlns="http://schemas.openxmlformats.org/package/2006/relationships"><Relationship Id="rId2" Type="http://schemas.microsoft.com/office/2011/relationships/chartColorStyle" Target="colors20.xml"/><Relationship Id="rId1" Type="http://schemas.microsoft.com/office/2011/relationships/chartStyle" Target="style20.xml"/></Relationships>
</file>

<file path=xl/charts/_rels/chartEx21.xml.rels><?xml version="1.0" encoding="UTF-8" standalone="yes"?>
<Relationships xmlns="http://schemas.openxmlformats.org/package/2006/relationships"><Relationship Id="rId2" Type="http://schemas.microsoft.com/office/2011/relationships/chartColorStyle" Target="colors21.xml"/><Relationship Id="rId1" Type="http://schemas.microsoft.com/office/2011/relationships/chartStyle" Target="style21.xml"/></Relationships>
</file>

<file path=xl/charts/_rels/chartEx22.xml.rels><?xml version="1.0" encoding="UTF-8" standalone="yes"?>
<Relationships xmlns="http://schemas.openxmlformats.org/package/2006/relationships"><Relationship Id="rId2" Type="http://schemas.microsoft.com/office/2011/relationships/chartColorStyle" Target="colors22.xml"/><Relationship Id="rId1" Type="http://schemas.microsoft.com/office/2011/relationships/chartStyle" Target="style22.xml"/></Relationships>
</file>

<file path=xl/charts/_rels/chartEx23.xml.rels><?xml version="1.0" encoding="UTF-8" standalone="yes"?>
<Relationships xmlns="http://schemas.openxmlformats.org/package/2006/relationships"><Relationship Id="rId2" Type="http://schemas.microsoft.com/office/2011/relationships/chartColorStyle" Target="colors23.xml"/><Relationship Id="rId1" Type="http://schemas.microsoft.com/office/2011/relationships/chartStyle" Target="style23.xml"/></Relationships>
</file>

<file path=xl/charts/_rels/chartEx24.xml.rels><?xml version="1.0" encoding="UTF-8" standalone="yes"?>
<Relationships xmlns="http://schemas.openxmlformats.org/package/2006/relationships"><Relationship Id="rId2" Type="http://schemas.microsoft.com/office/2011/relationships/chartColorStyle" Target="colors24.xml"/><Relationship Id="rId1" Type="http://schemas.microsoft.com/office/2011/relationships/chartStyle" Target="style24.xml"/></Relationships>
</file>

<file path=xl/charts/_rels/chartEx25.xml.rels><?xml version="1.0" encoding="UTF-8" standalone="yes"?>
<Relationships xmlns="http://schemas.openxmlformats.org/package/2006/relationships"><Relationship Id="rId2" Type="http://schemas.microsoft.com/office/2011/relationships/chartColorStyle" Target="colors25.xml"/><Relationship Id="rId1" Type="http://schemas.microsoft.com/office/2011/relationships/chartStyle" Target="style25.xml"/></Relationships>
</file>

<file path=xl/charts/_rels/chartEx26.xml.rels><?xml version="1.0" encoding="UTF-8" standalone="yes"?>
<Relationships xmlns="http://schemas.openxmlformats.org/package/2006/relationships"><Relationship Id="rId2" Type="http://schemas.microsoft.com/office/2011/relationships/chartColorStyle" Target="colors26.xml"/><Relationship Id="rId1" Type="http://schemas.microsoft.com/office/2011/relationships/chartStyle" Target="style26.xml"/></Relationships>
</file>

<file path=xl/charts/_rels/chartEx27.xml.rels><?xml version="1.0" encoding="UTF-8" standalone="yes"?>
<Relationships xmlns="http://schemas.openxmlformats.org/package/2006/relationships"><Relationship Id="rId2" Type="http://schemas.microsoft.com/office/2011/relationships/chartColorStyle" Target="colors27.xml"/><Relationship Id="rId1" Type="http://schemas.microsoft.com/office/2011/relationships/chartStyle" Target="style27.xml"/></Relationships>
</file>

<file path=xl/charts/_rels/chartEx28.xml.rels><?xml version="1.0" encoding="UTF-8" standalone="yes"?>
<Relationships xmlns="http://schemas.openxmlformats.org/package/2006/relationships"><Relationship Id="rId2" Type="http://schemas.microsoft.com/office/2011/relationships/chartColorStyle" Target="colors28.xml"/><Relationship Id="rId1" Type="http://schemas.microsoft.com/office/2011/relationships/chartStyle" Target="style28.xml"/></Relationships>
</file>

<file path=xl/charts/_rels/chartEx29.xml.rels><?xml version="1.0" encoding="UTF-8" standalone="yes"?>
<Relationships xmlns="http://schemas.openxmlformats.org/package/2006/relationships"><Relationship Id="rId2" Type="http://schemas.microsoft.com/office/2011/relationships/chartColorStyle" Target="colors29.xml"/><Relationship Id="rId1" Type="http://schemas.microsoft.com/office/2011/relationships/chartStyle" Target="style29.xml"/></Relationships>
</file>

<file path=xl/charts/_rels/chartEx30.xml.rels><?xml version="1.0" encoding="UTF-8" standalone="yes"?>
<Relationships xmlns="http://schemas.openxmlformats.org/package/2006/relationships"><Relationship Id="rId2" Type="http://schemas.microsoft.com/office/2011/relationships/chartColorStyle" Target="colors30.xml"/><Relationship Id="rId1" Type="http://schemas.microsoft.com/office/2011/relationships/chartStyle" Target="style30.xml"/></Relationships>
</file>

<file path=xl/charts/_rels/chartEx31.xml.rels><?xml version="1.0" encoding="UTF-8" standalone="yes"?>
<Relationships xmlns="http://schemas.openxmlformats.org/package/2006/relationships"><Relationship Id="rId2" Type="http://schemas.microsoft.com/office/2011/relationships/chartColorStyle" Target="colors31.xml"/><Relationship Id="rId1" Type="http://schemas.microsoft.com/office/2011/relationships/chartStyle" Target="style31.xml"/></Relationships>
</file>

<file path=xl/charts/_rels/chartEx32.xml.rels><?xml version="1.0" encoding="UTF-8" standalone="yes"?>
<Relationships xmlns="http://schemas.openxmlformats.org/package/2006/relationships"><Relationship Id="rId2" Type="http://schemas.microsoft.com/office/2011/relationships/chartColorStyle" Target="colors32.xml"/><Relationship Id="rId1" Type="http://schemas.microsoft.com/office/2011/relationships/chartStyle" Target="style32.xml"/></Relationships>
</file>

<file path=xl/charts/_rels/chartEx33.xml.rels><?xml version="1.0" encoding="UTF-8" standalone="yes"?>
<Relationships xmlns="http://schemas.openxmlformats.org/package/2006/relationships"><Relationship Id="rId2" Type="http://schemas.microsoft.com/office/2011/relationships/chartColorStyle" Target="colors33.xml"/><Relationship Id="rId1" Type="http://schemas.microsoft.com/office/2011/relationships/chartStyle" Target="style33.xml"/></Relationships>
</file>

<file path=xl/charts/_rels/chartEx34.xml.rels><?xml version="1.0" encoding="UTF-8" standalone="yes"?>
<Relationships xmlns="http://schemas.openxmlformats.org/package/2006/relationships"><Relationship Id="rId2" Type="http://schemas.microsoft.com/office/2011/relationships/chartColorStyle" Target="colors34.xml"/><Relationship Id="rId1" Type="http://schemas.microsoft.com/office/2011/relationships/chartStyle" Target="style34.xml"/></Relationships>
</file>

<file path=xl/charts/_rels/chartEx35.xml.rels><?xml version="1.0" encoding="UTF-8" standalone="yes"?>
<Relationships xmlns="http://schemas.openxmlformats.org/package/2006/relationships"><Relationship Id="rId2" Type="http://schemas.microsoft.com/office/2011/relationships/chartColorStyle" Target="colors35.xml"/><Relationship Id="rId1" Type="http://schemas.microsoft.com/office/2011/relationships/chartStyle" Target="style35.xml"/></Relationships>
</file>

<file path=xl/charts/_rels/chartEx36.xml.rels><?xml version="1.0" encoding="UTF-8" standalone="yes"?>
<Relationships xmlns="http://schemas.openxmlformats.org/package/2006/relationships"><Relationship Id="rId2" Type="http://schemas.microsoft.com/office/2011/relationships/chartColorStyle" Target="colors36.xml"/><Relationship Id="rId1" Type="http://schemas.microsoft.com/office/2011/relationships/chartStyle" Target="style36.xml"/></Relationships>
</file>

<file path=xl/charts/_rels/chartEx37.xml.rels><?xml version="1.0" encoding="UTF-8" standalone="yes"?>
<Relationships xmlns="http://schemas.openxmlformats.org/package/2006/relationships"><Relationship Id="rId2" Type="http://schemas.microsoft.com/office/2011/relationships/chartColorStyle" Target="colors37.xml"/><Relationship Id="rId1" Type="http://schemas.microsoft.com/office/2011/relationships/chartStyle" Target="style37.xml"/></Relationships>
</file>

<file path=xl/charts/_rels/chartEx38.xml.rels><?xml version="1.0" encoding="UTF-8" standalone="yes"?>
<Relationships xmlns="http://schemas.openxmlformats.org/package/2006/relationships"><Relationship Id="rId2" Type="http://schemas.microsoft.com/office/2011/relationships/chartColorStyle" Target="colors38.xml"/><Relationship Id="rId1" Type="http://schemas.microsoft.com/office/2011/relationships/chartStyle" Target="style38.xml"/></Relationships>
</file>

<file path=xl/charts/_rels/chartEx39.xml.rels><?xml version="1.0" encoding="UTF-8" standalone="yes"?>
<Relationships xmlns="http://schemas.openxmlformats.org/package/2006/relationships"><Relationship Id="rId2" Type="http://schemas.microsoft.com/office/2011/relationships/chartColorStyle" Target="colors39.xml"/><Relationship Id="rId1" Type="http://schemas.microsoft.com/office/2011/relationships/chartStyle" Target="style39.xml"/></Relationships>
</file>

<file path=xl/charts/_rels/chartEx40.xml.rels><?xml version="1.0" encoding="UTF-8" standalone="yes"?>
<Relationships xmlns="http://schemas.openxmlformats.org/package/2006/relationships"><Relationship Id="rId2" Type="http://schemas.microsoft.com/office/2011/relationships/chartColorStyle" Target="colors40.xml"/><Relationship Id="rId1" Type="http://schemas.microsoft.com/office/2011/relationships/chartStyle" Target="style40.xml"/></Relationships>
</file>

<file path=xl/charts/_rels/chartEx41.xml.rels><?xml version="1.0" encoding="UTF-8" standalone="yes"?>
<Relationships xmlns="http://schemas.openxmlformats.org/package/2006/relationships"><Relationship Id="rId2" Type="http://schemas.microsoft.com/office/2011/relationships/chartColorStyle" Target="colors41.xml"/><Relationship Id="rId1" Type="http://schemas.microsoft.com/office/2011/relationships/chartStyle" Target="style41.xml"/></Relationships>
</file>

<file path=xl/charts/_rels/chartEx42.xml.rels><?xml version="1.0" encoding="UTF-8" standalone="yes"?>
<Relationships xmlns="http://schemas.openxmlformats.org/package/2006/relationships"><Relationship Id="rId2" Type="http://schemas.microsoft.com/office/2011/relationships/chartColorStyle" Target="colors42.xml"/><Relationship Id="rId1" Type="http://schemas.microsoft.com/office/2011/relationships/chartStyle" Target="style42.xml"/></Relationships>
</file>

<file path=xl/charts/_rels/chartEx43.xml.rels><?xml version="1.0" encoding="UTF-8" standalone="yes"?>
<Relationships xmlns="http://schemas.openxmlformats.org/package/2006/relationships"><Relationship Id="rId2" Type="http://schemas.microsoft.com/office/2011/relationships/chartColorStyle" Target="colors43.xml"/><Relationship Id="rId1" Type="http://schemas.microsoft.com/office/2011/relationships/chartStyle" Target="style43.xml"/></Relationships>
</file>

<file path=xl/charts/_rels/chartEx44.xml.rels><?xml version="1.0" encoding="UTF-8" standalone="yes"?>
<Relationships xmlns="http://schemas.openxmlformats.org/package/2006/relationships"><Relationship Id="rId2" Type="http://schemas.microsoft.com/office/2011/relationships/chartColorStyle" Target="colors44.xml"/><Relationship Id="rId1" Type="http://schemas.microsoft.com/office/2011/relationships/chartStyle" Target="style44.xml"/></Relationships>
</file>

<file path=xl/charts/_rels/chartEx45.xml.rels><?xml version="1.0" encoding="UTF-8" standalone="yes"?>
<Relationships xmlns="http://schemas.openxmlformats.org/package/2006/relationships"><Relationship Id="rId2" Type="http://schemas.microsoft.com/office/2011/relationships/chartColorStyle" Target="colors45.xml"/><Relationship Id="rId1" Type="http://schemas.microsoft.com/office/2011/relationships/chartStyle" Target="style45.xml"/></Relationships>
</file>

<file path=xl/charts/_rels/chartEx46.xml.rels><?xml version="1.0" encoding="UTF-8" standalone="yes"?>
<Relationships xmlns="http://schemas.openxmlformats.org/package/2006/relationships"><Relationship Id="rId2" Type="http://schemas.microsoft.com/office/2011/relationships/chartColorStyle" Target="colors46.xml"/><Relationship Id="rId1" Type="http://schemas.microsoft.com/office/2011/relationships/chartStyle" Target="style46.xml"/></Relationships>
</file>

<file path=xl/charts/_rels/chartEx47.xml.rels><?xml version="1.0" encoding="UTF-8" standalone="yes"?>
<Relationships xmlns="http://schemas.openxmlformats.org/package/2006/relationships"><Relationship Id="rId2" Type="http://schemas.microsoft.com/office/2011/relationships/chartColorStyle" Target="colors47.xml"/><Relationship Id="rId1" Type="http://schemas.microsoft.com/office/2011/relationships/chartStyle" Target="style47.xml"/></Relationships>
</file>

<file path=xl/charts/_rels/chartEx48.xml.rels><?xml version="1.0" encoding="UTF-8" standalone="yes"?>
<Relationships xmlns="http://schemas.openxmlformats.org/package/2006/relationships"><Relationship Id="rId2" Type="http://schemas.microsoft.com/office/2011/relationships/chartColorStyle" Target="colors48.xml"/><Relationship Id="rId1" Type="http://schemas.microsoft.com/office/2011/relationships/chartStyle" Target="style48.xml"/></Relationships>
</file>

<file path=xl/charts/_rels/chartEx49.xml.rels><?xml version="1.0" encoding="UTF-8" standalone="yes"?>
<Relationships xmlns="http://schemas.openxmlformats.org/package/2006/relationships"><Relationship Id="rId2" Type="http://schemas.microsoft.com/office/2011/relationships/chartColorStyle" Target="colors49.xml"/><Relationship Id="rId1" Type="http://schemas.microsoft.com/office/2011/relationships/chartStyle" Target="style49.xml"/></Relationships>
</file>

<file path=xl/charts/_rels/chartEx50.xml.rels><?xml version="1.0" encoding="UTF-8" standalone="yes"?>
<Relationships xmlns="http://schemas.openxmlformats.org/package/2006/relationships"><Relationship Id="rId2" Type="http://schemas.microsoft.com/office/2011/relationships/chartColorStyle" Target="colors50.xml"/><Relationship Id="rId1" Type="http://schemas.microsoft.com/office/2011/relationships/chartStyle" Target="style50.xml"/></Relationships>
</file>

<file path=xl/charts/_rels/chartEx51.xml.rels><?xml version="1.0" encoding="UTF-8" standalone="yes"?>
<Relationships xmlns="http://schemas.openxmlformats.org/package/2006/relationships"><Relationship Id="rId2" Type="http://schemas.microsoft.com/office/2011/relationships/chartColorStyle" Target="colors51.xml"/><Relationship Id="rId1" Type="http://schemas.microsoft.com/office/2011/relationships/chartStyle" Target="style51.xml"/></Relationships>
</file>

<file path=xl/charts/_rels/chartEx52.xml.rels><?xml version="1.0" encoding="UTF-8" standalone="yes"?>
<Relationships xmlns="http://schemas.openxmlformats.org/package/2006/relationships"><Relationship Id="rId2" Type="http://schemas.microsoft.com/office/2011/relationships/chartColorStyle" Target="colors52.xml"/><Relationship Id="rId1" Type="http://schemas.microsoft.com/office/2011/relationships/chartStyle" Target="style52.xml"/></Relationships>
</file>

<file path=xl/charts/_rels/chartEx53.xml.rels><?xml version="1.0" encoding="UTF-8" standalone="yes"?>
<Relationships xmlns="http://schemas.openxmlformats.org/package/2006/relationships"><Relationship Id="rId2" Type="http://schemas.microsoft.com/office/2011/relationships/chartColorStyle" Target="colors53.xml"/><Relationship Id="rId1" Type="http://schemas.microsoft.com/office/2011/relationships/chartStyle" Target="style53.xml"/></Relationships>
</file>

<file path=xl/charts/_rels/chartEx54.xml.rels><?xml version="1.0" encoding="UTF-8" standalone="yes"?>
<Relationships xmlns="http://schemas.openxmlformats.org/package/2006/relationships"><Relationship Id="rId2" Type="http://schemas.microsoft.com/office/2011/relationships/chartColorStyle" Target="colors54.xml"/><Relationship Id="rId1" Type="http://schemas.microsoft.com/office/2011/relationships/chartStyle" Target="style54.xml"/></Relationships>
</file>

<file path=xl/charts/_rels/chartEx55.xml.rels><?xml version="1.0" encoding="UTF-8" standalone="yes"?>
<Relationships xmlns="http://schemas.openxmlformats.org/package/2006/relationships"><Relationship Id="rId2" Type="http://schemas.microsoft.com/office/2011/relationships/chartColorStyle" Target="colors55.xml"/><Relationship Id="rId1" Type="http://schemas.microsoft.com/office/2011/relationships/chartStyle" Target="style55.xml"/></Relationships>
</file>

<file path=xl/charts/_rels/chartEx56.xml.rels><?xml version="1.0" encoding="UTF-8" standalone="yes"?>
<Relationships xmlns="http://schemas.openxmlformats.org/package/2006/relationships"><Relationship Id="rId2" Type="http://schemas.microsoft.com/office/2011/relationships/chartColorStyle" Target="colors56.xml"/><Relationship Id="rId1" Type="http://schemas.microsoft.com/office/2011/relationships/chartStyle" Target="style56.xml"/></Relationships>
</file>

<file path=xl/charts/_rels/chartEx57.xml.rels><?xml version="1.0" encoding="UTF-8" standalone="yes"?>
<Relationships xmlns="http://schemas.openxmlformats.org/package/2006/relationships"><Relationship Id="rId2" Type="http://schemas.microsoft.com/office/2011/relationships/chartColorStyle" Target="colors57.xml"/><Relationship Id="rId1" Type="http://schemas.microsoft.com/office/2011/relationships/chartStyle" Target="style57.xml"/></Relationships>
</file>

<file path=xl/charts/_rels/chartEx58.xml.rels><?xml version="1.0" encoding="UTF-8" standalone="yes"?>
<Relationships xmlns="http://schemas.openxmlformats.org/package/2006/relationships"><Relationship Id="rId2" Type="http://schemas.microsoft.com/office/2011/relationships/chartColorStyle" Target="colors58.xml"/><Relationship Id="rId1" Type="http://schemas.microsoft.com/office/2011/relationships/chartStyle" Target="style58.xml"/></Relationships>
</file>

<file path=xl/charts/_rels/chartEx59.xml.rels><?xml version="1.0" encoding="UTF-8" standalone="yes"?>
<Relationships xmlns="http://schemas.openxmlformats.org/package/2006/relationships"><Relationship Id="rId2" Type="http://schemas.microsoft.com/office/2011/relationships/chartColorStyle" Target="colors59.xml"/><Relationship Id="rId1" Type="http://schemas.microsoft.com/office/2011/relationships/chartStyle" Target="style59.xml"/></Relationships>
</file>

<file path=xl/charts/_rels/chartEx60.xml.rels><?xml version="1.0" encoding="UTF-8" standalone="yes"?>
<Relationships xmlns="http://schemas.openxmlformats.org/package/2006/relationships"><Relationship Id="rId2" Type="http://schemas.microsoft.com/office/2011/relationships/chartColorStyle" Target="colors60.xml"/><Relationship Id="rId1" Type="http://schemas.microsoft.com/office/2011/relationships/chartStyle" Target="style60.xml"/></Relationships>
</file>

<file path=xl/charts/_rels/chartEx61.xml.rels><?xml version="1.0" encoding="UTF-8" standalone="yes"?>
<Relationships xmlns="http://schemas.openxmlformats.org/package/2006/relationships"><Relationship Id="rId2" Type="http://schemas.microsoft.com/office/2011/relationships/chartColorStyle" Target="colors61.xml"/><Relationship Id="rId1" Type="http://schemas.microsoft.com/office/2011/relationships/chartStyle" Target="style61.xml"/></Relationships>
</file>

<file path=xl/charts/_rels/chartEx62.xml.rels><?xml version="1.0" encoding="UTF-8" standalone="yes"?>
<Relationships xmlns="http://schemas.openxmlformats.org/package/2006/relationships"><Relationship Id="rId2" Type="http://schemas.microsoft.com/office/2011/relationships/chartColorStyle" Target="colors63.xml"/><Relationship Id="rId1" Type="http://schemas.microsoft.com/office/2011/relationships/chartStyle" Target="style63.xml"/></Relationships>
</file>

<file path=xl/charts/_rels/chartEx63.xml.rels><?xml version="1.0" encoding="UTF-8" standalone="yes"?>
<Relationships xmlns="http://schemas.openxmlformats.org/package/2006/relationships"><Relationship Id="rId2" Type="http://schemas.microsoft.com/office/2011/relationships/chartColorStyle" Target="colors64.xml"/><Relationship Id="rId1" Type="http://schemas.microsoft.com/office/2011/relationships/chartStyle" Target="style64.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[5]Environment!$A$22</c:f>
              <c:strCache>
                <c:ptCount val="1"/>
                <c:pt idx="0">
                  <c:v>Social Protection Public Spending, percent of GDP</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[5]Environment!$B$2:$T$2</c:f>
              <c:strCache>
                <c:ptCount val="19"/>
                <c:pt idx="0">
                  <c:v>Argentina</c:v>
                </c:pt>
                <c:pt idx="1">
                  <c:v>Bahamas</c:v>
                </c:pt>
                <c:pt idx="2">
                  <c:v>Barbados</c:v>
                </c:pt>
                <c:pt idx="3">
                  <c:v>Brazil</c:v>
                </c:pt>
                <c:pt idx="4">
                  <c:v>Chile</c:v>
                </c:pt>
                <c:pt idx="5">
                  <c:v>Colombia</c:v>
                </c:pt>
                <c:pt idx="6">
                  <c:v>Costa Rica</c:v>
                </c:pt>
                <c:pt idx="7">
                  <c:v>Dominican Rep.</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[5]Environment!$B$22:$T$22</c:f>
              <c:numCache>
                <c:formatCode>General</c:formatCode>
                <c:ptCount val="19"/>
                <c:pt idx="0">
                  <c:v>0.1111</c:v>
                </c:pt>
                <c:pt idx="1">
                  <c:v>1.66E-2</c:v>
                </c:pt>
                <c:pt idx="2">
                  <c:v>4.0399999999999998E-2</c:v>
                </c:pt>
                <c:pt idx="3">
                  <c:v>0.1265</c:v>
                </c:pt>
                <c:pt idx="4">
                  <c:v>6.0699999999999997E-2</c:v>
                </c:pt>
                <c:pt idx="5">
                  <c:v>5.7599999999999998E-2</c:v>
                </c:pt>
                <c:pt idx="6">
                  <c:v>3.95E-2</c:v>
                </c:pt>
                <c:pt idx="7">
                  <c:v>1.7500000000000002E-2</c:v>
                </c:pt>
                <c:pt idx="8">
                  <c:v>2.6200000000000001E-2</c:v>
                </c:pt>
                <c:pt idx="9">
                  <c:v>2.1499999999999998E-2</c:v>
                </c:pt>
                <c:pt idx="10">
                  <c:v>0.10199999999999999</c:v>
                </c:pt>
                <c:pt idx="11">
                  <c:v>6.4999999999999997E-3</c:v>
                </c:pt>
                <c:pt idx="12">
                  <c:v>6.7999999999999996E-3</c:v>
                </c:pt>
                <c:pt idx="13">
                  <c:v>3.4000000000000002E-2</c:v>
                </c:pt>
                <c:pt idx="14">
                  <c:v>1.3100000000000001E-2</c:v>
                </c:pt>
                <c:pt idx="15">
                  <c:v>3.4099999999999998E-2</c:v>
                </c:pt>
                <c:pt idx="16">
                  <c:v>2.8299999999999999E-2</c:v>
                </c:pt>
                <c:pt idx="17">
                  <c:v>6.6400000000000001E-2</c:v>
                </c:pt>
                <c:pt idx="18">
                  <c:v>7.1599999999999997E-2</c:v>
                </c:pt>
              </c:numCache>
            </c:numRef>
          </c:val>
          <c:extLst>
            <c:ext xmlns:c16="http://schemas.microsoft.com/office/drawing/2014/chart" uri="{C3380CC4-5D6E-409C-BE32-E72D297353CC}">
              <c16:uniqueId val="{00000000-35F2-4758-9196-B968602525DC}"/>
            </c:ext>
          </c:extLst>
        </c:ser>
        <c:dLbls>
          <c:dLblPos val="outEnd"/>
          <c:showLegendKey val="0"/>
          <c:showVal val="1"/>
          <c:showCatName val="0"/>
          <c:showSerName val="0"/>
          <c:showPercent val="0"/>
          <c:showBubbleSize val="0"/>
        </c:dLbls>
        <c:gapWidth val="50"/>
        <c:overlap val="30"/>
        <c:axId val="810415944"/>
        <c:axId val="810420208"/>
      </c:barChart>
      <c:catAx>
        <c:axId val="810415944"/>
        <c:scaling>
          <c:orientation val="minMax"/>
        </c:scaling>
        <c:delete val="0"/>
        <c:axPos val="b"/>
        <c:numFmt formatCode="General" sourceLinked="1"/>
        <c:majorTickMark val="out"/>
        <c:minorTickMark val="none"/>
        <c:tickLblPos val="nextTo"/>
        <c:crossAx val="810420208"/>
        <c:crosses val="autoZero"/>
        <c:auto val="1"/>
        <c:lblAlgn val="ctr"/>
        <c:lblOffset val="100"/>
        <c:noMultiLvlLbl val="0"/>
      </c:catAx>
      <c:valAx>
        <c:axId val="810420208"/>
        <c:scaling>
          <c:orientation val="minMax"/>
        </c:scaling>
        <c:delete val="0"/>
        <c:axPos val="l"/>
        <c:numFmt formatCode="0%" sourceLinked="0"/>
        <c:majorTickMark val="out"/>
        <c:minorTickMark val="none"/>
        <c:tickLblPos val="nextTo"/>
        <c:crossAx val="81041594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[5]Environment!$A$37</c:f>
              <c:strCache>
                <c:ptCount val="1"/>
                <c:pt idx="0">
                  <c:v>Informal labor, female, %</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([2]Environment!$B$2:$C$2,[2]Environment!$E$2:$M$2,[2]Environment!$O$2:$R$2,[2]Environment!$T$2)</c:f>
              <c:strCache>
                <c:ptCount val="16"/>
                <c:pt idx="0">
                  <c:v>Argentina</c:v>
                </c:pt>
                <c:pt idx="1">
                  <c:v>Bahamas</c:v>
                </c:pt>
                <c:pt idx="2">
                  <c:v>Brazil</c:v>
                </c:pt>
                <c:pt idx="3">
                  <c:v>Chile</c:v>
                </c:pt>
                <c:pt idx="4">
                  <c:v>Colombia</c:v>
                </c:pt>
                <c:pt idx="5">
                  <c:v>Costa Rica</c:v>
                </c:pt>
                <c:pt idx="6">
                  <c:v>Dominican Rep.</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[5]Environment!$B$37:$T$37</c15:sqref>
                  </c15:fullRef>
                </c:ext>
              </c:extLst>
              <c:f>([2]Environment!$B$37:$C$37,[2]Environment!$E$37:$M$37,[2]Environment!$O$37:$R$37,[2]Environment!$T$37)</c:f>
              <c:numCache>
                <c:formatCode>General</c:formatCode>
                <c:ptCount val="16"/>
                <c:pt idx="0">
                  <c:v>0.48720000000000002</c:v>
                </c:pt>
                <c:pt idx="1">
                  <c:v>0.3861</c:v>
                </c:pt>
                <c:pt idx="2">
                  <c:v>0.36899999999999999</c:v>
                </c:pt>
                <c:pt idx="3">
                  <c:v>0.1595</c:v>
                </c:pt>
                <c:pt idx="4">
                  <c:v>0.33810000000000001</c:v>
                </c:pt>
                <c:pt idx="5">
                  <c:v>0.42649999999999999</c:v>
                </c:pt>
                <c:pt idx="6">
                  <c:v>0.31269999999999998</c:v>
                </c:pt>
                <c:pt idx="7">
                  <c:v>0.52610000000000001</c:v>
                </c:pt>
                <c:pt idx="8">
                  <c:v>0.51670000000000005</c:v>
                </c:pt>
                <c:pt idx="9">
                  <c:v>0.61609999999999998</c:v>
                </c:pt>
                <c:pt idx="10">
                  <c:v>0.39150000000000001</c:v>
                </c:pt>
                <c:pt idx="11">
                  <c:v>0.51070000000000004</c:v>
                </c:pt>
                <c:pt idx="12">
                  <c:v>0.18049999999999999</c:v>
                </c:pt>
                <c:pt idx="13">
                  <c:v>0.4652</c:v>
                </c:pt>
                <c:pt idx="14">
                  <c:v>0.46389999999999998</c:v>
                </c:pt>
                <c:pt idx="15">
                  <c:v>0.22420000000000001</c:v>
                </c:pt>
              </c:numCache>
            </c:numRef>
          </c:val>
          <c:extLst>
            <c:ext xmlns:c16="http://schemas.microsoft.com/office/drawing/2014/chart" uri="{C3380CC4-5D6E-409C-BE32-E72D297353CC}">
              <c16:uniqueId val="{00000000-48A5-4A6F-B2BF-1F04C2C83A86}"/>
            </c:ext>
          </c:extLst>
        </c:ser>
        <c:dLbls>
          <c:dLblPos val="outEnd"/>
          <c:showLegendKey val="0"/>
          <c:showVal val="1"/>
          <c:showCatName val="0"/>
          <c:showSerName val="0"/>
          <c:showPercent val="0"/>
          <c:showBubbleSize val="0"/>
        </c:dLbls>
        <c:gapWidth val="50"/>
        <c:axId val="824540736"/>
        <c:axId val="824542376"/>
      </c:barChart>
      <c:catAx>
        <c:axId val="824540736"/>
        <c:scaling>
          <c:orientation val="minMax"/>
        </c:scaling>
        <c:delete val="0"/>
        <c:axPos val="b"/>
        <c:numFmt formatCode="General" sourceLinked="1"/>
        <c:majorTickMark val="out"/>
        <c:minorTickMark val="none"/>
        <c:tickLblPos val="nextTo"/>
        <c:crossAx val="824542376"/>
        <c:crosses val="autoZero"/>
        <c:auto val="1"/>
        <c:lblAlgn val="ctr"/>
        <c:lblOffset val="100"/>
        <c:noMultiLvlLbl val="0"/>
      </c:catAx>
      <c:valAx>
        <c:axId val="824542376"/>
        <c:scaling>
          <c:orientation val="minMax"/>
        </c:scaling>
        <c:delete val="0"/>
        <c:axPos val="l"/>
        <c:numFmt formatCode="0%" sourceLinked="0"/>
        <c:majorTickMark val="out"/>
        <c:minorTickMark val="none"/>
        <c:tickLblPos val="nextTo"/>
        <c:crossAx val="82454073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[5]Environment!$A$38</c:f>
              <c:strCache>
                <c:ptCount val="1"/>
                <c:pt idx="0">
                  <c:v>Informal labor, male, %</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([2]Environment!$B$2:$C$2,[2]Environment!$E$2:$M$2,[2]Environment!$O$2:$R$2,[2]Environment!$T$2)</c:f>
              <c:strCache>
                <c:ptCount val="16"/>
                <c:pt idx="0">
                  <c:v>Argentina</c:v>
                </c:pt>
                <c:pt idx="1">
                  <c:v>Bahamas</c:v>
                </c:pt>
                <c:pt idx="2">
                  <c:v>Brazil</c:v>
                </c:pt>
                <c:pt idx="3">
                  <c:v>Chile</c:v>
                </c:pt>
                <c:pt idx="4">
                  <c:v>Colombia</c:v>
                </c:pt>
                <c:pt idx="5">
                  <c:v>Costa Rica</c:v>
                </c:pt>
                <c:pt idx="6">
                  <c:v>Dominican Rep.</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[5]Environment!$B$38:$T$38</c15:sqref>
                  </c15:fullRef>
                </c:ext>
              </c:extLst>
              <c:f>([2]Environment!$B$38:$C$38,[2]Environment!$E$38:$M$38,[2]Environment!$O$38:$R$38,[2]Environment!$T$38)</c:f>
              <c:numCache>
                <c:formatCode>General</c:formatCode>
                <c:ptCount val="16"/>
                <c:pt idx="0">
                  <c:v>0.47699999999999998</c:v>
                </c:pt>
                <c:pt idx="1">
                  <c:v>0.4556</c:v>
                </c:pt>
                <c:pt idx="2">
                  <c:v>0.39360000000000001</c:v>
                </c:pt>
                <c:pt idx="3">
                  <c:v>0.12870000000000001</c:v>
                </c:pt>
                <c:pt idx="4">
                  <c:v>0.29380000000000001</c:v>
                </c:pt>
                <c:pt idx="5">
                  <c:v>0.31480000000000002</c:v>
                </c:pt>
                <c:pt idx="6">
                  <c:v>0.2331</c:v>
                </c:pt>
                <c:pt idx="7">
                  <c:v>0.58220000000000005</c:v>
                </c:pt>
                <c:pt idx="8">
                  <c:v>0.65129999999999999</c:v>
                </c:pt>
                <c:pt idx="9">
                  <c:v>0.67279999999999995</c:v>
                </c:pt>
                <c:pt idx="10">
                  <c:v>0.57720000000000005</c:v>
                </c:pt>
                <c:pt idx="11">
                  <c:v>0.54290000000000005</c:v>
                </c:pt>
                <c:pt idx="12">
                  <c:v>0.18379999999999999</c:v>
                </c:pt>
                <c:pt idx="13">
                  <c:v>0.48959999999999998</c:v>
                </c:pt>
                <c:pt idx="14">
                  <c:v>0.46250000000000002</c:v>
                </c:pt>
                <c:pt idx="15">
                  <c:v>0.2442</c:v>
                </c:pt>
              </c:numCache>
            </c:numRef>
          </c:val>
          <c:extLst>
            <c:ext xmlns:c16="http://schemas.microsoft.com/office/drawing/2014/chart" uri="{C3380CC4-5D6E-409C-BE32-E72D297353CC}">
              <c16:uniqueId val="{00000000-E828-46AC-B454-635D2598F293}"/>
            </c:ext>
          </c:extLst>
        </c:ser>
        <c:dLbls>
          <c:showLegendKey val="0"/>
          <c:showVal val="0"/>
          <c:showCatName val="0"/>
          <c:showSerName val="0"/>
          <c:showPercent val="0"/>
          <c:showBubbleSize val="0"/>
        </c:dLbls>
        <c:gapWidth val="50"/>
        <c:axId val="941133432"/>
        <c:axId val="941134744"/>
      </c:barChart>
      <c:catAx>
        <c:axId val="941133432"/>
        <c:scaling>
          <c:orientation val="minMax"/>
        </c:scaling>
        <c:delete val="0"/>
        <c:axPos val="b"/>
        <c:numFmt formatCode="General" sourceLinked="1"/>
        <c:majorTickMark val="out"/>
        <c:minorTickMark val="none"/>
        <c:tickLblPos val="nextTo"/>
        <c:crossAx val="941134744"/>
        <c:crosses val="autoZero"/>
        <c:auto val="1"/>
        <c:lblAlgn val="ctr"/>
        <c:lblOffset val="100"/>
        <c:noMultiLvlLbl val="0"/>
      </c:catAx>
      <c:valAx>
        <c:axId val="941134744"/>
        <c:scaling>
          <c:orientation val="minMax"/>
        </c:scaling>
        <c:delete val="0"/>
        <c:axPos val="l"/>
        <c:numFmt formatCode="0%" sourceLinked="0"/>
        <c:majorTickMark val="out"/>
        <c:minorTickMark val="none"/>
        <c:tickLblPos val="nextTo"/>
        <c:crossAx val="9411334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[5]Environment!$A$41</c:f>
              <c:strCache>
                <c:ptCount val="1"/>
                <c:pt idx="0">
                  <c:v>Self-employed, male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([2]Environment!$B$2:$R$2,[2]Environment!$T$2)</c:f>
              <c:strCache>
                <c:ptCount val="18"/>
                <c:pt idx="0">
                  <c:v>Argentina</c:v>
                </c:pt>
                <c:pt idx="1">
                  <c:v>Bahamas</c:v>
                </c:pt>
                <c:pt idx="2">
                  <c:v>Barbados</c:v>
                </c:pt>
                <c:pt idx="3">
                  <c:v>Brazil</c:v>
                </c:pt>
                <c:pt idx="4">
                  <c:v>Chile</c:v>
                </c:pt>
                <c:pt idx="5">
                  <c:v>Colombia</c:v>
                </c:pt>
                <c:pt idx="6">
                  <c:v>Costa Rica</c:v>
                </c:pt>
                <c:pt idx="7">
                  <c:v>Dominican Rep.</c:v>
                </c:pt>
                <c:pt idx="8">
                  <c:v>El Salvador</c:v>
                </c:pt>
                <c:pt idx="9">
                  <c:v>Guyana</c:v>
                </c:pt>
                <c:pt idx="10">
                  <c:v>Haiti</c:v>
                </c:pt>
                <c:pt idx="11">
                  <c:v>Honduras</c:v>
                </c:pt>
                <c:pt idx="12">
                  <c:v>Jamaica</c:v>
                </c:pt>
                <c:pt idx="13">
                  <c:v>Mexico</c:v>
                </c:pt>
                <c:pt idx="14">
                  <c:v>Panama</c:v>
                </c:pt>
                <c:pt idx="15">
                  <c:v>Paraguay</c:v>
                </c:pt>
                <c:pt idx="16">
                  <c:v>Peru</c:v>
                </c:pt>
                <c:pt idx="17">
                  <c:v>Uruguay</c:v>
                </c:pt>
              </c:strCache>
            </c:strRef>
          </c:cat>
          <c:val>
            <c:numRef>
              <c:extLst>
                <c:ext xmlns:c15="http://schemas.microsoft.com/office/drawing/2012/chart" uri="{02D57815-91ED-43cb-92C2-25804820EDAC}">
                  <c15:fullRef>
                    <c15:sqref>[5]Environment!$B$41:$T$41</c15:sqref>
                  </c15:fullRef>
                </c:ext>
              </c:extLst>
              <c:f>([2]Environment!$B$41:$R$41,[2]Environment!$T$41)</c:f>
              <c:numCache>
                <c:formatCode>General</c:formatCode>
                <c:ptCount val="18"/>
                <c:pt idx="0">
                  <c:v>0.21590000000000001</c:v>
                </c:pt>
                <c:pt idx="1">
                  <c:v>0.1096</c:v>
                </c:pt>
                <c:pt idx="2">
                  <c:v>0.21379999999999999</c:v>
                </c:pt>
                <c:pt idx="3">
                  <c:v>0.28210000000000002</c:v>
                </c:pt>
                <c:pt idx="4">
                  <c:v>0.20380000000000001</c:v>
                </c:pt>
                <c:pt idx="5">
                  <c:v>0.43659999999999999</c:v>
                </c:pt>
                <c:pt idx="6">
                  <c:v>0.14879999999999999</c:v>
                </c:pt>
                <c:pt idx="7">
                  <c:v>0.46200000000000002</c:v>
                </c:pt>
                <c:pt idx="8">
                  <c:v>0.20050000000000001</c:v>
                </c:pt>
                <c:pt idx="9">
                  <c:v>0.29649999999999999</c:v>
                </c:pt>
                <c:pt idx="10">
                  <c:v>0.46439999999999998</c:v>
                </c:pt>
                <c:pt idx="11">
                  <c:v>0.23780000000000001</c:v>
                </c:pt>
                <c:pt idx="12">
                  <c:v>0.39279999999999998</c:v>
                </c:pt>
                <c:pt idx="13">
                  <c:v>9.4600000000000004E-2</c:v>
                </c:pt>
                <c:pt idx="14">
                  <c:v>0.26979999999999998</c:v>
                </c:pt>
                <c:pt idx="15">
                  <c:v>0.27110000000000001</c:v>
                </c:pt>
                <c:pt idx="16">
                  <c:v>0.36059999999999998</c:v>
                </c:pt>
                <c:pt idx="17">
                  <c:v>0.24840000000000001</c:v>
                </c:pt>
              </c:numCache>
            </c:numRef>
          </c:val>
          <c:extLst>
            <c:ext xmlns:c16="http://schemas.microsoft.com/office/drawing/2014/chart" uri="{C3380CC4-5D6E-409C-BE32-E72D297353CC}">
              <c16:uniqueId val="{00000000-8647-4120-9E66-083D6BAB9028}"/>
            </c:ext>
          </c:extLst>
        </c:ser>
        <c:dLbls>
          <c:dLblPos val="outEnd"/>
          <c:showLegendKey val="0"/>
          <c:showVal val="1"/>
          <c:showCatName val="0"/>
          <c:showSerName val="0"/>
          <c:showPercent val="0"/>
          <c:showBubbleSize val="0"/>
        </c:dLbls>
        <c:gapWidth val="50"/>
        <c:axId val="842158872"/>
        <c:axId val="842156904"/>
      </c:barChart>
      <c:catAx>
        <c:axId val="842158872"/>
        <c:scaling>
          <c:orientation val="minMax"/>
        </c:scaling>
        <c:delete val="0"/>
        <c:axPos val="b"/>
        <c:numFmt formatCode="General" sourceLinked="1"/>
        <c:majorTickMark val="out"/>
        <c:minorTickMark val="none"/>
        <c:tickLblPos val="nextTo"/>
        <c:crossAx val="842156904"/>
        <c:crosses val="autoZero"/>
        <c:auto val="1"/>
        <c:lblAlgn val="ctr"/>
        <c:lblOffset val="100"/>
        <c:noMultiLvlLbl val="0"/>
      </c:catAx>
      <c:valAx>
        <c:axId val="842156904"/>
        <c:scaling>
          <c:orientation val="minMax"/>
        </c:scaling>
        <c:delete val="0"/>
        <c:axPos val="l"/>
        <c:numFmt formatCode="0%" sourceLinked="0"/>
        <c:majorTickMark val="out"/>
        <c:minorTickMark val="none"/>
        <c:tickLblPos val="nextTo"/>
        <c:crossAx val="84215887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[5]Environment!$A$42</c:f>
              <c:strCache>
                <c:ptCount val="1"/>
                <c:pt idx="0">
                  <c:v>Self-employed, total,%</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([2]Environment!$B$2:$R$2,[2]Environment!$T$2)</c:f>
              <c:strCache>
                <c:ptCount val="18"/>
                <c:pt idx="0">
                  <c:v>Argentina</c:v>
                </c:pt>
                <c:pt idx="1">
                  <c:v>Bahamas</c:v>
                </c:pt>
                <c:pt idx="2">
                  <c:v>Barbados</c:v>
                </c:pt>
                <c:pt idx="3">
                  <c:v>Brazil</c:v>
                </c:pt>
                <c:pt idx="4">
                  <c:v>Chile</c:v>
                </c:pt>
                <c:pt idx="5">
                  <c:v>Colombia</c:v>
                </c:pt>
                <c:pt idx="6">
                  <c:v>Costa Rica</c:v>
                </c:pt>
                <c:pt idx="7">
                  <c:v>Dominican Rep.</c:v>
                </c:pt>
                <c:pt idx="8">
                  <c:v>El Salvador</c:v>
                </c:pt>
                <c:pt idx="9">
                  <c:v>Guyana</c:v>
                </c:pt>
                <c:pt idx="10">
                  <c:v>Haiti</c:v>
                </c:pt>
                <c:pt idx="11">
                  <c:v>Honduras</c:v>
                </c:pt>
                <c:pt idx="12">
                  <c:v>Jamaica</c:v>
                </c:pt>
                <c:pt idx="13">
                  <c:v>Mexico</c:v>
                </c:pt>
                <c:pt idx="14">
                  <c:v>Panama</c:v>
                </c:pt>
                <c:pt idx="15">
                  <c:v>Paraguay</c:v>
                </c:pt>
                <c:pt idx="16">
                  <c:v>Peru</c:v>
                </c:pt>
                <c:pt idx="17">
                  <c:v>Uruguay</c:v>
                </c:pt>
              </c:strCache>
            </c:strRef>
          </c:cat>
          <c:val>
            <c:numRef>
              <c:extLst>
                <c:ext xmlns:c15="http://schemas.microsoft.com/office/drawing/2012/chart" uri="{02D57815-91ED-43cb-92C2-25804820EDAC}">
                  <c15:fullRef>
                    <c15:sqref>[5]Environment!$B$42:$T$42</c15:sqref>
                  </c15:fullRef>
                </c:ext>
              </c:extLst>
              <c:f>([2]Environment!$B$42:$R$42,[2]Environment!$T$42)</c:f>
              <c:numCache>
                <c:formatCode>General</c:formatCode>
                <c:ptCount val="18"/>
                <c:pt idx="0">
                  <c:v>0.20119999999999999</c:v>
                </c:pt>
                <c:pt idx="1">
                  <c:v>8.2900000000000001E-2</c:v>
                </c:pt>
                <c:pt idx="2">
                  <c:v>0.15959999999999999</c:v>
                </c:pt>
                <c:pt idx="3">
                  <c:v>0.24340000000000001</c:v>
                </c:pt>
                <c:pt idx="4">
                  <c:v>0.19889999999999999</c:v>
                </c:pt>
                <c:pt idx="5">
                  <c:v>0.42230000000000001</c:v>
                </c:pt>
                <c:pt idx="6">
                  <c:v>0.1464</c:v>
                </c:pt>
                <c:pt idx="7">
                  <c:v>0.3785</c:v>
                </c:pt>
                <c:pt idx="8">
                  <c:v>0.2535</c:v>
                </c:pt>
                <c:pt idx="9">
                  <c:v>0.27460000000000001</c:v>
                </c:pt>
                <c:pt idx="10">
                  <c:v>0.48520000000000002</c:v>
                </c:pt>
                <c:pt idx="11">
                  <c:v>0.28720000000000001</c:v>
                </c:pt>
                <c:pt idx="12">
                  <c:v>0.34010000000000001</c:v>
                </c:pt>
                <c:pt idx="13">
                  <c:v>0.12520000000000001</c:v>
                </c:pt>
                <c:pt idx="14">
                  <c:v>0.251</c:v>
                </c:pt>
                <c:pt idx="15">
                  <c:v>0.27800000000000002</c:v>
                </c:pt>
                <c:pt idx="16">
                  <c:v>0.36609999999999998</c:v>
                </c:pt>
                <c:pt idx="17">
                  <c:v>0.22570000000000001</c:v>
                </c:pt>
              </c:numCache>
            </c:numRef>
          </c:val>
          <c:extLst>
            <c:ext xmlns:c16="http://schemas.microsoft.com/office/drawing/2014/chart" uri="{C3380CC4-5D6E-409C-BE32-E72D297353CC}">
              <c16:uniqueId val="{00000000-9938-441B-BBC6-76B6E295AA74}"/>
            </c:ext>
          </c:extLst>
        </c:ser>
        <c:dLbls>
          <c:dLblPos val="outEnd"/>
          <c:showLegendKey val="0"/>
          <c:showVal val="1"/>
          <c:showCatName val="0"/>
          <c:showSerName val="0"/>
          <c:showPercent val="0"/>
          <c:showBubbleSize val="0"/>
        </c:dLbls>
        <c:gapWidth val="50"/>
        <c:axId val="842157560"/>
        <c:axId val="842159856"/>
      </c:barChart>
      <c:catAx>
        <c:axId val="842157560"/>
        <c:scaling>
          <c:orientation val="minMax"/>
        </c:scaling>
        <c:delete val="0"/>
        <c:axPos val="b"/>
        <c:numFmt formatCode="General" sourceLinked="1"/>
        <c:majorTickMark val="out"/>
        <c:minorTickMark val="none"/>
        <c:tickLblPos val="nextTo"/>
        <c:crossAx val="842159856"/>
        <c:crosses val="autoZero"/>
        <c:auto val="1"/>
        <c:lblAlgn val="ctr"/>
        <c:lblOffset val="100"/>
        <c:noMultiLvlLbl val="0"/>
      </c:catAx>
      <c:valAx>
        <c:axId val="842159856"/>
        <c:scaling>
          <c:orientation val="minMax"/>
        </c:scaling>
        <c:delete val="0"/>
        <c:axPos val="l"/>
        <c:numFmt formatCode="0%" sourceLinked="0"/>
        <c:majorTickMark val="out"/>
        <c:minorTickMark val="none"/>
        <c:tickLblPos val="nextTo"/>
        <c:crossAx val="84215756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[5]Environment!$A$46</c:f>
              <c:strCache>
                <c:ptCount val="1"/>
                <c:pt idx="0">
                  <c:v>SMB employment</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([2]Environment!$B$2:$K$2,[2]Environment!$M$2:$T$2)</c:f>
              <c:strCache>
                <c:ptCount val="18"/>
                <c:pt idx="0">
                  <c:v>Argentina</c:v>
                </c:pt>
                <c:pt idx="1">
                  <c:v>Bahamas</c:v>
                </c:pt>
                <c:pt idx="2">
                  <c:v>Barbados</c:v>
                </c:pt>
                <c:pt idx="3">
                  <c:v>Brazil</c:v>
                </c:pt>
                <c:pt idx="4">
                  <c:v>Chile</c:v>
                </c:pt>
                <c:pt idx="5">
                  <c:v>Colombia</c:v>
                </c:pt>
                <c:pt idx="6">
                  <c:v>Costa Rica</c:v>
                </c:pt>
                <c:pt idx="7">
                  <c:v>Dominican Rep.</c:v>
                </c:pt>
                <c:pt idx="8">
                  <c:v>El Salvador</c:v>
                </c:pt>
                <c:pt idx="9">
                  <c:v>Guyana</c:v>
                </c:pt>
                <c:pt idx="10">
                  <c:v>Honduras</c:v>
                </c:pt>
                <c:pt idx="11">
                  <c:v>Jamaica</c:v>
                </c:pt>
                <c:pt idx="12">
                  <c:v>Mexico</c:v>
                </c:pt>
                <c:pt idx="13">
                  <c:v>Panama</c:v>
                </c:pt>
                <c:pt idx="14">
                  <c:v>Paraguay</c:v>
                </c:pt>
                <c:pt idx="15">
                  <c:v>Peru</c:v>
                </c:pt>
                <c:pt idx="16">
                  <c:v>Trinidad and Tobago</c:v>
                </c:pt>
                <c:pt idx="17">
                  <c:v>Uruguay</c:v>
                </c:pt>
              </c:strCache>
            </c:strRef>
          </c:cat>
          <c:val>
            <c:numRef>
              <c:extLst>
                <c:ext xmlns:c15="http://schemas.microsoft.com/office/drawing/2012/chart" uri="{02D57815-91ED-43cb-92C2-25804820EDAC}">
                  <c15:fullRef>
                    <c15:sqref>[5]Environment!$B$46:$T$46</c15:sqref>
                  </c15:fullRef>
                </c:ext>
              </c:extLst>
              <c:f>([2]Environment!$B$46:$K$46,[2]Environment!$M$46:$T$46)</c:f>
              <c:numCache>
                <c:formatCode>General</c:formatCode>
                <c:ptCount val="18"/>
                <c:pt idx="0">
                  <c:v>0.17243685811144999</c:v>
                </c:pt>
                <c:pt idx="1">
                  <c:v>0.150269412917312</c:v>
                </c:pt>
                <c:pt idx="2">
                  <c:v>0.21091197542753201</c:v>
                </c:pt>
                <c:pt idx="3">
                  <c:v>0.20875501442708311</c:v>
                </c:pt>
                <c:pt idx="4">
                  <c:v>2.3812954810353299E-2</c:v>
                </c:pt>
                <c:pt idx="5">
                  <c:v>0.18968247021983339</c:v>
                </c:pt>
                <c:pt idx="6">
                  <c:v>9.3882690855945111E-2</c:v>
                </c:pt>
                <c:pt idx="7">
                  <c:v>0.15483072631765699</c:v>
                </c:pt>
                <c:pt idx="8">
                  <c:v>0.22612775321483017</c:v>
                </c:pt>
                <c:pt idx="9">
                  <c:v>6.723148594056555E-2</c:v>
                </c:pt>
                <c:pt idx="10">
                  <c:v>0.2140794430287144</c:v>
                </c:pt>
                <c:pt idx="11">
                  <c:v>0.28963543870757702</c:v>
                </c:pt>
                <c:pt idx="12">
                  <c:v>8.2099303173179233E-2</c:v>
                </c:pt>
                <c:pt idx="13">
                  <c:v>0.21821251466112956</c:v>
                </c:pt>
                <c:pt idx="14">
                  <c:v>0.10607915546356068</c:v>
                </c:pt>
                <c:pt idx="15">
                  <c:v>8.3886256768014894E-2</c:v>
                </c:pt>
                <c:pt idx="16">
                  <c:v>0.35923736040363552</c:v>
                </c:pt>
                <c:pt idx="17">
                  <c:v>0.2071358705942726</c:v>
                </c:pt>
              </c:numCache>
            </c:numRef>
          </c:val>
          <c:extLst>
            <c:ext xmlns:c16="http://schemas.microsoft.com/office/drawing/2014/chart" uri="{C3380CC4-5D6E-409C-BE32-E72D297353CC}">
              <c16:uniqueId val="{00000000-F1E0-4D79-935D-C2B29DE71CEC}"/>
            </c:ext>
          </c:extLst>
        </c:ser>
        <c:dLbls>
          <c:dLblPos val="outEnd"/>
          <c:showLegendKey val="0"/>
          <c:showVal val="1"/>
          <c:showCatName val="0"/>
          <c:showSerName val="0"/>
          <c:showPercent val="0"/>
          <c:showBubbleSize val="0"/>
        </c:dLbls>
        <c:gapWidth val="50"/>
        <c:axId val="761469888"/>
        <c:axId val="761467920"/>
      </c:barChart>
      <c:catAx>
        <c:axId val="761469888"/>
        <c:scaling>
          <c:orientation val="minMax"/>
        </c:scaling>
        <c:delete val="0"/>
        <c:axPos val="b"/>
        <c:numFmt formatCode="General" sourceLinked="1"/>
        <c:majorTickMark val="out"/>
        <c:minorTickMark val="none"/>
        <c:tickLblPos val="nextTo"/>
        <c:crossAx val="761467920"/>
        <c:crosses val="autoZero"/>
        <c:auto val="1"/>
        <c:lblAlgn val="ctr"/>
        <c:lblOffset val="100"/>
        <c:noMultiLvlLbl val="0"/>
      </c:catAx>
      <c:valAx>
        <c:axId val="761467920"/>
        <c:scaling>
          <c:orientation val="minMax"/>
        </c:scaling>
        <c:delete val="0"/>
        <c:axPos val="l"/>
        <c:numFmt formatCode="0%" sourceLinked="0"/>
        <c:majorTickMark val="out"/>
        <c:minorTickMark val="none"/>
        <c:tickLblPos val="nextTo"/>
        <c:crossAx val="76146988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[5]Environment!$A$47</c:f>
              <c:strCache>
                <c:ptCount val="1"/>
                <c:pt idx="0">
                  <c:v>Workers under minimum wage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([2]Environment!$B$2,[2]Environment!$E$2:$R$2,[2]Environment!$T$2)</c:f>
              <c:strCache>
                <c:ptCount val="16"/>
                <c:pt idx="0">
                  <c:v>Argentina</c:v>
                </c:pt>
                <c:pt idx="1">
                  <c:v>Brazil</c:v>
                </c:pt>
                <c:pt idx="2">
                  <c:v>Chile</c:v>
                </c:pt>
                <c:pt idx="3">
                  <c:v>Colombia</c:v>
                </c:pt>
                <c:pt idx="4">
                  <c:v>Costa Rica</c:v>
                </c:pt>
                <c:pt idx="5">
                  <c:v>Dominican Rep.</c:v>
                </c:pt>
                <c:pt idx="6">
                  <c:v>El Salvador</c:v>
                </c:pt>
                <c:pt idx="7">
                  <c:v>Guyana</c:v>
                </c:pt>
                <c:pt idx="8">
                  <c:v>Haiti</c:v>
                </c:pt>
                <c:pt idx="9">
                  <c:v>Honduras</c:v>
                </c:pt>
                <c:pt idx="10">
                  <c:v>Jamaica</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[5]Environment!$B$47:$T$47</c15:sqref>
                  </c15:fullRef>
                </c:ext>
              </c:extLst>
              <c:f>([2]Environment!$B$47,[2]Environment!$E$47:$R$47,[2]Environment!$T$47)</c:f>
              <c:numCache>
                <c:formatCode>General</c:formatCode>
                <c:ptCount val="16"/>
                <c:pt idx="0">
                  <c:v>0.29649999999999999</c:v>
                </c:pt>
                <c:pt idx="1">
                  <c:v>0.2019</c:v>
                </c:pt>
                <c:pt idx="2">
                  <c:v>0.23319999999999999</c:v>
                </c:pt>
                <c:pt idx="3">
                  <c:v>0.4259</c:v>
                </c:pt>
                <c:pt idx="4">
                  <c:v>0.53059999999999996</c:v>
                </c:pt>
                <c:pt idx="5">
                  <c:v>0.3095</c:v>
                </c:pt>
                <c:pt idx="6">
                  <c:v>0.42859999999999998</c:v>
                </c:pt>
                <c:pt idx="7">
                  <c:v>0.29880000000000001</c:v>
                </c:pt>
                <c:pt idx="8">
                  <c:v>0.66830000000000001</c:v>
                </c:pt>
                <c:pt idx="9">
                  <c:v>0.69159999999999999</c:v>
                </c:pt>
                <c:pt idx="10">
                  <c:v>0.1598</c:v>
                </c:pt>
                <c:pt idx="11">
                  <c:v>0.31009999999999999</c:v>
                </c:pt>
                <c:pt idx="12">
                  <c:v>0.49030000000000001</c:v>
                </c:pt>
                <c:pt idx="13">
                  <c:v>0.62280000000000002</c:v>
                </c:pt>
                <c:pt idx="14">
                  <c:v>0.56999999999999995</c:v>
                </c:pt>
                <c:pt idx="15">
                  <c:v>0.25290000000000001</c:v>
                </c:pt>
              </c:numCache>
            </c:numRef>
          </c:val>
          <c:extLst>
            <c:ext xmlns:c16="http://schemas.microsoft.com/office/drawing/2014/chart" uri="{C3380CC4-5D6E-409C-BE32-E72D297353CC}">
              <c16:uniqueId val="{00000000-093F-4720-A93B-4865B1D939D8}"/>
            </c:ext>
          </c:extLst>
        </c:ser>
        <c:dLbls>
          <c:dLblPos val="outEnd"/>
          <c:showLegendKey val="0"/>
          <c:showVal val="1"/>
          <c:showCatName val="0"/>
          <c:showSerName val="0"/>
          <c:showPercent val="0"/>
          <c:showBubbleSize val="0"/>
        </c:dLbls>
        <c:gapWidth val="50"/>
        <c:axId val="896745424"/>
        <c:axId val="383397912"/>
      </c:barChart>
      <c:catAx>
        <c:axId val="896745424"/>
        <c:scaling>
          <c:orientation val="minMax"/>
        </c:scaling>
        <c:delete val="0"/>
        <c:axPos val="b"/>
        <c:numFmt formatCode="General" sourceLinked="1"/>
        <c:majorTickMark val="out"/>
        <c:minorTickMark val="none"/>
        <c:tickLblPos val="nextTo"/>
        <c:crossAx val="383397912"/>
        <c:crosses val="autoZero"/>
        <c:auto val="1"/>
        <c:lblAlgn val="ctr"/>
        <c:lblOffset val="100"/>
        <c:noMultiLvlLbl val="0"/>
      </c:catAx>
      <c:valAx>
        <c:axId val="383397912"/>
        <c:scaling>
          <c:orientation val="minMax"/>
        </c:scaling>
        <c:delete val="0"/>
        <c:axPos val="l"/>
        <c:numFmt formatCode="0%" sourceLinked="0"/>
        <c:majorTickMark val="out"/>
        <c:minorTickMark val="none"/>
        <c:tickLblPos val="nextTo"/>
        <c:crossAx val="8967454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[5]Environment!$A$53</c:f>
              <c:strCache>
                <c:ptCount val="1"/>
                <c:pt idx="0">
                  <c:v>Insurance company assets to GDP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[5]Environment!$B$2:$T$2</c:f>
              <c:strCache>
                <c:ptCount val="19"/>
                <c:pt idx="0">
                  <c:v>Argentina</c:v>
                </c:pt>
                <c:pt idx="1">
                  <c:v>Bahamas</c:v>
                </c:pt>
                <c:pt idx="2">
                  <c:v>Barbados</c:v>
                </c:pt>
                <c:pt idx="3">
                  <c:v>Brazil</c:v>
                </c:pt>
                <c:pt idx="4">
                  <c:v>Chile</c:v>
                </c:pt>
                <c:pt idx="5">
                  <c:v>Colombia</c:v>
                </c:pt>
                <c:pt idx="6">
                  <c:v>Costa Rica</c:v>
                </c:pt>
                <c:pt idx="7">
                  <c:v>Dominican Rep.</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[5]Environment!$B$53:$T$53</c:f>
              <c:numCache>
                <c:formatCode>General</c:formatCode>
                <c:ptCount val="19"/>
                <c:pt idx="0">
                  <c:v>4.7500000000000001E-2</c:v>
                </c:pt>
                <c:pt idx="1">
                  <c:v>0.15</c:v>
                </c:pt>
                <c:pt idx="2">
                  <c:v>0.27950000000000003</c:v>
                </c:pt>
                <c:pt idx="3">
                  <c:v>0.1469</c:v>
                </c:pt>
                <c:pt idx="4">
                  <c:v>0.23330000000000001</c:v>
                </c:pt>
                <c:pt idx="5">
                  <c:v>7.0499999999999993E-2</c:v>
                </c:pt>
                <c:pt idx="6">
                  <c:v>6.93E-2</c:v>
                </c:pt>
                <c:pt idx="7">
                  <c:v>1.6299999999999999E-2</c:v>
                </c:pt>
                <c:pt idx="8">
                  <c:v>3.44E-2</c:v>
                </c:pt>
                <c:pt idx="9">
                  <c:v>7.3599999999999999E-2</c:v>
                </c:pt>
                <c:pt idx="10">
                  <c:v>1.7000000000000001E-2</c:v>
                </c:pt>
                <c:pt idx="11">
                  <c:v>3.0800000000000001E-2</c:v>
                </c:pt>
                <c:pt idx="12">
                  <c:v>0.20649999999999999</c:v>
                </c:pt>
                <c:pt idx="13">
                  <c:v>6.6900000000000001E-2</c:v>
                </c:pt>
                <c:pt idx="14">
                  <c:v>5.0999999999999997E-2</c:v>
                </c:pt>
                <c:pt idx="15">
                  <c:v>1.54E-2</c:v>
                </c:pt>
                <c:pt idx="16">
                  <c:v>6.4600000000000005E-2</c:v>
                </c:pt>
                <c:pt idx="17">
                  <c:v>0.15629999999999999</c:v>
                </c:pt>
                <c:pt idx="18">
                  <c:v>8.3000000000000004E-2</c:v>
                </c:pt>
              </c:numCache>
            </c:numRef>
          </c:val>
          <c:extLst>
            <c:ext xmlns:c16="http://schemas.microsoft.com/office/drawing/2014/chart" uri="{C3380CC4-5D6E-409C-BE32-E72D297353CC}">
              <c16:uniqueId val="{00000000-D4D9-46F9-806F-F570749968BB}"/>
            </c:ext>
          </c:extLst>
        </c:ser>
        <c:dLbls>
          <c:dLblPos val="outEnd"/>
          <c:showLegendKey val="0"/>
          <c:showVal val="1"/>
          <c:showCatName val="0"/>
          <c:showSerName val="0"/>
          <c:showPercent val="0"/>
          <c:showBubbleSize val="0"/>
        </c:dLbls>
        <c:gapWidth val="50"/>
        <c:axId val="846510736"/>
        <c:axId val="716956000"/>
      </c:barChart>
      <c:catAx>
        <c:axId val="846510736"/>
        <c:scaling>
          <c:orientation val="minMax"/>
        </c:scaling>
        <c:delete val="0"/>
        <c:axPos val="b"/>
        <c:numFmt formatCode="General" sourceLinked="1"/>
        <c:majorTickMark val="out"/>
        <c:minorTickMark val="none"/>
        <c:tickLblPos val="nextTo"/>
        <c:crossAx val="716956000"/>
        <c:crosses val="autoZero"/>
        <c:auto val="1"/>
        <c:lblAlgn val="ctr"/>
        <c:lblOffset val="100"/>
        <c:noMultiLvlLbl val="0"/>
      </c:catAx>
      <c:valAx>
        <c:axId val="716956000"/>
        <c:scaling>
          <c:orientation val="minMax"/>
        </c:scaling>
        <c:delete val="0"/>
        <c:axPos val="l"/>
        <c:numFmt formatCode="0%" sourceLinked="0"/>
        <c:majorTickMark val="out"/>
        <c:minorTickMark val="none"/>
        <c:tickLblPos val="nextTo"/>
        <c:crossAx val="84651073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[5]Environment!$A$54</c:f>
              <c:strCache>
                <c:ptCount val="1"/>
                <c:pt idx="0">
                  <c:v>Pension fund assets to GDP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([2]Environment!$B$2,[2]Environment!$E$2:$T$2)</c:f>
              <c:strCache>
                <c:ptCount val="17"/>
                <c:pt idx="0">
                  <c:v>Argentina</c:v>
                </c:pt>
                <c:pt idx="1">
                  <c:v>Brazil</c:v>
                </c:pt>
                <c:pt idx="2">
                  <c:v>Chile</c:v>
                </c:pt>
                <c:pt idx="3">
                  <c:v>Colombia</c:v>
                </c:pt>
                <c:pt idx="4">
                  <c:v>Costa Rica</c:v>
                </c:pt>
                <c:pt idx="5">
                  <c:v>Dominican Rep.</c:v>
                </c:pt>
                <c:pt idx="6">
                  <c:v>El Salvador</c:v>
                </c:pt>
                <c:pt idx="7">
                  <c:v>Guyana</c:v>
                </c:pt>
                <c:pt idx="8">
                  <c:v>Haiti</c:v>
                </c:pt>
                <c:pt idx="9">
                  <c:v>Honduras</c:v>
                </c:pt>
                <c:pt idx="10">
                  <c:v>Jamaica</c:v>
                </c:pt>
                <c:pt idx="11">
                  <c:v>Mexico</c:v>
                </c:pt>
                <c:pt idx="12">
                  <c:v>Panama</c:v>
                </c:pt>
                <c:pt idx="13">
                  <c:v>Paraguay</c:v>
                </c:pt>
                <c:pt idx="14">
                  <c:v>Peru</c:v>
                </c:pt>
                <c:pt idx="15">
                  <c:v>Trinidad and Tobago</c:v>
                </c:pt>
                <c:pt idx="16">
                  <c:v>Uruguay</c:v>
                </c:pt>
              </c:strCache>
            </c:strRef>
          </c:cat>
          <c:val>
            <c:numRef>
              <c:extLst>
                <c:ext xmlns:c15="http://schemas.microsoft.com/office/drawing/2012/chart" uri="{02D57815-91ED-43cb-92C2-25804820EDAC}">
                  <c15:fullRef>
                    <c15:sqref>[5]Environment!$B$54:$T$54</c15:sqref>
                  </c15:fullRef>
                </c:ext>
              </c:extLst>
              <c:f>([2]Environment!$B$54,[2]Environment!$E$54:$T$54)</c:f>
              <c:numCache>
                <c:formatCode>General</c:formatCode>
                <c:ptCount val="17"/>
                <c:pt idx="0">
                  <c:v>0.105</c:v>
                </c:pt>
                <c:pt idx="1">
                  <c:v>0.1283</c:v>
                </c:pt>
                <c:pt idx="2">
                  <c:v>0.72040000000000004</c:v>
                </c:pt>
                <c:pt idx="3">
                  <c:v>0.24829999999999999</c:v>
                </c:pt>
                <c:pt idx="4">
                  <c:v>0.1883</c:v>
                </c:pt>
                <c:pt idx="5">
                  <c:v>0.16049609172137885</c:v>
                </c:pt>
                <c:pt idx="6">
                  <c:v>0.41249999999999998</c:v>
                </c:pt>
                <c:pt idx="7">
                  <c:v>7.0900000000000005E-2</c:v>
                </c:pt>
                <c:pt idx="8">
                  <c:v>0.09</c:v>
                </c:pt>
                <c:pt idx="9">
                  <c:v>8.0000000000000002E-3</c:v>
                </c:pt>
                <c:pt idx="10">
                  <c:v>0.28039999999999998</c:v>
                </c:pt>
                <c:pt idx="11">
                  <c:v>0.1447</c:v>
                </c:pt>
                <c:pt idx="12">
                  <c:v>8.6E-3</c:v>
                </c:pt>
                <c:pt idx="13">
                  <c:v>3.3000000000000002E-2</c:v>
                </c:pt>
                <c:pt idx="14">
                  <c:v>0.22359999999999999</c:v>
                </c:pt>
                <c:pt idx="15">
                  <c:v>0.19700000000000001</c:v>
                </c:pt>
                <c:pt idx="16">
                  <c:v>0.27610000000000001</c:v>
                </c:pt>
              </c:numCache>
            </c:numRef>
          </c:val>
          <c:extLst>
            <c:ext xmlns:c16="http://schemas.microsoft.com/office/drawing/2014/chart" uri="{C3380CC4-5D6E-409C-BE32-E72D297353CC}">
              <c16:uniqueId val="{00000000-8C7B-4717-8AB9-51B7426C7991}"/>
            </c:ext>
          </c:extLst>
        </c:ser>
        <c:dLbls>
          <c:dLblPos val="outEnd"/>
          <c:showLegendKey val="0"/>
          <c:showVal val="1"/>
          <c:showCatName val="0"/>
          <c:showSerName val="0"/>
          <c:showPercent val="0"/>
          <c:showBubbleSize val="0"/>
        </c:dLbls>
        <c:gapWidth val="50"/>
        <c:axId val="513030024"/>
        <c:axId val="513029040"/>
      </c:barChart>
      <c:catAx>
        <c:axId val="513030024"/>
        <c:scaling>
          <c:orientation val="minMax"/>
        </c:scaling>
        <c:delete val="0"/>
        <c:axPos val="b"/>
        <c:numFmt formatCode="General" sourceLinked="1"/>
        <c:majorTickMark val="out"/>
        <c:minorTickMark val="none"/>
        <c:tickLblPos val="nextTo"/>
        <c:crossAx val="513029040"/>
        <c:crosses val="autoZero"/>
        <c:auto val="1"/>
        <c:lblAlgn val="ctr"/>
        <c:lblOffset val="100"/>
        <c:noMultiLvlLbl val="0"/>
      </c:catAx>
      <c:valAx>
        <c:axId val="513029040"/>
        <c:scaling>
          <c:orientation val="minMax"/>
        </c:scaling>
        <c:delete val="0"/>
        <c:axPos val="l"/>
        <c:numFmt formatCode="0%" sourceLinked="0"/>
        <c:majorTickMark val="out"/>
        <c:minorTickMark val="none"/>
        <c:tickLblPos val="nextTo"/>
        <c:crossAx val="5130300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[5]Environment!$A$55</c:f>
              <c:strCache>
                <c:ptCount val="1"/>
                <c:pt idx="0">
                  <c:v>Stock market capitalization to GDP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([2]Environment!$B$2,[2]Environment!$D$2:$J$2,[2]Environment!$M$2:$T$2)</c:f>
              <c:strCache>
                <c:ptCount val="16"/>
                <c:pt idx="0">
                  <c:v>Argentina</c:v>
                </c:pt>
                <c:pt idx="1">
                  <c:v>Barbados</c:v>
                </c:pt>
                <c:pt idx="2">
                  <c:v>Brazil</c:v>
                </c:pt>
                <c:pt idx="3">
                  <c:v>Chile</c:v>
                </c:pt>
                <c:pt idx="4">
                  <c:v>Colombia</c:v>
                </c:pt>
                <c:pt idx="5">
                  <c:v>Costa Rica</c:v>
                </c:pt>
                <c:pt idx="6">
                  <c:v>Dominican Rep.</c:v>
                </c:pt>
                <c:pt idx="7">
                  <c:v>El Salvador</c:v>
                </c:pt>
                <c:pt idx="8">
                  <c:v>Honduras</c:v>
                </c:pt>
                <c:pt idx="9">
                  <c:v>Jamaica</c:v>
                </c:pt>
                <c:pt idx="10">
                  <c:v>Mexico</c:v>
                </c:pt>
                <c:pt idx="11">
                  <c:v>Panama</c:v>
                </c:pt>
                <c:pt idx="12">
                  <c:v>Paraguay</c:v>
                </c:pt>
                <c:pt idx="13">
                  <c:v>Peru</c:v>
                </c:pt>
                <c:pt idx="14">
                  <c:v>Trinidad and Tobago</c:v>
                </c:pt>
                <c:pt idx="15">
                  <c:v>Uruguay</c:v>
                </c:pt>
              </c:strCache>
            </c:strRef>
          </c:cat>
          <c:val>
            <c:numRef>
              <c:extLst>
                <c:ext xmlns:c15="http://schemas.microsoft.com/office/drawing/2012/chart" uri="{02D57815-91ED-43cb-92C2-25804820EDAC}">
                  <c15:fullRef>
                    <c15:sqref>[5]Environment!$B$55:$T$55</c15:sqref>
                  </c15:fullRef>
                </c:ext>
              </c:extLst>
              <c:f>([2]Environment!$B$55,[2]Environment!$D$55:$J$55,[2]Environment!$M$55:$T$55)</c:f>
              <c:numCache>
                <c:formatCode>General</c:formatCode>
                <c:ptCount val="16"/>
                <c:pt idx="0">
                  <c:v>0.12859999999999999</c:v>
                </c:pt>
                <c:pt idx="1">
                  <c:v>0.72299999999999998</c:v>
                </c:pt>
                <c:pt idx="2">
                  <c:v>0.43419999999999997</c:v>
                </c:pt>
                <c:pt idx="3">
                  <c:v>0.93110000000000004</c:v>
                </c:pt>
                <c:pt idx="4">
                  <c:v>0.37040000000000001</c:v>
                </c:pt>
                <c:pt idx="5">
                  <c:v>4.99E-2</c:v>
                </c:pt>
                <c:pt idx="6">
                  <c:v>4.8000000000000001E-2</c:v>
                </c:pt>
                <c:pt idx="7">
                  <c:v>0.34129999999999999</c:v>
                </c:pt>
                <c:pt idx="8">
                  <c:v>8.7300000000000003E-2</c:v>
                </c:pt>
                <c:pt idx="9">
                  <c:v>0.45200000000000001</c:v>
                </c:pt>
                <c:pt idx="10">
                  <c:v>0.33069999999999999</c:v>
                </c:pt>
                <c:pt idx="11">
                  <c:v>0.2298</c:v>
                </c:pt>
                <c:pt idx="12">
                  <c:v>3.8300000000000001E-2</c:v>
                </c:pt>
                <c:pt idx="13">
                  <c:v>0.437</c:v>
                </c:pt>
                <c:pt idx="14">
                  <c:v>0.65210000000000001</c:v>
                </c:pt>
                <c:pt idx="15">
                  <c:v>3.4000000000000002E-3</c:v>
                </c:pt>
              </c:numCache>
            </c:numRef>
          </c:val>
          <c:extLst>
            <c:ext xmlns:c16="http://schemas.microsoft.com/office/drawing/2014/chart" uri="{C3380CC4-5D6E-409C-BE32-E72D297353CC}">
              <c16:uniqueId val="{00000000-9CF0-4B83-9ED9-AF97E30E7F5E}"/>
            </c:ext>
          </c:extLst>
        </c:ser>
        <c:dLbls>
          <c:dLblPos val="outEnd"/>
          <c:showLegendKey val="0"/>
          <c:showVal val="1"/>
          <c:showCatName val="0"/>
          <c:showSerName val="0"/>
          <c:showPercent val="0"/>
          <c:showBubbleSize val="0"/>
        </c:dLbls>
        <c:gapWidth val="50"/>
        <c:axId val="846513360"/>
        <c:axId val="609232912"/>
      </c:barChart>
      <c:catAx>
        <c:axId val="846513360"/>
        <c:scaling>
          <c:orientation val="minMax"/>
        </c:scaling>
        <c:delete val="0"/>
        <c:axPos val="b"/>
        <c:numFmt formatCode="General" sourceLinked="1"/>
        <c:majorTickMark val="out"/>
        <c:minorTickMark val="none"/>
        <c:tickLblPos val="nextTo"/>
        <c:crossAx val="609232912"/>
        <c:crosses val="autoZero"/>
        <c:auto val="1"/>
        <c:lblAlgn val="ctr"/>
        <c:lblOffset val="100"/>
        <c:noMultiLvlLbl val="0"/>
      </c:catAx>
      <c:valAx>
        <c:axId val="609232912"/>
        <c:scaling>
          <c:orientation val="minMax"/>
        </c:scaling>
        <c:delete val="0"/>
        <c:axPos val="l"/>
        <c:numFmt formatCode="0%" sourceLinked="0"/>
        <c:majorTickMark val="out"/>
        <c:minorTickMark val="none"/>
        <c:tickLblPos val="nextTo"/>
        <c:crossAx val="84651336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[5]Environment!$A$39</c:f>
              <c:strCache>
                <c:ptCount val="1"/>
                <c:pt idx="0">
                  <c:v>Informal labor, total, %</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([2]Environment!$B$2:$C$2,[2]Environment!$E$2:$M$2,[2]Environment!$O$2:$R$2,[2]Environment!$T$2)</c:f>
              <c:strCache>
                <c:ptCount val="16"/>
                <c:pt idx="0">
                  <c:v>Argentina</c:v>
                </c:pt>
                <c:pt idx="1">
                  <c:v>Bahamas</c:v>
                </c:pt>
                <c:pt idx="2">
                  <c:v>Brazil</c:v>
                </c:pt>
                <c:pt idx="3">
                  <c:v>Chile</c:v>
                </c:pt>
                <c:pt idx="4">
                  <c:v>Colombia</c:v>
                </c:pt>
                <c:pt idx="5">
                  <c:v>Costa Rica</c:v>
                </c:pt>
                <c:pt idx="6">
                  <c:v>Dominican Rep.</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[5]Environment!$B$39:$T$39</c15:sqref>
                  </c15:fullRef>
                </c:ext>
              </c:extLst>
              <c:f>([2]Environment!$B$39:$C$39,[2]Environment!$E$39:$M$39,[2]Environment!$O$39:$R$39,[2]Environment!$T$39)</c:f>
              <c:numCache>
                <c:formatCode>General</c:formatCode>
                <c:ptCount val="16"/>
                <c:pt idx="0">
                  <c:v>0.48130000000000001</c:v>
                </c:pt>
                <c:pt idx="1">
                  <c:v>0.41970000000000002</c:v>
                </c:pt>
                <c:pt idx="2">
                  <c:v>0.38269999999999998</c:v>
                </c:pt>
                <c:pt idx="3">
                  <c:v>0.14249999999999999</c:v>
                </c:pt>
                <c:pt idx="4">
                  <c:v>0.31430000000000002</c:v>
                </c:pt>
                <c:pt idx="5">
                  <c:v>0.36020000000000002</c:v>
                </c:pt>
                <c:pt idx="6">
                  <c:v>0.27289999999999998</c:v>
                </c:pt>
                <c:pt idx="7">
                  <c:v>0.56130000000000002</c:v>
                </c:pt>
                <c:pt idx="8">
                  <c:v>0.59899999999999998</c:v>
                </c:pt>
                <c:pt idx="9">
                  <c:v>0.65720000000000001</c:v>
                </c:pt>
                <c:pt idx="10">
                  <c:v>0.51459999999999995</c:v>
                </c:pt>
                <c:pt idx="11">
                  <c:v>0.53039999999999998</c:v>
                </c:pt>
                <c:pt idx="12">
                  <c:v>0.18240000000000001</c:v>
                </c:pt>
                <c:pt idx="13">
                  <c:v>0.47989999999999999</c:v>
                </c:pt>
                <c:pt idx="14">
                  <c:v>0.46310000000000001</c:v>
                </c:pt>
                <c:pt idx="15">
                  <c:v>0.23469999999999999</c:v>
                </c:pt>
              </c:numCache>
            </c:numRef>
          </c:val>
          <c:extLst>
            <c:ext xmlns:c16="http://schemas.microsoft.com/office/drawing/2014/chart" uri="{C3380CC4-5D6E-409C-BE32-E72D297353CC}">
              <c16:uniqueId val="{00000000-F21A-458B-BBA5-C1255253A280}"/>
            </c:ext>
          </c:extLst>
        </c:ser>
        <c:dLbls>
          <c:dLblPos val="outEnd"/>
          <c:showLegendKey val="0"/>
          <c:showVal val="1"/>
          <c:showCatName val="0"/>
          <c:showSerName val="0"/>
          <c:showPercent val="0"/>
          <c:showBubbleSize val="0"/>
        </c:dLbls>
        <c:gapWidth val="50"/>
        <c:axId val="852639512"/>
        <c:axId val="852639840"/>
      </c:barChart>
      <c:catAx>
        <c:axId val="852639512"/>
        <c:scaling>
          <c:orientation val="minMax"/>
        </c:scaling>
        <c:delete val="0"/>
        <c:axPos val="b"/>
        <c:numFmt formatCode="General" sourceLinked="1"/>
        <c:majorTickMark val="out"/>
        <c:minorTickMark val="none"/>
        <c:tickLblPos val="nextTo"/>
        <c:crossAx val="852639840"/>
        <c:crosses val="autoZero"/>
        <c:auto val="1"/>
        <c:lblAlgn val="ctr"/>
        <c:lblOffset val="100"/>
        <c:noMultiLvlLbl val="0"/>
      </c:catAx>
      <c:valAx>
        <c:axId val="852639840"/>
        <c:scaling>
          <c:orientation val="minMax"/>
        </c:scaling>
        <c:delete val="0"/>
        <c:axPos val="l"/>
        <c:numFmt formatCode="0%" sourceLinked="0"/>
        <c:majorTickMark val="out"/>
        <c:minorTickMark val="none"/>
        <c:tickLblPos val="nextTo"/>
        <c:crossAx val="85263951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[5]Environment!$A$43</c:f>
              <c:strCache>
                <c:ptCount val="1"/>
                <c:pt idx="0">
                  <c:v>Notice period</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([2]Environment!$B$2:$J$2,[2]Environment!$L$2:$R$2,[2]Environment!$T$2)</c:f>
              <c:strCache>
                <c:ptCount val="17"/>
                <c:pt idx="0">
                  <c:v>Argentina</c:v>
                </c:pt>
                <c:pt idx="1">
                  <c:v>Bahamas</c:v>
                </c:pt>
                <c:pt idx="2">
                  <c:v>Barbados</c:v>
                </c:pt>
                <c:pt idx="3">
                  <c:v>Brazil</c:v>
                </c:pt>
                <c:pt idx="4">
                  <c:v>Chile</c:v>
                </c:pt>
                <c:pt idx="5">
                  <c:v>Colombia</c:v>
                </c:pt>
                <c:pt idx="6">
                  <c:v>Costa Rica</c:v>
                </c:pt>
                <c:pt idx="7">
                  <c:v>Dominican Rep.</c:v>
                </c:pt>
                <c:pt idx="8">
                  <c:v>El Salvador</c:v>
                </c:pt>
                <c:pt idx="9">
                  <c:v>Haiti</c:v>
                </c:pt>
                <c:pt idx="10">
                  <c:v>Honduras</c:v>
                </c:pt>
                <c:pt idx="11">
                  <c:v>Jamaica</c:v>
                </c:pt>
                <c:pt idx="12">
                  <c:v>Mexico</c:v>
                </c:pt>
                <c:pt idx="13">
                  <c:v>Panama</c:v>
                </c:pt>
                <c:pt idx="14">
                  <c:v>Paraguay</c:v>
                </c:pt>
                <c:pt idx="15">
                  <c:v>Peru</c:v>
                </c:pt>
                <c:pt idx="16">
                  <c:v>Uruguay</c:v>
                </c:pt>
              </c:strCache>
            </c:strRef>
          </c:cat>
          <c:val>
            <c:numRef>
              <c:extLst>
                <c:ext xmlns:c15="http://schemas.microsoft.com/office/drawing/2012/chart" uri="{02D57815-91ED-43cb-92C2-25804820EDAC}">
                  <c15:fullRef>
                    <c15:sqref>[5]Environment!$B$43:$T$43</c15:sqref>
                  </c15:fullRef>
                </c:ext>
              </c:extLst>
              <c:f>([2]Environment!$B$43:$J$43,[2]Environment!$L$43:$R$43,[2]Environment!$T$43)</c:f>
              <c:numCache>
                <c:formatCode>General</c:formatCode>
                <c:ptCount val="17"/>
                <c:pt idx="0">
                  <c:v>1</c:v>
                </c:pt>
                <c:pt idx="1">
                  <c:v>1</c:v>
                </c:pt>
                <c:pt idx="2">
                  <c:v>1</c:v>
                </c:pt>
                <c:pt idx="3">
                  <c:v>1</c:v>
                </c:pt>
                <c:pt idx="4">
                  <c:v>1</c:v>
                </c:pt>
                <c:pt idx="5">
                  <c:v>1</c:v>
                </c:pt>
                <c:pt idx="6">
                  <c:v>2</c:v>
                </c:pt>
                <c:pt idx="7">
                  <c:v>2</c:v>
                </c:pt>
                <c:pt idx="8">
                  <c:v>0</c:v>
                </c:pt>
                <c:pt idx="9">
                  <c:v>1</c:v>
                </c:pt>
                <c:pt idx="10">
                  <c:v>2</c:v>
                </c:pt>
                <c:pt idx="11">
                  <c:v>1</c:v>
                </c:pt>
                <c:pt idx="12">
                  <c:v>0</c:v>
                </c:pt>
                <c:pt idx="13">
                  <c:v>0</c:v>
                </c:pt>
                <c:pt idx="14">
                  <c:v>3</c:v>
                </c:pt>
                <c:pt idx="15">
                  <c:v>1</c:v>
                </c:pt>
                <c:pt idx="16">
                  <c:v>0</c:v>
                </c:pt>
              </c:numCache>
            </c:numRef>
          </c:val>
          <c:extLst>
            <c:ext xmlns:c16="http://schemas.microsoft.com/office/drawing/2014/chart" uri="{C3380CC4-5D6E-409C-BE32-E72D297353CC}">
              <c16:uniqueId val="{00000000-9D4E-40A5-B169-7B797815952C}"/>
            </c:ext>
          </c:extLst>
        </c:ser>
        <c:dLbls>
          <c:dLblPos val="outEnd"/>
          <c:showLegendKey val="0"/>
          <c:showVal val="1"/>
          <c:showCatName val="0"/>
          <c:showSerName val="0"/>
          <c:showPercent val="0"/>
          <c:showBubbleSize val="0"/>
        </c:dLbls>
        <c:gapWidth val="50"/>
        <c:axId val="678390600"/>
        <c:axId val="678390928"/>
      </c:barChart>
      <c:catAx>
        <c:axId val="678390600"/>
        <c:scaling>
          <c:orientation val="minMax"/>
        </c:scaling>
        <c:delete val="0"/>
        <c:axPos val="b"/>
        <c:numFmt formatCode="General" sourceLinked="1"/>
        <c:majorTickMark val="out"/>
        <c:minorTickMark val="none"/>
        <c:tickLblPos val="nextTo"/>
        <c:crossAx val="678390928"/>
        <c:crosses val="autoZero"/>
        <c:auto val="1"/>
        <c:lblAlgn val="ctr"/>
        <c:lblOffset val="100"/>
        <c:noMultiLvlLbl val="0"/>
      </c:catAx>
      <c:valAx>
        <c:axId val="678390928"/>
        <c:scaling>
          <c:orientation val="minMax"/>
        </c:scaling>
        <c:delete val="0"/>
        <c:axPos val="l"/>
        <c:numFmt formatCode="0" sourceLinked="0"/>
        <c:majorTickMark val="out"/>
        <c:minorTickMark val="none"/>
        <c:tickLblPos val="nextTo"/>
        <c:crossAx val="6783906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[5]Environment!$A$44</c:f>
              <c:strCache>
                <c:ptCount val="1"/>
                <c:pt idx="0">
                  <c:v>Severance payment</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([2]Environment!$B$2:$J$2,[2]Environment!$L$2:$R$2,[2]Environment!$T$2)</c:f>
              <c:strCache>
                <c:ptCount val="17"/>
                <c:pt idx="0">
                  <c:v>Argentina</c:v>
                </c:pt>
                <c:pt idx="1">
                  <c:v>Bahamas</c:v>
                </c:pt>
                <c:pt idx="2">
                  <c:v>Barbados</c:v>
                </c:pt>
                <c:pt idx="3">
                  <c:v>Brazil</c:v>
                </c:pt>
                <c:pt idx="4">
                  <c:v>Chile</c:v>
                </c:pt>
                <c:pt idx="5">
                  <c:v>Colombia</c:v>
                </c:pt>
                <c:pt idx="6">
                  <c:v>Costa Rica</c:v>
                </c:pt>
                <c:pt idx="7">
                  <c:v>Dominican Rep.</c:v>
                </c:pt>
                <c:pt idx="8">
                  <c:v>El Salvador</c:v>
                </c:pt>
                <c:pt idx="9">
                  <c:v>Haiti</c:v>
                </c:pt>
                <c:pt idx="10">
                  <c:v>Honduras</c:v>
                </c:pt>
                <c:pt idx="11">
                  <c:v>Jamaica</c:v>
                </c:pt>
                <c:pt idx="12">
                  <c:v>Mexico</c:v>
                </c:pt>
                <c:pt idx="13">
                  <c:v>Panama</c:v>
                </c:pt>
                <c:pt idx="14">
                  <c:v>Paraguay</c:v>
                </c:pt>
                <c:pt idx="15">
                  <c:v>Peru</c:v>
                </c:pt>
                <c:pt idx="16">
                  <c:v>Uruguay</c:v>
                </c:pt>
              </c:strCache>
            </c:strRef>
          </c:cat>
          <c:val>
            <c:numRef>
              <c:extLst>
                <c:ext xmlns:c15="http://schemas.microsoft.com/office/drawing/2012/chart" uri="{02D57815-91ED-43cb-92C2-25804820EDAC}">
                  <c15:fullRef>
                    <c15:sqref>[5]Environment!$B$44:$T$44</c15:sqref>
                  </c15:fullRef>
                </c:ext>
              </c:extLst>
              <c:f>([2]Environment!$B$44:$J$44,[2]Environment!$L$44:$R$44,[2]Environment!$T$44)</c:f>
              <c:numCache>
                <c:formatCode>General</c:formatCode>
                <c:ptCount val="17"/>
                <c:pt idx="0">
                  <c:v>0</c:v>
                </c:pt>
                <c:pt idx="1">
                  <c:v>4</c:v>
                </c:pt>
                <c:pt idx="2">
                  <c:v>3</c:v>
                </c:pt>
                <c:pt idx="3">
                  <c:v>0</c:v>
                </c:pt>
                <c:pt idx="4">
                  <c:v>2</c:v>
                </c:pt>
                <c:pt idx="5">
                  <c:v>3</c:v>
                </c:pt>
                <c:pt idx="6">
                  <c:v>4</c:v>
                </c:pt>
                <c:pt idx="7">
                  <c:v>4</c:v>
                </c:pt>
                <c:pt idx="8">
                  <c:v>5</c:v>
                </c:pt>
                <c:pt idx="9">
                  <c:v>1</c:v>
                </c:pt>
                <c:pt idx="10">
                  <c:v>2</c:v>
                </c:pt>
                <c:pt idx="11">
                  <c:v>2</c:v>
                </c:pt>
                <c:pt idx="12">
                  <c:v>4</c:v>
                </c:pt>
                <c:pt idx="13">
                  <c:v>0</c:v>
                </c:pt>
                <c:pt idx="14">
                  <c:v>2</c:v>
                </c:pt>
                <c:pt idx="15">
                  <c:v>0</c:v>
                </c:pt>
                <c:pt idx="16">
                  <c:v>6</c:v>
                </c:pt>
              </c:numCache>
            </c:numRef>
          </c:val>
          <c:extLst>
            <c:ext xmlns:c16="http://schemas.microsoft.com/office/drawing/2014/chart" uri="{C3380CC4-5D6E-409C-BE32-E72D297353CC}">
              <c16:uniqueId val="{00000000-5509-4CAE-B61F-A554577D2892}"/>
            </c:ext>
          </c:extLst>
        </c:ser>
        <c:dLbls>
          <c:dLblPos val="outEnd"/>
          <c:showLegendKey val="0"/>
          <c:showVal val="1"/>
          <c:showCatName val="0"/>
          <c:showSerName val="0"/>
          <c:showPercent val="0"/>
          <c:showBubbleSize val="0"/>
        </c:dLbls>
        <c:gapWidth val="50"/>
        <c:axId val="972771992"/>
        <c:axId val="851550784"/>
      </c:barChart>
      <c:catAx>
        <c:axId val="972771992"/>
        <c:scaling>
          <c:orientation val="minMax"/>
        </c:scaling>
        <c:delete val="0"/>
        <c:axPos val="b"/>
        <c:numFmt formatCode="General" sourceLinked="1"/>
        <c:majorTickMark val="out"/>
        <c:minorTickMark val="none"/>
        <c:tickLblPos val="nextTo"/>
        <c:crossAx val="851550784"/>
        <c:crosses val="autoZero"/>
        <c:auto val="1"/>
        <c:lblAlgn val="ctr"/>
        <c:lblOffset val="100"/>
        <c:noMultiLvlLbl val="0"/>
      </c:catAx>
      <c:valAx>
        <c:axId val="851550784"/>
        <c:scaling>
          <c:orientation val="minMax"/>
        </c:scaling>
        <c:delete val="0"/>
        <c:axPos val="l"/>
        <c:numFmt formatCode="0" sourceLinked="0"/>
        <c:majorTickMark val="out"/>
        <c:minorTickMark val="none"/>
        <c:tickLblPos val="nextTo"/>
        <c:crossAx val="97277199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[5]Environment!$A$45</c:f>
              <c:strCache>
                <c:ptCount val="1"/>
                <c:pt idx="0">
                  <c:v>Employment Protection Index</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([2]Environment!$B$2:$J$2,[2]Environment!$M$2:$R$2,[2]Environment!$T$2)</c:f>
              <c:strCache>
                <c:ptCount val="16"/>
                <c:pt idx="0">
                  <c:v>Argentina</c:v>
                </c:pt>
                <c:pt idx="1">
                  <c:v>Bahamas</c:v>
                </c:pt>
                <c:pt idx="2">
                  <c:v>Barbados</c:v>
                </c:pt>
                <c:pt idx="3">
                  <c:v>Brazil</c:v>
                </c:pt>
                <c:pt idx="4">
                  <c:v>Chile</c:v>
                </c:pt>
                <c:pt idx="5">
                  <c:v>Colombia</c:v>
                </c:pt>
                <c:pt idx="6">
                  <c:v>Costa Rica</c:v>
                </c:pt>
                <c:pt idx="7">
                  <c:v>Dominican Rep.</c:v>
                </c:pt>
                <c:pt idx="8">
                  <c:v>El Salvador</c:v>
                </c:pt>
                <c:pt idx="9">
                  <c:v>Honduras</c:v>
                </c:pt>
                <c:pt idx="10">
                  <c:v>Jamaica</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[5]Environment!$B$45:$T$45</c15:sqref>
                  </c15:fullRef>
                </c:ext>
              </c:extLst>
              <c:f>([2]Environment!$B$45:$J$45,[2]Environment!$M$45:$R$45,[2]Environment!$T$45)</c:f>
              <c:numCache>
                <c:formatCode>General</c:formatCode>
                <c:ptCount val="16"/>
                <c:pt idx="0">
                  <c:v>0.28621049999999998</c:v>
                </c:pt>
                <c:pt idx="1">
                  <c:v>2.1000000000000001E-2</c:v>
                </c:pt>
                <c:pt idx="2">
                  <c:v>1.41E-2</c:v>
                </c:pt>
                <c:pt idx="3">
                  <c:v>0.23451859999999999</c:v>
                </c:pt>
                <c:pt idx="4">
                  <c:v>0.41929379999999999</c:v>
                </c:pt>
                <c:pt idx="5">
                  <c:v>1.67E-2</c:v>
                </c:pt>
                <c:pt idx="6">
                  <c:v>1.6799999999999999E-2</c:v>
                </c:pt>
                <c:pt idx="7">
                  <c:v>1.9599999999999999E-2</c:v>
                </c:pt>
                <c:pt idx="8">
                  <c:v>0.32888889999999998</c:v>
                </c:pt>
                <c:pt idx="9">
                  <c:v>0.41361150000000002</c:v>
                </c:pt>
                <c:pt idx="10">
                  <c:v>1.6299999999999999E-2</c:v>
                </c:pt>
                <c:pt idx="11">
                  <c:v>0.3584656</c:v>
                </c:pt>
                <c:pt idx="12">
                  <c:v>0.44535049999999998</c:v>
                </c:pt>
                <c:pt idx="13">
                  <c:v>1.9E-2</c:v>
                </c:pt>
                <c:pt idx="14">
                  <c:v>0.37371149999999997</c:v>
                </c:pt>
                <c:pt idx="15">
                  <c:v>1.9300000000000001E-2</c:v>
                </c:pt>
              </c:numCache>
            </c:numRef>
          </c:val>
          <c:extLst>
            <c:ext xmlns:c16="http://schemas.microsoft.com/office/drawing/2014/chart" uri="{C3380CC4-5D6E-409C-BE32-E72D297353CC}">
              <c16:uniqueId val="{00000000-87C3-4D8B-880B-3CB239BD7CBE}"/>
            </c:ext>
          </c:extLst>
        </c:ser>
        <c:dLbls>
          <c:dLblPos val="outEnd"/>
          <c:showLegendKey val="0"/>
          <c:showVal val="1"/>
          <c:showCatName val="0"/>
          <c:showSerName val="0"/>
          <c:showPercent val="0"/>
          <c:showBubbleSize val="0"/>
        </c:dLbls>
        <c:gapWidth val="50"/>
        <c:axId val="383398568"/>
        <c:axId val="383395616"/>
      </c:barChart>
      <c:catAx>
        <c:axId val="383398568"/>
        <c:scaling>
          <c:orientation val="minMax"/>
        </c:scaling>
        <c:delete val="0"/>
        <c:axPos val="b"/>
        <c:numFmt formatCode="General" sourceLinked="1"/>
        <c:majorTickMark val="out"/>
        <c:minorTickMark val="none"/>
        <c:tickLblPos val="nextTo"/>
        <c:crossAx val="383395616"/>
        <c:crosses val="autoZero"/>
        <c:auto val="1"/>
        <c:lblAlgn val="ctr"/>
        <c:lblOffset val="100"/>
        <c:noMultiLvlLbl val="0"/>
      </c:catAx>
      <c:valAx>
        <c:axId val="383395616"/>
        <c:scaling>
          <c:orientation val="minMax"/>
        </c:scaling>
        <c:delete val="0"/>
        <c:axPos val="l"/>
        <c:numFmt formatCode="0%" sourceLinked="0"/>
        <c:majorTickMark val="out"/>
        <c:minorTickMark val="none"/>
        <c:tickLblPos val="nextTo"/>
        <c:crossAx val="3833985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[5]Environment!$A$56</c:f>
              <c:strCache>
                <c:ptCount val="1"/>
                <c:pt idx="0">
                  <c:v>Net Public debt, % GDP</c:v>
                </c:pt>
              </c:strCache>
            </c:strRef>
          </c:tx>
          <c:invertIfNegative val="0"/>
          <c:dLbls>
            <c:dLbl>
              <c:idx val="13"/>
              <c:layout>
                <c:manualLayout>
                  <c:x val="-2.2382092634018066E-3"/>
                  <c:y val="9.803921568627457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FEC-45A8-9469-1E882DF79E76}"/>
                </c:ext>
              </c:extLst>
            </c:dLbl>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([2]Environment!$B$2,[2]Environment!$D$2:$K$2,[2]Environment!$O$2:$T$2)</c:f>
              <c:strCache>
                <c:ptCount val="15"/>
                <c:pt idx="0">
                  <c:v>Argentina</c:v>
                </c:pt>
                <c:pt idx="1">
                  <c:v>Barbados</c:v>
                </c:pt>
                <c:pt idx="2">
                  <c:v>Brazil</c:v>
                </c:pt>
                <c:pt idx="3">
                  <c:v>Chile</c:v>
                </c:pt>
                <c:pt idx="4">
                  <c:v>Colombia</c:v>
                </c:pt>
                <c:pt idx="5">
                  <c:v>Costa Rica</c:v>
                </c:pt>
                <c:pt idx="6">
                  <c:v>Dominican Rep.</c:v>
                </c:pt>
                <c:pt idx="7">
                  <c:v>El Salvador</c:v>
                </c:pt>
                <c:pt idx="8">
                  <c:v>Guyana</c:v>
                </c:pt>
                <c:pt idx="9">
                  <c:v>Mexico</c:v>
                </c:pt>
                <c:pt idx="10">
                  <c:v>Panama</c:v>
                </c:pt>
                <c:pt idx="11">
                  <c:v>Paraguay</c:v>
                </c:pt>
                <c:pt idx="12">
                  <c:v>Peru</c:v>
                </c:pt>
                <c:pt idx="13">
                  <c:v>Trinidad and Tobago</c:v>
                </c:pt>
                <c:pt idx="14">
                  <c:v>Uruguay</c:v>
                </c:pt>
              </c:strCache>
            </c:strRef>
          </c:cat>
          <c:val>
            <c:numRef>
              <c:extLst>
                <c:ext xmlns:c15="http://schemas.microsoft.com/office/drawing/2012/chart" uri="{02D57815-91ED-43cb-92C2-25804820EDAC}">
                  <c15:fullRef>
                    <c15:sqref>[5]Environment!$B$56:$T$56</c15:sqref>
                  </c15:fullRef>
                </c:ext>
              </c:extLst>
              <c:f>([2]Environment!$B$56,[2]Environment!$D$56:$K$56,[2]Environment!$O$56:$T$56)</c:f>
              <c:numCache>
                <c:formatCode>General</c:formatCode>
                <c:ptCount val="15"/>
                <c:pt idx="0">
                  <c:v>0.85399999999999998</c:v>
                </c:pt>
                <c:pt idx="1">
                  <c:v>1.0901000000000001</c:v>
                </c:pt>
                <c:pt idx="2">
                  <c:v>0.58740000000000003</c:v>
                </c:pt>
                <c:pt idx="3">
                  <c:v>0.1003</c:v>
                </c:pt>
                <c:pt idx="4">
                  <c:v>0.39610000000000001</c:v>
                </c:pt>
                <c:pt idx="5">
                  <c:v>0.48920000000000002</c:v>
                </c:pt>
                <c:pt idx="6">
                  <c:v>0.32119999999999999</c:v>
                </c:pt>
                <c:pt idx="7">
                  <c:v>0.61899999999999999</c:v>
                </c:pt>
                <c:pt idx="8">
                  <c:v>0.54220000000000002</c:v>
                </c:pt>
                <c:pt idx="9">
                  <c:v>0.4592</c:v>
                </c:pt>
                <c:pt idx="10">
                  <c:v>0.3422</c:v>
                </c:pt>
                <c:pt idx="11">
                  <c:v>0.2009</c:v>
                </c:pt>
                <c:pt idx="12">
                  <c:v>0.1227</c:v>
                </c:pt>
                <c:pt idx="13">
                  <c:v>-5.4000000000000003E-3</c:v>
                </c:pt>
                <c:pt idx="14">
                  <c:v>0.38440000000000002</c:v>
                </c:pt>
              </c:numCache>
            </c:numRef>
          </c:val>
          <c:extLst>
            <c:ext xmlns:c16="http://schemas.microsoft.com/office/drawing/2014/chart" uri="{C3380CC4-5D6E-409C-BE32-E72D297353CC}">
              <c16:uniqueId val="{00000001-2FEC-45A8-9469-1E882DF79E76}"/>
            </c:ext>
          </c:extLst>
        </c:ser>
        <c:dLbls>
          <c:dLblPos val="outEnd"/>
          <c:showLegendKey val="0"/>
          <c:showVal val="1"/>
          <c:showCatName val="0"/>
          <c:showSerName val="0"/>
          <c:showPercent val="0"/>
          <c:showBubbleSize val="0"/>
        </c:dLbls>
        <c:gapWidth val="50"/>
        <c:axId val="513044784"/>
        <c:axId val="513037240"/>
      </c:barChart>
      <c:catAx>
        <c:axId val="513044784"/>
        <c:scaling>
          <c:orientation val="minMax"/>
        </c:scaling>
        <c:delete val="0"/>
        <c:axPos val="b"/>
        <c:numFmt formatCode="General" sourceLinked="1"/>
        <c:majorTickMark val="out"/>
        <c:minorTickMark val="none"/>
        <c:tickLblPos val="nextTo"/>
        <c:crossAx val="513037240"/>
        <c:crosses val="autoZero"/>
        <c:auto val="1"/>
        <c:lblAlgn val="ctr"/>
        <c:lblOffset val="100"/>
        <c:noMultiLvlLbl val="0"/>
      </c:catAx>
      <c:valAx>
        <c:axId val="513037240"/>
        <c:scaling>
          <c:orientation val="minMax"/>
        </c:scaling>
        <c:delete val="0"/>
        <c:axPos val="l"/>
        <c:numFmt formatCode="0%" sourceLinked="0"/>
        <c:majorTickMark val="out"/>
        <c:minorTickMark val="none"/>
        <c:tickLblPos val="nextTo"/>
        <c:crossAx val="51304478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[5]Environment!$A$40</c:f>
              <c:strCache>
                <c:ptCount val="1"/>
                <c:pt idx="0">
                  <c:v>Self-employed, female,%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[5]Environment!$B$2:$T$2</c15:sqref>
                  </c15:fullRef>
                </c:ext>
              </c:extLst>
              <c:f>([2]Environment!$B$2:$R$2,[2]Environment!$T$2)</c:f>
              <c:strCache>
                <c:ptCount val="18"/>
                <c:pt idx="0">
                  <c:v>Argentina</c:v>
                </c:pt>
                <c:pt idx="1">
                  <c:v>Bahamas</c:v>
                </c:pt>
                <c:pt idx="2">
                  <c:v>Barbados</c:v>
                </c:pt>
                <c:pt idx="3">
                  <c:v>Brazil</c:v>
                </c:pt>
                <c:pt idx="4">
                  <c:v>Chile</c:v>
                </c:pt>
                <c:pt idx="5">
                  <c:v>Colombia</c:v>
                </c:pt>
                <c:pt idx="6">
                  <c:v>Costa Rica</c:v>
                </c:pt>
                <c:pt idx="7">
                  <c:v>Dominican Rep.</c:v>
                </c:pt>
                <c:pt idx="8">
                  <c:v>El Salvador</c:v>
                </c:pt>
                <c:pt idx="9">
                  <c:v>Guyana</c:v>
                </c:pt>
                <c:pt idx="10">
                  <c:v>Haiti</c:v>
                </c:pt>
                <c:pt idx="11">
                  <c:v>Honduras</c:v>
                </c:pt>
                <c:pt idx="12">
                  <c:v>Jamaica</c:v>
                </c:pt>
                <c:pt idx="13">
                  <c:v>Mexico</c:v>
                </c:pt>
                <c:pt idx="14">
                  <c:v>Panama</c:v>
                </c:pt>
                <c:pt idx="15">
                  <c:v>Paraguay</c:v>
                </c:pt>
                <c:pt idx="16">
                  <c:v>Peru</c:v>
                </c:pt>
                <c:pt idx="17">
                  <c:v>Uruguay</c:v>
                </c:pt>
              </c:strCache>
            </c:strRef>
          </c:cat>
          <c:val>
            <c:numRef>
              <c:extLst>
                <c:ext xmlns:c15="http://schemas.microsoft.com/office/drawing/2012/chart" uri="{02D57815-91ED-43cb-92C2-25804820EDAC}">
                  <c15:fullRef>
                    <c15:sqref>[5]Environment!$B$40:$T$40</c15:sqref>
                  </c15:fullRef>
                </c:ext>
              </c:extLst>
              <c:f>([2]Environment!$B$40:$R$40,[2]Environment!$T$40)</c:f>
              <c:numCache>
                <c:formatCode>General</c:formatCode>
                <c:ptCount val="18"/>
                <c:pt idx="0">
                  <c:v>0.1825</c:v>
                </c:pt>
                <c:pt idx="1">
                  <c:v>5.4600000000000003E-2</c:v>
                </c:pt>
                <c:pt idx="2">
                  <c:v>0.10290000000000001</c:v>
                </c:pt>
                <c:pt idx="3">
                  <c:v>0.1946</c:v>
                </c:pt>
                <c:pt idx="4">
                  <c:v>0.1928</c:v>
                </c:pt>
                <c:pt idx="5">
                  <c:v>0.40260000000000001</c:v>
                </c:pt>
                <c:pt idx="6">
                  <c:v>0.14269999999999999</c:v>
                </c:pt>
                <c:pt idx="7">
                  <c:v>0.25440000000000002</c:v>
                </c:pt>
                <c:pt idx="8">
                  <c:v>0.32740000000000002</c:v>
                </c:pt>
                <c:pt idx="9">
                  <c:v>0.2384</c:v>
                </c:pt>
                <c:pt idx="10">
                  <c:v>0.51319999999999999</c:v>
                </c:pt>
                <c:pt idx="11">
                  <c:v>0.36349999999999999</c:v>
                </c:pt>
                <c:pt idx="12">
                  <c:v>0.27329999999999999</c:v>
                </c:pt>
                <c:pt idx="13">
                  <c:v>0.16819999999999999</c:v>
                </c:pt>
                <c:pt idx="14">
                  <c:v>0.22439999999999999</c:v>
                </c:pt>
                <c:pt idx="15">
                  <c:v>0.28789999999999999</c:v>
                </c:pt>
                <c:pt idx="16">
                  <c:v>0.37230000000000002</c:v>
                </c:pt>
                <c:pt idx="17">
                  <c:v>0.1981</c:v>
                </c:pt>
              </c:numCache>
            </c:numRef>
          </c:val>
          <c:extLst>
            <c:ext xmlns:c16="http://schemas.microsoft.com/office/drawing/2014/chart" uri="{C3380CC4-5D6E-409C-BE32-E72D297353CC}">
              <c16:uniqueId val="{00000000-252E-483D-A42B-8EDCD76DB283}"/>
            </c:ext>
          </c:extLst>
        </c:ser>
        <c:dLbls>
          <c:dLblPos val="outEnd"/>
          <c:showLegendKey val="0"/>
          <c:showVal val="1"/>
          <c:showCatName val="0"/>
          <c:showSerName val="0"/>
          <c:showPercent val="0"/>
          <c:showBubbleSize val="0"/>
        </c:dLbls>
        <c:gapWidth val="50"/>
        <c:axId val="513027400"/>
        <c:axId val="513034944"/>
      </c:barChart>
      <c:catAx>
        <c:axId val="513027400"/>
        <c:scaling>
          <c:orientation val="minMax"/>
        </c:scaling>
        <c:delete val="0"/>
        <c:axPos val="b"/>
        <c:numFmt formatCode="General" sourceLinked="1"/>
        <c:majorTickMark val="out"/>
        <c:minorTickMark val="none"/>
        <c:tickLblPos val="nextTo"/>
        <c:crossAx val="513034944"/>
        <c:crosses val="autoZero"/>
        <c:auto val="1"/>
        <c:lblAlgn val="ctr"/>
        <c:lblOffset val="100"/>
        <c:noMultiLvlLbl val="0"/>
      </c:catAx>
      <c:valAx>
        <c:axId val="513034944"/>
        <c:scaling>
          <c:orientation val="minMax"/>
        </c:scaling>
        <c:delete val="0"/>
        <c:axPos val="l"/>
        <c:numFmt formatCode="0%" sourceLinked="0"/>
        <c:majorTickMark val="out"/>
        <c:minorTickMark val="none"/>
        <c:tickLblPos val="nextTo"/>
        <c:crossAx val="5130274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c:f>
              <c:strCache>
                <c:ptCount val="1"/>
                <c:pt idx="0">
                  <c:v>Male Pension Contributors Rate;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([2]Performance!$B$2:$C$2,[2]Performance!$E$2,[2]Performance!$G$2:$H$2,[2]Performance!$J$2,[2]Performance!$L$2:$M$2,[2]Performance!$O$2:$Q$2,[2]Performance!$S$2,[2]Performance!$U$2,[2]Performance!$W$2:$X$2,[2]Performance!$AA$2)</c:f>
              <c:strCache>
                <c:ptCount val="16"/>
                <c:pt idx="0">
                  <c:v>Argentina</c:v>
                </c:pt>
                <c:pt idx="1">
                  <c:v>Bahamas</c:v>
                </c:pt>
                <c:pt idx="2">
                  <c:v>Brazil</c:v>
                </c:pt>
                <c:pt idx="3">
                  <c:v>Chile</c:v>
                </c:pt>
                <c:pt idx="4">
                  <c:v>Colombia</c:v>
                </c:pt>
                <c:pt idx="5">
                  <c:v>Costa Rica</c:v>
                </c:pt>
                <c:pt idx="6">
                  <c:v>Dominican Republic</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[5]Performance!$B$6:$AB$6</c15:sqref>
                  </c15:fullRef>
                </c:ext>
              </c:extLst>
              <c:f>([2]Performance!$B$6:$C$6,[2]Performance!$E$6,[2]Performance!$G$6:$H$6,[2]Performance!$J$6,[2]Performance!$L$6:$M$6,[2]Performance!$O$6:$Q$6,[2]Performance!$S$6,[2]Performance!$U$6,[2]Performance!$W$6:$X$6,[2]Performance!$AA$6)</c:f>
              <c:numCache>
                <c:formatCode>General</c:formatCode>
                <c:ptCount val="16"/>
                <c:pt idx="0">
                  <c:v>0.4607</c:v>
                </c:pt>
                <c:pt idx="1">
                  <c:v>0.65</c:v>
                </c:pt>
                <c:pt idx="2">
                  <c:v>0.56179999999999997</c:v>
                </c:pt>
                <c:pt idx="3">
                  <c:v>0.67130000000000001</c:v>
                </c:pt>
                <c:pt idx="4">
                  <c:v>0.35849999999999999</c:v>
                </c:pt>
                <c:pt idx="5">
                  <c:v>0.71389999999999998</c:v>
                </c:pt>
                <c:pt idx="6">
                  <c:v>0.35410000000000003</c:v>
                </c:pt>
                <c:pt idx="7">
                  <c:v>0.29709999999999998</c:v>
                </c:pt>
                <c:pt idx="8">
                  <c:v>0.37140000000000001</c:v>
                </c:pt>
                <c:pt idx="9">
                  <c:v>0.68679999999999997</c:v>
                </c:pt>
                <c:pt idx="10">
                  <c:v>0.1583</c:v>
                </c:pt>
                <c:pt idx="11">
                  <c:v>0.32119999999999999</c:v>
                </c:pt>
                <c:pt idx="12">
                  <c:v>0.50170000000000003</c:v>
                </c:pt>
                <c:pt idx="13">
                  <c:v>0.22989999999999999</c:v>
                </c:pt>
                <c:pt idx="14">
                  <c:v>0.2366</c:v>
                </c:pt>
                <c:pt idx="15">
                  <c:v>0.70299999999999996</c:v>
                </c:pt>
              </c:numCache>
            </c:numRef>
          </c:val>
          <c:extLst>
            <c:ext xmlns:c16="http://schemas.microsoft.com/office/drawing/2014/chart" uri="{C3380CC4-5D6E-409C-BE32-E72D297353CC}">
              <c16:uniqueId val="{00000000-2E4F-4BB3-B4FE-06A8CDACE88B}"/>
            </c:ext>
          </c:extLst>
        </c:ser>
        <c:dLbls>
          <c:dLblPos val="outEnd"/>
          <c:showLegendKey val="0"/>
          <c:showVal val="1"/>
          <c:showCatName val="0"/>
          <c:showSerName val="0"/>
          <c:showPercent val="0"/>
          <c:showBubbleSize val="0"/>
        </c:dLbls>
        <c:gapWidth val="50"/>
        <c:axId val="1216215672"/>
        <c:axId val="1216214032"/>
      </c:barChart>
      <c:catAx>
        <c:axId val="1216215672"/>
        <c:scaling>
          <c:orientation val="minMax"/>
        </c:scaling>
        <c:delete val="0"/>
        <c:axPos val="b"/>
        <c:numFmt formatCode="General" sourceLinked="1"/>
        <c:majorTickMark val="out"/>
        <c:minorTickMark val="none"/>
        <c:tickLblPos val="nextTo"/>
        <c:crossAx val="1216214032"/>
        <c:crosses val="autoZero"/>
        <c:auto val="1"/>
        <c:lblAlgn val="ctr"/>
        <c:lblOffset val="100"/>
        <c:noMultiLvlLbl val="0"/>
      </c:catAx>
      <c:valAx>
        <c:axId val="1216214032"/>
        <c:scaling>
          <c:orientation val="minMax"/>
        </c:scaling>
        <c:delete val="0"/>
        <c:axPos val="l"/>
        <c:numFmt formatCode="0%" sourceLinked="0"/>
        <c:majorTickMark val="out"/>
        <c:minorTickMark val="none"/>
        <c:tickLblPos val="nextTo"/>
        <c:crossAx val="121621567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c:f>
              <c:strCache>
                <c:ptCount val="1"/>
                <c:pt idx="0">
                  <c:v>Female Pension Contributors Rate,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([2]Performance!$B$2:$C$2,[2]Performance!$E$2,[2]Performance!$G$2:$H$2,[2]Performance!$J$2,[2]Performance!$L$2:$M$2,[2]Performance!$O$2:$Q$2,[2]Performance!$S$2,[2]Performance!$U$2,[2]Performance!$W$2:$X$2,[2]Performance!$AA$2)</c:f>
              <c:strCache>
                <c:ptCount val="16"/>
                <c:pt idx="0">
                  <c:v>Argentina</c:v>
                </c:pt>
                <c:pt idx="1">
                  <c:v>Bahamas</c:v>
                </c:pt>
                <c:pt idx="2">
                  <c:v>Brazil</c:v>
                </c:pt>
                <c:pt idx="3">
                  <c:v>Chile</c:v>
                </c:pt>
                <c:pt idx="4">
                  <c:v>Colombia</c:v>
                </c:pt>
                <c:pt idx="5">
                  <c:v>Costa Rica</c:v>
                </c:pt>
                <c:pt idx="6">
                  <c:v>Dominican Republic</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[5]Performance!$B$7:$AB$7</c15:sqref>
                  </c15:fullRef>
                </c:ext>
              </c:extLst>
              <c:f>([2]Performance!$B$7:$C$7,[2]Performance!$E$7,[2]Performance!$G$7:$H$7,[2]Performance!$J$7,[2]Performance!$L$7:$M$7,[2]Performance!$O$7:$Q$7,[2]Performance!$S$7,[2]Performance!$U$7,[2]Performance!$W$7:$X$7,[2]Performance!$AA$7)</c:f>
              <c:numCache>
                <c:formatCode>General</c:formatCode>
                <c:ptCount val="16"/>
                <c:pt idx="0">
                  <c:v>0.44590000000000002</c:v>
                </c:pt>
                <c:pt idx="1">
                  <c:v>0.73140000000000005</c:v>
                </c:pt>
                <c:pt idx="2">
                  <c:v>0.56079999999999997</c:v>
                </c:pt>
                <c:pt idx="3">
                  <c:v>0.63049999999999995</c:v>
                </c:pt>
                <c:pt idx="4">
                  <c:v>0.34279999999999999</c:v>
                </c:pt>
                <c:pt idx="5">
                  <c:v>0.61509999999999998</c:v>
                </c:pt>
                <c:pt idx="6">
                  <c:v>0.42409999999999998</c:v>
                </c:pt>
                <c:pt idx="7">
                  <c:v>0.25990000000000002</c:v>
                </c:pt>
                <c:pt idx="8">
                  <c:v>0.4536</c:v>
                </c:pt>
                <c:pt idx="9">
                  <c:v>0.31</c:v>
                </c:pt>
                <c:pt idx="10">
                  <c:v>0.18410000000000001</c:v>
                </c:pt>
                <c:pt idx="11">
                  <c:v>0.29559999999999997</c:v>
                </c:pt>
                <c:pt idx="12">
                  <c:v>0.5121</c:v>
                </c:pt>
                <c:pt idx="13">
                  <c:v>0.22750000000000001</c:v>
                </c:pt>
                <c:pt idx="14">
                  <c:v>0.17879999999999999</c:v>
                </c:pt>
                <c:pt idx="15">
                  <c:v>0.71</c:v>
                </c:pt>
              </c:numCache>
            </c:numRef>
          </c:val>
          <c:extLst>
            <c:ext xmlns:c16="http://schemas.microsoft.com/office/drawing/2014/chart" uri="{C3380CC4-5D6E-409C-BE32-E72D297353CC}">
              <c16:uniqueId val="{00000000-7F8B-4E19-9498-4BAFE7815A7A}"/>
            </c:ext>
          </c:extLst>
        </c:ser>
        <c:dLbls>
          <c:dLblPos val="outEnd"/>
          <c:showLegendKey val="0"/>
          <c:showVal val="1"/>
          <c:showCatName val="0"/>
          <c:showSerName val="0"/>
          <c:showPercent val="0"/>
          <c:showBubbleSize val="0"/>
        </c:dLbls>
        <c:gapWidth val="50"/>
        <c:axId val="820786240"/>
        <c:axId val="820784928"/>
      </c:barChart>
      <c:catAx>
        <c:axId val="820786240"/>
        <c:scaling>
          <c:orientation val="minMax"/>
        </c:scaling>
        <c:delete val="0"/>
        <c:axPos val="b"/>
        <c:numFmt formatCode="General" sourceLinked="1"/>
        <c:majorTickMark val="out"/>
        <c:minorTickMark val="none"/>
        <c:tickLblPos val="nextTo"/>
        <c:crossAx val="820784928"/>
        <c:crosses val="autoZero"/>
        <c:auto val="1"/>
        <c:lblAlgn val="ctr"/>
        <c:lblOffset val="100"/>
        <c:noMultiLvlLbl val="0"/>
      </c:catAx>
      <c:valAx>
        <c:axId val="820784928"/>
        <c:scaling>
          <c:orientation val="minMax"/>
        </c:scaling>
        <c:delete val="0"/>
        <c:axPos val="l"/>
        <c:numFmt formatCode="0%" sourceLinked="0"/>
        <c:majorTickMark val="out"/>
        <c:minorTickMark val="none"/>
        <c:tickLblPos val="nextTo"/>
        <c:crossAx val="8207862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c:f>
              <c:strCache>
                <c:ptCount val="1"/>
                <c:pt idx="0">
                  <c:v>Contributory Pension Recipient Rate (TCPRR),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([2]Performance!$B$2,[2]Performance!$E$2,[2]Performance!$G$2:$H$2,[2]Performance!$J$2,[2]Performance!$L$2:$M$2,[2]Performance!$O$2:$Q$2,[2]Performance!$S$2,[2]Performance!$U$2,[2]Performance!$W$2:$X$2,[2]Performance!$AA$2)</c:f>
              <c:strCache>
                <c:ptCount val="15"/>
                <c:pt idx="0">
                  <c:v>Argentina</c:v>
                </c:pt>
                <c:pt idx="1">
                  <c:v>Brazil</c:v>
                </c:pt>
                <c:pt idx="2">
                  <c:v>Chile</c:v>
                </c:pt>
                <c:pt idx="3">
                  <c:v>Colombia</c:v>
                </c:pt>
                <c:pt idx="4">
                  <c:v>Costa Rica</c:v>
                </c:pt>
                <c:pt idx="5">
                  <c:v>Dominican Republic</c:v>
                </c:pt>
                <c:pt idx="6">
                  <c:v>El Salvador</c:v>
                </c:pt>
                <c:pt idx="7">
                  <c:v>Guyana</c:v>
                </c:pt>
                <c:pt idx="8">
                  <c:v>Haiti</c:v>
                </c:pt>
                <c:pt idx="9">
                  <c:v>Honduras</c:v>
                </c:pt>
                <c:pt idx="10">
                  <c:v>Mexico</c:v>
                </c:pt>
                <c:pt idx="11">
                  <c:v>Panama</c:v>
                </c:pt>
                <c:pt idx="12">
                  <c:v>Paraguay</c:v>
                </c:pt>
                <c:pt idx="13">
                  <c:v>Peru</c:v>
                </c:pt>
                <c:pt idx="14">
                  <c:v>Uruguay</c:v>
                </c:pt>
              </c:strCache>
            </c:strRef>
          </c:cat>
          <c:val>
            <c:numRef>
              <c:extLst>
                <c:ext xmlns:c15="http://schemas.microsoft.com/office/drawing/2012/chart" uri="{02D57815-91ED-43cb-92C2-25804820EDAC}">
                  <c15:fullRef>
                    <c15:sqref>[5]Performance!$B$8:$AB$8</c15:sqref>
                  </c15:fullRef>
                </c:ext>
              </c:extLst>
              <c:f>([2]Performance!$B$8,[2]Performance!$E$8,[2]Performance!$G$8:$H$8,[2]Performance!$J$8,[2]Performance!$L$8:$M$8,[2]Performance!$O$8:$Q$8,[2]Performance!$S$8,[2]Performance!$U$8,[2]Performance!$W$8:$X$8,[2]Performance!$AA$8)</c:f>
              <c:numCache>
                <c:formatCode>General</c:formatCode>
                <c:ptCount val="15"/>
                <c:pt idx="0">
                  <c:v>0.8427</c:v>
                </c:pt>
                <c:pt idx="1">
                  <c:v>0.83540000000000003</c:v>
                </c:pt>
                <c:pt idx="2">
                  <c:v>0.60740000000000005</c:v>
                </c:pt>
                <c:pt idx="3">
                  <c:v>0.29010000000000002</c:v>
                </c:pt>
                <c:pt idx="4">
                  <c:v>0.4793</c:v>
                </c:pt>
                <c:pt idx="5">
                  <c:v>0.13730000000000001</c:v>
                </c:pt>
                <c:pt idx="6">
                  <c:v>0.10100000000000001</c:v>
                </c:pt>
                <c:pt idx="7">
                  <c:v>0.32479999999999998</c:v>
                </c:pt>
                <c:pt idx="8">
                  <c:v>0.08</c:v>
                </c:pt>
                <c:pt idx="9">
                  <c:v>9.7699999999999995E-2</c:v>
                </c:pt>
                <c:pt idx="10">
                  <c:v>0.29920000000000002</c:v>
                </c:pt>
                <c:pt idx="11">
                  <c:v>0.4829</c:v>
                </c:pt>
                <c:pt idx="12">
                  <c:v>0.13089999999999999</c:v>
                </c:pt>
                <c:pt idx="13">
                  <c:v>0.25850000000000001</c:v>
                </c:pt>
                <c:pt idx="14">
                  <c:v>0.86799999999999999</c:v>
                </c:pt>
              </c:numCache>
            </c:numRef>
          </c:val>
          <c:extLst>
            <c:ext xmlns:c16="http://schemas.microsoft.com/office/drawing/2014/chart" uri="{C3380CC4-5D6E-409C-BE32-E72D297353CC}">
              <c16:uniqueId val="{00000000-E2AD-4992-BCAA-56F6A0DF1F73}"/>
            </c:ext>
          </c:extLst>
        </c:ser>
        <c:dLbls>
          <c:dLblPos val="outEnd"/>
          <c:showLegendKey val="0"/>
          <c:showVal val="1"/>
          <c:showCatName val="0"/>
          <c:showSerName val="0"/>
          <c:showPercent val="0"/>
          <c:showBubbleSize val="0"/>
        </c:dLbls>
        <c:gapWidth val="50"/>
        <c:axId val="513037896"/>
        <c:axId val="513041504"/>
      </c:barChart>
      <c:catAx>
        <c:axId val="513037896"/>
        <c:scaling>
          <c:orientation val="minMax"/>
        </c:scaling>
        <c:delete val="0"/>
        <c:axPos val="b"/>
        <c:numFmt formatCode="General" sourceLinked="1"/>
        <c:majorTickMark val="out"/>
        <c:minorTickMark val="none"/>
        <c:tickLblPos val="nextTo"/>
        <c:crossAx val="513041504"/>
        <c:crosses val="autoZero"/>
        <c:auto val="1"/>
        <c:lblAlgn val="ctr"/>
        <c:lblOffset val="100"/>
        <c:noMultiLvlLbl val="0"/>
      </c:catAx>
      <c:valAx>
        <c:axId val="513041504"/>
        <c:scaling>
          <c:orientation val="minMax"/>
        </c:scaling>
        <c:delete val="0"/>
        <c:axPos val="l"/>
        <c:numFmt formatCode="0%" sourceLinked="0"/>
        <c:majorTickMark val="out"/>
        <c:minorTickMark val="none"/>
        <c:tickLblPos val="nextTo"/>
        <c:crossAx val="513037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c:f>
              <c:strCache>
                <c:ptCount val="1"/>
                <c:pt idx="0">
                  <c:v>Male Contributory Pension Recipient Rate (TCPRR),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([2]Performance!$B$2,[2]Performance!$E$2,[2]Performance!$G$2:$H$2,[2]Performance!$J$2,[2]Performance!$L$2:$M$2,[2]Performance!$O$2,[2]Performance!$Q$2,[2]Performance!$S$2,[2]Performance!$U$2,[2]Performance!$W$2:$X$2,[2]Performance!$AA$2)</c:f>
              <c:strCache>
                <c:ptCount val="14"/>
                <c:pt idx="0">
                  <c:v>Argentina</c:v>
                </c:pt>
                <c:pt idx="1">
                  <c:v>Brazil</c:v>
                </c:pt>
                <c:pt idx="2">
                  <c:v>Chile</c:v>
                </c:pt>
                <c:pt idx="3">
                  <c:v>Colombia</c:v>
                </c:pt>
                <c:pt idx="4">
                  <c:v>Costa Rica</c:v>
                </c:pt>
                <c:pt idx="5">
                  <c:v>Dominican Republic</c:v>
                </c:pt>
                <c:pt idx="6">
                  <c:v>El Salvador</c:v>
                </c:pt>
                <c:pt idx="7">
                  <c:v>Guyana</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[5]Performance!$B$9:$AB$9</c15:sqref>
                  </c15:fullRef>
                </c:ext>
              </c:extLst>
              <c:f>([2]Performance!$B$9,[2]Performance!$E$9,[2]Performance!$G$9:$H$9,[2]Performance!$J$9,[2]Performance!$L$9:$M$9,[2]Performance!$O$9,[2]Performance!$Q$9,[2]Performance!$S$9,[2]Performance!$U$9,[2]Performance!$W$9:$X$9,[2]Performance!$AA$9)</c:f>
              <c:numCache>
                <c:formatCode>General</c:formatCode>
                <c:ptCount val="14"/>
                <c:pt idx="0">
                  <c:v>0.81810000000000005</c:v>
                </c:pt>
                <c:pt idx="1">
                  <c:v>0.86570000000000003</c:v>
                </c:pt>
                <c:pt idx="2">
                  <c:v>0.70340000000000003</c:v>
                </c:pt>
                <c:pt idx="3">
                  <c:v>0.3357</c:v>
                </c:pt>
                <c:pt idx="4">
                  <c:v>0.60160000000000002</c:v>
                </c:pt>
                <c:pt idx="5">
                  <c:v>0.17960000000000001</c:v>
                </c:pt>
                <c:pt idx="6">
                  <c:v>0.13469999999999999</c:v>
                </c:pt>
                <c:pt idx="7">
                  <c:v>0.4667</c:v>
                </c:pt>
                <c:pt idx="8">
                  <c:v>0.115</c:v>
                </c:pt>
                <c:pt idx="9">
                  <c:v>0.39079999999999998</c:v>
                </c:pt>
                <c:pt idx="10">
                  <c:v>0.55269999999999997</c:v>
                </c:pt>
                <c:pt idx="11">
                  <c:v>0.1177</c:v>
                </c:pt>
                <c:pt idx="12">
                  <c:v>0.3221</c:v>
                </c:pt>
                <c:pt idx="13">
                  <c:v>0.88119999999999998</c:v>
                </c:pt>
              </c:numCache>
            </c:numRef>
          </c:val>
          <c:extLst>
            <c:ext xmlns:c16="http://schemas.microsoft.com/office/drawing/2014/chart" uri="{C3380CC4-5D6E-409C-BE32-E72D297353CC}">
              <c16:uniqueId val="{00000000-2AF2-4C04-9372-E088E71464A6}"/>
            </c:ext>
          </c:extLst>
        </c:ser>
        <c:dLbls>
          <c:dLblPos val="outEnd"/>
          <c:showLegendKey val="0"/>
          <c:showVal val="1"/>
          <c:showCatName val="0"/>
          <c:showSerName val="0"/>
          <c:showPercent val="0"/>
          <c:showBubbleSize val="0"/>
        </c:dLbls>
        <c:gapWidth val="50"/>
        <c:axId val="513035600"/>
        <c:axId val="513039208"/>
      </c:barChart>
      <c:catAx>
        <c:axId val="513035600"/>
        <c:scaling>
          <c:orientation val="minMax"/>
        </c:scaling>
        <c:delete val="0"/>
        <c:axPos val="b"/>
        <c:numFmt formatCode="General" sourceLinked="1"/>
        <c:majorTickMark val="out"/>
        <c:minorTickMark val="none"/>
        <c:tickLblPos val="nextTo"/>
        <c:crossAx val="513039208"/>
        <c:crosses val="autoZero"/>
        <c:auto val="1"/>
        <c:lblAlgn val="ctr"/>
        <c:lblOffset val="100"/>
        <c:noMultiLvlLbl val="0"/>
      </c:catAx>
      <c:valAx>
        <c:axId val="513039208"/>
        <c:scaling>
          <c:orientation val="minMax"/>
        </c:scaling>
        <c:delete val="0"/>
        <c:axPos val="l"/>
        <c:numFmt formatCode="0%" sourceLinked="0"/>
        <c:majorTickMark val="out"/>
        <c:minorTickMark val="none"/>
        <c:tickLblPos val="nextTo"/>
        <c:crossAx val="5130356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[5]Performance!$A$19</c:f>
              <c:strCache>
                <c:ptCount val="1"/>
                <c:pt idx="0">
                  <c:v>Total Rate of Contribution Density (TRCD)</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([2]Performance!$E$2,[2]Performance!$G$2:$H$2,[2]Performance!$L$2:$M$2,[2]Performance!$S$2,[2]Performance!$U$2,[2]Performance!$W$2:$X$2,[2]Performance!$AA$2)</c:f>
              <c:strCache>
                <c:ptCount val="10"/>
                <c:pt idx="0">
                  <c:v>Brazil</c:v>
                </c:pt>
                <c:pt idx="1">
                  <c:v>Chile</c:v>
                </c:pt>
                <c:pt idx="2">
                  <c:v>Colombia</c:v>
                </c:pt>
                <c:pt idx="3">
                  <c:v>Dominican Republic</c:v>
                </c:pt>
                <c:pt idx="4">
                  <c:v>El Salvador</c:v>
                </c:pt>
                <c:pt idx="5">
                  <c:v>Mexico</c:v>
                </c:pt>
                <c:pt idx="6">
                  <c:v>Panama</c:v>
                </c:pt>
                <c:pt idx="7">
                  <c:v>Paraguay</c:v>
                </c:pt>
                <c:pt idx="8">
                  <c:v>Peru</c:v>
                </c:pt>
                <c:pt idx="9">
                  <c:v>Uruguay</c:v>
                </c:pt>
              </c:strCache>
            </c:strRef>
          </c:cat>
          <c:val>
            <c:numRef>
              <c:extLst>
                <c:ext xmlns:c15="http://schemas.microsoft.com/office/drawing/2012/chart" uri="{02D57815-91ED-43cb-92C2-25804820EDAC}">
                  <c15:fullRef>
                    <c15:sqref>[5]Performance!$B$19:$AB$19</c15:sqref>
                  </c15:fullRef>
                </c:ext>
              </c:extLst>
              <c:f>([2]Performance!$E$19,[2]Performance!$G$19:$H$19,[2]Performance!$L$19:$M$19,[2]Performance!$S$19,[2]Performance!$U$19,[2]Performance!$W$19:$X$19,[2]Performance!$AA$19)</c:f>
              <c:numCache>
                <c:formatCode>General</c:formatCode>
                <c:ptCount val="10"/>
                <c:pt idx="0">
                  <c:v>0.77700000000000002</c:v>
                </c:pt>
                <c:pt idx="1">
                  <c:v>0.67559999999999998</c:v>
                </c:pt>
                <c:pt idx="2">
                  <c:v>0.31390000000000001</c:v>
                </c:pt>
                <c:pt idx="3">
                  <c:v>0.58135353301017223</c:v>
                </c:pt>
                <c:pt idx="4">
                  <c:v>0.27639999999999998</c:v>
                </c:pt>
                <c:pt idx="5">
                  <c:v>0.443</c:v>
                </c:pt>
                <c:pt idx="6">
                  <c:v>0.5</c:v>
                </c:pt>
                <c:pt idx="7">
                  <c:v>0.26519999999999999</c:v>
                </c:pt>
                <c:pt idx="8">
                  <c:v>0.4138</c:v>
                </c:pt>
                <c:pt idx="9">
                  <c:v>0.67459999999999998</c:v>
                </c:pt>
              </c:numCache>
            </c:numRef>
          </c:val>
          <c:extLst>
            <c:ext xmlns:c16="http://schemas.microsoft.com/office/drawing/2014/chart" uri="{C3380CC4-5D6E-409C-BE32-E72D297353CC}">
              <c16:uniqueId val="{00000000-C217-471A-9D3C-A5DEAB6C634F}"/>
            </c:ext>
          </c:extLst>
        </c:ser>
        <c:dLbls>
          <c:dLblPos val="outEnd"/>
          <c:showLegendKey val="0"/>
          <c:showVal val="1"/>
          <c:showCatName val="0"/>
          <c:showSerName val="0"/>
          <c:showPercent val="0"/>
          <c:showBubbleSize val="0"/>
        </c:dLbls>
        <c:gapWidth val="60"/>
        <c:axId val="445907656"/>
        <c:axId val="445905688"/>
      </c:barChart>
      <c:catAx>
        <c:axId val="445907656"/>
        <c:scaling>
          <c:orientation val="minMax"/>
        </c:scaling>
        <c:delete val="0"/>
        <c:axPos val="b"/>
        <c:numFmt formatCode="General" sourceLinked="1"/>
        <c:majorTickMark val="out"/>
        <c:minorTickMark val="none"/>
        <c:tickLblPos val="nextTo"/>
        <c:crossAx val="445905688"/>
        <c:crosses val="autoZero"/>
        <c:auto val="1"/>
        <c:lblAlgn val="ctr"/>
        <c:lblOffset val="100"/>
        <c:noMultiLvlLbl val="0"/>
      </c:catAx>
      <c:valAx>
        <c:axId val="445905688"/>
        <c:scaling>
          <c:orientation val="minMax"/>
        </c:scaling>
        <c:delete val="0"/>
        <c:axPos val="l"/>
        <c:numFmt formatCode="0%" sourceLinked="0"/>
        <c:majorTickMark val="out"/>
        <c:minorTickMark val="none"/>
        <c:tickLblPos val="nextTo"/>
        <c:crossAx val="4459076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[5]Performance!$A$20</c:f>
              <c:strCache>
                <c:ptCount val="1"/>
                <c:pt idx="0">
                  <c:v>Rate of contribution density (male)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([2]Performance!$E$2,[2]Performance!$G$2:$H$2,[2]Performance!$L$2:$M$2,[2]Performance!$S$2,[2]Performance!$U$2,[2]Performance!$W$2:$X$2,[2]Performance!$AA$2)</c:f>
              <c:strCache>
                <c:ptCount val="10"/>
                <c:pt idx="0">
                  <c:v>Brazil</c:v>
                </c:pt>
                <c:pt idx="1">
                  <c:v>Chile</c:v>
                </c:pt>
                <c:pt idx="2">
                  <c:v>Colombia</c:v>
                </c:pt>
                <c:pt idx="3">
                  <c:v>Dominican Republic</c:v>
                </c:pt>
                <c:pt idx="4">
                  <c:v>El Salvador</c:v>
                </c:pt>
                <c:pt idx="5">
                  <c:v>Mexico</c:v>
                </c:pt>
                <c:pt idx="6">
                  <c:v>Panama</c:v>
                </c:pt>
                <c:pt idx="7">
                  <c:v>Paraguay</c:v>
                </c:pt>
                <c:pt idx="8">
                  <c:v>Peru</c:v>
                </c:pt>
                <c:pt idx="9">
                  <c:v>Uruguay</c:v>
                </c:pt>
              </c:strCache>
            </c:strRef>
          </c:cat>
          <c:val>
            <c:numRef>
              <c:extLst>
                <c:ext xmlns:c15="http://schemas.microsoft.com/office/drawing/2012/chart" uri="{02D57815-91ED-43cb-92C2-25804820EDAC}">
                  <c15:fullRef>
                    <c15:sqref>[5]Performance!$B$20:$AB$20</c15:sqref>
                  </c15:fullRef>
                </c:ext>
              </c:extLst>
              <c:f>([2]Performance!$E$20,[2]Performance!$G$20:$H$20,[2]Performance!$L$20:$M$20,[2]Performance!$S$20,[2]Performance!$U$20,[2]Performance!$W$20:$X$20,[2]Performance!$AA$20)</c:f>
              <c:numCache>
                <c:formatCode>General</c:formatCode>
                <c:ptCount val="10"/>
                <c:pt idx="0">
                  <c:v>0.77600000000000002</c:v>
                </c:pt>
                <c:pt idx="1">
                  <c:v>0.66890000000000005</c:v>
                </c:pt>
                <c:pt idx="2">
                  <c:v>0.32030000000000003</c:v>
                </c:pt>
                <c:pt idx="3">
                  <c:v>0.58522877362373615</c:v>
                </c:pt>
                <c:pt idx="4">
                  <c:v>0.29960000000000003</c:v>
                </c:pt>
                <c:pt idx="5">
                  <c:v>0.53700000000000003</c:v>
                </c:pt>
                <c:pt idx="6">
                  <c:v>0.5</c:v>
                </c:pt>
                <c:pt idx="7">
                  <c:v>0.3392</c:v>
                </c:pt>
                <c:pt idx="8">
                  <c:v>0.41310000000000002</c:v>
                </c:pt>
                <c:pt idx="9">
                  <c:v>0.70030000000000003</c:v>
                </c:pt>
              </c:numCache>
            </c:numRef>
          </c:val>
          <c:extLst>
            <c:ext xmlns:c16="http://schemas.microsoft.com/office/drawing/2014/chart" uri="{C3380CC4-5D6E-409C-BE32-E72D297353CC}">
              <c16:uniqueId val="{00000000-B07C-4164-B300-6833E0D26F88}"/>
            </c:ext>
          </c:extLst>
        </c:ser>
        <c:dLbls>
          <c:dLblPos val="outEnd"/>
          <c:showLegendKey val="0"/>
          <c:showVal val="1"/>
          <c:showCatName val="0"/>
          <c:showSerName val="0"/>
          <c:showPercent val="0"/>
          <c:showBubbleSize val="0"/>
        </c:dLbls>
        <c:gapWidth val="60"/>
        <c:axId val="846865416"/>
        <c:axId val="846867384"/>
      </c:barChart>
      <c:catAx>
        <c:axId val="846865416"/>
        <c:scaling>
          <c:orientation val="minMax"/>
        </c:scaling>
        <c:delete val="0"/>
        <c:axPos val="b"/>
        <c:numFmt formatCode="General" sourceLinked="1"/>
        <c:majorTickMark val="out"/>
        <c:minorTickMark val="none"/>
        <c:tickLblPos val="nextTo"/>
        <c:crossAx val="846867384"/>
        <c:crosses val="autoZero"/>
        <c:auto val="1"/>
        <c:lblAlgn val="ctr"/>
        <c:lblOffset val="100"/>
        <c:noMultiLvlLbl val="0"/>
      </c:catAx>
      <c:valAx>
        <c:axId val="846867384"/>
        <c:scaling>
          <c:orientation val="minMax"/>
        </c:scaling>
        <c:delete val="0"/>
        <c:axPos val="l"/>
        <c:numFmt formatCode="0%" sourceLinked="0"/>
        <c:majorTickMark val="out"/>
        <c:minorTickMark val="none"/>
        <c:tickLblPos val="nextTo"/>
        <c:crossAx val="8468654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[5]Performance!$A$21</c:f>
              <c:strCache>
                <c:ptCount val="1"/>
                <c:pt idx="0">
                  <c:v>Rate of contribution density (female)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([2]Performance!$E$2,[2]Performance!$G$2:$H$2,[2]Performance!$L$2:$M$2,[2]Performance!$S$2,[2]Performance!$U$2,[2]Performance!$W$2:$X$2,[2]Performance!$AA$2)</c:f>
              <c:strCache>
                <c:ptCount val="10"/>
                <c:pt idx="0">
                  <c:v>Brazil</c:v>
                </c:pt>
                <c:pt idx="1">
                  <c:v>Chile</c:v>
                </c:pt>
                <c:pt idx="2">
                  <c:v>Colombia</c:v>
                </c:pt>
                <c:pt idx="3">
                  <c:v>Dominican Republic</c:v>
                </c:pt>
                <c:pt idx="4">
                  <c:v>El Salvador</c:v>
                </c:pt>
                <c:pt idx="5">
                  <c:v>Mexico</c:v>
                </c:pt>
                <c:pt idx="6">
                  <c:v>Panama</c:v>
                </c:pt>
                <c:pt idx="7">
                  <c:v>Paraguay</c:v>
                </c:pt>
                <c:pt idx="8">
                  <c:v>Peru</c:v>
                </c:pt>
                <c:pt idx="9">
                  <c:v>Uruguay</c:v>
                </c:pt>
              </c:strCache>
            </c:strRef>
          </c:cat>
          <c:val>
            <c:numRef>
              <c:extLst>
                <c:ext xmlns:c15="http://schemas.microsoft.com/office/drawing/2012/chart" uri="{02D57815-91ED-43cb-92C2-25804820EDAC}">
                  <c15:fullRef>
                    <c15:sqref>[5]Performance!$B$21:$AB$21</c15:sqref>
                  </c15:fullRef>
                </c:ext>
              </c:extLst>
              <c:f>([2]Performance!$E$21,[2]Performance!$G$21:$H$21,[2]Performance!$L$21:$M$21,[2]Performance!$S$21,[2]Performance!$U$21,[2]Performance!$W$21:$X$21,[2]Performance!$AA$21)</c:f>
              <c:numCache>
                <c:formatCode>General</c:formatCode>
                <c:ptCount val="10"/>
                <c:pt idx="0">
                  <c:v>0.77800000000000002</c:v>
                </c:pt>
                <c:pt idx="1">
                  <c:v>0.61929999999999996</c:v>
                </c:pt>
                <c:pt idx="2">
                  <c:v>0.29830000000000001</c:v>
                </c:pt>
                <c:pt idx="3">
                  <c:v>0.57747829239660842</c:v>
                </c:pt>
                <c:pt idx="4">
                  <c:v>0.25659999999999999</c:v>
                </c:pt>
                <c:pt idx="5">
                  <c:v>0.47</c:v>
                </c:pt>
                <c:pt idx="6">
                  <c:v>0.5</c:v>
                </c:pt>
                <c:pt idx="7">
                  <c:v>0.20370000000000002</c:v>
                </c:pt>
                <c:pt idx="8">
                  <c:v>0.4148</c:v>
                </c:pt>
                <c:pt idx="9">
                  <c:v>0.63390000000000002</c:v>
                </c:pt>
              </c:numCache>
            </c:numRef>
          </c:val>
          <c:extLst>
            <c:ext xmlns:c16="http://schemas.microsoft.com/office/drawing/2014/chart" uri="{C3380CC4-5D6E-409C-BE32-E72D297353CC}">
              <c16:uniqueId val="{00000000-28E5-498F-96B9-5E1705AF6C29}"/>
            </c:ext>
          </c:extLst>
        </c:ser>
        <c:dLbls>
          <c:dLblPos val="outEnd"/>
          <c:showLegendKey val="0"/>
          <c:showVal val="1"/>
          <c:showCatName val="0"/>
          <c:showSerName val="0"/>
          <c:showPercent val="0"/>
          <c:showBubbleSize val="0"/>
        </c:dLbls>
        <c:gapWidth val="60"/>
        <c:axId val="825402968"/>
        <c:axId val="825397720"/>
      </c:barChart>
      <c:catAx>
        <c:axId val="825402968"/>
        <c:scaling>
          <c:orientation val="minMax"/>
        </c:scaling>
        <c:delete val="0"/>
        <c:axPos val="b"/>
        <c:numFmt formatCode="General" sourceLinked="1"/>
        <c:majorTickMark val="out"/>
        <c:minorTickMark val="none"/>
        <c:tickLblPos val="nextTo"/>
        <c:crossAx val="825397720"/>
        <c:crosses val="autoZero"/>
        <c:auto val="1"/>
        <c:lblAlgn val="ctr"/>
        <c:lblOffset val="100"/>
        <c:noMultiLvlLbl val="0"/>
      </c:catAx>
      <c:valAx>
        <c:axId val="825397720"/>
        <c:scaling>
          <c:orientation val="minMax"/>
        </c:scaling>
        <c:delete val="0"/>
        <c:axPos val="l"/>
        <c:numFmt formatCode="0%" sourceLinked="0"/>
        <c:majorTickMark val="out"/>
        <c:minorTickMark val="none"/>
        <c:tickLblPos val="nextTo"/>
        <c:crossAx val="8254029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[5]Performance!$A$58</c:f>
              <c:strCache>
                <c:ptCount val="1"/>
                <c:pt idx="0">
                  <c:v>Implicit Rate Return, Male, IG1-D1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[5]Performance!$B$58:$AB$58</c:f>
              <c:numCache>
                <c:formatCode>General</c:formatCode>
                <c:ptCount val="27"/>
                <c:pt idx="0">
                  <c:v>3.3577012583858756E-2</c:v>
                </c:pt>
                <c:pt idx="1">
                  <c:v>0</c:v>
                </c:pt>
                <c:pt idx="2">
                  <c:v>0</c:v>
                </c:pt>
                <c:pt idx="3">
                  <c:v>2.6442585911483327E-2</c:v>
                </c:pt>
                <c:pt idx="4">
                  <c:v>3.9322820682521797E-2</c:v>
                </c:pt>
                <c:pt idx="5">
                  <c:v>4.1308205608226636E-2</c:v>
                </c:pt>
                <c:pt idx="6">
                  <c:v>5.7166740513866839E-2</c:v>
                </c:pt>
                <c:pt idx="7">
                  <c:v>4.7745231637424973E-2</c:v>
                </c:pt>
                <c:pt idx="8">
                  <c:v>7.5170551966790386E-2</c:v>
                </c:pt>
                <c:pt idx="9">
                  <c:v>3.5000000000000003E-2</c:v>
                </c:pt>
                <c:pt idx="10">
                  <c:v>5.4969658756079572E-2</c:v>
                </c:pt>
                <c:pt idx="11">
                  <c:v>7.1447403900563713E-2</c:v>
                </c:pt>
                <c:pt idx="12">
                  <c:v>5.7676590391539925E-2</c:v>
                </c:pt>
                <c:pt idx="13">
                  <c:v>0</c:v>
                </c:pt>
                <c:pt idx="14">
                  <c:v>9.4138613093432952E-2</c:v>
                </c:pt>
                <c:pt idx="15">
                  <c:v>0.10204776214080198</c:v>
                </c:pt>
                <c:pt idx="16">
                  <c:v>7.328319165099717E-2</c:v>
                </c:pt>
                <c:pt idx="17">
                  <c:v>8.7827049840196486E-2</c:v>
                </c:pt>
                <c:pt idx="18">
                  <c:v>4.5319579677659469E-2</c:v>
                </c:pt>
                <c:pt idx="19">
                  <c:v>6.5419275284697528E-2</c:v>
                </c:pt>
                <c:pt idx="20">
                  <c:v>3.5000000000000003E-2</c:v>
                </c:pt>
                <c:pt idx="21">
                  <c:v>8.1064847153951042E-2</c:v>
                </c:pt>
                <c:pt idx="22">
                  <c:v>2.98406814888868E-2</c:v>
                </c:pt>
                <c:pt idx="23">
                  <c:v>3.5000000000000003E-2</c:v>
                </c:pt>
                <c:pt idx="24">
                  <c:v>0</c:v>
                </c:pt>
                <c:pt idx="25">
                  <c:v>3.322024986777411E-2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0765-48E2-9B40-51DDFE1F1C31}"/>
            </c:ext>
          </c:extLst>
        </c:ser>
        <c:dLbls>
          <c:showLegendKey val="0"/>
          <c:showVal val="0"/>
          <c:showCatName val="0"/>
          <c:showSerName val="0"/>
          <c:showPercent val="0"/>
          <c:showBubbleSize val="0"/>
        </c:dLbls>
        <c:gapWidth val="50"/>
        <c:axId val="419607888"/>
        <c:axId val="419609856"/>
      </c:barChart>
      <c:catAx>
        <c:axId val="419607888"/>
        <c:scaling>
          <c:orientation val="minMax"/>
        </c:scaling>
        <c:delete val="0"/>
        <c:axPos val="b"/>
        <c:numFmt formatCode="General" sourceLinked="1"/>
        <c:majorTickMark val="out"/>
        <c:minorTickMark val="none"/>
        <c:tickLblPos val="nextTo"/>
        <c:crossAx val="419609856"/>
        <c:crosses val="autoZero"/>
        <c:auto val="1"/>
        <c:lblAlgn val="ctr"/>
        <c:lblOffset val="100"/>
        <c:noMultiLvlLbl val="0"/>
      </c:catAx>
      <c:valAx>
        <c:axId val="419609856"/>
        <c:scaling>
          <c:orientation val="minMax"/>
        </c:scaling>
        <c:delete val="0"/>
        <c:axPos val="l"/>
        <c:numFmt formatCode="0%" sourceLinked="0"/>
        <c:majorTickMark val="out"/>
        <c:minorTickMark val="none"/>
        <c:tickLblPos val="nextTo"/>
        <c:crossAx val="41960788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[5]Performance!$A$59</c:f>
              <c:strCache>
                <c:ptCount val="1"/>
                <c:pt idx="0">
                  <c:v>Implicit Rate Return, Male, IG2-D1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[5]Performance!$B$59:$AB$59</c:f>
              <c:numCache>
                <c:formatCode>General</c:formatCode>
                <c:ptCount val="27"/>
                <c:pt idx="0">
                  <c:v>2.8255816298076303E-2</c:v>
                </c:pt>
                <c:pt idx="1">
                  <c:v>0</c:v>
                </c:pt>
                <c:pt idx="2">
                  <c:v>0</c:v>
                </c:pt>
                <c:pt idx="3">
                  <c:v>2.6442585911483327E-2</c:v>
                </c:pt>
                <c:pt idx="4">
                  <c:v>3.9322820682521797E-2</c:v>
                </c:pt>
                <c:pt idx="5">
                  <c:v>3.5000000000000003E-2</c:v>
                </c:pt>
                <c:pt idx="6">
                  <c:v>5.7166740513866547E-2</c:v>
                </c:pt>
                <c:pt idx="7">
                  <c:v>3.5000000000000003E-2</c:v>
                </c:pt>
                <c:pt idx="8">
                  <c:v>7.3733746905657233E-2</c:v>
                </c:pt>
                <c:pt idx="9">
                  <c:v>3.5000000000000003E-2</c:v>
                </c:pt>
                <c:pt idx="10">
                  <c:v>3.5000000000000003E-2</c:v>
                </c:pt>
                <c:pt idx="11">
                  <c:v>7.1447403900563713E-2</c:v>
                </c:pt>
                <c:pt idx="12">
                  <c:v>3.5000000000000003E-2</c:v>
                </c:pt>
                <c:pt idx="13">
                  <c:v>0</c:v>
                </c:pt>
                <c:pt idx="14">
                  <c:v>9.4138613093432785E-2</c:v>
                </c:pt>
                <c:pt idx="15">
                  <c:v>8.8461116346595051E-2</c:v>
                </c:pt>
                <c:pt idx="16">
                  <c:v>4.8909686524265819E-2</c:v>
                </c:pt>
                <c:pt idx="17">
                  <c:v>8.782704700793087E-2</c:v>
                </c:pt>
                <c:pt idx="18">
                  <c:v>3.5000000000000003E-2</c:v>
                </c:pt>
                <c:pt idx="19">
                  <c:v>6.5419275284697528E-2</c:v>
                </c:pt>
                <c:pt idx="20">
                  <c:v>3.5000000000000003E-2</c:v>
                </c:pt>
                <c:pt idx="21">
                  <c:v>8.1064847153951042E-2</c:v>
                </c:pt>
                <c:pt idx="22">
                  <c:v>-3.053074701424453E-3</c:v>
                </c:pt>
                <c:pt idx="23">
                  <c:v>3.5000000000000003E-2</c:v>
                </c:pt>
                <c:pt idx="24">
                  <c:v>0</c:v>
                </c:pt>
                <c:pt idx="25">
                  <c:v>2.5808415639321909E-2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3B3-4F4A-9363-6331045E5E96}"/>
            </c:ext>
          </c:extLst>
        </c:ser>
        <c:dLbls>
          <c:dLblPos val="outEnd"/>
          <c:showLegendKey val="0"/>
          <c:showVal val="1"/>
          <c:showCatName val="0"/>
          <c:showSerName val="0"/>
          <c:showPercent val="0"/>
          <c:showBubbleSize val="0"/>
        </c:dLbls>
        <c:gapWidth val="50"/>
        <c:axId val="419742568"/>
        <c:axId val="419741256"/>
      </c:barChart>
      <c:catAx>
        <c:axId val="419742568"/>
        <c:scaling>
          <c:orientation val="minMax"/>
        </c:scaling>
        <c:delete val="0"/>
        <c:axPos val="b"/>
        <c:numFmt formatCode="General" sourceLinked="1"/>
        <c:majorTickMark val="out"/>
        <c:minorTickMark val="none"/>
        <c:tickLblPos val="low"/>
        <c:crossAx val="419741256"/>
        <c:crosses val="autoZero"/>
        <c:auto val="1"/>
        <c:lblAlgn val="ctr"/>
        <c:lblOffset val="100"/>
        <c:noMultiLvlLbl val="0"/>
      </c:catAx>
      <c:valAx>
        <c:axId val="419741256"/>
        <c:scaling>
          <c:orientation val="minMax"/>
        </c:scaling>
        <c:delete val="0"/>
        <c:axPos val="l"/>
        <c:numFmt formatCode="0%" sourceLinked="0"/>
        <c:majorTickMark val="out"/>
        <c:minorTickMark val="none"/>
        <c:tickLblPos val="nextTo"/>
        <c:crossAx val="4197425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Performance!$A$117</c:f>
              <c:strCache>
                <c:ptCount val="1"/>
                <c:pt idx="0">
                  <c:v>Implicit Subsidy/Tax, % of total replacement rate, Female, IG1-D3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Performance!$B$377:$AB$377</c:f>
              <c:numCache>
                <c:formatCode>0.0%</c:formatCode>
                <c:ptCount val="27"/>
              </c:numCache>
            </c:numRef>
          </c:cat>
          <c:val>
            <c:numRef>
              <c:f>Performance!$B$378:$AB$378</c:f>
              <c:numCache>
                <c:formatCode>0.0%</c:formatCode>
                <c:ptCount val="27"/>
              </c:numCache>
            </c:numRef>
          </c:val>
          <c:extLst>
            <c:ext xmlns:c16="http://schemas.microsoft.com/office/drawing/2014/chart" uri="{C3380CC4-5D6E-409C-BE32-E72D297353CC}">
              <c16:uniqueId val="{00000000-0597-45F4-8EA5-269D65A386E0}"/>
            </c:ext>
          </c:extLst>
        </c:ser>
        <c:dLbls>
          <c:showLegendKey val="0"/>
          <c:showVal val="0"/>
          <c:showCatName val="0"/>
          <c:showSerName val="0"/>
          <c:showPercent val="0"/>
          <c:showBubbleSize val="0"/>
        </c:dLbls>
        <c:gapWidth val="50"/>
        <c:axId val="662397664"/>
        <c:axId val="662397992"/>
      </c:barChart>
      <c:catAx>
        <c:axId val="662397664"/>
        <c:scaling>
          <c:orientation val="minMax"/>
        </c:scaling>
        <c:delete val="0"/>
        <c:axPos val="b"/>
        <c:numFmt formatCode="0.0%" sourceLinked="1"/>
        <c:majorTickMark val="out"/>
        <c:minorTickMark val="none"/>
        <c:tickLblPos val="low"/>
        <c:crossAx val="662397992"/>
        <c:crosses val="autoZero"/>
        <c:auto val="1"/>
        <c:lblAlgn val="ctr"/>
        <c:lblOffset val="100"/>
        <c:noMultiLvlLbl val="0"/>
      </c:catAx>
      <c:valAx>
        <c:axId val="662397992"/>
        <c:scaling>
          <c:orientation val="minMax"/>
        </c:scaling>
        <c:delete val="0"/>
        <c:axPos val="l"/>
        <c:numFmt formatCode="0%" sourceLinked="0"/>
        <c:majorTickMark val="out"/>
        <c:minorTickMark val="none"/>
        <c:tickLblPos val="nextTo"/>
        <c:crossAx val="6623976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c:f>
              <c:strCache>
                <c:ptCount val="1"/>
                <c:pt idx="0">
                  <c:v>Non-Contributory Pension Recipient Rate (TNCPRR),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([2]Performance!$E$2,[2]Performance!$G$2:$H$2,[2]Performance!$J$2,[2]Performance!$L$2:$M$2,[2]Performance!$O$2:$Q$2,[2]Performance!$S$2,[2]Performance!$U$2,[2]Performance!$W$2:$X$2,[2]Performance!$AA$2)</c:f>
              <c:strCache>
                <c:ptCount val="14"/>
                <c:pt idx="0">
                  <c:v>Brazil</c:v>
                </c:pt>
                <c:pt idx="1">
                  <c:v>Chile</c:v>
                </c:pt>
                <c:pt idx="2">
                  <c:v>Colombia</c:v>
                </c:pt>
                <c:pt idx="3">
                  <c:v>Costa Rica</c:v>
                </c:pt>
                <c:pt idx="4">
                  <c:v>Dominican Republic</c:v>
                </c:pt>
                <c:pt idx="5">
                  <c:v>El Salvador</c:v>
                </c:pt>
                <c:pt idx="6">
                  <c:v>Guyana</c:v>
                </c:pt>
                <c:pt idx="7">
                  <c:v>Haiti</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[5]Performance!$B$11:$AB$11</c15:sqref>
                  </c15:fullRef>
                </c:ext>
              </c:extLst>
              <c:f>([2]Performance!$E$11,[2]Performance!$G$11:$H$11,[2]Performance!$J$11,[2]Performance!$L$11:$M$11,[2]Performance!$O$11:$Q$11,[2]Performance!$S$11,[2]Performance!$U$11,[2]Performance!$W$11:$X$11,[2]Performance!$AA$11)</c:f>
              <c:numCache>
                <c:formatCode>General</c:formatCode>
                <c:ptCount val="14"/>
                <c:pt idx="0">
                  <c:v>0.11509999999999999</c:v>
                </c:pt>
                <c:pt idx="1">
                  <c:v>0.28320000000000001</c:v>
                </c:pt>
                <c:pt idx="2">
                  <c:v>0.24979999999999999</c:v>
                </c:pt>
                <c:pt idx="3">
                  <c:v>0.17649999999999999</c:v>
                </c:pt>
                <c:pt idx="4">
                  <c:v>5.6899999999999999E-2</c:v>
                </c:pt>
                <c:pt idx="5">
                  <c:v>3.8800000000000001E-2</c:v>
                </c:pt>
                <c:pt idx="6">
                  <c:v>0.89939999999999998</c:v>
                </c:pt>
                <c:pt idx="7">
                  <c:v>0</c:v>
                </c:pt>
                <c:pt idx="8">
                  <c:v>1.47E-2</c:v>
                </c:pt>
                <c:pt idx="9">
                  <c:v>0.44940000000000002</c:v>
                </c:pt>
                <c:pt idx="10">
                  <c:v>0.32619999999999999</c:v>
                </c:pt>
                <c:pt idx="11">
                  <c:v>0.3775</c:v>
                </c:pt>
                <c:pt idx="12">
                  <c:v>0.23710000000000001</c:v>
                </c:pt>
                <c:pt idx="13">
                  <c:v>4.3900000000000002E-2</c:v>
                </c:pt>
              </c:numCache>
            </c:numRef>
          </c:val>
          <c:extLst>
            <c:ext xmlns:c16="http://schemas.microsoft.com/office/drawing/2014/chart" uri="{C3380CC4-5D6E-409C-BE32-E72D297353CC}">
              <c16:uniqueId val="{00000000-AD9D-442A-8627-0B931CD0902F}"/>
            </c:ext>
          </c:extLst>
        </c:ser>
        <c:dLbls>
          <c:dLblPos val="outEnd"/>
          <c:showLegendKey val="0"/>
          <c:showVal val="1"/>
          <c:showCatName val="0"/>
          <c:showSerName val="0"/>
          <c:showPercent val="0"/>
          <c:showBubbleSize val="0"/>
        </c:dLbls>
        <c:gapWidth val="50"/>
        <c:axId val="716952392"/>
        <c:axId val="716954360"/>
      </c:barChart>
      <c:catAx>
        <c:axId val="716952392"/>
        <c:scaling>
          <c:orientation val="minMax"/>
        </c:scaling>
        <c:delete val="0"/>
        <c:axPos val="b"/>
        <c:numFmt formatCode="General" sourceLinked="1"/>
        <c:majorTickMark val="out"/>
        <c:minorTickMark val="none"/>
        <c:tickLblPos val="nextTo"/>
        <c:crossAx val="716954360"/>
        <c:crosses val="autoZero"/>
        <c:auto val="1"/>
        <c:lblAlgn val="ctr"/>
        <c:lblOffset val="100"/>
        <c:noMultiLvlLbl val="0"/>
      </c:catAx>
      <c:valAx>
        <c:axId val="716954360"/>
        <c:scaling>
          <c:orientation val="minMax"/>
        </c:scaling>
        <c:delete val="0"/>
        <c:axPos val="l"/>
        <c:numFmt formatCode="0%" sourceLinked="0"/>
        <c:majorTickMark val="out"/>
        <c:minorTickMark val="none"/>
        <c:tickLblPos val="nextTo"/>
        <c:crossAx val="71695239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[5]Performance!$A$14</c:f>
              <c:strCache>
                <c:ptCount val="1"/>
                <c:pt idx="0">
                  <c:v>Total Pension Recipient Rate (TPRR),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([2]Performance!$B$2,[2]Performance!$E$2,[2]Performance!$G$2:$H$2,[2]Performance!$J$2,[2]Performance!$L$2:$M$2,[2]Performance!$O$2,[2]Performance!$Q$2,[2]Performance!$S$2,[2]Performance!$U$2,[2]Performance!$W$2:$X$2,[2]Performance!$AA$2)</c:f>
              <c:strCache>
                <c:ptCount val="14"/>
                <c:pt idx="0">
                  <c:v>Argentina</c:v>
                </c:pt>
                <c:pt idx="1">
                  <c:v>Brazil</c:v>
                </c:pt>
                <c:pt idx="2">
                  <c:v>Chile</c:v>
                </c:pt>
                <c:pt idx="3">
                  <c:v>Colombia</c:v>
                </c:pt>
                <c:pt idx="4">
                  <c:v>Costa Rica</c:v>
                </c:pt>
                <c:pt idx="5">
                  <c:v>Dominican Republic</c:v>
                </c:pt>
                <c:pt idx="6">
                  <c:v>El Salvador</c:v>
                </c:pt>
                <c:pt idx="7">
                  <c:v>Guyana</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[5]Performance!$B$14:$AB$14</c15:sqref>
                  </c15:fullRef>
                </c:ext>
              </c:extLst>
              <c:f>([2]Performance!$B$14,[2]Performance!$E$14,[2]Performance!$G$14:$H$14,[2]Performance!$J$14,[2]Performance!$L$14:$M$14,[2]Performance!$O$14,[2]Performance!$Q$14,[2]Performance!$S$14,[2]Performance!$U$14,[2]Performance!$W$14:$X$14,[2]Performance!$AA$14)</c:f>
              <c:numCache>
                <c:formatCode>General</c:formatCode>
                <c:ptCount val="14"/>
                <c:pt idx="0">
                  <c:v>0.8427</c:v>
                </c:pt>
                <c:pt idx="1">
                  <c:v>0.87929999999999997</c:v>
                </c:pt>
                <c:pt idx="2">
                  <c:v>0.88939999999999997</c:v>
                </c:pt>
                <c:pt idx="3">
                  <c:v>0.53990000000000005</c:v>
                </c:pt>
                <c:pt idx="4">
                  <c:v>0.65580000000000005</c:v>
                </c:pt>
                <c:pt idx="5">
                  <c:v>0.18859999999999999</c:v>
                </c:pt>
                <c:pt idx="6">
                  <c:v>0.13969999999999999</c:v>
                </c:pt>
                <c:pt idx="7">
                  <c:v>0.91139999999999999</c:v>
                </c:pt>
                <c:pt idx="8">
                  <c:v>9.7699999999999995E-2</c:v>
                </c:pt>
                <c:pt idx="9">
                  <c:v>0.70409999999999995</c:v>
                </c:pt>
                <c:pt idx="10">
                  <c:v>0.80869999999999997</c:v>
                </c:pt>
                <c:pt idx="11">
                  <c:v>0.50839999999999996</c:v>
                </c:pt>
                <c:pt idx="12">
                  <c:v>0.4924</c:v>
                </c:pt>
                <c:pt idx="13">
                  <c:v>0.86839999999999995</c:v>
                </c:pt>
              </c:numCache>
            </c:numRef>
          </c:val>
          <c:extLst>
            <c:ext xmlns:c16="http://schemas.microsoft.com/office/drawing/2014/chart" uri="{C3380CC4-5D6E-409C-BE32-E72D297353CC}">
              <c16:uniqueId val="{00000000-D715-4128-AC4E-D8691BFC7A5F}"/>
            </c:ext>
          </c:extLst>
        </c:ser>
        <c:dLbls>
          <c:dLblPos val="outEnd"/>
          <c:showLegendKey val="0"/>
          <c:showVal val="1"/>
          <c:showCatName val="0"/>
          <c:showSerName val="0"/>
          <c:showPercent val="0"/>
          <c:showBubbleSize val="0"/>
        </c:dLbls>
        <c:gapWidth val="50"/>
        <c:axId val="741343632"/>
        <c:axId val="810416600"/>
      </c:barChart>
      <c:catAx>
        <c:axId val="741343632"/>
        <c:scaling>
          <c:orientation val="minMax"/>
        </c:scaling>
        <c:delete val="0"/>
        <c:axPos val="b"/>
        <c:numFmt formatCode="General" sourceLinked="1"/>
        <c:majorTickMark val="out"/>
        <c:minorTickMark val="none"/>
        <c:tickLblPos val="nextTo"/>
        <c:crossAx val="810416600"/>
        <c:crosses val="autoZero"/>
        <c:auto val="1"/>
        <c:lblAlgn val="ctr"/>
        <c:lblOffset val="100"/>
        <c:noMultiLvlLbl val="0"/>
      </c:catAx>
      <c:valAx>
        <c:axId val="810416600"/>
        <c:scaling>
          <c:orientation val="minMax"/>
        </c:scaling>
        <c:delete val="0"/>
        <c:axPos val="l"/>
        <c:numFmt formatCode="0%" sourceLinked="0"/>
        <c:majorTickMark val="out"/>
        <c:minorTickMark val="none"/>
        <c:tickLblPos val="nextTo"/>
        <c:crossAx val="7413436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c:f>
              <c:strCache>
                <c:ptCount val="1"/>
                <c:pt idx="0">
                  <c:v>Female Contributory Pension Recipiecnt Rate (TCPRR),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([2]Performance!$B$2,[2]Performance!$E$2,[2]Performance!$G$2:$H$2,[2]Performance!$J$2,[2]Performance!$L$2:$M$2,[2]Performance!$O$2,[2]Performance!$Q$2,[2]Performance!$S$2,[2]Performance!$U$2,[2]Performance!$W$2:$X$2,[2]Performance!$AA$2)</c:f>
              <c:strCache>
                <c:ptCount val="14"/>
                <c:pt idx="0">
                  <c:v>Argentina</c:v>
                </c:pt>
                <c:pt idx="1">
                  <c:v>Brazil</c:v>
                </c:pt>
                <c:pt idx="2">
                  <c:v>Chile</c:v>
                </c:pt>
                <c:pt idx="3">
                  <c:v>Colombia</c:v>
                </c:pt>
                <c:pt idx="4">
                  <c:v>Costa Rica</c:v>
                </c:pt>
                <c:pt idx="5">
                  <c:v>Dominican Republic</c:v>
                </c:pt>
                <c:pt idx="6">
                  <c:v>El Salvador</c:v>
                </c:pt>
                <c:pt idx="7">
                  <c:v>Guyana</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[5]Performance!$B$10:$AB$10</c15:sqref>
                  </c15:fullRef>
                </c:ext>
              </c:extLst>
              <c:f>([2]Performance!$B$10,[2]Performance!$E$10,[2]Performance!$G$10:$H$10,[2]Performance!$J$10,[2]Performance!$L$10:$M$10,[2]Performance!$O$10,[2]Performance!$Q$10,[2]Performance!$S$10,[2]Performance!$U$10,[2]Performance!$W$10:$X$10,[2]Performance!$AA$10)</c:f>
              <c:numCache>
                <c:formatCode>General</c:formatCode>
                <c:ptCount val="14"/>
                <c:pt idx="0">
                  <c:v>0.85980000000000001</c:v>
                </c:pt>
                <c:pt idx="1">
                  <c:v>0.81240000000000001</c:v>
                </c:pt>
                <c:pt idx="2">
                  <c:v>0.5363</c:v>
                </c:pt>
                <c:pt idx="3">
                  <c:v>0.25330000000000003</c:v>
                </c:pt>
                <c:pt idx="4">
                  <c:v>0.37840000000000001</c:v>
                </c:pt>
                <c:pt idx="5">
                  <c:v>0.10290000000000001</c:v>
                </c:pt>
                <c:pt idx="6">
                  <c:v>7.46E-2</c:v>
                </c:pt>
                <c:pt idx="7">
                  <c:v>0.2122</c:v>
                </c:pt>
                <c:pt idx="8">
                  <c:v>8.3599999999999994E-2</c:v>
                </c:pt>
                <c:pt idx="9">
                  <c:v>0.22170000000000001</c:v>
                </c:pt>
                <c:pt idx="10">
                  <c:v>0.4209</c:v>
                </c:pt>
                <c:pt idx="11">
                  <c:v>0.1434</c:v>
                </c:pt>
                <c:pt idx="12">
                  <c:v>0.2034</c:v>
                </c:pt>
                <c:pt idx="13">
                  <c:v>0.85909999999999997</c:v>
                </c:pt>
              </c:numCache>
            </c:numRef>
          </c:val>
          <c:extLst>
            <c:ext xmlns:c16="http://schemas.microsoft.com/office/drawing/2014/chart" uri="{C3380CC4-5D6E-409C-BE32-E72D297353CC}">
              <c16:uniqueId val="{00000000-5186-42B6-958E-1BE112973251}"/>
            </c:ext>
          </c:extLst>
        </c:ser>
        <c:dLbls>
          <c:dLblPos val="outEnd"/>
          <c:showLegendKey val="0"/>
          <c:showVal val="1"/>
          <c:showCatName val="0"/>
          <c:showSerName val="0"/>
          <c:showPercent val="0"/>
          <c:showBubbleSize val="0"/>
        </c:dLbls>
        <c:gapWidth val="50"/>
        <c:axId val="331213400"/>
        <c:axId val="903528032"/>
      </c:barChart>
      <c:catAx>
        <c:axId val="331213400"/>
        <c:scaling>
          <c:orientation val="minMax"/>
        </c:scaling>
        <c:delete val="0"/>
        <c:axPos val="b"/>
        <c:numFmt formatCode="General" sourceLinked="1"/>
        <c:majorTickMark val="out"/>
        <c:minorTickMark val="none"/>
        <c:tickLblPos val="nextTo"/>
        <c:crossAx val="903528032"/>
        <c:crosses val="autoZero"/>
        <c:auto val="1"/>
        <c:lblAlgn val="ctr"/>
        <c:lblOffset val="100"/>
        <c:noMultiLvlLbl val="0"/>
      </c:catAx>
      <c:valAx>
        <c:axId val="903528032"/>
        <c:scaling>
          <c:orientation val="minMax"/>
        </c:scaling>
        <c:delete val="0"/>
        <c:axPos val="l"/>
        <c:numFmt formatCode="0%" sourceLinked="0"/>
        <c:majorTickMark val="out"/>
        <c:minorTickMark val="none"/>
        <c:tickLblPos val="nextTo"/>
        <c:crossAx val="3312134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[5]Performance!$A$12</c:f>
              <c:strCache>
                <c:ptCount val="1"/>
                <c:pt idx="0">
                  <c:v>Male Non-Contributory Pension Recipient Rate (TNCPRR),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([2]Performance!$E$2,[2]Performance!$G$2:$H$2,[2]Performance!$J$2,[2]Performance!$L$2:$M$2,[2]Performance!$O$2,[2]Performance!$Q$2,[2]Performance!$S$2,[2]Performance!$U$2,[2]Performance!$W$2:$X$2,[2]Performance!$AA$2)</c:f>
              <c:strCache>
                <c:ptCount val="13"/>
                <c:pt idx="0">
                  <c:v>Brazil</c:v>
                </c:pt>
                <c:pt idx="1">
                  <c:v>Chile</c:v>
                </c:pt>
                <c:pt idx="2">
                  <c:v>Colombia</c:v>
                </c:pt>
                <c:pt idx="3">
                  <c:v>Costa Rica</c:v>
                </c:pt>
                <c:pt idx="4">
                  <c:v>Dominican Republic</c:v>
                </c:pt>
                <c:pt idx="5">
                  <c:v>El Salvador</c:v>
                </c:pt>
                <c:pt idx="6">
                  <c:v>Guyana</c:v>
                </c:pt>
                <c:pt idx="7">
                  <c:v>Honduras</c:v>
                </c:pt>
                <c:pt idx="8">
                  <c:v>Mexico</c:v>
                </c:pt>
                <c:pt idx="9">
                  <c:v>Panama</c:v>
                </c:pt>
                <c:pt idx="10">
                  <c:v>Paraguay</c:v>
                </c:pt>
                <c:pt idx="11">
                  <c:v>Peru</c:v>
                </c:pt>
                <c:pt idx="12">
                  <c:v>Uruguay</c:v>
                </c:pt>
              </c:strCache>
            </c:strRef>
          </c:cat>
          <c:val>
            <c:numRef>
              <c:extLst>
                <c:ext xmlns:c15="http://schemas.microsoft.com/office/drawing/2012/chart" uri="{02D57815-91ED-43cb-92C2-25804820EDAC}">
                  <c15:fullRef>
                    <c15:sqref>[5]Performance!$B$12:$AB$12</c15:sqref>
                  </c15:fullRef>
                </c:ext>
              </c:extLst>
              <c:f>([2]Performance!$E$12,[2]Performance!$G$12:$H$12,[2]Performance!$J$12,[2]Performance!$L$12:$M$12,[2]Performance!$O$12,[2]Performance!$Q$12,[2]Performance!$S$12,[2]Performance!$U$12,[2]Performance!$W$12:$X$12,[2]Performance!$AA$12)</c:f>
              <c:numCache>
                <c:formatCode>General</c:formatCode>
                <c:ptCount val="13"/>
                <c:pt idx="0">
                  <c:v>0.1095</c:v>
                </c:pt>
                <c:pt idx="1">
                  <c:v>0.1888</c:v>
                </c:pt>
                <c:pt idx="2">
                  <c:v>0.24679999999999999</c:v>
                </c:pt>
                <c:pt idx="3">
                  <c:v>0.13100000000000001</c:v>
                </c:pt>
                <c:pt idx="4">
                  <c:v>4.0899999999999999E-2</c:v>
                </c:pt>
                <c:pt idx="5">
                  <c:v>3.6799999999999999E-2</c:v>
                </c:pt>
                <c:pt idx="6">
                  <c:v>0.86770000000000003</c:v>
                </c:pt>
                <c:pt idx="7">
                  <c:v>1.5900000000000001E-2</c:v>
                </c:pt>
                <c:pt idx="8">
                  <c:v>0.38269999999999998</c:v>
                </c:pt>
                <c:pt idx="9">
                  <c:v>0.27389999999999998</c:v>
                </c:pt>
                <c:pt idx="10">
                  <c:v>0.36780000000000002</c:v>
                </c:pt>
                <c:pt idx="11">
                  <c:v>0.22359999999999999</c:v>
                </c:pt>
                <c:pt idx="12">
                  <c:v>3.0599999999999999E-2</c:v>
                </c:pt>
              </c:numCache>
            </c:numRef>
          </c:val>
          <c:extLst>
            <c:ext xmlns:c16="http://schemas.microsoft.com/office/drawing/2014/chart" uri="{C3380CC4-5D6E-409C-BE32-E72D297353CC}">
              <c16:uniqueId val="{00000000-BD9B-406B-B5ED-42933B3D332A}"/>
            </c:ext>
          </c:extLst>
        </c:ser>
        <c:dLbls>
          <c:dLblPos val="outEnd"/>
          <c:showLegendKey val="0"/>
          <c:showVal val="1"/>
          <c:showCatName val="0"/>
          <c:showSerName val="0"/>
          <c:showPercent val="0"/>
          <c:showBubbleSize val="0"/>
        </c:dLbls>
        <c:gapWidth val="50"/>
        <c:axId val="446669632"/>
        <c:axId val="446672256"/>
      </c:barChart>
      <c:catAx>
        <c:axId val="446669632"/>
        <c:scaling>
          <c:orientation val="minMax"/>
        </c:scaling>
        <c:delete val="0"/>
        <c:axPos val="b"/>
        <c:numFmt formatCode="General" sourceLinked="1"/>
        <c:majorTickMark val="out"/>
        <c:minorTickMark val="none"/>
        <c:tickLblPos val="nextTo"/>
        <c:crossAx val="446672256"/>
        <c:crosses val="autoZero"/>
        <c:auto val="1"/>
        <c:lblAlgn val="ctr"/>
        <c:lblOffset val="100"/>
        <c:noMultiLvlLbl val="0"/>
      </c:catAx>
      <c:valAx>
        <c:axId val="446672256"/>
        <c:scaling>
          <c:orientation val="minMax"/>
        </c:scaling>
        <c:delete val="0"/>
        <c:axPos val="l"/>
        <c:numFmt formatCode="0%" sourceLinked="0"/>
        <c:majorTickMark val="out"/>
        <c:minorTickMark val="none"/>
        <c:tickLblPos val="nextTo"/>
        <c:crossAx val="4466696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[5]Performance!$A$13</c:f>
              <c:strCache>
                <c:ptCount val="1"/>
                <c:pt idx="0">
                  <c:v>Female Non-Contributory Pension Recipiecnt Rate (TNCPRR),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([2]Performance!$E$2,[2]Performance!$G$2:$H$2,[2]Performance!$J$2,[2]Performance!$L$2:$M$2,[2]Performance!$O$2,[2]Performance!$Q$2,[2]Performance!$S$2,[2]Performance!$U$2,[2]Performance!$W$2:$X$2,[2]Performance!$AA$2)</c:f>
              <c:strCache>
                <c:ptCount val="13"/>
                <c:pt idx="0">
                  <c:v>Brazil</c:v>
                </c:pt>
                <c:pt idx="1">
                  <c:v>Chile</c:v>
                </c:pt>
                <c:pt idx="2">
                  <c:v>Colombia</c:v>
                </c:pt>
                <c:pt idx="3">
                  <c:v>Costa Rica</c:v>
                </c:pt>
                <c:pt idx="4">
                  <c:v>Dominican Republic</c:v>
                </c:pt>
                <c:pt idx="5">
                  <c:v>El Salvador</c:v>
                </c:pt>
                <c:pt idx="6">
                  <c:v>Guyana</c:v>
                </c:pt>
                <c:pt idx="7">
                  <c:v>Honduras</c:v>
                </c:pt>
                <c:pt idx="8">
                  <c:v>Mexico</c:v>
                </c:pt>
                <c:pt idx="9">
                  <c:v>Panama</c:v>
                </c:pt>
                <c:pt idx="10">
                  <c:v>Paraguay</c:v>
                </c:pt>
                <c:pt idx="11">
                  <c:v>Peru</c:v>
                </c:pt>
                <c:pt idx="12">
                  <c:v>Uruguay</c:v>
                </c:pt>
              </c:strCache>
            </c:strRef>
          </c:cat>
          <c:val>
            <c:numRef>
              <c:extLst>
                <c:ext xmlns:c15="http://schemas.microsoft.com/office/drawing/2012/chart" uri="{02D57815-91ED-43cb-92C2-25804820EDAC}">
                  <c15:fullRef>
                    <c15:sqref>[5]Performance!$B$13:$AB$13</c15:sqref>
                  </c15:fullRef>
                </c:ext>
              </c:extLst>
              <c:f>([2]Performance!$E$13,[2]Performance!$G$13:$H$13,[2]Performance!$J$13,[2]Performance!$L$13:$M$13,[2]Performance!$O$13,[2]Performance!$Q$13,[2]Performance!$S$13,[2]Performance!$U$13,[2]Performance!$W$13:$X$13,[2]Performance!$AA$13)</c:f>
              <c:numCache>
                <c:formatCode>General</c:formatCode>
                <c:ptCount val="13"/>
                <c:pt idx="0">
                  <c:v>0.1193</c:v>
                </c:pt>
                <c:pt idx="1">
                  <c:v>0.35320000000000001</c:v>
                </c:pt>
                <c:pt idx="2">
                  <c:v>0.25219999999999998</c:v>
                </c:pt>
                <c:pt idx="3">
                  <c:v>0.21410000000000001</c:v>
                </c:pt>
                <c:pt idx="4">
                  <c:v>6.9900000000000004E-2</c:v>
                </c:pt>
                <c:pt idx="5">
                  <c:v>4.0500000000000001E-2</c:v>
                </c:pt>
                <c:pt idx="6">
                  <c:v>0.94469999999999998</c:v>
                </c:pt>
                <c:pt idx="7">
                  <c:v>1.3599999999999999E-2</c:v>
                </c:pt>
                <c:pt idx="8">
                  <c:v>0.50580000000000003</c:v>
                </c:pt>
                <c:pt idx="9">
                  <c:v>0.37259999999999999</c:v>
                </c:pt>
                <c:pt idx="10">
                  <c:v>0.3866</c:v>
                </c:pt>
                <c:pt idx="11">
                  <c:v>0.24890000000000001</c:v>
                </c:pt>
                <c:pt idx="12">
                  <c:v>5.28E-2</c:v>
                </c:pt>
              </c:numCache>
            </c:numRef>
          </c:val>
          <c:extLst>
            <c:ext xmlns:c16="http://schemas.microsoft.com/office/drawing/2014/chart" uri="{C3380CC4-5D6E-409C-BE32-E72D297353CC}">
              <c16:uniqueId val="{00000000-DAC4-493A-8298-A20C3A8CD82B}"/>
            </c:ext>
          </c:extLst>
        </c:ser>
        <c:dLbls>
          <c:dLblPos val="outEnd"/>
          <c:showLegendKey val="0"/>
          <c:showVal val="1"/>
          <c:showCatName val="0"/>
          <c:showSerName val="0"/>
          <c:showPercent val="0"/>
          <c:showBubbleSize val="0"/>
        </c:dLbls>
        <c:gapWidth val="50"/>
        <c:axId val="1159800656"/>
        <c:axId val="1159800984"/>
      </c:barChart>
      <c:catAx>
        <c:axId val="1159800656"/>
        <c:scaling>
          <c:orientation val="minMax"/>
        </c:scaling>
        <c:delete val="0"/>
        <c:axPos val="b"/>
        <c:numFmt formatCode="General" sourceLinked="1"/>
        <c:majorTickMark val="out"/>
        <c:minorTickMark val="none"/>
        <c:tickLblPos val="nextTo"/>
        <c:crossAx val="1159800984"/>
        <c:crosses val="autoZero"/>
        <c:auto val="1"/>
        <c:lblAlgn val="ctr"/>
        <c:lblOffset val="100"/>
        <c:noMultiLvlLbl val="0"/>
      </c:catAx>
      <c:valAx>
        <c:axId val="1159800984"/>
        <c:scaling>
          <c:orientation val="minMax"/>
        </c:scaling>
        <c:delete val="0"/>
        <c:axPos val="l"/>
        <c:numFmt formatCode="0%" sourceLinked="0"/>
        <c:majorTickMark val="out"/>
        <c:minorTickMark val="none"/>
        <c:tickLblPos val="nextTo"/>
        <c:crossAx val="11598006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[5]Performance!$A$15</c:f>
              <c:strCache>
                <c:ptCount val="1"/>
                <c:pt idx="0">
                  <c:v>Male Pension Recipient Rate (TPRR),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([2]Performance!$B$2,[2]Performance!$E$2,[2]Performance!$G$2:$H$2,[2]Performance!$J$2,[2]Performance!$L$2:$M$2,[2]Performance!$O$2,[2]Performance!$Q$2,[2]Performance!$S$2,[2]Performance!$U$2,[2]Performance!$W$2:$X$2,[2]Performance!$AA$2)</c:f>
              <c:strCache>
                <c:ptCount val="14"/>
                <c:pt idx="0">
                  <c:v>Argentina</c:v>
                </c:pt>
                <c:pt idx="1">
                  <c:v>Brazil</c:v>
                </c:pt>
                <c:pt idx="2">
                  <c:v>Chile</c:v>
                </c:pt>
                <c:pt idx="3">
                  <c:v>Colombia</c:v>
                </c:pt>
                <c:pt idx="4">
                  <c:v>Costa Rica</c:v>
                </c:pt>
                <c:pt idx="5">
                  <c:v>Dominican Republic</c:v>
                </c:pt>
                <c:pt idx="6">
                  <c:v>El Salvador</c:v>
                </c:pt>
                <c:pt idx="7">
                  <c:v>Guyana</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[5]Performance!$B$15:$AB$15</c15:sqref>
                  </c15:fullRef>
                </c:ext>
              </c:extLst>
              <c:f>([2]Performance!$B$15,[2]Performance!$E$15,[2]Performance!$G$15:$H$15,[2]Performance!$J$15,[2]Performance!$L$15:$M$15,[2]Performance!$O$15,[2]Performance!$Q$15,[2]Performance!$S$15,[2]Performance!$U$15,[2]Performance!$W$15:$X$15,[2]Performance!$AA$15)</c:f>
              <c:numCache>
                <c:formatCode>General</c:formatCode>
                <c:ptCount val="14"/>
                <c:pt idx="0">
                  <c:v>0.81810000000000005</c:v>
                </c:pt>
                <c:pt idx="1">
                  <c:v>0.90669999999999995</c:v>
                </c:pt>
                <c:pt idx="2">
                  <c:v>0.89159999999999995</c:v>
                </c:pt>
                <c:pt idx="3">
                  <c:v>0.58250000000000002</c:v>
                </c:pt>
                <c:pt idx="4">
                  <c:v>0.73260000000000003</c:v>
                </c:pt>
                <c:pt idx="5">
                  <c:v>0.21299999999999999</c:v>
                </c:pt>
                <c:pt idx="6">
                  <c:v>0.17119999999999999</c:v>
                </c:pt>
                <c:pt idx="7">
                  <c:v>0.88929999999999998</c:v>
                </c:pt>
                <c:pt idx="8">
                  <c:v>0.115</c:v>
                </c:pt>
                <c:pt idx="9">
                  <c:v>0.73029999999999995</c:v>
                </c:pt>
                <c:pt idx="10">
                  <c:v>0.8266</c:v>
                </c:pt>
                <c:pt idx="11">
                  <c:v>0.48549999999999999</c:v>
                </c:pt>
                <c:pt idx="12">
                  <c:v>0.5393</c:v>
                </c:pt>
                <c:pt idx="13">
                  <c:v>0.88139999999999996</c:v>
                </c:pt>
              </c:numCache>
            </c:numRef>
          </c:val>
          <c:extLst>
            <c:ext xmlns:c16="http://schemas.microsoft.com/office/drawing/2014/chart" uri="{C3380CC4-5D6E-409C-BE32-E72D297353CC}">
              <c16:uniqueId val="{00000000-0713-4BFB-8494-4F25A367313F}"/>
            </c:ext>
          </c:extLst>
        </c:ser>
        <c:dLbls>
          <c:dLblPos val="outEnd"/>
          <c:showLegendKey val="0"/>
          <c:showVal val="1"/>
          <c:showCatName val="0"/>
          <c:showSerName val="0"/>
          <c:showPercent val="0"/>
          <c:showBubbleSize val="0"/>
        </c:dLbls>
        <c:gapWidth val="50"/>
        <c:axId val="512991320"/>
        <c:axId val="512987712"/>
      </c:barChart>
      <c:catAx>
        <c:axId val="512991320"/>
        <c:scaling>
          <c:orientation val="minMax"/>
        </c:scaling>
        <c:delete val="0"/>
        <c:axPos val="b"/>
        <c:numFmt formatCode="General" sourceLinked="1"/>
        <c:majorTickMark val="out"/>
        <c:minorTickMark val="none"/>
        <c:tickLblPos val="nextTo"/>
        <c:crossAx val="512987712"/>
        <c:crosses val="autoZero"/>
        <c:auto val="1"/>
        <c:lblAlgn val="ctr"/>
        <c:lblOffset val="100"/>
        <c:noMultiLvlLbl val="0"/>
      </c:catAx>
      <c:valAx>
        <c:axId val="512987712"/>
        <c:scaling>
          <c:orientation val="minMax"/>
        </c:scaling>
        <c:delete val="0"/>
        <c:axPos val="l"/>
        <c:numFmt formatCode="0%" sourceLinked="0"/>
        <c:majorTickMark val="out"/>
        <c:minorTickMark val="none"/>
        <c:tickLblPos val="nextTo"/>
        <c:crossAx val="5129913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[5]Performance!$A$16</c:f>
              <c:strCache>
                <c:ptCount val="1"/>
                <c:pt idx="0">
                  <c:v>Female Pension Recipient Rate (TPRR), %</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[5]Performance!$B$2:$AB$2</c15:sqref>
                  </c15:fullRef>
                </c:ext>
              </c:extLst>
              <c:f>([2]Performance!$B$2,[2]Performance!$E$2,[2]Performance!$G$2:$H$2,[2]Performance!$J$2,[2]Performance!$L$2:$M$2,[2]Performance!$O$2,[2]Performance!$Q$2,[2]Performance!$S$2,[2]Performance!$U$2,[2]Performance!$W$2:$X$2,[2]Performance!$AA$2)</c:f>
              <c:strCache>
                <c:ptCount val="14"/>
                <c:pt idx="0">
                  <c:v>Argentina</c:v>
                </c:pt>
                <c:pt idx="1">
                  <c:v>Brazil</c:v>
                </c:pt>
                <c:pt idx="2">
                  <c:v>Chile</c:v>
                </c:pt>
                <c:pt idx="3">
                  <c:v>Colombia</c:v>
                </c:pt>
                <c:pt idx="4">
                  <c:v>Costa Rica</c:v>
                </c:pt>
                <c:pt idx="5">
                  <c:v>Dominican Republic</c:v>
                </c:pt>
                <c:pt idx="6">
                  <c:v>El Salvador</c:v>
                </c:pt>
                <c:pt idx="7">
                  <c:v>Guyana</c:v>
                </c:pt>
                <c:pt idx="8">
                  <c:v>Honduras</c:v>
                </c:pt>
                <c:pt idx="9">
                  <c:v>Mexico</c:v>
                </c:pt>
                <c:pt idx="10">
                  <c:v>Panama</c:v>
                </c:pt>
                <c:pt idx="11">
                  <c:v>Paraguay</c:v>
                </c:pt>
                <c:pt idx="12">
                  <c:v>Peru</c:v>
                </c:pt>
                <c:pt idx="13">
                  <c:v>Uruguay</c:v>
                </c:pt>
              </c:strCache>
            </c:strRef>
          </c:cat>
          <c:val>
            <c:numRef>
              <c:extLst>
                <c:ext xmlns:c15="http://schemas.microsoft.com/office/drawing/2012/chart" uri="{02D57815-91ED-43cb-92C2-25804820EDAC}">
                  <c15:fullRef>
                    <c15:sqref>[5]Performance!$B$16:$AB$16</c15:sqref>
                  </c15:fullRef>
                </c:ext>
              </c:extLst>
              <c:f>([2]Performance!$B$16,[2]Performance!$E$16,[2]Performance!$G$16:$H$16,[2]Performance!$J$16,[2]Performance!$L$16:$M$16,[2]Performance!$O$16,[2]Performance!$Q$16,[2]Performance!$S$16,[2]Performance!$U$16,[2]Performance!$W$16:$X$16,[2]Performance!$AA$16)</c:f>
              <c:numCache>
                <c:formatCode>General</c:formatCode>
                <c:ptCount val="14"/>
                <c:pt idx="0">
                  <c:v>0.85980000000000001</c:v>
                </c:pt>
                <c:pt idx="1">
                  <c:v>0.85850000000000004</c:v>
                </c:pt>
                <c:pt idx="2">
                  <c:v>0.88780000000000003</c:v>
                </c:pt>
                <c:pt idx="3">
                  <c:v>0.50549999999999995</c:v>
                </c:pt>
                <c:pt idx="4">
                  <c:v>0.59250000000000003</c:v>
                </c:pt>
                <c:pt idx="5">
                  <c:v>0.16869999999999999</c:v>
                </c:pt>
                <c:pt idx="6">
                  <c:v>0.115</c:v>
                </c:pt>
                <c:pt idx="7">
                  <c:v>0.92900000000000005</c:v>
                </c:pt>
                <c:pt idx="8">
                  <c:v>8.3599999999999994E-2</c:v>
                </c:pt>
                <c:pt idx="9">
                  <c:v>0.68189999999999995</c:v>
                </c:pt>
                <c:pt idx="10">
                  <c:v>0.79279999999999995</c:v>
                </c:pt>
                <c:pt idx="11">
                  <c:v>0.53</c:v>
                </c:pt>
                <c:pt idx="12">
                  <c:v>0.45179999999999998</c:v>
                </c:pt>
                <c:pt idx="13">
                  <c:v>0.85960000000000003</c:v>
                </c:pt>
              </c:numCache>
            </c:numRef>
          </c:val>
          <c:extLst>
            <c:ext xmlns:c16="http://schemas.microsoft.com/office/drawing/2014/chart" uri="{C3380CC4-5D6E-409C-BE32-E72D297353CC}">
              <c16:uniqueId val="{00000000-ADDF-400E-B1B8-93BDEB0102D0}"/>
            </c:ext>
          </c:extLst>
        </c:ser>
        <c:dLbls>
          <c:dLblPos val="outEnd"/>
          <c:showLegendKey val="0"/>
          <c:showVal val="1"/>
          <c:showCatName val="0"/>
          <c:showSerName val="0"/>
          <c:showPercent val="0"/>
          <c:showBubbleSize val="0"/>
        </c:dLbls>
        <c:gapWidth val="50"/>
        <c:axId val="1216215344"/>
        <c:axId val="1216216328"/>
      </c:barChart>
      <c:catAx>
        <c:axId val="1216215344"/>
        <c:scaling>
          <c:orientation val="minMax"/>
        </c:scaling>
        <c:delete val="0"/>
        <c:axPos val="b"/>
        <c:numFmt formatCode="General" sourceLinked="1"/>
        <c:majorTickMark val="out"/>
        <c:minorTickMark val="none"/>
        <c:tickLblPos val="nextTo"/>
        <c:crossAx val="1216216328"/>
        <c:crosses val="autoZero"/>
        <c:auto val="1"/>
        <c:lblAlgn val="ctr"/>
        <c:lblOffset val="100"/>
        <c:noMultiLvlLbl val="0"/>
      </c:catAx>
      <c:valAx>
        <c:axId val="1216216328"/>
        <c:scaling>
          <c:orientation val="minMax"/>
        </c:scaling>
        <c:delete val="0"/>
        <c:axPos val="l"/>
        <c:numFmt formatCode="0%" sourceLinked="0"/>
        <c:majorTickMark val="out"/>
        <c:minorTickMark val="none"/>
        <c:tickLblPos val="nextTo"/>
        <c:crossAx val="121621534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[5]Performance!$A$5</c:f>
              <c:strCache>
                <c:ptCount val="1"/>
                <c:pt idx="0">
                  <c:v>Total Pension Contributors Rate (TPCR),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[5]Performance!$B$2:$AB$2</c15:sqref>
                  </c15:fullRef>
                </c:ext>
              </c:extLst>
              <c:f>([2]Performance!$B$2:$C$2,[2]Performance!$E$2,[2]Performance!$G$2:$H$2,[2]Performance!$J$2,[2]Performance!$L$2:$M$2,[2]Performance!$O$2:$Q$2,[2]Performance!$S$2,[2]Performance!$U$2,[2]Performance!$W$2:$X$2,[2]Performance!$AA$2)</c:f>
              <c:strCache>
                <c:ptCount val="16"/>
                <c:pt idx="0">
                  <c:v>Argentina</c:v>
                </c:pt>
                <c:pt idx="1">
                  <c:v>Bahamas</c:v>
                </c:pt>
                <c:pt idx="2">
                  <c:v>Brazil</c:v>
                </c:pt>
                <c:pt idx="3">
                  <c:v>Chile</c:v>
                </c:pt>
                <c:pt idx="4">
                  <c:v>Colombia</c:v>
                </c:pt>
                <c:pt idx="5">
                  <c:v>Costa Rica</c:v>
                </c:pt>
                <c:pt idx="6">
                  <c:v>Dominican Republic</c:v>
                </c:pt>
                <c:pt idx="7">
                  <c:v>El Salvador</c:v>
                </c:pt>
                <c:pt idx="8">
                  <c:v>Guyana</c:v>
                </c:pt>
                <c:pt idx="9">
                  <c:v>Haiti</c:v>
                </c:pt>
                <c:pt idx="10">
                  <c:v>Honduras</c:v>
                </c:pt>
                <c:pt idx="11">
                  <c:v>Mexico</c:v>
                </c:pt>
                <c:pt idx="12">
                  <c:v>Panama</c:v>
                </c:pt>
                <c:pt idx="13">
                  <c:v>Paraguay</c:v>
                </c:pt>
                <c:pt idx="14">
                  <c:v>Peru</c:v>
                </c:pt>
                <c:pt idx="15">
                  <c:v>Uruguay</c:v>
                </c:pt>
              </c:strCache>
            </c:strRef>
          </c:cat>
          <c:val>
            <c:numRef>
              <c:extLst>
                <c:ext xmlns:c15="http://schemas.microsoft.com/office/drawing/2012/chart" uri="{02D57815-91ED-43cb-92C2-25804820EDAC}">
                  <c15:fullRef>
                    <c15:sqref>[5]Performance!$B$5:$AB$5</c15:sqref>
                  </c15:fullRef>
                </c:ext>
              </c:extLst>
              <c:f>([2]Performance!$B$5:$C$5,[2]Performance!$E$5,[2]Performance!$G$5:$H$5,[2]Performance!$J$5,[2]Performance!$L$5:$M$5,[2]Performance!$O$5:$Q$5,[2]Performance!$S$5,[2]Performance!$U$5,[2]Performance!$W$5:$X$5,[2]Performance!$AA$5)</c:f>
              <c:numCache>
                <c:formatCode>General</c:formatCode>
                <c:ptCount val="16"/>
                <c:pt idx="0">
                  <c:v>0.4541</c:v>
                </c:pt>
                <c:pt idx="1">
                  <c:v>0.69</c:v>
                </c:pt>
                <c:pt idx="2">
                  <c:v>0.56140000000000001</c:v>
                </c:pt>
                <c:pt idx="3">
                  <c:v>0.65310000000000001</c:v>
                </c:pt>
                <c:pt idx="4">
                  <c:v>0.35170000000000001</c:v>
                </c:pt>
                <c:pt idx="5">
                  <c:v>0.67349999999999999</c:v>
                </c:pt>
                <c:pt idx="6">
                  <c:v>0.38300000000000001</c:v>
                </c:pt>
                <c:pt idx="7">
                  <c:v>0.28160000000000002</c:v>
                </c:pt>
                <c:pt idx="8">
                  <c:v>0.4037</c:v>
                </c:pt>
                <c:pt idx="9">
                  <c:v>0.08</c:v>
                </c:pt>
                <c:pt idx="10">
                  <c:v>0.1686</c:v>
                </c:pt>
                <c:pt idx="11">
                  <c:v>0.31059999999999999</c:v>
                </c:pt>
                <c:pt idx="12">
                  <c:v>0.50609999999999999</c:v>
                </c:pt>
                <c:pt idx="13">
                  <c:v>0.22889999999999999</c:v>
                </c:pt>
                <c:pt idx="14">
                  <c:v>0.20949999999999999</c:v>
                </c:pt>
                <c:pt idx="15">
                  <c:v>0.70630000000000004</c:v>
                </c:pt>
              </c:numCache>
            </c:numRef>
          </c:val>
          <c:extLst>
            <c:ext xmlns:c16="http://schemas.microsoft.com/office/drawing/2014/chart" uri="{C3380CC4-5D6E-409C-BE32-E72D297353CC}">
              <c16:uniqueId val="{00000000-10C3-4D6D-BA88-29EE47C46B62}"/>
            </c:ext>
          </c:extLst>
        </c:ser>
        <c:dLbls>
          <c:dLblPos val="outEnd"/>
          <c:showLegendKey val="0"/>
          <c:showVal val="1"/>
          <c:showCatName val="0"/>
          <c:showSerName val="0"/>
          <c:showPercent val="0"/>
          <c:showBubbleSize val="0"/>
        </c:dLbls>
        <c:gapWidth val="60"/>
        <c:axId val="857041872"/>
        <c:axId val="857039248"/>
      </c:barChart>
      <c:catAx>
        <c:axId val="857041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857039248"/>
        <c:crosses val="autoZero"/>
        <c:auto val="1"/>
        <c:lblAlgn val="ctr"/>
        <c:lblOffset val="100"/>
        <c:noMultiLvlLbl val="0"/>
      </c:catAx>
      <c:valAx>
        <c:axId val="857039248"/>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8570418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L"/>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[5]Performance!$A$60</c:f>
              <c:strCache>
                <c:ptCount val="1"/>
                <c:pt idx="0">
                  <c:v>Implicit Rate Return, Male, IG3-D1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[5]Performance!$B$60:$AB$60</c:f>
              <c:numCache>
                <c:formatCode>General</c:formatCode>
                <c:ptCount val="27"/>
                <c:pt idx="0">
                  <c:v>2.6281622643428235E-2</c:v>
                </c:pt>
                <c:pt idx="1">
                  <c:v>0</c:v>
                </c:pt>
                <c:pt idx="2">
                  <c:v>0</c:v>
                </c:pt>
                <c:pt idx="3">
                  <c:v>1.6995367118655035E-2</c:v>
                </c:pt>
                <c:pt idx="4">
                  <c:v>2.7761956592415489E-2</c:v>
                </c:pt>
                <c:pt idx="5">
                  <c:v>3.5000000000000003E-2</c:v>
                </c:pt>
                <c:pt idx="6">
                  <c:v>5.716674051386661E-2</c:v>
                </c:pt>
                <c:pt idx="7">
                  <c:v>3.5000000000000003E-2</c:v>
                </c:pt>
                <c:pt idx="8">
                  <c:v>7.2179213293994487E-2</c:v>
                </c:pt>
                <c:pt idx="9">
                  <c:v>3.5000000000000003E-2</c:v>
                </c:pt>
                <c:pt idx="10">
                  <c:v>3.5000000000000003E-2</c:v>
                </c:pt>
                <c:pt idx="11">
                  <c:v>7.1447403900563367E-2</c:v>
                </c:pt>
                <c:pt idx="12">
                  <c:v>3.5000000000000003E-2</c:v>
                </c:pt>
                <c:pt idx="13">
                  <c:v>0</c:v>
                </c:pt>
                <c:pt idx="14">
                  <c:v>9.4138613093432758E-2</c:v>
                </c:pt>
                <c:pt idx="15">
                  <c:v>7.4470990337127008E-2</c:v>
                </c:pt>
                <c:pt idx="16">
                  <c:v>3.3868317082113505E-2</c:v>
                </c:pt>
                <c:pt idx="17">
                  <c:v>8.7827047007930731E-2</c:v>
                </c:pt>
                <c:pt idx="18">
                  <c:v>3.5000000000000003E-2</c:v>
                </c:pt>
                <c:pt idx="19">
                  <c:v>5.2745002593843161E-2</c:v>
                </c:pt>
                <c:pt idx="20">
                  <c:v>3.5000000000000003E-2</c:v>
                </c:pt>
                <c:pt idx="21">
                  <c:v>8.1064847153951056E-2</c:v>
                </c:pt>
                <c:pt idx="22">
                  <c:v>-2.6796586303665285E-2</c:v>
                </c:pt>
                <c:pt idx="23">
                  <c:v>3.5000000000000003E-2</c:v>
                </c:pt>
                <c:pt idx="24">
                  <c:v>0</c:v>
                </c:pt>
                <c:pt idx="25">
                  <c:v>5.881895152133723E-3</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937-4920-88FB-09AB8676C5C7}"/>
            </c:ext>
          </c:extLst>
        </c:ser>
        <c:dLbls>
          <c:dLblPos val="outEnd"/>
          <c:showLegendKey val="0"/>
          <c:showVal val="1"/>
          <c:showCatName val="0"/>
          <c:showSerName val="0"/>
          <c:showPercent val="0"/>
          <c:showBubbleSize val="0"/>
        </c:dLbls>
        <c:gapWidth val="50"/>
        <c:axId val="616253104"/>
        <c:axId val="627295120"/>
      </c:barChart>
      <c:catAx>
        <c:axId val="616253104"/>
        <c:scaling>
          <c:orientation val="minMax"/>
        </c:scaling>
        <c:delete val="0"/>
        <c:axPos val="b"/>
        <c:numFmt formatCode="General" sourceLinked="1"/>
        <c:majorTickMark val="out"/>
        <c:minorTickMark val="none"/>
        <c:tickLblPos val="low"/>
        <c:crossAx val="627295120"/>
        <c:crosses val="autoZero"/>
        <c:auto val="1"/>
        <c:lblAlgn val="ctr"/>
        <c:lblOffset val="100"/>
        <c:noMultiLvlLbl val="0"/>
      </c:catAx>
      <c:valAx>
        <c:axId val="627295120"/>
        <c:scaling>
          <c:orientation val="minMax"/>
        </c:scaling>
        <c:delete val="0"/>
        <c:axPos val="l"/>
        <c:numFmt formatCode="0%" sourceLinked="0"/>
        <c:majorTickMark val="out"/>
        <c:minorTickMark val="none"/>
        <c:tickLblPos val="nextTo"/>
        <c:crossAx val="61625310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[5]Performance!$A$61</c:f>
              <c:strCache>
                <c:ptCount val="1"/>
                <c:pt idx="0">
                  <c:v>Implicit Rate Return, Male, IG4-D1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[5]Performance!$B$61:$AB$61</c:f>
              <c:numCache>
                <c:formatCode>General</c:formatCode>
                <c:ptCount val="27"/>
                <c:pt idx="0">
                  <c:v>2.5250592995025425E-2</c:v>
                </c:pt>
                <c:pt idx="1">
                  <c:v>0</c:v>
                </c:pt>
                <c:pt idx="2">
                  <c:v>0</c:v>
                </c:pt>
                <c:pt idx="3">
                  <c:v>3.0285665424756702E-3</c:v>
                </c:pt>
                <c:pt idx="4">
                  <c:v>1.0899168707014307E-2</c:v>
                </c:pt>
                <c:pt idx="5">
                  <c:v>3.5000000000000003E-2</c:v>
                </c:pt>
                <c:pt idx="6">
                  <c:v>5.7166740513866887E-2</c:v>
                </c:pt>
                <c:pt idx="7">
                  <c:v>3.5000000000000003E-2</c:v>
                </c:pt>
                <c:pt idx="8">
                  <c:v>7.1372512698295199E-2</c:v>
                </c:pt>
                <c:pt idx="9">
                  <c:v>3.5000000000000003E-2</c:v>
                </c:pt>
                <c:pt idx="10">
                  <c:v>3.5000000000000003E-2</c:v>
                </c:pt>
                <c:pt idx="11">
                  <c:v>7.1447403900563713E-2</c:v>
                </c:pt>
                <c:pt idx="12">
                  <c:v>3.5000000000000003E-2</c:v>
                </c:pt>
                <c:pt idx="13">
                  <c:v>0</c:v>
                </c:pt>
                <c:pt idx="14">
                  <c:v>9.4138613093432758E-2</c:v>
                </c:pt>
                <c:pt idx="15">
                  <c:v>6.4176089766849007E-2</c:v>
                </c:pt>
                <c:pt idx="16">
                  <c:v>2.2762445319879192E-2</c:v>
                </c:pt>
                <c:pt idx="17">
                  <c:v>8.7827047007930648E-2</c:v>
                </c:pt>
                <c:pt idx="18">
                  <c:v>3.5000000000000003E-2</c:v>
                </c:pt>
                <c:pt idx="19">
                  <c:v>4.0541248572790435E-2</c:v>
                </c:pt>
                <c:pt idx="20">
                  <c:v>3.5000000000000003E-2</c:v>
                </c:pt>
                <c:pt idx="21">
                  <c:v>8.1064847153951042E-2</c:v>
                </c:pt>
                <c:pt idx="22">
                  <c:v>-4.6990212766009183E-2</c:v>
                </c:pt>
                <c:pt idx="23">
                  <c:v>3.5000000000000003E-2</c:v>
                </c:pt>
                <c:pt idx="24">
                  <c:v>0</c:v>
                </c:pt>
                <c:pt idx="25">
                  <c:v>-4.088753764493254E-2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8062-431C-89E4-2F29782DDB20}"/>
            </c:ext>
          </c:extLst>
        </c:ser>
        <c:dLbls>
          <c:dLblPos val="outEnd"/>
          <c:showLegendKey val="0"/>
          <c:showVal val="1"/>
          <c:showCatName val="0"/>
          <c:showSerName val="0"/>
          <c:showPercent val="0"/>
          <c:showBubbleSize val="0"/>
        </c:dLbls>
        <c:gapWidth val="50"/>
        <c:axId val="559006552"/>
        <c:axId val="559008520"/>
      </c:barChart>
      <c:catAx>
        <c:axId val="559006552"/>
        <c:scaling>
          <c:orientation val="minMax"/>
        </c:scaling>
        <c:delete val="0"/>
        <c:axPos val="b"/>
        <c:numFmt formatCode="General" sourceLinked="1"/>
        <c:majorTickMark val="out"/>
        <c:minorTickMark val="none"/>
        <c:tickLblPos val="low"/>
        <c:crossAx val="559008520"/>
        <c:crosses val="autoZero"/>
        <c:auto val="1"/>
        <c:lblAlgn val="ctr"/>
        <c:lblOffset val="100"/>
        <c:noMultiLvlLbl val="0"/>
      </c:catAx>
      <c:valAx>
        <c:axId val="559008520"/>
        <c:scaling>
          <c:orientation val="minMax"/>
        </c:scaling>
        <c:delete val="0"/>
        <c:axPos val="l"/>
        <c:numFmt formatCode="0%" sourceLinked="0"/>
        <c:majorTickMark val="out"/>
        <c:minorTickMark val="none"/>
        <c:tickLblPos val="nextTo"/>
        <c:crossAx val="55900655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[5]Performance!$A$62</c:f>
              <c:strCache>
                <c:ptCount val="1"/>
                <c:pt idx="0">
                  <c:v>Implicit Rate Return, Male, IG5-D1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[5]Performance!$B$62:$AB$62</c:f>
              <c:numCache>
                <c:formatCode>General</c:formatCode>
                <c:ptCount val="27"/>
                <c:pt idx="0">
                  <c:v>1.9847234197168075E-2</c:v>
                </c:pt>
                <c:pt idx="1">
                  <c:v>0</c:v>
                </c:pt>
                <c:pt idx="2">
                  <c:v>0</c:v>
                </c:pt>
                <c:pt idx="3">
                  <c:v>-8.8750008110906279E-3</c:v>
                </c:pt>
                <c:pt idx="4">
                  <c:v>-3.2454778287886966E-3</c:v>
                </c:pt>
                <c:pt idx="5">
                  <c:v>3.5000000000000003E-2</c:v>
                </c:pt>
                <c:pt idx="6">
                  <c:v>5.7166740513867588E-2</c:v>
                </c:pt>
                <c:pt idx="7">
                  <c:v>3.5000000000000003E-2</c:v>
                </c:pt>
                <c:pt idx="8">
                  <c:v>6.6684475267200116E-2</c:v>
                </c:pt>
                <c:pt idx="9">
                  <c:v>3.5000000000000003E-2</c:v>
                </c:pt>
                <c:pt idx="10">
                  <c:v>3.5000000000000003E-2</c:v>
                </c:pt>
                <c:pt idx="11">
                  <c:v>7.1447403900564102E-2</c:v>
                </c:pt>
                <c:pt idx="12">
                  <c:v>3.5000000000000003E-2</c:v>
                </c:pt>
                <c:pt idx="13">
                  <c:v>0</c:v>
                </c:pt>
                <c:pt idx="14">
                  <c:v>9.4138613093432716E-2</c:v>
                </c:pt>
                <c:pt idx="15">
                  <c:v>5.5920229503755033E-2</c:v>
                </c:pt>
                <c:pt idx="16">
                  <c:v>1.3871557662816883E-2</c:v>
                </c:pt>
                <c:pt idx="17">
                  <c:v>8.782704700793062E-2</c:v>
                </c:pt>
                <c:pt idx="18">
                  <c:v>3.5000000000000003E-2</c:v>
                </c:pt>
                <c:pt idx="19">
                  <c:v>3.0566779744934998E-2</c:v>
                </c:pt>
                <c:pt idx="20">
                  <c:v>3.5000000000000003E-2</c:v>
                </c:pt>
                <c:pt idx="21">
                  <c:v>8.1064847153950972E-2</c:v>
                </c:pt>
                <c:pt idx="22">
                  <c:v>-6.5393269785005245E-2</c:v>
                </c:pt>
                <c:pt idx="23">
                  <c:v>3.5000000000000003E-2</c:v>
                </c:pt>
                <c:pt idx="24">
                  <c:v>0</c:v>
                </c:pt>
                <c:pt idx="25">
                  <c:v>-5.9229026832394518E-2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4862-4EB2-9716-B8E323AEAD73}"/>
            </c:ext>
          </c:extLst>
        </c:ser>
        <c:dLbls>
          <c:dLblPos val="outEnd"/>
          <c:showLegendKey val="0"/>
          <c:showVal val="1"/>
          <c:showCatName val="0"/>
          <c:showSerName val="0"/>
          <c:showPercent val="0"/>
          <c:showBubbleSize val="0"/>
        </c:dLbls>
        <c:gapWidth val="50"/>
        <c:axId val="515291240"/>
        <c:axId val="515296160"/>
      </c:barChart>
      <c:catAx>
        <c:axId val="515291240"/>
        <c:scaling>
          <c:orientation val="minMax"/>
        </c:scaling>
        <c:delete val="0"/>
        <c:axPos val="b"/>
        <c:numFmt formatCode="General" sourceLinked="1"/>
        <c:majorTickMark val="out"/>
        <c:minorTickMark val="none"/>
        <c:tickLblPos val="low"/>
        <c:crossAx val="515296160"/>
        <c:crosses val="autoZero"/>
        <c:auto val="1"/>
        <c:lblAlgn val="ctr"/>
        <c:lblOffset val="100"/>
        <c:noMultiLvlLbl val="0"/>
      </c:catAx>
      <c:valAx>
        <c:axId val="515296160"/>
        <c:scaling>
          <c:orientation val="minMax"/>
        </c:scaling>
        <c:delete val="0"/>
        <c:axPos val="l"/>
        <c:numFmt formatCode="0%" sourceLinked="0"/>
        <c:majorTickMark val="out"/>
        <c:minorTickMark val="none"/>
        <c:tickLblPos val="nextTo"/>
        <c:crossAx val="5152912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[5]Performance!$A$63</c:f>
              <c:strCache>
                <c:ptCount val="1"/>
                <c:pt idx="0">
                  <c:v>Implicit Rate Return, Male, IG1-D2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[5]Performance!$B$63:$AB$63</c:f>
              <c:numCache>
                <c:formatCode>General</c:formatCode>
                <c:ptCount val="27"/>
                <c:pt idx="0">
                  <c:v>3.5955338001431476E-2</c:v>
                </c:pt>
                <c:pt idx="1">
                  <c:v>0</c:v>
                </c:pt>
                <c:pt idx="2">
                  <c:v>0</c:v>
                </c:pt>
                <c:pt idx="3">
                  <c:v>3.5915969052745855E-2</c:v>
                </c:pt>
                <c:pt idx="4">
                  <c:v>0</c:v>
                </c:pt>
                <c:pt idx="5">
                  <c:v>4.5164164209697953E-2</c:v>
                </c:pt>
                <c:pt idx="6">
                  <c:v>6.2728765333054978E-2</c:v>
                </c:pt>
                <c:pt idx="7">
                  <c:v>5.6982530924956441E-2</c:v>
                </c:pt>
                <c:pt idx="8">
                  <c:v>7.8653932805304902E-2</c:v>
                </c:pt>
                <c:pt idx="9">
                  <c:v>3.5000000000000003E-2</c:v>
                </c:pt>
                <c:pt idx="10">
                  <c:v>6.4480610732535817E-2</c:v>
                </c:pt>
                <c:pt idx="11">
                  <c:v>7.4382894830832796E-2</c:v>
                </c:pt>
                <c:pt idx="12">
                  <c:v>6.7098973999854386E-2</c:v>
                </c:pt>
                <c:pt idx="13">
                  <c:v>0</c:v>
                </c:pt>
                <c:pt idx="14">
                  <c:v>0.10421583590959389</c:v>
                </c:pt>
                <c:pt idx="15">
                  <c:v>0.10545578392394785</c:v>
                </c:pt>
                <c:pt idx="16">
                  <c:v>8.0898868342108771E-2</c:v>
                </c:pt>
                <c:pt idx="17">
                  <c:v>8.8012229122515787E-2</c:v>
                </c:pt>
                <c:pt idx="18">
                  <c:v>5.394320047265206E-2</c:v>
                </c:pt>
                <c:pt idx="19">
                  <c:v>6.877092372102532E-2</c:v>
                </c:pt>
                <c:pt idx="20">
                  <c:v>3.5000000000000003E-2</c:v>
                </c:pt>
                <c:pt idx="21">
                  <c:v>8.9871147028633205E-2</c:v>
                </c:pt>
                <c:pt idx="22">
                  <c:v>3.9140663638994239E-2</c:v>
                </c:pt>
                <c:pt idx="23">
                  <c:v>3.5000000000000003E-2</c:v>
                </c:pt>
                <c:pt idx="24">
                  <c:v>0</c:v>
                </c:pt>
                <c:pt idx="25">
                  <c:v>4.337848887546597E-2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7E34-446D-AF50-CFA69ACC77C6}"/>
            </c:ext>
          </c:extLst>
        </c:ser>
        <c:dLbls>
          <c:dLblPos val="outEnd"/>
          <c:showLegendKey val="0"/>
          <c:showVal val="1"/>
          <c:showCatName val="0"/>
          <c:showSerName val="0"/>
          <c:showPercent val="0"/>
          <c:showBubbleSize val="0"/>
        </c:dLbls>
        <c:gapWidth val="50"/>
        <c:axId val="620522152"/>
        <c:axId val="620522480"/>
      </c:barChart>
      <c:catAx>
        <c:axId val="620522152"/>
        <c:scaling>
          <c:orientation val="minMax"/>
        </c:scaling>
        <c:delete val="0"/>
        <c:axPos val="b"/>
        <c:numFmt formatCode="General" sourceLinked="1"/>
        <c:majorTickMark val="out"/>
        <c:minorTickMark val="none"/>
        <c:tickLblPos val="low"/>
        <c:crossAx val="620522480"/>
        <c:crosses val="autoZero"/>
        <c:auto val="1"/>
        <c:lblAlgn val="ctr"/>
        <c:lblOffset val="100"/>
        <c:noMultiLvlLbl val="0"/>
      </c:catAx>
      <c:valAx>
        <c:axId val="620522480"/>
        <c:scaling>
          <c:orientation val="minMax"/>
        </c:scaling>
        <c:delete val="0"/>
        <c:axPos val="l"/>
        <c:numFmt formatCode="0%" sourceLinked="0"/>
        <c:majorTickMark val="out"/>
        <c:minorTickMark val="none"/>
        <c:tickLblPos val="nextTo"/>
        <c:crossAx val="62052215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[5]Performance!$A$64</c:f>
              <c:strCache>
                <c:ptCount val="1"/>
                <c:pt idx="0">
                  <c:v>Implicit Rate Return, Male, IG2-D2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[5]Performance!$B$64:$AB$64</c:f>
              <c:numCache>
                <c:formatCode>General</c:formatCode>
                <c:ptCount val="27"/>
                <c:pt idx="0">
                  <c:v>2.9665608112331151E-2</c:v>
                </c:pt>
                <c:pt idx="1">
                  <c:v>0</c:v>
                </c:pt>
                <c:pt idx="2">
                  <c:v>0</c:v>
                </c:pt>
                <c:pt idx="3">
                  <c:v>3.5915969052745855E-2</c:v>
                </c:pt>
                <c:pt idx="4">
                  <c:v>0</c:v>
                </c:pt>
                <c:pt idx="5">
                  <c:v>3.5000000000000003E-2</c:v>
                </c:pt>
                <c:pt idx="6">
                  <c:v>6.2183260676311219E-2</c:v>
                </c:pt>
                <c:pt idx="7">
                  <c:v>3.5000000000000003E-2</c:v>
                </c:pt>
                <c:pt idx="8">
                  <c:v>7.7040286823806467E-2</c:v>
                </c:pt>
                <c:pt idx="9">
                  <c:v>3.5000000000000003E-2</c:v>
                </c:pt>
                <c:pt idx="10">
                  <c:v>3.5000000000000003E-2</c:v>
                </c:pt>
                <c:pt idx="11">
                  <c:v>7.4382894830832796E-2</c:v>
                </c:pt>
                <c:pt idx="12">
                  <c:v>3.6631232695875843E-2</c:v>
                </c:pt>
                <c:pt idx="13">
                  <c:v>0</c:v>
                </c:pt>
                <c:pt idx="14">
                  <c:v>0.10421583590959389</c:v>
                </c:pt>
                <c:pt idx="15">
                  <c:v>9.1963873090606607E-2</c:v>
                </c:pt>
                <c:pt idx="16">
                  <c:v>5.7032244759518798E-2</c:v>
                </c:pt>
                <c:pt idx="17">
                  <c:v>8.7598834386730148E-2</c:v>
                </c:pt>
                <c:pt idx="18">
                  <c:v>3.5000000000000003E-2</c:v>
                </c:pt>
                <c:pt idx="19">
                  <c:v>6.877092372102532E-2</c:v>
                </c:pt>
                <c:pt idx="20">
                  <c:v>3.5000000000000003E-2</c:v>
                </c:pt>
                <c:pt idx="21">
                  <c:v>8.9871147028633205E-2</c:v>
                </c:pt>
                <c:pt idx="22">
                  <c:v>8.36506968057746E-3</c:v>
                </c:pt>
                <c:pt idx="23">
                  <c:v>3.5000000000000003E-2</c:v>
                </c:pt>
                <c:pt idx="24">
                  <c:v>0</c:v>
                </c:pt>
                <c:pt idx="25">
                  <c:v>3.6557516227713582E-2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D8D-4A3D-9320-4CEAD00336D7}"/>
            </c:ext>
          </c:extLst>
        </c:ser>
        <c:dLbls>
          <c:dLblPos val="outEnd"/>
          <c:showLegendKey val="0"/>
          <c:showVal val="1"/>
          <c:showCatName val="0"/>
          <c:showSerName val="0"/>
          <c:showPercent val="0"/>
          <c:showBubbleSize val="0"/>
        </c:dLbls>
        <c:gapWidth val="50"/>
        <c:axId val="395020216"/>
        <c:axId val="395020872"/>
      </c:barChart>
      <c:catAx>
        <c:axId val="395020216"/>
        <c:scaling>
          <c:orientation val="minMax"/>
        </c:scaling>
        <c:delete val="0"/>
        <c:axPos val="b"/>
        <c:numFmt formatCode="General" sourceLinked="1"/>
        <c:majorTickMark val="out"/>
        <c:minorTickMark val="none"/>
        <c:tickLblPos val="low"/>
        <c:crossAx val="395020872"/>
        <c:crosses val="autoZero"/>
        <c:auto val="1"/>
        <c:lblAlgn val="ctr"/>
        <c:lblOffset val="100"/>
        <c:noMultiLvlLbl val="0"/>
      </c:catAx>
      <c:valAx>
        <c:axId val="395020872"/>
        <c:scaling>
          <c:orientation val="minMax"/>
        </c:scaling>
        <c:delete val="0"/>
        <c:axPos val="l"/>
        <c:numFmt formatCode="0%" sourceLinked="0"/>
        <c:majorTickMark val="out"/>
        <c:minorTickMark val="none"/>
        <c:tickLblPos val="nextTo"/>
        <c:crossAx val="3950202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[5]Performance!$A$65</c:f>
              <c:strCache>
                <c:ptCount val="1"/>
                <c:pt idx="0">
                  <c:v>Implicit Rate Return, Male, IG3-D2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[5]Performance!$B$65:$AB$65</c:f>
              <c:numCache>
                <c:formatCode>General</c:formatCode>
                <c:ptCount val="27"/>
                <c:pt idx="0">
                  <c:v>2.7282828183300231E-2</c:v>
                </c:pt>
                <c:pt idx="1">
                  <c:v>0</c:v>
                </c:pt>
                <c:pt idx="2">
                  <c:v>0</c:v>
                </c:pt>
                <c:pt idx="3">
                  <c:v>2.7002830903964041E-2</c:v>
                </c:pt>
                <c:pt idx="4">
                  <c:v>0</c:v>
                </c:pt>
                <c:pt idx="5">
                  <c:v>3.5000000000000003E-2</c:v>
                </c:pt>
                <c:pt idx="6">
                  <c:v>6.1629090069136465E-2</c:v>
                </c:pt>
                <c:pt idx="7">
                  <c:v>3.5000000000000003E-2</c:v>
                </c:pt>
                <c:pt idx="8">
                  <c:v>7.5283663557628985E-2</c:v>
                </c:pt>
                <c:pt idx="9">
                  <c:v>3.5000000000000003E-2</c:v>
                </c:pt>
                <c:pt idx="10">
                  <c:v>3.5000000000000003E-2</c:v>
                </c:pt>
                <c:pt idx="11">
                  <c:v>7.4382894830832796E-2</c:v>
                </c:pt>
                <c:pt idx="12">
                  <c:v>3.5000000000000003E-2</c:v>
                </c:pt>
                <c:pt idx="13">
                  <c:v>0</c:v>
                </c:pt>
                <c:pt idx="14">
                  <c:v>0.10421586176658468</c:v>
                </c:pt>
                <c:pt idx="15">
                  <c:v>7.8104227354597114E-2</c:v>
                </c:pt>
                <c:pt idx="16">
                  <c:v>4.2401783333397419E-2</c:v>
                </c:pt>
                <c:pt idx="17">
                  <c:v>8.7598834386729815E-2</c:v>
                </c:pt>
                <c:pt idx="18">
                  <c:v>3.5000000000000003E-2</c:v>
                </c:pt>
                <c:pt idx="19">
                  <c:v>6.1804010919802754E-2</c:v>
                </c:pt>
                <c:pt idx="20">
                  <c:v>3.5000000000000003E-2</c:v>
                </c:pt>
                <c:pt idx="21">
                  <c:v>8.9871147028633233E-2</c:v>
                </c:pt>
                <c:pt idx="22">
                  <c:v>-1.3175729853151012E-2</c:v>
                </c:pt>
                <c:pt idx="23">
                  <c:v>3.5000000000000003E-2</c:v>
                </c:pt>
                <c:pt idx="24">
                  <c:v>0</c:v>
                </c:pt>
                <c:pt idx="25">
                  <c:v>1.7580313934253834E-2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42FC-492A-9026-F94127178237}"/>
            </c:ext>
          </c:extLst>
        </c:ser>
        <c:dLbls>
          <c:dLblPos val="outEnd"/>
          <c:showLegendKey val="0"/>
          <c:showVal val="1"/>
          <c:showCatName val="0"/>
          <c:showSerName val="0"/>
          <c:showPercent val="0"/>
          <c:showBubbleSize val="0"/>
        </c:dLbls>
        <c:gapWidth val="50"/>
        <c:axId val="524008120"/>
        <c:axId val="524009104"/>
      </c:barChart>
      <c:catAx>
        <c:axId val="524008120"/>
        <c:scaling>
          <c:orientation val="minMax"/>
        </c:scaling>
        <c:delete val="0"/>
        <c:axPos val="b"/>
        <c:numFmt formatCode="General" sourceLinked="1"/>
        <c:majorTickMark val="out"/>
        <c:minorTickMark val="none"/>
        <c:tickLblPos val="low"/>
        <c:crossAx val="524009104"/>
        <c:crosses val="autoZero"/>
        <c:auto val="1"/>
        <c:lblAlgn val="ctr"/>
        <c:lblOffset val="100"/>
        <c:noMultiLvlLbl val="0"/>
      </c:catAx>
      <c:valAx>
        <c:axId val="524009104"/>
        <c:scaling>
          <c:orientation val="minMax"/>
        </c:scaling>
        <c:delete val="0"/>
        <c:axPos val="l"/>
        <c:numFmt formatCode="0%" sourceLinked="0"/>
        <c:majorTickMark val="out"/>
        <c:minorTickMark val="none"/>
        <c:tickLblPos val="nextTo"/>
        <c:crossAx val="5240081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[5]Performance!$A$66</c:f>
              <c:strCache>
                <c:ptCount val="1"/>
                <c:pt idx="0">
                  <c:v>Implicit Rate Return, Male, IG4-D2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[5]Performance!$B$66:$AB$66</c:f>
              <c:numCache>
                <c:formatCode>General</c:formatCode>
                <c:ptCount val="27"/>
                <c:pt idx="0">
                  <c:v>2.6026726903117026E-2</c:v>
                </c:pt>
                <c:pt idx="1">
                  <c:v>0</c:v>
                </c:pt>
                <c:pt idx="2">
                  <c:v>0</c:v>
                </c:pt>
                <c:pt idx="3">
                  <c:v>1.3976837178081538E-2</c:v>
                </c:pt>
                <c:pt idx="4">
                  <c:v>0</c:v>
                </c:pt>
                <c:pt idx="5">
                  <c:v>3.5000000000000003E-2</c:v>
                </c:pt>
                <c:pt idx="6">
                  <c:v>6.106598039812302E-2</c:v>
                </c:pt>
                <c:pt idx="7">
                  <c:v>3.5000000000000003E-2</c:v>
                </c:pt>
                <c:pt idx="8">
                  <c:v>7.4367471086178416E-2</c:v>
                </c:pt>
                <c:pt idx="9">
                  <c:v>3.5000000000000003E-2</c:v>
                </c:pt>
                <c:pt idx="10">
                  <c:v>3.5000000000000003E-2</c:v>
                </c:pt>
                <c:pt idx="11">
                  <c:v>7.4382894830832796E-2</c:v>
                </c:pt>
                <c:pt idx="12">
                  <c:v>3.5000000000000003E-2</c:v>
                </c:pt>
                <c:pt idx="13">
                  <c:v>0</c:v>
                </c:pt>
                <c:pt idx="14">
                  <c:v>0.10421586176658412</c:v>
                </c:pt>
                <c:pt idx="15">
                  <c:v>6.7931761911281752E-2</c:v>
                </c:pt>
                <c:pt idx="16">
                  <c:v>3.1648701563496036E-2</c:v>
                </c:pt>
                <c:pt idx="17">
                  <c:v>8.7598833376353602E-2</c:v>
                </c:pt>
                <c:pt idx="18">
                  <c:v>3.5000000000000003E-2</c:v>
                </c:pt>
                <c:pt idx="19">
                  <c:v>5.006306969885032E-2</c:v>
                </c:pt>
                <c:pt idx="20">
                  <c:v>3.5000000000000003E-2</c:v>
                </c:pt>
                <c:pt idx="21">
                  <c:v>8.9871147028633205E-2</c:v>
                </c:pt>
                <c:pt idx="22">
                  <c:v>-3.1038917242993559E-2</c:v>
                </c:pt>
                <c:pt idx="23">
                  <c:v>3.5000000000000003E-2</c:v>
                </c:pt>
                <c:pt idx="24">
                  <c:v>0</c:v>
                </c:pt>
                <c:pt idx="25">
                  <c:v>-2.5067647177695416E-2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A99-45D8-91CE-6371961527EA}"/>
            </c:ext>
          </c:extLst>
        </c:ser>
        <c:dLbls>
          <c:dLblPos val="outEnd"/>
          <c:showLegendKey val="0"/>
          <c:showVal val="1"/>
          <c:showCatName val="0"/>
          <c:showSerName val="0"/>
          <c:showPercent val="0"/>
          <c:showBubbleSize val="0"/>
        </c:dLbls>
        <c:gapWidth val="50"/>
        <c:axId val="420118648"/>
        <c:axId val="420119960"/>
      </c:barChart>
      <c:catAx>
        <c:axId val="420118648"/>
        <c:scaling>
          <c:orientation val="minMax"/>
        </c:scaling>
        <c:delete val="0"/>
        <c:axPos val="b"/>
        <c:numFmt formatCode="General" sourceLinked="1"/>
        <c:majorTickMark val="out"/>
        <c:minorTickMark val="none"/>
        <c:tickLblPos val="low"/>
        <c:crossAx val="420119960"/>
        <c:crosses val="autoZero"/>
        <c:auto val="1"/>
        <c:lblAlgn val="ctr"/>
        <c:lblOffset val="100"/>
        <c:noMultiLvlLbl val="0"/>
      </c:catAx>
      <c:valAx>
        <c:axId val="420119960"/>
        <c:scaling>
          <c:orientation val="minMax"/>
        </c:scaling>
        <c:delete val="0"/>
        <c:axPos val="l"/>
        <c:numFmt formatCode="0%" sourceLinked="0"/>
        <c:majorTickMark val="out"/>
        <c:minorTickMark val="none"/>
        <c:tickLblPos val="nextTo"/>
        <c:crossAx val="4201186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[5]Performance!$A$67</c:f>
              <c:strCache>
                <c:ptCount val="1"/>
                <c:pt idx="0">
                  <c:v>Implicit Rate Return, Male, IG5-D2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[5]Performance!$B$67:$AB$67</c:f>
              <c:numCache>
                <c:formatCode>General</c:formatCode>
                <c:ptCount val="27"/>
                <c:pt idx="0">
                  <c:v>2.5250592995025536E-2</c:v>
                </c:pt>
                <c:pt idx="1">
                  <c:v>0</c:v>
                </c:pt>
                <c:pt idx="2">
                  <c:v>0</c:v>
                </c:pt>
                <c:pt idx="3">
                  <c:v>3.0285665424756702E-3</c:v>
                </c:pt>
                <c:pt idx="4">
                  <c:v>0</c:v>
                </c:pt>
                <c:pt idx="5">
                  <c:v>3.5000000000000003E-2</c:v>
                </c:pt>
                <c:pt idx="6">
                  <c:v>6.0493645680580029E-2</c:v>
                </c:pt>
                <c:pt idx="7">
                  <c:v>3.5000000000000003E-2</c:v>
                </c:pt>
                <c:pt idx="8">
                  <c:v>7.3424078743769022E-2</c:v>
                </c:pt>
                <c:pt idx="9">
                  <c:v>3.5000000000000003E-2</c:v>
                </c:pt>
                <c:pt idx="10">
                  <c:v>3.5000000000000003E-2</c:v>
                </c:pt>
                <c:pt idx="11">
                  <c:v>7.4382894830832783E-2</c:v>
                </c:pt>
                <c:pt idx="12">
                  <c:v>3.5000000000000003E-2</c:v>
                </c:pt>
                <c:pt idx="13">
                  <c:v>0</c:v>
                </c:pt>
                <c:pt idx="14">
                  <c:v>0.10421586176658409</c:v>
                </c:pt>
                <c:pt idx="15">
                  <c:v>5.9793359937086454E-2</c:v>
                </c:pt>
                <c:pt idx="16">
                  <c:v>2.3068585820962835E-2</c:v>
                </c:pt>
                <c:pt idx="17">
                  <c:v>8.7598833376353602E-2</c:v>
                </c:pt>
                <c:pt idx="18">
                  <c:v>3.5000000000000003E-2</c:v>
                </c:pt>
                <c:pt idx="19">
                  <c:v>4.0541248572790359E-2</c:v>
                </c:pt>
                <c:pt idx="20">
                  <c:v>3.5000000000000003E-2</c:v>
                </c:pt>
                <c:pt idx="21">
                  <c:v>8.9871147028633219E-2</c:v>
                </c:pt>
                <c:pt idx="22">
                  <c:v>-4.6990212766009183E-2</c:v>
                </c:pt>
                <c:pt idx="23">
                  <c:v>3.5000000000000003E-2</c:v>
                </c:pt>
                <c:pt idx="24">
                  <c:v>0</c:v>
                </c:pt>
                <c:pt idx="25">
                  <c:v>-4.1263909873194421E-2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5599-4A4B-B372-2B4283465CBB}"/>
            </c:ext>
          </c:extLst>
        </c:ser>
        <c:dLbls>
          <c:dLblPos val="outEnd"/>
          <c:showLegendKey val="0"/>
          <c:showVal val="1"/>
          <c:showCatName val="0"/>
          <c:showSerName val="0"/>
          <c:showPercent val="0"/>
          <c:showBubbleSize val="0"/>
        </c:dLbls>
        <c:gapWidth val="50"/>
        <c:axId val="569883296"/>
        <c:axId val="569883952"/>
      </c:barChart>
      <c:catAx>
        <c:axId val="569883296"/>
        <c:scaling>
          <c:orientation val="minMax"/>
        </c:scaling>
        <c:delete val="0"/>
        <c:axPos val="b"/>
        <c:numFmt formatCode="General" sourceLinked="1"/>
        <c:majorTickMark val="out"/>
        <c:minorTickMark val="none"/>
        <c:tickLblPos val="low"/>
        <c:crossAx val="569883952"/>
        <c:crosses val="autoZero"/>
        <c:auto val="1"/>
        <c:lblAlgn val="ctr"/>
        <c:lblOffset val="100"/>
        <c:noMultiLvlLbl val="0"/>
      </c:catAx>
      <c:valAx>
        <c:axId val="569883952"/>
        <c:scaling>
          <c:orientation val="minMax"/>
        </c:scaling>
        <c:delete val="0"/>
        <c:axPos val="l"/>
        <c:numFmt formatCode="0%" sourceLinked="0"/>
        <c:majorTickMark val="out"/>
        <c:minorTickMark val="none"/>
        <c:tickLblPos val="nextTo"/>
        <c:crossAx val="5698832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[5]Performance!$A$68</c:f>
              <c:strCache>
                <c:ptCount val="1"/>
                <c:pt idx="0">
                  <c:v>Implicit Rate Return, Male, IG1-D3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[5]Performance!$B$68:$AB$68</c:f>
              <c:numCache>
                <c:formatCode>General</c:formatCode>
                <c:ptCount val="27"/>
                <c:pt idx="0">
                  <c:v>0</c:v>
                </c:pt>
                <c:pt idx="1">
                  <c:v>0</c:v>
                </c:pt>
                <c:pt idx="2">
                  <c:v>0</c:v>
                </c:pt>
                <c:pt idx="3">
                  <c:v>4.6270771338992822E-2</c:v>
                </c:pt>
                <c:pt idx="4">
                  <c:v>0</c:v>
                </c:pt>
                <c:pt idx="5">
                  <c:v>5.0735431653735098E-2</c:v>
                </c:pt>
                <c:pt idx="6">
                  <c:v>4.4213900655850944E-5</c:v>
                </c:pt>
                <c:pt idx="7">
                  <c:v>6.8430605538037315E-2</c:v>
                </c:pt>
                <c:pt idx="8">
                  <c:v>8.3722298757499425E-2</c:v>
                </c:pt>
                <c:pt idx="9">
                  <c:v>3.5000000000000003E-2</c:v>
                </c:pt>
                <c:pt idx="10">
                  <c:v>3.5000000000000003E-2</c:v>
                </c:pt>
                <c:pt idx="11">
                  <c:v>0</c:v>
                </c:pt>
                <c:pt idx="12">
                  <c:v>3.5000000000000003E-2</c:v>
                </c:pt>
                <c:pt idx="13">
                  <c:v>0</c:v>
                </c:pt>
                <c:pt idx="14">
                  <c:v>0</c:v>
                </c:pt>
                <c:pt idx="15">
                  <c:v>0.11041592512733105</c:v>
                </c:pt>
                <c:pt idx="16">
                  <c:v>9.0521543249745984E-2</c:v>
                </c:pt>
                <c:pt idx="17">
                  <c:v>8.6954791272467025E-2</c:v>
                </c:pt>
                <c:pt idx="18">
                  <c:v>6.461955610311082E-2</c:v>
                </c:pt>
                <c:pt idx="19">
                  <c:v>7.4452887575821608E-2</c:v>
                </c:pt>
                <c:pt idx="20">
                  <c:v>3.5000000000000003E-2</c:v>
                </c:pt>
                <c:pt idx="21">
                  <c:v>8.1064854315786E-2</c:v>
                </c:pt>
                <c:pt idx="22">
                  <c:v>5.0511046221172591E-2</c:v>
                </c:pt>
                <c:pt idx="23">
                  <c:v>3.7171894270184552E-2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A658-45CA-AAA3-C3B74DDBC5E0}"/>
            </c:ext>
          </c:extLst>
        </c:ser>
        <c:dLbls>
          <c:dLblPos val="outEnd"/>
          <c:showLegendKey val="0"/>
          <c:showVal val="1"/>
          <c:showCatName val="0"/>
          <c:showSerName val="0"/>
          <c:showPercent val="0"/>
          <c:showBubbleSize val="0"/>
        </c:dLbls>
        <c:gapWidth val="50"/>
        <c:axId val="427412840"/>
        <c:axId val="427415464"/>
      </c:barChart>
      <c:catAx>
        <c:axId val="427412840"/>
        <c:scaling>
          <c:orientation val="minMax"/>
        </c:scaling>
        <c:delete val="0"/>
        <c:axPos val="b"/>
        <c:numFmt formatCode="General" sourceLinked="1"/>
        <c:majorTickMark val="out"/>
        <c:minorTickMark val="none"/>
        <c:tickLblPos val="low"/>
        <c:crossAx val="427415464"/>
        <c:crosses val="autoZero"/>
        <c:auto val="1"/>
        <c:lblAlgn val="ctr"/>
        <c:lblOffset val="100"/>
        <c:noMultiLvlLbl val="0"/>
      </c:catAx>
      <c:valAx>
        <c:axId val="427415464"/>
        <c:scaling>
          <c:orientation val="minMax"/>
        </c:scaling>
        <c:delete val="0"/>
        <c:axPos val="l"/>
        <c:numFmt formatCode="0%" sourceLinked="0"/>
        <c:majorTickMark val="out"/>
        <c:minorTickMark val="none"/>
        <c:tickLblPos val="nextTo"/>
        <c:crossAx val="4274128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[5]Performance!$A$69</c:f>
              <c:strCache>
                <c:ptCount val="1"/>
                <c:pt idx="0">
                  <c:v>Implicit Rate Return, Male, IG2-D3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[5]Performance!$B$69:$AB$69</c:f>
              <c:numCache>
                <c:formatCode>General</c:formatCode>
                <c:ptCount val="27"/>
                <c:pt idx="0">
                  <c:v>0</c:v>
                </c:pt>
                <c:pt idx="1">
                  <c:v>0</c:v>
                </c:pt>
                <c:pt idx="2">
                  <c:v>0</c:v>
                </c:pt>
                <c:pt idx="3">
                  <c:v>4.6270771338992822E-2</c:v>
                </c:pt>
                <c:pt idx="4">
                  <c:v>0</c:v>
                </c:pt>
                <c:pt idx="5">
                  <c:v>3.8465820204670015E-2</c:v>
                </c:pt>
                <c:pt idx="6">
                  <c:v>4.4213900655850944E-5</c:v>
                </c:pt>
                <c:pt idx="7">
                  <c:v>3.9913584283263574E-2</c:v>
                </c:pt>
                <c:pt idx="8">
                  <c:v>8.1883291417156348E-2</c:v>
                </c:pt>
                <c:pt idx="9">
                  <c:v>3.5000000000000003E-2</c:v>
                </c:pt>
                <c:pt idx="10">
                  <c:v>3.5000000000000003E-2</c:v>
                </c:pt>
                <c:pt idx="11">
                  <c:v>0</c:v>
                </c:pt>
                <c:pt idx="12">
                  <c:v>3.5000000000000003E-2</c:v>
                </c:pt>
                <c:pt idx="13">
                  <c:v>0</c:v>
                </c:pt>
                <c:pt idx="14">
                  <c:v>0</c:v>
                </c:pt>
                <c:pt idx="15">
                  <c:v>9.7049485747162753E-2</c:v>
                </c:pt>
                <c:pt idx="16">
                  <c:v>6.7189249810708479E-2</c:v>
                </c:pt>
                <c:pt idx="17">
                  <c:v>8.5854250126120191E-2</c:v>
                </c:pt>
                <c:pt idx="18">
                  <c:v>4.5476031145099481E-2</c:v>
                </c:pt>
                <c:pt idx="19">
                  <c:v>7.4452887575821608E-2</c:v>
                </c:pt>
                <c:pt idx="20">
                  <c:v>3.5000000000000003E-2</c:v>
                </c:pt>
                <c:pt idx="21">
                  <c:v>8.1064850734284974E-2</c:v>
                </c:pt>
                <c:pt idx="22">
                  <c:v>2.1855309464503002E-2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F88F-4786-89B4-056C7DD9A883}"/>
            </c:ext>
          </c:extLst>
        </c:ser>
        <c:dLbls>
          <c:dLblPos val="outEnd"/>
          <c:showLegendKey val="0"/>
          <c:showVal val="1"/>
          <c:showCatName val="0"/>
          <c:showSerName val="0"/>
          <c:showPercent val="0"/>
          <c:showBubbleSize val="0"/>
        </c:dLbls>
        <c:gapWidth val="50"/>
        <c:axId val="427408248"/>
        <c:axId val="427415136"/>
      </c:barChart>
      <c:catAx>
        <c:axId val="427408248"/>
        <c:scaling>
          <c:orientation val="minMax"/>
        </c:scaling>
        <c:delete val="0"/>
        <c:axPos val="b"/>
        <c:numFmt formatCode="General" sourceLinked="1"/>
        <c:majorTickMark val="out"/>
        <c:minorTickMark val="none"/>
        <c:tickLblPos val="low"/>
        <c:crossAx val="427415136"/>
        <c:crosses val="autoZero"/>
        <c:auto val="1"/>
        <c:lblAlgn val="ctr"/>
        <c:lblOffset val="100"/>
        <c:noMultiLvlLbl val="0"/>
      </c:catAx>
      <c:valAx>
        <c:axId val="427415136"/>
        <c:scaling>
          <c:orientation val="minMax"/>
        </c:scaling>
        <c:delete val="0"/>
        <c:axPos val="l"/>
        <c:numFmt formatCode="0%" sourceLinked="0"/>
        <c:majorTickMark val="out"/>
        <c:minorTickMark val="none"/>
        <c:tickLblPos val="nextTo"/>
        <c:crossAx val="4274082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[5]Performance!$A$70</c:f>
              <c:strCache>
                <c:ptCount val="1"/>
                <c:pt idx="0">
                  <c:v>Implicit Rate Return, Male, IG3-D3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[5]Performance!$B$70:$AB$70</c:f>
              <c:numCache>
                <c:formatCode>General</c:formatCode>
                <c:ptCount val="27"/>
                <c:pt idx="0">
                  <c:v>0</c:v>
                </c:pt>
                <c:pt idx="1">
                  <c:v>0</c:v>
                </c:pt>
                <c:pt idx="2">
                  <c:v>0</c:v>
                </c:pt>
                <c:pt idx="3">
                  <c:v>3.9089533387453024E-2</c:v>
                </c:pt>
                <c:pt idx="4">
                  <c:v>0</c:v>
                </c:pt>
                <c:pt idx="5">
                  <c:v>3.5000000000000003E-2</c:v>
                </c:pt>
                <c:pt idx="6">
                  <c:v>4.421389982816555E-5</c:v>
                </c:pt>
                <c:pt idx="7">
                  <c:v>3.5000000000000003E-2</c:v>
                </c:pt>
                <c:pt idx="8">
                  <c:v>7.9865330921284367E-2</c:v>
                </c:pt>
                <c:pt idx="9">
                  <c:v>3.5000000000000003E-2</c:v>
                </c:pt>
                <c:pt idx="10">
                  <c:v>3.5000000000000003E-2</c:v>
                </c:pt>
                <c:pt idx="11">
                  <c:v>0</c:v>
                </c:pt>
                <c:pt idx="12">
                  <c:v>3.5000000000000003E-2</c:v>
                </c:pt>
                <c:pt idx="13">
                  <c:v>0</c:v>
                </c:pt>
                <c:pt idx="14">
                  <c:v>0</c:v>
                </c:pt>
                <c:pt idx="15">
                  <c:v>8.3362508272476238E-2</c:v>
                </c:pt>
                <c:pt idx="16">
                  <c:v>5.2990620136940184E-2</c:v>
                </c:pt>
                <c:pt idx="17">
                  <c:v>8.5854250126120191E-2</c:v>
                </c:pt>
                <c:pt idx="18">
                  <c:v>3.6685633059716581E-2</c:v>
                </c:pt>
                <c:pt idx="19">
                  <c:v>7.306777416193555E-2</c:v>
                </c:pt>
                <c:pt idx="20">
                  <c:v>3.5000000000000003E-2</c:v>
                </c:pt>
                <c:pt idx="21">
                  <c:v>8.1064849540450137E-2</c:v>
                </c:pt>
                <c:pt idx="22">
                  <c:v>2.457614674690127E-3</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4D84-44DD-965C-94A9A84A462B}"/>
            </c:ext>
          </c:extLst>
        </c:ser>
        <c:dLbls>
          <c:dLblPos val="outEnd"/>
          <c:showLegendKey val="0"/>
          <c:showVal val="1"/>
          <c:showCatName val="0"/>
          <c:showSerName val="0"/>
          <c:showPercent val="0"/>
          <c:showBubbleSize val="0"/>
        </c:dLbls>
        <c:gapWidth val="50"/>
        <c:axId val="403170928"/>
        <c:axId val="403163056"/>
      </c:barChart>
      <c:catAx>
        <c:axId val="403170928"/>
        <c:scaling>
          <c:orientation val="minMax"/>
        </c:scaling>
        <c:delete val="0"/>
        <c:axPos val="b"/>
        <c:numFmt formatCode="General" sourceLinked="1"/>
        <c:majorTickMark val="out"/>
        <c:minorTickMark val="none"/>
        <c:tickLblPos val="low"/>
        <c:crossAx val="403163056"/>
        <c:crosses val="autoZero"/>
        <c:auto val="1"/>
        <c:lblAlgn val="ctr"/>
        <c:lblOffset val="100"/>
        <c:noMultiLvlLbl val="0"/>
      </c:catAx>
      <c:valAx>
        <c:axId val="403163056"/>
        <c:scaling>
          <c:orientation val="minMax"/>
        </c:scaling>
        <c:delete val="0"/>
        <c:axPos val="l"/>
        <c:numFmt formatCode="0%" sourceLinked="0"/>
        <c:majorTickMark val="out"/>
        <c:minorTickMark val="none"/>
        <c:tickLblPos val="nextTo"/>
        <c:crossAx val="40317092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[5]Performance!$A$71</c:f>
              <c:strCache>
                <c:ptCount val="1"/>
                <c:pt idx="0">
                  <c:v>Implicit Rate Return, Male, IG4-D3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[5]Performance!$B$71:$AB$71</c:f>
              <c:numCache>
                <c:formatCode>General</c:formatCode>
                <c:ptCount val="27"/>
                <c:pt idx="0">
                  <c:v>0</c:v>
                </c:pt>
                <c:pt idx="1">
                  <c:v>0</c:v>
                </c:pt>
                <c:pt idx="2">
                  <c:v>0</c:v>
                </c:pt>
                <c:pt idx="3">
                  <c:v>2.700283090396283E-2</c:v>
                </c:pt>
                <c:pt idx="4">
                  <c:v>0</c:v>
                </c:pt>
                <c:pt idx="5">
                  <c:v>3.5000000000000003E-2</c:v>
                </c:pt>
                <c:pt idx="6">
                  <c:v>4.4213900655850944E-5</c:v>
                </c:pt>
                <c:pt idx="7">
                  <c:v>3.5000000000000003E-2</c:v>
                </c:pt>
                <c:pt idx="8">
                  <c:v>7.8805830236965496E-2</c:v>
                </c:pt>
                <c:pt idx="9">
                  <c:v>3.5000000000000003E-2</c:v>
                </c:pt>
                <c:pt idx="10">
                  <c:v>3.5000000000000003E-2</c:v>
                </c:pt>
                <c:pt idx="11">
                  <c:v>0</c:v>
                </c:pt>
                <c:pt idx="12">
                  <c:v>3.5000000000000003E-2</c:v>
                </c:pt>
                <c:pt idx="13">
                  <c:v>0</c:v>
                </c:pt>
                <c:pt idx="14">
                  <c:v>0</c:v>
                </c:pt>
                <c:pt idx="15">
                  <c:v>7.3351677875727023E-2</c:v>
                </c:pt>
                <c:pt idx="16">
                  <c:v>4.2607726897361968E-2</c:v>
                </c:pt>
                <c:pt idx="17">
                  <c:v>8.5854250126120191E-2</c:v>
                </c:pt>
                <c:pt idx="18">
                  <c:v>3.5000000000000003E-2</c:v>
                </c:pt>
                <c:pt idx="19">
                  <c:v>6.1804010919802754E-2</c:v>
                </c:pt>
                <c:pt idx="20">
                  <c:v>3.5000000000000003E-2</c:v>
                </c:pt>
                <c:pt idx="21">
                  <c:v>8.1064848943533177E-2</c:v>
                </c:pt>
                <c:pt idx="22">
                  <c:v>-1.3175729853150759E-2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BD73-40A2-BF65-AB8DA003B6A1}"/>
            </c:ext>
          </c:extLst>
        </c:ser>
        <c:dLbls>
          <c:dLblPos val="outEnd"/>
          <c:showLegendKey val="0"/>
          <c:showVal val="1"/>
          <c:showCatName val="0"/>
          <c:showSerName val="0"/>
          <c:showPercent val="0"/>
          <c:showBubbleSize val="0"/>
        </c:dLbls>
        <c:gapWidth val="50"/>
        <c:axId val="524009432"/>
        <c:axId val="524009760"/>
      </c:barChart>
      <c:catAx>
        <c:axId val="524009432"/>
        <c:scaling>
          <c:orientation val="minMax"/>
        </c:scaling>
        <c:delete val="0"/>
        <c:axPos val="b"/>
        <c:numFmt formatCode="General" sourceLinked="1"/>
        <c:majorTickMark val="out"/>
        <c:minorTickMark val="none"/>
        <c:tickLblPos val="low"/>
        <c:crossAx val="524009760"/>
        <c:crosses val="autoZero"/>
        <c:auto val="1"/>
        <c:lblAlgn val="ctr"/>
        <c:lblOffset val="100"/>
        <c:noMultiLvlLbl val="0"/>
      </c:catAx>
      <c:valAx>
        <c:axId val="524009760"/>
        <c:scaling>
          <c:orientation val="minMax"/>
        </c:scaling>
        <c:delete val="0"/>
        <c:axPos val="l"/>
        <c:numFmt formatCode="0%" sourceLinked="0"/>
        <c:majorTickMark val="out"/>
        <c:minorTickMark val="none"/>
        <c:tickLblPos val="nextTo"/>
        <c:crossAx val="5240094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[5]Performance!$A$72</c:f>
              <c:strCache>
                <c:ptCount val="1"/>
                <c:pt idx="0">
                  <c:v>Implicit Rate Return, Male, IG5-D3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[5]Performance!$B$72:$AB$72</c:f>
              <c:numCache>
                <c:formatCode>General</c:formatCode>
                <c:ptCount val="27"/>
                <c:pt idx="0">
                  <c:v>0</c:v>
                </c:pt>
                <c:pt idx="1">
                  <c:v>0</c:v>
                </c:pt>
                <c:pt idx="2">
                  <c:v>0</c:v>
                </c:pt>
                <c:pt idx="3">
                  <c:v>1.6995367118655035E-2</c:v>
                </c:pt>
                <c:pt idx="4">
                  <c:v>0</c:v>
                </c:pt>
                <c:pt idx="5">
                  <c:v>3.5000000000000003E-2</c:v>
                </c:pt>
                <c:pt idx="6">
                  <c:v>4.4213897926556241E-5</c:v>
                </c:pt>
                <c:pt idx="7">
                  <c:v>3.5000000000000003E-2</c:v>
                </c:pt>
                <c:pt idx="8">
                  <c:v>7.7709606851949928E-2</c:v>
                </c:pt>
                <c:pt idx="9">
                  <c:v>3.5000000000000003E-2</c:v>
                </c:pt>
                <c:pt idx="10">
                  <c:v>3.5000000000000003E-2</c:v>
                </c:pt>
                <c:pt idx="11">
                  <c:v>0</c:v>
                </c:pt>
                <c:pt idx="12">
                  <c:v>3.5000000000000003E-2</c:v>
                </c:pt>
                <c:pt idx="13">
                  <c:v>0</c:v>
                </c:pt>
                <c:pt idx="14">
                  <c:v>0</c:v>
                </c:pt>
                <c:pt idx="15">
                  <c:v>6.5367912453451402E-2</c:v>
                </c:pt>
                <c:pt idx="16">
                  <c:v>3.4353747973982156E-2</c:v>
                </c:pt>
                <c:pt idx="17">
                  <c:v>8.5854250126120177E-2</c:v>
                </c:pt>
                <c:pt idx="18">
                  <c:v>3.5000000000000003E-2</c:v>
                </c:pt>
                <c:pt idx="19">
                  <c:v>5.2745002593843279E-2</c:v>
                </c:pt>
                <c:pt idx="20">
                  <c:v>3.5000000000000003E-2</c:v>
                </c:pt>
                <c:pt idx="21">
                  <c:v>8.1064848585383001E-2</c:v>
                </c:pt>
                <c:pt idx="22">
                  <c:v>-2.6796586303665808E-2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C71-42D7-A807-5B9534333EC8}"/>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[5]Performance!$A$74</c:f>
              <c:strCache>
                <c:ptCount val="1"/>
                <c:pt idx="0">
                  <c:v>Implicit Rate Return, Female, IG1-D1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[5]Performance!$B$74:$AB$74</c:f>
              <c:numCache>
                <c:formatCode>General</c:formatCode>
                <c:ptCount val="27"/>
                <c:pt idx="0">
                  <c:v>4.4935251322859672E-2</c:v>
                </c:pt>
                <c:pt idx="1">
                  <c:v>0</c:v>
                </c:pt>
                <c:pt idx="2">
                  <c:v>0</c:v>
                </c:pt>
                <c:pt idx="3">
                  <c:v>3.8343333706479146E-2</c:v>
                </c:pt>
                <c:pt idx="4">
                  <c:v>3.6379273432981064E-2</c:v>
                </c:pt>
                <c:pt idx="5">
                  <c:v>5.3344916220044211E-2</c:v>
                </c:pt>
                <c:pt idx="6">
                  <c:v>6.9908732184715425E-2</c:v>
                </c:pt>
                <c:pt idx="7">
                  <c:v>6.2852150483786035E-2</c:v>
                </c:pt>
                <c:pt idx="8">
                  <c:v>7.4076640833196442E-2</c:v>
                </c:pt>
                <c:pt idx="9">
                  <c:v>3.5000000000000003E-2</c:v>
                </c:pt>
                <c:pt idx="10">
                  <c:v>5.8241038507659423E-2</c:v>
                </c:pt>
                <c:pt idx="11">
                  <c:v>8.5335941589060077E-2</c:v>
                </c:pt>
                <c:pt idx="12">
                  <c:v>7.7184925649853811E-2</c:v>
                </c:pt>
                <c:pt idx="13">
                  <c:v>0</c:v>
                </c:pt>
                <c:pt idx="14">
                  <c:v>9.3919887776898733E-2</c:v>
                </c:pt>
                <c:pt idx="15">
                  <c:v>0.12051273359650735</c:v>
                </c:pt>
                <c:pt idx="16">
                  <c:v>7.7290851794488732E-2</c:v>
                </c:pt>
                <c:pt idx="17">
                  <c:v>8.5600911693572826E-2</c:v>
                </c:pt>
                <c:pt idx="18">
                  <c:v>4.942045373880101E-2</c:v>
                </c:pt>
                <c:pt idx="19">
                  <c:v>7.9410439405370556E-2</c:v>
                </c:pt>
                <c:pt idx="20">
                  <c:v>3.5000000000000003E-2</c:v>
                </c:pt>
                <c:pt idx="21">
                  <c:v>8.0573026715657317E-2</c:v>
                </c:pt>
                <c:pt idx="22">
                  <c:v>3.8104183751717979E-2</c:v>
                </c:pt>
                <c:pt idx="23">
                  <c:v>3.5000000000000003E-2</c:v>
                </c:pt>
                <c:pt idx="24">
                  <c:v>0</c:v>
                </c:pt>
                <c:pt idx="25">
                  <c:v>3.5000000000000003E-2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B782-4DD8-A9C0-8DC75F2E9843}"/>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[5]Performance!$A$75</c:f>
              <c:strCache>
                <c:ptCount val="1"/>
                <c:pt idx="0">
                  <c:v>Implicit Rate Return,Female, IG2-D1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[5]Performance!$B$75:$AB$75</c:f>
              <c:numCache>
                <c:formatCode>General</c:formatCode>
                <c:ptCount val="27"/>
                <c:pt idx="0">
                  <c:v>3.7578793591662531E-2</c:v>
                </c:pt>
                <c:pt idx="1">
                  <c:v>0</c:v>
                </c:pt>
                <c:pt idx="2">
                  <c:v>0</c:v>
                </c:pt>
                <c:pt idx="3">
                  <c:v>3.8343333706479146E-2</c:v>
                </c:pt>
                <c:pt idx="4">
                  <c:v>2.6740289191657211E-2</c:v>
                </c:pt>
                <c:pt idx="5">
                  <c:v>3.9268385561268472E-2</c:v>
                </c:pt>
                <c:pt idx="6">
                  <c:v>6.9335483463081118E-2</c:v>
                </c:pt>
                <c:pt idx="7">
                  <c:v>3.5000000000000003E-2</c:v>
                </c:pt>
                <c:pt idx="8">
                  <c:v>7.2634959344436145E-2</c:v>
                </c:pt>
                <c:pt idx="9">
                  <c:v>3.5000000000000003E-2</c:v>
                </c:pt>
                <c:pt idx="10">
                  <c:v>3.5000000000000003E-2</c:v>
                </c:pt>
                <c:pt idx="11">
                  <c:v>8.5335941589060077E-2</c:v>
                </c:pt>
                <c:pt idx="12">
                  <c:v>4.2586728378363838E-2</c:v>
                </c:pt>
                <c:pt idx="13">
                  <c:v>0</c:v>
                </c:pt>
                <c:pt idx="14">
                  <c:v>9.3919887776898733E-2</c:v>
                </c:pt>
                <c:pt idx="15">
                  <c:v>0.1062536714660845</c:v>
                </c:pt>
                <c:pt idx="16">
                  <c:v>5.2540090363887071E-2</c:v>
                </c:pt>
                <c:pt idx="17">
                  <c:v>8.5600908734805164E-2</c:v>
                </c:pt>
                <c:pt idx="18">
                  <c:v>3.5000000000000003E-2</c:v>
                </c:pt>
                <c:pt idx="19">
                  <c:v>7.9410439405370556E-2</c:v>
                </c:pt>
                <c:pt idx="20">
                  <c:v>3.5000000000000003E-2</c:v>
                </c:pt>
                <c:pt idx="21">
                  <c:v>8.0573026715657317E-2</c:v>
                </c:pt>
                <c:pt idx="22">
                  <c:v>7.1107879148171287E-3</c:v>
                </c:pt>
                <c:pt idx="23">
                  <c:v>3.5000000000000003E-2</c:v>
                </c:pt>
                <c:pt idx="24">
                  <c:v>0</c:v>
                </c:pt>
                <c:pt idx="25">
                  <c:v>3.5000000000000003E-2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2051-402F-B8F6-BCE4AA9EA3F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[5]Performance!$A$76</c:f>
              <c:strCache>
                <c:ptCount val="1"/>
                <c:pt idx="0">
                  <c:v>Implicit Rate Return, Female, IG3-D1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[5]Performance!$B$76:$AB$76</c:f>
              <c:numCache>
                <c:formatCode>General</c:formatCode>
                <c:ptCount val="27"/>
                <c:pt idx="0">
                  <c:v>3.4774129528382915E-2</c:v>
                </c:pt>
                <c:pt idx="1">
                  <c:v>0</c:v>
                </c:pt>
                <c:pt idx="2">
                  <c:v>0</c:v>
                </c:pt>
                <c:pt idx="3">
                  <c:v>3.8343333706479812E-2</c:v>
                </c:pt>
                <c:pt idx="4">
                  <c:v>2.67402505223353E-2</c:v>
                </c:pt>
                <c:pt idx="5">
                  <c:v>3.5000000000000003E-2</c:v>
                </c:pt>
                <c:pt idx="6">
                  <c:v>6.875388806472664E-2</c:v>
                </c:pt>
                <c:pt idx="7">
                  <c:v>3.5000000000000003E-2</c:v>
                </c:pt>
                <c:pt idx="8">
                  <c:v>7.1074988734066341E-2</c:v>
                </c:pt>
                <c:pt idx="9">
                  <c:v>3.5000000000000003E-2</c:v>
                </c:pt>
                <c:pt idx="10">
                  <c:v>3.5000000000000003E-2</c:v>
                </c:pt>
                <c:pt idx="11">
                  <c:v>8.5335941589060202E-2</c:v>
                </c:pt>
                <c:pt idx="12">
                  <c:v>3.5000000000000003E-2</c:v>
                </c:pt>
                <c:pt idx="13">
                  <c:v>0</c:v>
                </c:pt>
                <c:pt idx="14">
                  <c:v>9.3919887776898622E-2</c:v>
                </c:pt>
                <c:pt idx="15">
                  <c:v>9.0699281586367461E-2</c:v>
                </c:pt>
                <c:pt idx="16">
                  <c:v>3.7313527504035077E-2</c:v>
                </c:pt>
                <c:pt idx="17">
                  <c:v>8.5600908734804901E-2</c:v>
                </c:pt>
                <c:pt idx="18">
                  <c:v>3.5000000000000003E-2</c:v>
                </c:pt>
                <c:pt idx="19">
                  <c:v>7.0679049659266815E-2</c:v>
                </c:pt>
                <c:pt idx="20">
                  <c:v>3.5000000000000003E-2</c:v>
                </c:pt>
                <c:pt idx="21">
                  <c:v>8.0573026715657567E-2</c:v>
                </c:pt>
                <c:pt idx="22">
                  <c:v>-1.4653866000183964E-2</c:v>
                </c:pt>
                <c:pt idx="23">
                  <c:v>3.5000000000000003E-2</c:v>
                </c:pt>
                <c:pt idx="24">
                  <c:v>0</c:v>
                </c:pt>
                <c:pt idx="25">
                  <c:v>3.5000000000000003E-2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EB18-4BD4-938A-0DB551C66293}"/>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[5]Performance!$A$77</c:f>
              <c:strCache>
                <c:ptCount val="1"/>
                <c:pt idx="0">
                  <c:v>Implicit Rate Return, Female, IG4-D1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[5]Performance!$B$77:$AB$77</c:f>
              <c:numCache>
                <c:formatCode>General</c:formatCode>
                <c:ptCount val="27"/>
                <c:pt idx="0">
                  <c:v>3.3291224767150761E-2</c:v>
                </c:pt>
                <c:pt idx="1">
                  <c:v>0</c:v>
                </c:pt>
                <c:pt idx="2">
                  <c:v>0</c:v>
                </c:pt>
                <c:pt idx="3">
                  <c:v>2.7605019590024708E-2</c:v>
                </c:pt>
                <c:pt idx="4">
                  <c:v>1.1345482211041005E-2</c:v>
                </c:pt>
                <c:pt idx="5">
                  <c:v>3.5000000000000003E-2</c:v>
                </c:pt>
                <c:pt idx="6">
                  <c:v>6.8163704559986604E-2</c:v>
                </c:pt>
                <c:pt idx="7">
                  <c:v>3.5000000000000003E-2</c:v>
                </c:pt>
                <c:pt idx="8">
                  <c:v>7.0265398813047678E-2</c:v>
                </c:pt>
                <c:pt idx="9">
                  <c:v>3.5000000000000003E-2</c:v>
                </c:pt>
                <c:pt idx="10">
                  <c:v>3.5000000000000003E-2</c:v>
                </c:pt>
                <c:pt idx="11">
                  <c:v>8.5335941589060077E-2</c:v>
                </c:pt>
                <c:pt idx="12">
                  <c:v>3.5000000000000003E-2</c:v>
                </c:pt>
                <c:pt idx="13">
                  <c:v>0</c:v>
                </c:pt>
                <c:pt idx="14">
                  <c:v>9.3919887776899122E-2</c:v>
                </c:pt>
                <c:pt idx="15">
                  <c:v>7.9332583112792135E-2</c:v>
                </c:pt>
                <c:pt idx="16">
                  <c:v>2.6095683533209946E-2</c:v>
                </c:pt>
                <c:pt idx="17">
                  <c:v>8.5600908734805164E-2</c:v>
                </c:pt>
                <c:pt idx="18">
                  <c:v>3.5000000000000003E-2</c:v>
                </c:pt>
                <c:pt idx="19">
                  <c:v>5.7423207519296672E-2</c:v>
                </c:pt>
                <c:pt idx="20">
                  <c:v>3.5000000000000003E-2</c:v>
                </c:pt>
                <c:pt idx="21">
                  <c:v>8.0573026715657317E-2</c:v>
                </c:pt>
                <c:pt idx="22">
                  <c:v>-3.2752457250112478E-2</c:v>
                </c:pt>
                <c:pt idx="23">
                  <c:v>3.5000000000000003E-2</c:v>
                </c:pt>
                <c:pt idx="24">
                  <c:v>0</c:v>
                </c:pt>
                <c:pt idx="25">
                  <c:v>3.5000000000000003E-2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29A3-4DD6-A9F2-878749A9F967}"/>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[5]Performance!$A$78</c:f>
              <c:strCache>
                <c:ptCount val="1"/>
                <c:pt idx="0">
                  <c:v>Implicit Rate Return, Female, IG5-D1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[5]Performance!$B$78:$AB$78</c:f>
              <c:numCache>
                <c:formatCode>General</c:formatCode>
                <c:ptCount val="27"/>
                <c:pt idx="0">
                  <c:v>3.2373355550867879E-2</c:v>
                </c:pt>
                <c:pt idx="1">
                  <c:v>0</c:v>
                </c:pt>
                <c:pt idx="2">
                  <c:v>0</c:v>
                </c:pt>
                <c:pt idx="3">
                  <c:v>1.6323747819399478E-2</c:v>
                </c:pt>
                <c:pt idx="4">
                  <c:v>-4.9733550233764436E-3</c:v>
                </c:pt>
                <c:pt idx="5">
                  <c:v>3.5000000000000003E-2</c:v>
                </c:pt>
                <c:pt idx="6">
                  <c:v>6.7564681071648536E-2</c:v>
                </c:pt>
                <c:pt idx="7">
                  <c:v>3.5000000000000003E-2</c:v>
                </c:pt>
                <c:pt idx="8">
                  <c:v>6.6207654345278463E-2</c:v>
                </c:pt>
                <c:pt idx="9">
                  <c:v>3.5000000000000003E-2</c:v>
                </c:pt>
                <c:pt idx="10">
                  <c:v>3.5000000000000003E-2</c:v>
                </c:pt>
                <c:pt idx="11">
                  <c:v>8.5335941589060535E-2</c:v>
                </c:pt>
                <c:pt idx="12">
                  <c:v>3.5000000000000003E-2</c:v>
                </c:pt>
                <c:pt idx="13">
                  <c:v>0</c:v>
                </c:pt>
                <c:pt idx="14">
                  <c:v>9.3919887776898595E-2</c:v>
                </c:pt>
                <c:pt idx="15">
                  <c:v>7.0272955986178595E-2</c:v>
                </c:pt>
                <c:pt idx="16">
                  <c:v>1.7130052693111051E-2</c:v>
                </c:pt>
                <c:pt idx="17">
                  <c:v>8.5600908734805095E-2</c:v>
                </c:pt>
                <c:pt idx="18">
                  <c:v>3.5000000000000003E-2</c:v>
                </c:pt>
                <c:pt idx="19">
                  <c:v>4.6710002337847667E-2</c:v>
                </c:pt>
                <c:pt idx="20">
                  <c:v>3.5000000000000003E-2</c:v>
                </c:pt>
                <c:pt idx="21">
                  <c:v>8.0573026715657567E-2</c:v>
                </c:pt>
                <c:pt idx="22">
                  <c:v>-4.8951052702782445E-2</c:v>
                </c:pt>
                <c:pt idx="23">
                  <c:v>3.5000000000000003E-2</c:v>
                </c:pt>
                <c:pt idx="24">
                  <c:v>0</c:v>
                </c:pt>
                <c:pt idx="25">
                  <c:v>3.5000000000000003E-2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06FC-4CAF-95A3-B2B643668CF9}"/>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[5]Performance!$A$79</c:f>
              <c:strCache>
                <c:ptCount val="1"/>
                <c:pt idx="0">
                  <c:v>Implicit Rate Return, Female, IG1-D2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[5]Performance!$B$79:$AB$79</c:f>
              <c:numCache>
                <c:formatCode>General</c:formatCode>
                <c:ptCount val="27"/>
                <c:pt idx="0">
                  <c:v>4.8139172245867064E-2</c:v>
                </c:pt>
                <c:pt idx="1">
                  <c:v>0</c:v>
                </c:pt>
                <c:pt idx="2">
                  <c:v>0</c:v>
                </c:pt>
                <c:pt idx="3">
                  <c:v>4.8491811097486168E-2</c:v>
                </c:pt>
                <c:pt idx="4">
                  <c:v>0</c:v>
                </c:pt>
                <c:pt idx="5">
                  <c:v>5.879602496044601E-2</c:v>
                </c:pt>
                <c:pt idx="6">
                  <c:v>7.2591098803261742E-2</c:v>
                </c:pt>
                <c:pt idx="7">
                  <c:v>7.3010073079908283E-2</c:v>
                </c:pt>
                <c:pt idx="8">
                  <c:v>7.7571270323233923E-2</c:v>
                </c:pt>
                <c:pt idx="9">
                  <c:v>3.5000000000000003E-2</c:v>
                </c:pt>
                <c:pt idx="10">
                  <c:v>6.7645479792338314E-2</c:v>
                </c:pt>
                <c:pt idx="11">
                  <c:v>8.8972645478107973E-2</c:v>
                </c:pt>
                <c:pt idx="12">
                  <c:v>8.763010896189298E-2</c:v>
                </c:pt>
                <c:pt idx="13">
                  <c:v>0</c:v>
                </c:pt>
                <c:pt idx="14">
                  <c:v>0.10400124341984288</c:v>
                </c:pt>
                <c:pt idx="15">
                  <c:v>0.1245865271777309</c:v>
                </c:pt>
                <c:pt idx="16">
                  <c:v>8.5039970801317061E-2</c:v>
                </c:pt>
                <c:pt idx="17">
                  <c:v>8.6275296323137005E-2</c:v>
                </c:pt>
                <c:pt idx="18">
                  <c:v>5.7893367461197262E-2</c:v>
                </c:pt>
                <c:pt idx="19">
                  <c:v>8.343620004388122E-2</c:v>
                </c:pt>
                <c:pt idx="20">
                  <c:v>3.5000000000000003E-2</c:v>
                </c:pt>
                <c:pt idx="21">
                  <c:v>8.9389834870617496E-2</c:v>
                </c:pt>
                <c:pt idx="22">
                  <c:v>4.7020945928259263E-2</c:v>
                </c:pt>
                <c:pt idx="23">
                  <c:v>3.5000000000000003E-2</c:v>
                </c:pt>
                <c:pt idx="24">
                  <c:v>0</c:v>
                </c:pt>
                <c:pt idx="25">
                  <c:v>5.1697457815764833E-2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33F-45A8-90F3-943829C0F5E0}"/>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[5]Performance!$A$80</c:f>
              <c:strCache>
                <c:ptCount val="1"/>
                <c:pt idx="0">
                  <c:v>Implicit Rate Return, Female, IG2-D2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[5]Performance!$B$80:$AB$80</c:f>
              <c:numCache>
                <c:formatCode>General</c:formatCode>
                <c:ptCount val="27"/>
                <c:pt idx="0">
                  <c:v>3.9555331752885683E-2</c:v>
                </c:pt>
                <c:pt idx="1">
                  <c:v>0</c:v>
                </c:pt>
                <c:pt idx="2">
                  <c:v>0</c:v>
                </c:pt>
                <c:pt idx="3">
                  <c:v>4.8491811097486168E-2</c:v>
                </c:pt>
                <c:pt idx="4">
                  <c:v>0</c:v>
                </c:pt>
                <c:pt idx="5">
                  <c:v>4.3308715812549026E-2</c:v>
                </c:pt>
                <c:pt idx="6">
                  <c:v>7.1920332777646409E-2</c:v>
                </c:pt>
                <c:pt idx="7">
                  <c:v>4.0232362757327784E-2</c:v>
                </c:pt>
                <c:pt idx="8">
                  <c:v>7.5952512595592575E-2</c:v>
                </c:pt>
                <c:pt idx="9">
                  <c:v>3.5000000000000003E-2</c:v>
                </c:pt>
                <c:pt idx="10">
                  <c:v>3.7247648413568875E-2</c:v>
                </c:pt>
                <c:pt idx="11">
                  <c:v>8.8972645478107973E-2</c:v>
                </c:pt>
                <c:pt idx="12">
                  <c:v>5.4158827128519174E-2</c:v>
                </c:pt>
                <c:pt idx="13">
                  <c:v>0</c:v>
                </c:pt>
                <c:pt idx="14">
                  <c:v>0.10400124341984288</c:v>
                </c:pt>
                <c:pt idx="15">
                  <c:v>0.11041135698298862</c:v>
                </c:pt>
                <c:pt idx="16">
                  <c:v>6.0774108312228646E-2</c:v>
                </c:pt>
                <c:pt idx="17">
                  <c:v>8.5371438143094627E-2</c:v>
                </c:pt>
                <c:pt idx="18">
                  <c:v>3.9304788641437931E-2</c:v>
                </c:pt>
                <c:pt idx="19">
                  <c:v>8.343620004388122E-2</c:v>
                </c:pt>
                <c:pt idx="20">
                  <c:v>3.5000000000000003E-2</c:v>
                </c:pt>
                <c:pt idx="21">
                  <c:v>8.9389834870617496E-2</c:v>
                </c:pt>
                <c:pt idx="22">
                  <c:v>1.7764543137175626E-2</c:v>
                </c:pt>
                <c:pt idx="23">
                  <c:v>3.5000000000000003E-2</c:v>
                </c:pt>
                <c:pt idx="24">
                  <c:v>0</c:v>
                </c:pt>
                <c:pt idx="25">
                  <c:v>5.5252807466029813E-2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3EBB-4447-A345-7B4B275DC49E}"/>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[5]Performance!$A$81</c:f>
              <c:strCache>
                <c:ptCount val="1"/>
                <c:pt idx="0">
                  <c:v>Implicit Rate Return, Female, IG3-D2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[5]Performance!$B$81:$AB$81</c:f>
              <c:numCache>
                <c:formatCode>General</c:formatCode>
                <c:ptCount val="27"/>
                <c:pt idx="0">
                  <c:v>3.6202054576165626E-2</c:v>
                </c:pt>
                <c:pt idx="1">
                  <c:v>0</c:v>
                </c:pt>
                <c:pt idx="2">
                  <c:v>0</c:v>
                </c:pt>
                <c:pt idx="3">
                  <c:v>4.8491811097486667E-2</c:v>
                </c:pt>
                <c:pt idx="4">
                  <c:v>0</c:v>
                </c:pt>
                <c:pt idx="5">
                  <c:v>3.6315753727810672E-2</c:v>
                </c:pt>
                <c:pt idx="6">
                  <c:v>7.1238079820358402E-2</c:v>
                </c:pt>
                <c:pt idx="7">
                  <c:v>3.5000000000000003E-2</c:v>
                </c:pt>
                <c:pt idx="8">
                  <c:v>7.4190130761722359E-2</c:v>
                </c:pt>
                <c:pt idx="9">
                  <c:v>3.5000000000000003E-2</c:v>
                </c:pt>
                <c:pt idx="10">
                  <c:v>3.5000000000000003E-2</c:v>
                </c:pt>
                <c:pt idx="11">
                  <c:v>8.8972645478107848E-2</c:v>
                </c:pt>
                <c:pt idx="12">
                  <c:v>3.5000000000000003E-2</c:v>
                </c:pt>
                <c:pt idx="13">
                  <c:v>0</c:v>
                </c:pt>
                <c:pt idx="14">
                  <c:v>0.10400126593027716</c:v>
                </c:pt>
                <c:pt idx="15">
                  <c:v>9.4980621073407268E-2</c:v>
                </c:pt>
                <c:pt idx="16">
                  <c:v>4.5940932486755487E-2</c:v>
                </c:pt>
                <c:pt idx="17">
                  <c:v>8.5371438143094586E-2</c:v>
                </c:pt>
                <c:pt idx="18">
                  <c:v>3.5000000000000003E-2</c:v>
                </c:pt>
                <c:pt idx="19">
                  <c:v>8.0613996482307257E-2</c:v>
                </c:pt>
                <c:pt idx="20">
                  <c:v>3.5000000000000003E-2</c:v>
                </c:pt>
                <c:pt idx="21">
                  <c:v>8.9389834870617538E-2</c:v>
                </c:pt>
                <c:pt idx="22">
                  <c:v>-2.2335053199804065E-3</c:v>
                </c:pt>
                <c:pt idx="23">
                  <c:v>3.5000000000000003E-2</c:v>
                </c:pt>
                <c:pt idx="24">
                  <c:v>0</c:v>
                </c:pt>
                <c:pt idx="25">
                  <c:v>4.1499920145461396E-2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280-4A73-BFC7-D484D582F246}"/>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[5]Performance!$A$82</c:f>
              <c:strCache>
                <c:ptCount val="1"/>
                <c:pt idx="0">
                  <c:v>Implicit Rate Return, Female, IG4-D2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[5]Performance!$B$82:$AB$82</c:f>
              <c:numCache>
                <c:formatCode>General</c:formatCode>
                <c:ptCount val="27"/>
                <c:pt idx="0">
                  <c:v>3.4408714246909791E-2</c:v>
                </c:pt>
                <c:pt idx="1">
                  <c:v>0</c:v>
                </c:pt>
                <c:pt idx="2">
                  <c:v>0</c:v>
                </c:pt>
                <c:pt idx="3">
                  <c:v>3.8261085791040685E-2</c:v>
                </c:pt>
                <c:pt idx="4">
                  <c:v>0</c:v>
                </c:pt>
                <c:pt idx="5">
                  <c:v>3.5000000000000003E-2</c:v>
                </c:pt>
                <c:pt idx="6">
                  <c:v>7.0543947824933145E-2</c:v>
                </c:pt>
                <c:pt idx="7">
                  <c:v>3.5000000000000003E-2</c:v>
                </c:pt>
                <c:pt idx="8">
                  <c:v>7.3270852115602275E-2</c:v>
                </c:pt>
                <c:pt idx="9">
                  <c:v>3.5000000000000003E-2</c:v>
                </c:pt>
                <c:pt idx="10">
                  <c:v>3.5000000000000003E-2</c:v>
                </c:pt>
                <c:pt idx="11">
                  <c:v>8.8972645478107973E-2</c:v>
                </c:pt>
                <c:pt idx="12">
                  <c:v>3.5000000000000003E-2</c:v>
                </c:pt>
                <c:pt idx="13">
                  <c:v>0</c:v>
                </c:pt>
                <c:pt idx="14">
                  <c:v>0.10400126593027713</c:v>
                </c:pt>
                <c:pt idx="15">
                  <c:v>8.3730478286101057E-2</c:v>
                </c:pt>
                <c:pt idx="16">
                  <c:v>3.5061012847041426E-2</c:v>
                </c:pt>
                <c:pt idx="17">
                  <c:v>8.5371438143094627E-2</c:v>
                </c:pt>
                <c:pt idx="18">
                  <c:v>3.5000000000000003E-2</c:v>
                </c:pt>
                <c:pt idx="19">
                  <c:v>6.7752820788391274E-2</c:v>
                </c:pt>
                <c:pt idx="20">
                  <c:v>3.5000000000000003E-2</c:v>
                </c:pt>
                <c:pt idx="21">
                  <c:v>8.9389834870617496E-2</c:v>
                </c:pt>
                <c:pt idx="22">
                  <c:v>-1.8486699260307417E-2</c:v>
                </c:pt>
                <c:pt idx="23">
                  <c:v>3.5000000000000003E-2</c:v>
                </c:pt>
                <c:pt idx="24">
                  <c:v>0</c:v>
                </c:pt>
                <c:pt idx="25">
                  <c:v>2.8845427152121517E-2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702-40A6-B878-DA9D836B2054}"/>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[5]Performance!$A$83</c:f>
              <c:strCache>
                <c:ptCount val="1"/>
                <c:pt idx="0">
                  <c:v>Implicit Rate Return, Female, IG5-D2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[5]Performance!$B$83:$AB$83</c:f>
              <c:numCache>
                <c:formatCode>General</c:formatCode>
                <c:ptCount val="27"/>
                <c:pt idx="0">
                  <c:v>3.3291224767150698E-2</c:v>
                </c:pt>
                <c:pt idx="1">
                  <c:v>0</c:v>
                </c:pt>
                <c:pt idx="2">
                  <c:v>0</c:v>
                </c:pt>
                <c:pt idx="3">
                  <c:v>2.7605019590024277E-2</c:v>
                </c:pt>
                <c:pt idx="4">
                  <c:v>0</c:v>
                </c:pt>
                <c:pt idx="5">
                  <c:v>3.5000000000000003E-2</c:v>
                </c:pt>
                <c:pt idx="6">
                  <c:v>6.9837524517615934E-2</c:v>
                </c:pt>
                <c:pt idx="7">
                  <c:v>3.5000000000000003E-2</c:v>
                </c:pt>
                <c:pt idx="8">
                  <c:v>7.2324236230406486E-2</c:v>
                </c:pt>
                <c:pt idx="9">
                  <c:v>3.5000000000000003E-2</c:v>
                </c:pt>
                <c:pt idx="10">
                  <c:v>3.5000000000000003E-2</c:v>
                </c:pt>
                <c:pt idx="11">
                  <c:v>8.897264547810789E-2</c:v>
                </c:pt>
                <c:pt idx="12">
                  <c:v>3.5000000000000003E-2</c:v>
                </c:pt>
                <c:pt idx="13">
                  <c:v>0</c:v>
                </c:pt>
                <c:pt idx="14">
                  <c:v>0.10400126593027716</c:v>
                </c:pt>
                <c:pt idx="15">
                  <c:v>7.4782670480361191E-2</c:v>
                </c:pt>
                <c:pt idx="16">
                  <c:v>2.6393318149597573E-2</c:v>
                </c:pt>
                <c:pt idx="17">
                  <c:v>8.5371438143094627E-2</c:v>
                </c:pt>
                <c:pt idx="18">
                  <c:v>3.5000000000000003E-2</c:v>
                </c:pt>
                <c:pt idx="19">
                  <c:v>5.7423207519296672E-2</c:v>
                </c:pt>
                <c:pt idx="20">
                  <c:v>3.5000000000000003E-2</c:v>
                </c:pt>
                <c:pt idx="21">
                  <c:v>8.9389834870617496E-2</c:v>
                </c:pt>
                <c:pt idx="22">
                  <c:v>-3.2752457250111382E-2</c:v>
                </c:pt>
                <c:pt idx="23">
                  <c:v>3.5000000000000003E-2</c:v>
                </c:pt>
                <c:pt idx="24">
                  <c:v>0</c:v>
                </c:pt>
                <c:pt idx="25">
                  <c:v>1.764238541632011E-2</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17F9-467A-98F8-4C4D84970F15}"/>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[5]Performance!$A$84</c:f>
              <c:strCache>
                <c:ptCount val="1"/>
                <c:pt idx="0">
                  <c:v>Implicit Rate Return, Female, IG1-D3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[5]Performance!$B$84:$AB$84</c:f>
              <c:numCache>
                <c:formatCode>General</c:formatCode>
                <c:ptCount val="27"/>
                <c:pt idx="0">
                  <c:v>0</c:v>
                </c:pt>
                <c:pt idx="1">
                  <c:v>0</c:v>
                </c:pt>
                <c:pt idx="2">
                  <c:v>0</c:v>
                </c:pt>
                <c:pt idx="3">
                  <c:v>5.8345396589920391E-2</c:v>
                </c:pt>
                <c:pt idx="4">
                  <c:v>0</c:v>
                </c:pt>
                <c:pt idx="5">
                  <c:v>6.6404152487525334E-2</c:v>
                </c:pt>
                <c:pt idx="6">
                  <c:v>4.9287496240736733E-5</c:v>
                </c:pt>
                <c:pt idx="7">
                  <c:v>3.5000000000000003E-2</c:v>
                </c:pt>
                <c:pt idx="8">
                  <c:v>8.2654632530000188E-2</c:v>
                </c:pt>
                <c:pt idx="9">
                  <c:v>3.5000000000000003E-2</c:v>
                </c:pt>
                <c:pt idx="10">
                  <c:v>3.5000000000000003E-2</c:v>
                </c:pt>
                <c:pt idx="11">
                  <c:v>0</c:v>
                </c:pt>
                <c:pt idx="12">
                  <c:v>3.5000000000000003E-2</c:v>
                </c:pt>
                <c:pt idx="13">
                  <c:v>0</c:v>
                </c:pt>
                <c:pt idx="14">
                  <c:v>0</c:v>
                </c:pt>
                <c:pt idx="15">
                  <c:v>0.13047821758438491</c:v>
                </c:pt>
                <c:pt idx="16">
                  <c:v>9.4843014294115915E-2</c:v>
                </c:pt>
                <c:pt idx="17">
                  <c:v>8.6029243428406815E-2</c:v>
                </c:pt>
                <c:pt idx="18">
                  <c:v>6.8413756756772678E-2</c:v>
                </c:pt>
                <c:pt idx="19">
                  <c:v>9.021666673722635E-2</c:v>
                </c:pt>
                <c:pt idx="20">
                  <c:v>3.5000000000000003E-2</c:v>
                </c:pt>
                <c:pt idx="21">
                  <c:v>8.0573034847601158E-2</c:v>
                </c:pt>
                <c:pt idx="22">
                  <c:v>5.7999265283727508E-2</c:v>
                </c:pt>
                <c:pt idx="23">
                  <c:v>4.5754686441296606E-2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7C2E-4C16-8EEE-D575207AE33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[5]Performance!$A$85</c:f>
              <c:strCache>
                <c:ptCount val="1"/>
                <c:pt idx="0">
                  <c:v>Implicit Rate Return, Female, IG2-D3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[5]Performance!$B$85:$AB$85</c:f>
              <c:numCache>
                <c:formatCode>General</c:formatCode>
                <c:ptCount val="27"/>
                <c:pt idx="0">
                  <c:v>0</c:v>
                </c:pt>
                <c:pt idx="1">
                  <c:v>0</c:v>
                </c:pt>
                <c:pt idx="2">
                  <c:v>0</c:v>
                </c:pt>
                <c:pt idx="3">
                  <c:v>5.8345377485898825E-2</c:v>
                </c:pt>
                <c:pt idx="4">
                  <c:v>0</c:v>
                </c:pt>
                <c:pt idx="5">
                  <c:v>4.9211078274085641E-2</c:v>
                </c:pt>
                <c:pt idx="6">
                  <c:v>4.9287496240736733E-5</c:v>
                </c:pt>
                <c:pt idx="7">
                  <c:v>3.5000000000000003E-2</c:v>
                </c:pt>
                <c:pt idx="8">
                  <c:v>8.0810364592100503E-2</c:v>
                </c:pt>
                <c:pt idx="9">
                  <c:v>3.5000000000000003E-2</c:v>
                </c:pt>
                <c:pt idx="10">
                  <c:v>3.5000000000000003E-2</c:v>
                </c:pt>
                <c:pt idx="11">
                  <c:v>0</c:v>
                </c:pt>
                <c:pt idx="12">
                  <c:v>3.5000000000000003E-2</c:v>
                </c:pt>
                <c:pt idx="13">
                  <c:v>0</c:v>
                </c:pt>
                <c:pt idx="14">
                  <c:v>0</c:v>
                </c:pt>
                <c:pt idx="15">
                  <c:v>0.11641197874470925</c:v>
                </c:pt>
                <c:pt idx="16">
                  <c:v>7.1087619463422902E-2</c:v>
                </c:pt>
                <c:pt idx="17">
                  <c:v>8.3617048535591626E-2</c:v>
                </c:pt>
                <c:pt idx="18">
                  <c:v>5.0666447798886773E-2</c:v>
                </c:pt>
                <c:pt idx="19">
                  <c:v>9.021666673722635E-2</c:v>
                </c:pt>
                <c:pt idx="20">
                  <c:v>3.5000000000000003E-2</c:v>
                </c:pt>
                <c:pt idx="21">
                  <c:v>8.0573030780523261E-2</c:v>
                </c:pt>
                <c:pt idx="22">
                  <c:v>3.0497969282355396E-2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0F22-448D-9660-C08E0307383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[5]Performance!$A$86</c:f>
              <c:strCache>
                <c:ptCount val="1"/>
                <c:pt idx="0">
                  <c:v>Implicit Rate Return, Female, IG3-D3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[5]Performance!$B$86:$AB$86</c:f>
              <c:numCache>
                <c:formatCode>General</c:formatCode>
                <c:ptCount val="27"/>
                <c:pt idx="0">
                  <c:v>0</c:v>
                </c:pt>
                <c:pt idx="1">
                  <c:v>0</c:v>
                </c:pt>
                <c:pt idx="2">
                  <c:v>0</c:v>
                </c:pt>
                <c:pt idx="3">
                  <c:v>5.8345377485898825E-2</c:v>
                </c:pt>
                <c:pt idx="4">
                  <c:v>0</c:v>
                </c:pt>
                <c:pt idx="5">
                  <c:v>4.1117231933372224E-2</c:v>
                </c:pt>
                <c:pt idx="6">
                  <c:v>4.9287495346060391E-5</c:v>
                </c:pt>
                <c:pt idx="7">
                  <c:v>3.5000000000000003E-2</c:v>
                </c:pt>
                <c:pt idx="8">
                  <c:v>7.878639692750114E-2</c:v>
                </c:pt>
                <c:pt idx="9">
                  <c:v>3.5000000000000003E-2</c:v>
                </c:pt>
                <c:pt idx="10">
                  <c:v>3.5000000000000003E-2</c:v>
                </c:pt>
                <c:pt idx="11">
                  <c:v>0</c:v>
                </c:pt>
                <c:pt idx="12">
                  <c:v>3.5000000000000003E-2</c:v>
                </c:pt>
                <c:pt idx="13">
                  <c:v>0</c:v>
                </c:pt>
                <c:pt idx="14">
                  <c:v>0</c:v>
                </c:pt>
                <c:pt idx="15">
                  <c:v>0.10114215841410737</c:v>
                </c:pt>
                <c:pt idx="16">
                  <c:v>5.6667505474409303E-2</c:v>
                </c:pt>
                <c:pt idx="17">
                  <c:v>8.3617048535591654E-2</c:v>
                </c:pt>
                <c:pt idx="18">
                  <c:v>3.7893459673462776E-2</c:v>
                </c:pt>
                <c:pt idx="19">
                  <c:v>9.0216666737226364E-2</c:v>
                </c:pt>
                <c:pt idx="20">
                  <c:v>3.5000000000000003E-2</c:v>
                </c:pt>
                <c:pt idx="21">
                  <c:v>8.0573029424829162E-2</c:v>
                </c:pt>
                <c:pt idx="22">
                  <c:v>1.2237816222026736E-2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5D85-4C25-B67A-A6CA676472B6}"/>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[5]Performance!$A$87</c:f>
              <c:strCache>
                <c:ptCount val="1"/>
                <c:pt idx="0">
                  <c:v>Implicit Rate Return, Female, IG4-D3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[5]Performance!$B$87:$AB$87</c:f>
              <c:numCache>
                <c:formatCode>General</c:formatCode>
                <c:ptCount val="27"/>
                <c:pt idx="0">
                  <c:v>0</c:v>
                </c:pt>
                <c:pt idx="1">
                  <c:v>0</c:v>
                </c:pt>
                <c:pt idx="2">
                  <c:v>0</c:v>
                </c:pt>
                <c:pt idx="3">
                  <c:v>5.1269379560884655E-2</c:v>
                </c:pt>
                <c:pt idx="4">
                  <c:v>0</c:v>
                </c:pt>
                <c:pt idx="5">
                  <c:v>3.6315753727810672E-2</c:v>
                </c:pt>
                <c:pt idx="6">
                  <c:v>4.9287496240736733E-5</c:v>
                </c:pt>
                <c:pt idx="7">
                  <c:v>3.5000000000000003E-2</c:v>
                </c:pt>
                <c:pt idx="8">
                  <c:v>7.7723640677315103E-2</c:v>
                </c:pt>
                <c:pt idx="9">
                  <c:v>3.5000000000000003E-2</c:v>
                </c:pt>
                <c:pt idx="10">
                  <c:v>3.5000000000000003E-2</c:v>
                </c:pt>
                <c:pt idx="11">
                  <c:v>0</c:v>
                </c:pt>
                <c:pt idx="12">
                  <c:v>3.5000000000000003E-2</c:v>
                </c:pt>
                <c:pt idx="13">
                  <c:v>0</c:v>
                </c:pt>
                <c:pt idx="14">
                  <c:v>0</c:v>
                </c:pt>
                <c:pt idx="15">
                  <c:v>9.0043646116660991E-2</c:v>
                </c:pt>
                <c:pt idx="16">
                  <c:v>4.6141845251641E-2</c:v>
                </c:pt>
                <c:pt idx="17">
                  <c:v>8.3617048535591626E-2</c:v>
                </c:pt>
                <c:pt idx="18">
                  <c:v>3.5000000000000003E-2</c:v>
                </c:pt>
                <c:pt idx="19">
                  <c:v>8.0613996482306993E-2</c:v>
                </c:pt>
                <c:pt idx="20">
                  <c:v>3.5000000000000003E-2</c:v>
                </c:pt>
                <c:pt idx="21">
                  <c:v>8.05730287469833E-2</c:v>
                </c:pt>
                <c:pt idx="22">
                  <c:v>-2.2335053199740752E-3</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A3C2-42CD-ABA8-39E86265976D}"/>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[5]Performance!$A$88</c:f>
              <c:strCache>
                <c:ptCount val="1"/>
                <c:pt idx="0">
                  <c:v>Implicit Rate Return, Female, IG5-D3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[5]Performance!$B$88:$AB$88</c:f>
              <c:numCache>
                <c:formatCode>General</c:formatCode>
                <c:ptCount val="27"/>
                <c:pt idx="0">
                  <c:v>0</c:v>
                </c:pt>
                <c:pt idx="1">
                  <c:v>0</c:v>
                </c:pt>
                <c:pt idx="2">
                  <c:v>0</c:v>
                </c:pt>
                <c:pt idx="3">
                  <c:v>4.1244513141530464E-2</c:v>
                </c:pt>
                <c:pt idx="4">
                  <c:v>0</c:v>
                </c:pt>
                <c:pt idx="5">
                  <c:v>3.5000000000000003E-2</c:v>
                </c:pt>
                <c:pt idx="6">
                  <c:v>4.9287496558747629E-5</c:v>
                </c:pt>
                <c:pt idx="7">
                  <c:v>3.5000000000000003E-2</c:v>
                </c:pt>
                <c:pt idx="8">
                  <c:v>7.6623987887621384E-2</c:v>
                </c:pt>
                <c:pt idx="9">
                  <c:v>3.5000000000000003E-2</c:v>
                </c:pt>
                <c:pt idx="10">
                  <c:v>3.5000000000000003E-2</c:v>
                </c:pt>
                <c:pt idx="11">
                  <c:v>0</c:v>
                </c:pt>
                <c:pt idx="12">
                  <c:v>3.5000000000000003E-2</c:v>
                </c:pt>
                <c:pt idx="13">
                  <c:v>0</c:v>
                </c:pt>
                <c:pt idx="14">
                  <c:v>0</c:v>
                </c:pt>
                <c:pt idx="15">
                  <c:v>8.1241088763269242E-2</c:v>
                </c:pt>
                <c:pt idx="16">
                  <c:v>3.778641325018256E-2</c:v>
                </c:pt>
                <c:pt idx="17">
                  <c:v>8.361704853559164E-2</c:v>
                </c:pt>
                <c:pt idx="18">
                  <c:v>3.5000000000000003E-2</c:v>
                </c:pt>
                <c:pt idx="19">
                  <c:v>7.0679049659266815E-2</c:v>
                </c:pt>
                <c:pt idx="20">
                  <c:v>3.5000000000000003E-2</c:v>
                </c:pt>
                <c:pt idx="21">
                  <c:v>8.0573028340276034E-2</c:v>
                </c:pt>
                <c:pt idx="22">
                  <c:v>-1.4653866000182151E-2</c:v>
                </c:pt>
                <c:pt idx="23">
                  <c:v>3.5000000000000003E-2</c:v>
                </c:pt>
                <c:pt idx="24">
                  <c:v>0</c:v>
                </c:pt>
                <c:pt idx="25">
                  <c:v>0</c:v>
                </c:pt>
                <c:pt idx="26">
                  <c:v>3.5000000000000003E-2</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2F3-4B49-B00A-D35F74395DC7}"/>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[5]Performance!$A$91</c:f>
              <c:strCache>
                <c:ptCount val="1"/>
                <c:pt idx="0">
                  <c:v>Implicit Subsidy/Tax, % of total replacement rate, Male, IG1-D1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[5]Performance!$B$91:$AB$91</c:f>
              <c:numCache>
                <c:formatCode>General</c:formatCode>
                <c:ptCount val="27"/>
                <c:pt idx="0">
                  <c:v>-2.8127568344884168E-2</c:v>
                </c:pt>
                <c:pt idx="1">
                  <c:v>0</c:v>
                </c:pt>
                <c:pt idx="2">
                  <c:v>0</c:v>
                </c:pt>
                <c:pt idx="3">
                  <c:v>-0.17814587690655204</c:v>
                </c:pt>
                <c:pt idx="4">
                  <c:v>4.7201019806258682E-2</c:v>
                </c:pt>
                <c:pt idx="5">
                  <c:v>5.4545562648426804E-2</c:v>
                </c:pt>
                <c:pt idx="6">
                  <c:v>0.29833538848741148</c:v>
                </c:pt>
                <c:pt idx="7">
                  <c:v>0.10690380928569942</c:v>
                </c:pt>
                <c:pt idx="8">
                  <c:v>0.48756081540085261</c:v>
                </c:pt>
                <c:pt idx="9">
                  <c:v>0</c:v>
                </c:pt>
                <c:pt idx="10">
                  <c:v>0.12289164606816955</c:v>
                </c:pt>
                <c:pt idx="11">
                  <c:v>0.44389504168729471</c:v>
                </c:pt>
                <c:pt idx="12">
                  <c:v>0.18612690312537661</c:v>
                </c:pt>
                <c:pt idx="13">
                  <c:v>0</c:v>
                </c:pt>
                <c:pt idx="14">
                  <c:v>0.21383634006918023</c:v>
                </c:pt>
                <c:pt idx="15">
                  <c:v>0.59302041928644533</c:v>
                </c:pt>
                <c:pt idx="16">
                  <c:v>0.24651063141560167</c:v>
                </c:pt>
                <c:pt idx="17">
                  <c:v>0.81176223724980778</c:v>
                </c:pt>
                <c:pt idx="18">
                  <c:v>8.6899461048421223E-2</c:v>
                </c:pt>
                <c:pt idx="19">
                  <c:v>0.41529416177569373</c:v>
                </c:pt>
                <c:pt idx="20">
                  <c:v>0</c:v>
                </c:pt>
                <c:pt idx="21">
                  <c:v>0.64457307833679067</c:v>
                </c:pt>
                <c:pt idx="22">
                  <c:v>-5.5812584443214075E-2</c:v>
                </c:pt>
                <c:pt idx="23">
                  <c:v>0</c:v>
                </c:pt>
                <c:pt idx="24">
                  <c:v>0</c:v>
                </c:pt>
                <c:pt idx="25">
                  <c:v>-1.8743753629609894E-2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5298-4226-A2E9-36BBC1BDEB82}"/>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[5]Performance!$A$92</c:f>
              <c:strCache>
                <c:ptCount val="1"/>
                <c:pt idx="0">
                  <c:v>Implicit Subsidy/Tax, % of total replacement rate, Male, IG2-D1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[5]Performance!$B$92:$AB$92</c:f>
              <c:numCache>
                <c:formatCode>General</c:formatCode>
                <c:ptCount val="27"/>
                <c:pt idx="0">
                  <c:v>-0.12349678448686596</c:v>
                </c:pt>
                <c:pt idx="1">
                  <c:v>0</c:v>
                </c:pt>
                <c:pt idx="2">
                  <c:v>0</c:v>
                </c:pt>
                <c:pt idx="3">
                  <c:v>-0.17814587690655204</c:v>
                </c:pt>
                <c:pt idx="4">
                  <c:v>4.7201019806258682E-2</c:v>
                </c:pt>
                <c:pt idx="5">
                  <c:v>0</c:v>
                </c:pt>
                <c:pt idx="6">
                  <c:v>0.29833538848741148</c:v>
                </c:pt>
                <c:pt idx="7">
                  <c:v>0</c:v>
                </c:pt>
                <c:pt idx="8">
                  <c:v>0.45774123266158573</c:v>
                </c:pt>
                <c:pt idx="9">
                  <c:v>0</c:v>
                </c:pt>
                <c:pt idx="10">
                  <c:v>0</c:v>
                </c:pt>
                <c:pt idx="11">
                  <c:v>0.44389504168729471</c:v>
                </c:pt>
                <c:pt idx="12">
                  <c:v>0</c:v>
                </c:pt>
                <c:pt idx="13">
                  <c:v>0</c:v>
                </c:pt>
                <c:pt idx="14">
                  <c:v>0.21383634006918023</c:v>
                </c:pt>
                <c:pt idx="15">
                  <c:v>0.35792385837155644</c:v>
                </c:pt>
                <c:pt idx="16">
                  <c:v>5.8780978992860833E-2</c:v>
                </c:pt>
                <c:pt idx="17">
                  <c:v>0.81176223724980778</c:v>
                </c:pt>
                <c:pt idx="18">
                  <c:v>0</c:v>
                </c:pt>
                <c:pt idx="19">
                  <c:v>0.41529416177569373</c:v>
                </c:pt>
                <c:pt idx="20">
                  <c:v>0</c:v>
                </c:pt>
                <c:pt idx="21">
                  <c:v>0.64457307833679067</c:v>
                </c:pt>
                <c:pt idx="22">
                  <c:v>-0.27015258444321411</c:v>
                </c:pt>
                <c:pt idx="23">
                  <c:v>0</c:v>
                </c:pt>
                <c:pt idx="24">
                  <c:v>0</c:v>
                </c:pt>
                <c:pt idx="25">
                  <c:v>-8.8179274494041726E-2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9EA3-4A6E-A0CC-58F937F3C07C}"/>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[5]Performance!$A$93</c:f>
              <c:strCache>
                <c:ptCount val="1"/>
                <c:pt idx="0">
                  <c:v>Implicit Subsidy/Tax, % of total replacement rate, Male, IG3-D1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[5]Performance!$B$93:$AB$93</c:f>
              <c:numCache>
                <c:formatCode>General</c:formatCode>
                <c:ptCount val="27"/>
                <c:pt idx="0">
                  <c:v>-0.15528652320086</c:v>
                </c:pt>
                <c:pt idx="1">
                  <c:v>0</c:v>
                </c:pt>
                <c:pt idx="2">
                  <c:v>0</c:v>
                </c:pt>
                <c:pt idx="3">
                  <c:v>-0.32986258527463652</c:v>
                </c:pt>
                <c:pt idx="4">
                  <c:v>-6.9466593912547836E-2</c:v>
                </c:pt>
                <c:pt idx="5">
                  <c:v>0</c:v>
                </c:pt>
                <c:pt idx="6">
                  <c:v>0.29833538848741148</c:v>
                </c:pt>
                <c:pt idx="7">
                  <c:v>0</c:v>
                </c:pt>
                <c:pt idx="8">
                  <c:v>0.42696018455198365</c:v>
                </c:pt>
                <c:pt idx="9">
                  <c:v>0</c:v>
                </c:pt>
                <c:pt idx="10">
                  <c:v>0</c:v>
                </c:pt>
                <c:pt idx="11">
                  <c:v>0.4438950416872946</c:v>
                </c:pt>
                <c:pt idx="12">
                  <c:v>0</c:v>
                </c:pt>
                <c:pt idx="13">
                  <c:v>0</c:v>
                </c:pt>
                <c:pt idx="14">
                  <c:v>0.21383634006918029</c:v>
                </c:pt>
                <c:pt idx="15">
                  <c:v>0.20190604206474744</c:v>
                </c:pt>
                <c:pt idx="16">
                  <c:v>-3.7955718147194284E-3</c:v>
                </c:pt>
                <c:pt idx="17">
                  <c:v>0.81176223724980801</c:v>
                </c:pt>
                <c:pt idx="18">
                  <c:v>0</c:v>
                </c:pt>
                <c:pt idx="19">
                  <c:v>0.19856819305030227</c:v>
                </c:pt>
                <c:pt idx="20">
                  <c:v>0</c:v>
                </c:pt>
                <c:pt idx="21">
                  <c:v>0.64457307833679067</c:v>
                </c:pt>
                <c:pt idx="22">
                  <c:v>-0.34159925110988065</c:v>
                </c:pt>
                <c:pt idx="23">
                  <c:v>0</c:v>
                </c:pt>
                <c:pt idx="24">
                  <c:v>0</c:v>
                </c:pt>
                <c:pt idx="25">
                  <c:v>-0.22157019681171014</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82F6-4873-9981-79777D795862}"/>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[5]Performance!$A$94</c:f>
              <c:strCache>
                <c:ptCount val="1"/>
                <c:pt idx="0">
                  <c:v>Implicit Subsidy/Tax, % of total replacement rate, Male, IG4-D1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[5]Performance!$B$94:$AB$94</c:f>
              <c:numCache>
                <c:formatCode>General</c:formatCode>
                <c:ptCount val="27"/>
                <c:pt idx="0">
                  <c:v>-0.17118139255785692</c:v>
                </c:pt>
                <c:pt idx="1">
                  <c:v>0</c:v>
                </c:pt>
                <c:pt idx="2">
                  <c:v>0</c:v>
                </c:pt>
                <c:pt idx="3">
                  <c:v>-0.49193340818261549</c:v>
                </c:pt>
                <c:pt idx="4">
                  <c:v>-0.1940963487068777</c:v>
                </c:pt>
                <c:pt idx="5">
                  <c:v>0</c:v>
                </c:pt>
                <c:pt idx="6">
                  <c:v>0.29833538848741148</c:v>
                </c:pt>
                <c:pt idx="7">
                  <c:v>0</c:v>
                </c:pt>
                <c:pt idx="8">
                  <c:v>0.41156931031064092</c:v>
                </c:pt>
                <c:pt idx="9">
                  <c:v>0</c:v>
                </c:pt>
                <c:pt idx="10">
                  <c:v>0</c:v>
                </c:pt>
                <c:pt idx="11">
                  <c:v>0.44389504168729471</c:v>
                </c:pt>
                <c:pt idx="12">
                  <c:v>0</c:v>
                </c:pt>
                <c:pt idx="13">
                  <c:v>0</c:v>
                </c:pt>
                <c:pt idx="14">
                  <c:v>0.21383634006918023</c:v>
                </c:pt>
                <c:pt idx="15">
                  <c:v>0.1238971339113429</c:v>
                </c:pt>
                <c:pt idx="16">
                  <c:v>-3.5083847218509601E-2</c:v>
                </c:pt>
                <c:pt idx="17">
                  <c:v>0.81176223724980778</c:v>
                </c:pt>
                <c:pt idx="18">
                  <c:v>0</c:v>
                </c:pt>
                <c:pt idx="19">
                  <c:v>5.1854578026828246E-2</c:v>
                </c:pt>
                <c:pt idx="20">
                  <c:v>0</c:v>
                </c:pt>
                <c:pt idx="21">
                  <c:v>0.64457307833679067</c:v>
                </c:pt>
                <c:pt idx="22">
                  <c:v>-0.37732258444321409</c:v>
                </c:pt>
                <c:pt idx="23">
                  <c:v>0</c:v>
                </c:pt>
                <c:pt idx="24">
                  <c:v>0</c:v>
                </c:pt>
                <c:pt idx="25">
                  <c:v>-0.36963306361560644</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C2D2-4915-BE0D-0FF746AE7E3A}"/>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[5]Performance!$A$95</c:f>
              <c:strCache>
                <c:ptCount val="1"/>
                <c:pt idx="0">
                  <c:v>Implicit Subsidy/Tax, % of total replacement rate, Male, IG5-D1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[5]Performance!$B$95:$AB$95</c:f>
              <c:numCache>
                <c:formatCode>General</c:formatCode>
                <c:ptCount val="27"/>
                <c:pt idx="0">
                  <c:v>-0.24720762375670768</c:v>
                </c:pt>
                <c:pt idx="1">
                  <c:v>0</c:v>
                </c:pt>
                <c:pt idx="2">
                  <c:v>0</c:v>
                </c:pt>
                <c:pt idx="3">
                  <c:v>-0.58917590192740288</c:v>
                </c:pt>
                <c:pt idx="4">
                  <c:v>-0.26887420158347541</c:v>
                </c:pt>
                <c:pt idx="5">
                  <c:v>0</c:v>
                </c:pt>
                <c:pt idx="6">
                  <c:v>0.29833538848741137</c:v>
                </c:pt>
                <c:pt idx="7">
                  <c:v>0</c:v>
                </c:pt>
                <c:pt idx="8">
                  <c:v>0.32942912794426521</c:v>
                </c:pt>
                <c:pt idx="9">
                  <c:v>0</c:v>
                </c:pt>
                <c:pt idx="10">
                  <c:v>0</c:v>
                </c:pt>
                <c:pt idx="11">
                  <c:v>0.44389504168729482</c:v>
                </c:pt>
                <c:pt idx="12">
                  <c:v>0</c:v>
                </c:pt>
                <c:pt idx="13">
                  <c:v>0</c:v>
                </c:pt>
                <c:pt idx="14">
                  <c:v>0.21383634006918026</c:v>
                </c:pt>
                <c:pt idx="15">
                  <c:v>7.7091789019300208E-2</c:v>
                </c:pt>
                <c:pt idx="16">
                  <c:v>-5.3856812460783679E-2</c:v>
                </c:pt>
                <c:pt idx="17">
                  <c:v>0.81176223724980812</c:v>
                </c:pt>
                <c:pt idx="18">
                  <c:v>0</c:v>
                </c:pt>
                <c:pt idx="19">
                  <c:v>-3.6173590987256365E-2</c:v>
                </c:pt>
                <c:pt idx="20">
                  <c:v>0</c:v>
                </c:pt>
                <c:pt idx="21">
                  <c:v>0.64457307833679078</c:v>
                </c:pt>
                <c:pt idx="22">
                  <c:v>-0.39875658444321394</c:v>
                </c:pt>
                <c:pt idx="23">
                  <c:v>0</c:v>
                </c:pt>
                <c:pt idx="24">
                  <c:v>0</c:v>
                </c:pt>
                <c:pt idx="25">
                  <c:v>-0.39758920409718929</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990B-4367-9201-C01C9085EB3F}"/>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[5]Performance!$A$96</c:f>
              <c:strCache>
                <c:ptCount val="1"/>
                <c:pt idx="0">
                  <c:v>Implicit Subsidy/Tax, % of total replacement rate, Male, IG1-D2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[5]Performance!$B$96:$AB$96</c:f>
              <c:numCache>
                <c:formatCode>General</c:formatCode>
                <c:ptCount val="27"/>
                <c:pt idx="0">
                  <c:v>1.5645631780885516E-2</c:v>
                </c:pt>
                <c:pt idx="1">
                  <c:v>0</c:v>
                </c:pt>
                <c:pt idx="2">
                  <c:v>0</c:v>
                </c:pt>
                <c:pt idx="3">
                  <c:v>1.748329847475838E-2</c:v>
                </c:pt>
                <c:pt idx="4">
                  <c:v>-0.45438849047189311</c:v>
                </c:pt>
                <c:pt idx="5">
                  <c:v>7.4651798162055971E-2</c:v>
                </c:pt>
                <c:pt idx="6">
                  <c:v>0.32591418591888038</c:v>
                </c:pt>
                <c:pt idx="7">
                  <c:v>0.16963152497831196</c:v>
                </c:pt>
                <c:pt idx="8">
                  <c:v>0.45257358387075786</c:v>
                </c:pt>
                <c:pt idx="9">
                  <c:v>0</c:v>
                </c:pt>
                <c:pt idx="10">
                  <c:v>0.16712216689310522</c:v>
                </c:pt>
                <c:pt idx="11">
                  <c:v>0.40195329262958862</c:v>
                </c:pt>
                <c:pt idx="12">
                  <c:v>0.24283817408401162</c:v>
                </c:pt>
                <c:pt idx="13">
                  <c:v>0</c:v>
                </c:pt>
                <c:pt idx="14">
                  <c:v>0.23229424758443284</c:v>
                </c:pt>
                <c:pt idx="15">
                  <c:v>0.53594196128974625</c:v>
                </c:pt>
                <c:pt idx="16">
                  <c:v>0.27288807960013173</c:v>
                </c:pt>
                <c:pt idx="17">
                  <c:v>0.65408473418509083</c:v>
                </c:pt>
                <c:pt idx="18">
                  <c:v>0.14669868633886393</c:v>
                </c:pt>
                <c:pt idx="19">
                  <c:v>0.38963393147907543</c:v>
                </c:pt>
                <c:pt idx="20">
                  <c:v>0</c:v>
                </c:pt>
                <c:pt idx="21">
                  <c:v>0.71177534079323124</c:v>
                </c:pt>
                <c:pt idx="22">
                  <c:v>4.1085932445428797E-2</c:v>
                </c:pt>
                <c:pt idx="23">
                  <c:v>0</c:v>
                </c:pt>
                <c:pt idx="24">
                  <c:v>0</c:v>
                </c:pt>
                <c:pt idx="25">
                  <c:v>8.0745487319514475E-2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FD1D-4D04-9C78-31A9013FB13F}"/>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[5]Performance!$A$97</c:f>
              <c:strCache>
                <c:ptCount val="1"/>
                <c:pt idx="0">
                  <c:v>Implicit Subsidy/Tax, % of total replacement rate, Male, IG2-D2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[5]Performance!$B$97:$AB$97</c:f>
              <c:numCache>
                <c:formatCode>General</c:formatCode>
                <c:ptCount val="27"/>
                <c:pt idx="0">
                  <c:v>-7.9723584361096278E-2</c:v>
                </c:pt>
                <c:pt idx="1">
                  <c:v>0</c:v>
                </c:pt>
                <c:pt idx="2">
                  <c:v>0</c:v>
                </c:pt>
                <c:pt idx="3">
                  <c:v>1.748329847475838E-2</c:v>
                </c:pt>
                <c:pt idx="4">
                  <c:v>-0.45438849047189311</c:v>
                </c:pt>
                <c:pt idx="5">
                  <c:v>0</c:v>
                </c:pt>
                <c:pt idx="6">
                  <c:v>0.31673040958951709</c:v>
                </c:pt>
                <c:pt idx="7">
                  <c:v>0</c:v>
                </c:pt>
                <c:pt idx="8">
                  <c:v>0.42275400113149098</c:v>
                </c:pt>
                <c:pt idx="9">
                  <c:v>0</c:v>
                </c:pt>
                <c:pt idx="10">
                  <c:v>0</c:v>
                </c:pt>
                <c:pt idx="11">
                  <c:v>0.40195329262958862</c:v>
                </c:pt>
                <c:pt idx="12">
                  <c:v>7.9965451247356045E-3</c:v>
                </c:pt>
                <c:pt idx="13">
                  <c:v>0</c:v>
                </c:pt>
                <c:pt idx="14">
                  <c:v>0.23229424758443284</c:v>
                </c:pt>
                <c:pt idx="15">
                  <c:v>0.3272937634777825</c:v>
                </c:pt>
                <c:pt idx="16">
                  <c:v>8.5158427177390833E-2</c:v>
                </c:pt>
                <c:pt idx="17">
                  <c:v>0.64368634965741744</c:v>
                </c:pt>
                <c:pt idx="18">
                  <c:v>0</c:v>
                </c:pt>
                <c:pt idx="19">
                  <c:v>0.38963393147907543</c:v>
                </c:pt>
                <c:pt idx="20">
                  <c:v>0</c:v>
                </c:pt>
                <c:pt idx="21">
                  <c:v>0.71177534079323124</c:v>
                </c:pt>
                <c:pt idx="22">
                  <c:v>-0.17325406755457121</c:v>
                </c:pt>
                <c:pt idx="23">
                  <c:v>0</c:v>
                </c:pt>
                <c:pt idx="24">
                  <c:v>0</c:v>
                </c:pt>
                <c:pt idx="25">
                  <c:v>1.3703478710662631E-2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450B-408D-B621-9F55BD0343F2}"/>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[5]Performance!$A$98</c:f>
              <c:strCache>
                <c:ptCount val="1"/>
                <c:pt idx="0">
                  <c:v>Implicit Subsidy/Tax, % of total replacement rate, Male, IG3-D2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[5]Performance!$B$98:$AB$98</c:f>
              <c:numCache>
                <c:formatCode>General</c:formatCode>
                <c:ptCount val="27"/>
                <c:pt idx="0">
                  <c:v>-0.11151332307509043</c:v>
                </c:pt>
                <c:pt idx="1">
                  <c:v>0</c:v>
                </c:pt>
                <c:pt idx="2">
                  <c:v>0</c:v>
                </c:pt>
                <c:pt idx="3">
                  <c:v>-0.13423340989332622</c:v>
                </c:pt>
                <c:pt idx="4">
                  <c:v>-0.45438849047189311</c:v>
                </c:pt>
                <c:pt idx="5">
                  <c:v>0</c:v>
                </c:pt>
                <c:pt idx="6">
                  <c:v>0.30754663326015363</c:v>
                </c:pt>
                <c:pt idx="7">
                  <c:v>0</c:v>
                </c:pt>
                <c:pt idx="8">
                  <c:v>0.39197289529883256</c:v>
                </c:pt>
                <c:pt idx="9">
                  <c:v>0</c:v>
                </c:pt>
                <c:pt idx="10">
                  <c:v>0</c:v>
                </c:pt>
                <c:pt idx="11">
                  <c:v>0.40195329262958851</c:v>
                </c:pt>
                <c:pt idx="12">
                  <c:v>0</c:v>
                </c:pt>
                <c:pt idx="13">
                  <c:v>0</c:v>
                </c:pt>
                <c:pt idx="14">
                  <c:v>0.23229424758443284</c:v>
                </c:pt>
                <c:pt idx="15">
                  <c:v>0.18882795150548948</c:v>
                </c:pt>
                <c:pt idx="16">
                  <c:v>2.2581876369810558E-2</c:v>
                </c:pt>
                <c:pt idx="17">
                  <c:v>0.64368634965741744</c:v>
                </c:pt>
                <c:pt idx="18">
                  <c:v>0</c:v>
                </c:pt>
                <c:pt idx="19">
                  <c:v>0.2762254464590212</c:v>
                </c:pt>
                <c:pt idx="20">
                  <c:v>0</c:v>
                </c:pt>
                <c:pt idx="21">
                  <c:v>0.71177534079323102</c:v>
                </c:pt>
                <c:pt idx="22">
                  <c:v>-0.24470073422123792</c:v>
                </c:pt>
                <c:pt idx="23">
                  <c:v>0</c:v>
                </c:pt>
                <c:pt idx="24">
                  <c:v>0</c:v>
                </c:pt>
                <c:pt idx="25">
                  <c:v>-0.12109155857877091</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2D25-4083-B02B-375C4E7D64EB}"/>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[5]Performance!$A$99</c:f>
              <c:strCache>
                <c:ptCount val="1"/>
                <c:pt idx="0">
                  <c:v>Implicit Subsidy/Tax, % of total replacement rate, Male, IG4-D2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[5]Performance!$B$99:$AB$99</c:f>
              <c:numCache>
                <c:formatCode>General</c:formatCode>
                <c:ptCount val="27"/>
                <c:pt idx="0">
                  <c:v>-0.12740819243208723</c:v>
                </c:pt>
                <c:pt idx="1">
                  <c:v>0</c:v>
                </c:pt>
                <c:pt idx="2">
                  <c:v>0</c:v>
                </c:pt>
                <c:pt idx="3">
                  <c:v>-0.29630423280130508</c:v>
                </c:pt>
                <c:pt idx="4">
                  <c:v>-0.45438849047189311</c:v>
                </c:pt>
                <c:pt idx="5">
                  <c:v>0</c:v>
                </c:pt>
                <c:pt idx="6">
                  <c:v>0.29836285693079062</c:v>
                </c:pt>
                <c:pt idx="7">
                  <c:v>0</c:v>
                </c:pt>
                <c:pt idx="8">
                  <c:v>0.37658203548825397</c:v>
                </c:pt>
                <c:pt idx="9">
                  <c:v>0</c:v>
                </c:pt>
                <c:pt idx="10">
                  <c:v>0</c:v>
                </c:pt>
                <c:pt idx="11">
                  <c:v>0.40195329262958862</c:v>
                </c:pt>
                <c:pt idx="12">
                  <c:v>0</c:v>
                </c:pt>
                <c:pt idx="13">
                  <c:v>0</c:v>
                </c:pt>
                <c:pt idx="14">
                  <c:v>0.23229424758443284</c:v>
                </c:pt>
                <c:pt idx="15">
                  <c:v>0.119595045519343</c:v>
                </c:pt>
                <c:pt idx="16">
                  <c:v>-8.7063990339796005E-3</c:v>
                </c:pt>
                <c:pt idx="17">
                  <c:v>0.64368634965741744</c:v>
                </c:pt>
                <c:pt idx="18">
                  <c:v>0</c:v>
                </c:pt>
                <c:pt idx="19">
                  <c:v>0.12951183143554706</c:v>
                </c:pt>
                <c:pt idx="20">
                  <c:v>0</c:v>
                </c:pt>
                <c:pt idx="21">
                  <c:v>0.71177534079323124</c:v>
                </c:pt>
                <c:pt idx="22">
                  <c:v>-0.28042406755457122</c:v>
                </c:pt>
                <c:pt idx="23">
                  <c:v>0</c:v>
                </c:pt>
                <c:pt idx="24">
                  <c:v>0</c:v>
                </c:pt>
                <c:pt idx="25">
                  <c:v>-0.26843216749581877</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AEDB-4865-A850-5F16516402C9}"/>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[5]Performance!$A$100</c:f>
              <c:strCache>
                <c:ptCount val="1"/>
                <c:pt idx="0">
                  <c:v>Implicit Subsidy/Tax, % of total replacement rate, Male, IG5-D2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[5]Performance!$B$100:$AB$100</c:f>
              <c:numCache>
                <c:formatCode>General</c:formatCode>
                <c:ptCount val="27"/>
                <c:pt idx="0">
                  <c:v>-0.13694511404628551</c:v>
                </c:pt>
                <c:pt idx="1">
                  <c:v>0</c:v>
                </c:pt>
                <c:pt idx="2">
                  <c:v>0</c:v>
                </c:pt>
                <c:pt idx="3">
                  <c:v>-0.39354672654609235</c:v>
                </c:pt>
                <c:pt idx="4">
                  <c:v>-0.45438849047189322</c:v>
                </c:pt>
                <c:pt idx="5">
                  <c:v>0</c:v>
                </c:pt>
                <c:pt idx="6">
                  <c:v>0.28917908060142722</c:v>
                </c:pt>
                <c:pt idx="7">
                  <c:v>0</c:v>
                </c:pt>
                <c:pt idx="8">
                  <c:v>0.36119121864928394</c:v>
                </c:pt>
                <c:pt idx="9">
                  <c:v>0</c:v>
                </c:pt>
                <c:pt idx="10">
                  <c:v>0</c:v>
                </c:pt>
                <c:pt idx="11">
                  <c:v>0.40195329262958857</c:v>
                </c:pt>
                <c:pt idx="12">
                  <c:v>0</c:v>
                </c:pt>
                <c:pt idx="13">
                  <c:v>0</c:v>
                </c:pt>
                <c:pt idx="14">
                  <c:v>0.23229424758443282</c:v>
                </c:pt>
                <c:pt idx="15">
                  <c:v>7.8055301927655099E-2</c:v>
                </c:pt>
                <c:pt idx="16">
                  <c:v>-2.7479364276253679E-2</c:v>
                </c:pt>
                <c:pt idx="17">
                  <c:v>0.64368634965741744</c:v>
                </c:pt>
                <c:pt idx="18">
                  <c:v>0</c:v>
                </c:pt>
                <c:pt idx="19">
                  <c:v>4.1483662421462453E-2</c:v>
                </c:pt>
                <c:pt idx="20">
                  <c:v>0</c:v>
                </c:pt>
                <c:pt idx="21">
                  <c:v>0.71177534079323102</c:v>
                </c:pt>
                <c:pt idx="22">
                  <c:v>-0.30185806755457123</c:v>
                </c:pt>
                <c:pt idx="23">
                  <c:v>0</c:v>
                </c:pt>
                <c:pt idx="24">
                  <c:v>0</c:v>
                </c:pt>
                <c:pt idx="25">
                  <c:v>-0.29625193656041854</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4A90-49E4-AC55-B21DF5C5E500}"/>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[5]Performance!$A$101</c:f>
              <c:strCache>
                <c:ptCount val="1"/>
                <c:pt idx="0">
                  <c:v>Implicit Subsidy/Tax, % of total replacement rate, Male, IG1-D3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[5]Performance!$B$101:$AB$101</c:f>
              <c:numCache>
                <c:formatCode>General</c:formatCode>
                <c:ptCount val="27"/>
                <c:pt idx="0">
                  <c:v>-0.50326254171652207</c:v>
                </c:pt>
                <c:pt idx="1">
                  <c:v>0</c:v>
                </c:pt>
                <c:pt idx="2">
                  <c:v>0</c:v>
                </c:pt>
                <c:pt idx="3">
                  <c:v>0.18911247385606877</c:v>
                </c:pt>
                <c:pt idx="4">
                  <c:v>-0.34079136785391984</c:v>
                </c:pt>
                <c:pt idx="5">
                  <c:v>9.4758033675685138E-2</c:v>
                </c:pt>
                <c:pt idx="6">
                  <c:v>-0.13273823138950366</c:v>
                </c:pt>
                <c:pt idx="7">
                  <c:v>0.23235924067092448</c:v>
                </c:pt>
                <c:pt idx="8">
                  <c:v>0.41758635234066299</c:v>
                </c:pt>
                <c:pt idx="9">
                  <c:v>0</c:v>
                </c:pt>
                <c:pt idx="10">
                  <c:v>0</c:v>
                </c:pt>
                <c:pt idx="11">
                  <c:v>-0.20479070068396005</c:v>
                </c:pt>
                <c:pt idx="12">
                  <c:v>0</c:v>
                </c:pt>
                <c:pt idx="13">
                  <c:v>0</c:v>
                </c:pt>
                <c:pt idx="14">
                  <c:v>-5.5373722545757689E-2</c:v>
                </c:pt>
                <c:pt idx="15">
                  <c:v>0.47886350329304739</c:v>
                </c:pt>
                <c:pt idx="16">
                  <c:v>0.29905766493741986</c:v>
                </c:pt>
                <c:pt idx="17">
                  <c:v>0.47081768214743852</c:v>
                </c:pt>
                <c:pt idx="18">
                  <c:v>0.20649791162930661</c:v>
                </c:pt>
                <c:pt idx="19">
                  <c:v>0.3754534215941614</c:v>
                </c:pt>
                <c:pt idx="20">
                  <c:v>0</c:v>
                </c:pt>
                <c:pt idx="21">
                  <c:v>0.38674395261923505</c:v>
                </c:pt>
                <c:pt idx="22">
                  <c:v>0.13798444933407156</c:v>
                </c:pt>
                <c:pt idx="23">
                  <c:v>1.2397980831210881E-2</c:v>
                </c:pt>
                <c:pt idx="24">
                  <c:v>0</c:v>
                </c:pt>
                <c:pt idx="25">
                  <c:v>-0.30564825961411268</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C31-4BBF-AE33-38529ED2ED1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[5]Performance!$A$102</c:f>
              <c:strCache>
                <c:ptCount val="1"/>
                <c:pt idx="0">
                  <c:v>Implicit Subsidy/Tax, % of total replacement rate, Male, IG2-D3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[5]Performance!$B$102:$AB$102</c:f>
              <c:numCache>
                <c:formatCode>General</c:formatCode>
                <c:ptCount val="27"/>
                <c:pt idx="0">
                  <c:v>-0.50326254171652207</c:v>
                </c:pt>
                <c:pt idx="1">
                  <c:v>0</c:v>
                </c:pt>
                <c:pt idx="2">
                  <c:v>0</c:v>
                </c:pt>
                <c:pt idx="3">
                  <c:v>0.18911247385606877</c:v>
                </c:pt>
                <c:pt idx="4">
                  <c:v>-0.34079136785391984</c:v>
                </c:pt>
                <c:pt idx="5">
                  <c:v>1.7219663567398846E-2</c:v>
                </c:pt>
                <c:pt idx="6">
                  <c:v>-0.13273823138950366</c:v>
                </c:pt>
                <c:pt idx="7">
                  <c:v>2.2088046796543526E-2</c:v>
                </c:pt>
                <c:pt idx="8">
                  <c:v>0.38776676960139611</c:v>
                </c:pt>
                <c:pt idx="9">
                  <c:v>0</c:v>
                </c:pt>
                <c:pt idx="10">
                  <c:v>0</c:v>
                </c:pt>
                <c:pt idx="11">
                  <c:v>-0.20479070068396005</c:v>
                </c:pt>
                <c:pt idx="12">
                  <c:v>0</c:v>
                </c:pt>
                <c:pt idx="13">
                  <c:v>0</c:v>
                </c:pt>
                <c:pt idx="14">
                  <c:v>-5.5373722545757689E-2</c:v>
                </c:pt>
                <c:pt idx="15">
                  <c:v>0.29666366858400856</c:v>
                </c:pt>
                <c:pt idx="16">
                  <c:v>0.11132801251467903</c:v>
                </c:pt>
                <c:pt idx="17">
                  <c:v>0.45096119254406225</c:v>
                </c:pt>
                <c:pt idx="18">
                  <c:v>4.4042078603935941E-2</c:v>
                </c:pt>
                <c:pt idx="19">
                  <c:v>0.3754534215941614</c:v>
                </c:pt>
                <c:pt idx="20">
                  <c:v>0</c:v>
                </c:pt>
                <c:pt idx="21">
                  <c:v>0.38674389981065466</c:v>
                </c:pt>
                <c:pt idx="22">
                  <c:v>-7.6355550665928446E-2</c:v>
                </c:pt>
                <c:pt idx="23">
                  <c:v>0</c:v>
                </c:pt>
                <c:pt idx="24">
                  <c:v>0</c:v>
                </c:pt>
                <c:pt idx="25">
                  <c:v>-0.30564825961411268</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D46F-45FE-AB44-A04BC9774B3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[5]Performance!$A$103</c:f>
              <c:strCache>
                <c:ptCount val="1"/>
                <c:pt idx="0">
                  <c:v>Implicit Subsidy/Tax, % of total replacement rate, Male, IG3-D3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[5]Performance!$B$103:$AB$103</c:f>
              <c:numCache>
                <c:formatCode>General</c:formatCode>
                <c:ptCount val="27"/>
                <c:pt idx="0">
                  <c:v>-0.50326254171652196</c:v>
                </c:pt>
                <c:pt idx="1">
                  <c:v>0</c:v>
                </c:pt>
                <c:pt idx="2">
                  <c:v>0</c:v>
                </c:pt>
                <c:pt idx="3">
                  <c:v>6.1395765487984089E-2</c:v>
                </c:pt>
                <c:pt idx="4">
                  <c:v>-0.34079136785391984</c:v>
                </c:pt>
                <c:pt idx="5">
                  <c:v>0</c:v>
                </c:pt>
                <c:pt idx="6">
                  <c:v>-0.13273823138950361</c:v>
                </c:pt>
                <c:pt idx="7">
                  <c:v>0</c:v>
                </c:pt>
                <c:pt idx="8">
                  <c:v>0.35698560604568152</c:v>
                </c:pt>
                <c:pt idx="9">
                  <c:v>0</c:v>
                </c:pt>
                <c:pt idx="10">
                  <c:v>0</c:v>
                </c:pt>
                <c:pt idx="11">
                  <c:v>-0.20479070068396005</c:v>
                </c:pt>
                <c:pt idx="12">
                  <c:v>0</c:v>
                </c:pt>
                <c:pt idx="13">
                  <c:v>0</c:v>
                </c:pt>
                <c:pt idx="14">
                  <c:v>-5.5373722545757675E-2</c:v>
                </c:pt>
                <c:pt idx="15">
                  <c:v>0.1757498609462316</c:v>
                </c:pt>
                <c:pt idx="16">
                  <c:v>4.875146170709875E-2</c:v>
                </c:pt>
                <c:pt idx="17">
                  <c:v>0.45096119254406214</c:v>
                </c:pt>
                <c:pt idx="18">
                  <c:v>5.1361353888918215E-3</c:v>
                </c:pt>
                <c:pt idx="19">
                  <c:v>0.35388269986774012</c:v>
                </c:pt>
                <c:pt idx="20">
                  <c:v>0</c:v>
                </c:pt>
                <c:pt idx="21">
                  <c:v>0.38674388220779465</c:v>
                </c:pt>
                <c:pt idx="22">
                  <c:v>-0.14780221733259505</c:v>
                </c:pt>
                <c:pt idx="23">
                  <c:v>0</c:v>
                </c:pt>
                <c:pt idx="24">
                  <c:v>0</c:v>
                </c:pt>
                <c:pt idx="25">
                  <c:v>-0.30564825961411268</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5959-41AA-B880-C3EB0D4F644C}"/>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[5]Performance!$A$104</c:f>
              <c:strCache>
                <c:ptCount val="1"/>
                <c:pt idx="0">
                  <c:v>Implicit Subsidy/Tax, % of total replacement rate, Male, IG4-D3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[5]Performance!$B$104:$AB$104</c:f>
              <c:numCache>
                <c:formatCode>General</c:formatCode>
                <c:ptCount val="27"/>
                <c:pt idx="0">
                  <c:v>-0.50326254171652207</c:v>
                </c:pt>
                <c:pt idx="1">
                  <c:v>0</c:v>
                </c:pt>
                <c:pt idx="2">
                  <c:v>0</c:v>
                </c:pt>
                <c:pt idx="3">
                  <c:v>-0.10067505741999466</c:v>
                </c:pt>
                <c:pt idx="4">
                  <c:v>-0.34079136785391984</c:v>
                </c:pt>
                <c:pt idx="5">
                  <c:v>0</c:v>
                </c:pt>
                <c:pt idx="6">
                  <c:v>-0.13273823138950366</c:v>
                </c:pt>
                <c:pt idx="7">
                  <c:v>0</c:v>
                </c:pt>
                <c:pt idx="8">
                  <c:v>0.34159476066586691</c:v>
                </c:pt>
                <c:pt idx="9">
                  <c:v>0</c:v>
                </c:pt>
                <c:pt idx="10">
                  <c:v>0</c:v>
                </c:pt>
                <c:pt idx="11">
                  <c:v>-0.20479070068396005</c:v>
                </c:pt>
                <c:pt idx="12">
                  <c:v>0</c:v>
                </c:pt>
                <c:pt idx="13">
                  <c:v>0</c:v>
                </c:pt>
                <c:pt idx="14">
                  <c:v>-5.5373722545757689E-2</c:v>
                </c:pt>
                <c:pt idx="15">
                  <c:v>0.1152929571273431</c:v>
                </c:pt>
                <c:pt idx="16">
                  <c:v>1.7463186303308592E-2</c:v>
                </c:pt>
                <c:pt idx="17">
                  <c:v>0.45096119254406225</c:v>
                </c:pt>
                <c:pt idx="18">
                  <c:v>0</c:v>
                </c:pt>
                <c:pt idx="19">
                  <c:v>0.20716908484426597</c:v>
                </c:pt>
                <c:pt idx="20">
                  <c:v>0</c:v>
                </c:pt>
                <c:pt idx="21">
                  <c:v>0.38674387340636457</c:v>
                </c:pt>
                <c:pt idx="22">
                  <c:v>-0.18352555066592846</c:v>
                </c:pt>
                <c:pt idx="23">
                  <c:v>0</c:v>
                </c:pt>
                <c:pt idx="24">
                  <c:v>0</c:v>
                </c:pt>
                <c:pt idx="25">
                  <c:v>-0.30564825961411268</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696-43B4-8EC3-F95A199F0F4A}"/>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[5]Performance!$A$105</c:f>
              <c:strCache>
                <c:ptCount val="1"/>
                <c:pt idx="0">
                  <c:v>Implicit Subsidy/Tax, % of total replacement rate, Male, IG5-D3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[5]Performance!$B$105:$AB$105</c:f>
              <c:numCache>
                <c:formatCode>General</c:formatCode>
                <c:ptCount val="27"/>
                <c:pt idx="0">
                  <c:v>-0.50326254171652196</c:v>
                </c:pt>
                <c:pt idx="1">
                  <c:v>0</c:v>
                </c:pt>
                <c:pt idx="2">
                  <c:v>0</c:v>
                </c:pt>
                <c:pt idx="3">
                  <c:v>-0.19791755116478182</c:v>
                </c:pt>
                <c:pt idx="4">
                  <c:v>-0.34079136785391978</c:v>
                </c:pt>
                <c:pt idx="5">
                  <c:v>0</c:v>
                </c:pt>
                <c:pt idx="6">
                  <c:v>-0.13273823138950358</c:v>
                </c:pt>
                <c:pt idx="7">
                  <c:v>0</c:v>
                </c:pt>
                <c:pt idx="8">
                  <c:v>0.3262039524853555</c:v>
                </c:pt>
                <c:pt idx="9">
                  <c:v>0</c:v>
                </c:pt>
                <c:pt idx="10">
                  <c:v>0</c:v>
                </c:pt>
                <c:pt idx="11">
                  <c:v>-0.20479070068396002</c:v>
                </c:pt>
                <c:pt idx="12">
                  <c:v>0</c:v>
                </c:pt>
                <c:pt idx="13">
                  <c:v>0</c:v>
                </c:pt>
                <c:pt idx="14">
                  <c:v>-5.5373722545757675E-2</c:v>
                </c:pt>
                <c:pt idx="15">
                  <c:v>7.9018814836010032E-2</c:v>
                </c:pt>
                <c:pt idx="16">
                  <c:v>-1.3097789389654585E-3</c:v>
                </c:pt>
                <c:pt idx="17">
                  <c:v>0.45096119254406219</c:v>
                </c:pt>
                <c:pt idx="18">
                  <c:v>0</c:v>
                </c:pt>
                <c:pt idx="19">
                  <c:v>0.11914091583018133</c:v>
                </c:pt>
                <c:pt idx="20">
                  <c:v>0</c:v>
                </c:pt>
                <c:pt idx="21">
                  <c:v>0.38674386812550643</c:v>
                </c:pt>
                <c:pt idx="22">
                  <c:v>-0.20495955066592844</c:v>
                </c:pt>
                <c:pt idx="23">
                  <c:v>0</c:v>
                </c:pt>
                <c:pt idx="24">
                  <c:v>0</c:v>
                </c:pt>
                <c:pt idx="25">
                  <c:v>-0.30564825961411263</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C56C-490B-A4AC-D987B48BE859}"/>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[5]Performance!$A$107</c:f>
              <c:strCache>
                <c:ptCount val="1"/>
                <c:pt idx="0">
                  <c:v>Implicit Subsidy/Tax, % of total replacement rate, Female, IG1-D1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[5]Performance!$B$107:$AB$107</c:f>
              <c:numCache>
                <c:formatCode>General</c:formatCode>
                <c:ptCount val="27"/>
                <c:pt idx="0">
                  <c:v>0.15150921460353683</c:v>
                </c:pt>
                <c:pt idx="1">
                  <c:v>0</c:v>
                </c:pt>
                <c:pt idx="2">
                  <c:v>0</c:v>
                </c:pt>
                <c:pt idx="3">
                  <c:v>5.5049994472958108E-2</c:v>
                </c:pt>
                <c:pt idx="4">
                  <c:v>9.1597682399714442E-3</c:v>
                </c:pt>
                <c:pt idx="5">
                  <c:v>0.12348678514601918</c:v>
                </c:pt>
                <c:pt idx="6">
                  <c:v>0.37726495309221925</c:v>
                </c:pt>
                <c:pt idx="7">
                  <c:v>0.19612891254929921</c:v>
                </c:pt>
                <c:pt idx="8">
                  <c:v>0.47941413788428244</c:v>
                </c:pt>
                <c:pt idx="9">
                  <c:v>0</c:v>
                </c:pt>
                <c:pt idx="10">
                  <c:v>0.14932875606333698</c:v>
                </c:pt>
                <c:pt idx="11">
                  <c:v>0.45486556920539783</c:v>
                </c:pt>
                <c:pt idx="12">
                  <c:v>0.28302057674485698</c:v>
                </c:pt>
                <c:pt idx="13">
                  <c:v>0</c:v>
                </c:pt>
                <c:pt idx="14">
                  <c:v>0.21339274058018654</c:v>
                </c:pt>
                <c:pt idx="15">
                  <c:v>0.57865727844549009</c:v>
                </c:pt>
                <c:pt idx="16">
                  <c:v>0.26672692450822938</c:v>
                </c:pt>
                <c:pt idx="17">
                  <c:v>0.79445657275076409</c:v>
                </c:pt>
                <c:pt idx="18">
                  <c:v>0.15111232348478848</c:v>
                </c:pt>
                <c:pt idx="19">
                  <c:v>0.45470350725972719</c:v>
                </c:pt>
                <c:pt idx="20">
                  <c:v>0</c:v>
                </c:pt>
                <c:pt idx="21">
                  <c:v>0.64040859933302963</c:v>
                </c:pt>
                <c:pt idx="22">
                  <c:v>3.7633639644903294E-2</c:v>
                </c:pt>
                <c:pt idx="23">
                  <c:v>0</c:v>
                </c:pt>
                <c:pt idx="24">
                  <c:v>0</c:v>
                </c:pt>
                <c:pt idx="25">
                  <c:v>6.7793928691671446E-2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1816-405D-817F-8137125CC3E4}"/>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[5]Performance!$A$108</c:f>
              <c:strCache>
                <c:ptCount val="1"/>
                <c:pt idx="0">
                  <c:v>Implicit Subsidy/Tax, % of total replacement rate, Female, IG2-D1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[5]Performance!$B$108:$AB$108</c:f>
              <c:numCache>
                <c:formatCode>General</c:formatCode>
                <c:ptCount val="27"/>
                <c:pt idx="0">
                  <c:v>3.5621538095192862E-2</c:v>
                </c:pt>
                <c:pt idx="1">
                  <c:v>0</c:v>
                </c:pt>
                <c:pt idx="2">
                  <c:v>0</c:v>
                </c:pt>
                <c:pt idx="3">
                  <c:v>5.5049994472958108E-2</c:v>
                </c:pt>
                <c:pt idx="4">
                  <c:v>-5.0113714114800978E-2</c:v>
                </c:pt>
                <c:pt idx="5">
                  <c:v>2.365139053795795E-2</c:v>
                </c:pt>
                <c:pt idx="6">
                  <c:v>0.36808117676285607</c:v>
                </c:pt>
                <c:pt idx="7">
                  <c:v>0</c:v>
                </c:pt>
                <c:pt idx="8">
                  <c:v>0.4495945599386092</c:v>
                </c:pt>
                <c:pt idx="9">
                  <c:v>0</c:v>
                </c:pt>
                <c:pt idx="10">
                  <c:v>0</c:v>
                </c:pt>
                <c:pt idx="11">
                  <c:v>0.45486556920539783</c:v>
                </c:pt>
                <c:pt idx="12">
                  <c:v>3.2900094817146119E-2</c:v>
                </c:pt>
                <c:pt idx="13">
                  <c:v>0</c:v>
                </c:pt>
                <c:pt idx="14">
                  <c:v>0.21339274058018654</c:v>
                </c:pt>
                <c:pt idx="15">
                  <c:v>0.36964165052188241</c:v>
                </c:pt>
                <c:pt idx="16">
                  <c:v>7.2351173125839469E-2</c:v>
                </c:pt>
                <c:pt idx="17">
                  <c:v>0.79445657275076409</c:v>
                </c:pt>
                <c:pt idx="18">
                  <c:v>0</c:v>
                </c:pt>
                <c:pt idx="19">
                  <c:v>0.45470350725972719</c:v>
                </c:pt>
                <c:pt idx="20">
                  <c:v>0</c:v>
                </c:pt>
                <c:pt idx="21">
                  <c:v>0.64040859933302963</c:v>
                </c:pt>
                <c:pt idx="22">
                  <c:v>-0.22170090360978517</c:v>
                </c:pt>
                <c:pt idx="23">
                  <c:v>0</c:v>
                </c:pt>
                <c:pt idx="24">
                  <c:v>0</c:v>
                </c:pt>
                <c:pt idx="25">
                  <c:v>0.10945992312943065</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F9BE-462E-B749-BD1A806E47AA}"/>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[5]Performance!$A$109</c:f>
              <c:strCache>
                <c:ptCount val="1"/>
                <c:pt idx="0">
                  <c:v>Implicit Subsidy/Tax, % of total replacement rate, Female, IG3-D1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[5]Performance!$B$109:$AB$109</c:f>
              <c:numCache>
                <c:formatCode>General</c:formatCode>
                <c:ptCount val="27"/>
                <c:pt idx="0">
                  <c:v>-3.0076874075883886E-3</c:v>
                </c:pt>
                <c:pt idx="1">
                  <c:v>0</c:v>
                </c:pt>
                <c:pt idx="2">
                  <c:v>0</c:v>
                </c:pt>
                <c:pt idx="3">
                  <c:v>5.5049994472958108E-2</c:v>
                </c:pt>
                <c:pt idx="4">
                  <c:v>-5.0113714114800978E-2</c:v>
                </c:pt>
                <c:pt idx="5">
                  <c:v>0</c:v>
                </c:pt>
                <c:pt idx="6">
                  <c:v>0.35889740043349266</c:v>
                </c:pt>
                <c:pt idx="7">
                  <c:v>0</c:v>
                </c:pt>
                <c:pt idx="8">
                  <c:v>0.41881352502467806</c:v>
                </c:pt>
                <c:pt idx="9">
                  <c:v>0</c:v>
                </c:pt>
                <c:pt idx="10">
                  <c:v>0</c:v>
                </c:pt>
                <c:pt idx="11">
                  <c:v>0.45486556920539789</c:v>
                </c:pt>
                <c:pt idx="12">
                  <c:v>0</c:v>
                </c:pt>
                <c:pt idx="13">
                  <c:v>0</c:v>
                </c:pt>
                <c:pt idx="14">
                  <c:v>0.21339274058018659</c:v>
                </c:pt>
                <c:pt idx="15">
                  <c:v>0.21957914842288212</c:v>
                </c:pt>
                <c:pt idx="16">
                  <c:v>7.5592559983761187E-3</c:v>
                </c:pt>
                <c:pt idx="17">
                  <c:v>0.79445657275076376</c:v>
                </c:pt>
                <c:pt idx="18">
                  <c:v>0</c:v>
                </c:pt>
                <c:pt idx="19">
                  <c:v>0.32201861301429718</c:v>
                </c:pt>
                <c:pt idx="20">
                  <c:v>0</c:v>
                </c:pt>
                <c:pt idx="21">
                  <c:v>0.64040859933302963</c:v>
                </c:pt>
                <c:pt idx="22">
                  <c:v>-0.30814575136134781</c:v>
                </c:pt>
                <c:pt idx="23">
                  <c:v>0</c:v>
                </c:pt>
                <c:pt idx="24">
                  <c:v>0</c:v>
                </c:pt>
                <c:pt idx="25">
                  <c:v>-3.3880798224152242E-2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EBEC-4CCB-B947-59F836C2EBB4}"/>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[5]Performance!$A$110</c:f>
              <c:strCache>
                <c:ptCount val="1"/>
                <c:pt idx="0">
                  <c:v>Implicit Subsidy/Tax, % of total replacement rate, Female, IG4-D1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[5]Performance!$B$110:$AB$110</c:f>
              <c:numCache>
                <c:formatCode>General</c:formatCode>
                <c:ptCount val="27"/>
                <c:pt idx="0">
                  <c:v>-2.2322300158979291E-2</c:v>
                </c:pt>
                <c:pt idx="1">
                  <c:v>0</c:v>
                </c:pt>
                <c:pt idx="2">
                  <c:v>0</c:v>
                </c:pt>
                <c:pt idx="3">
                  <c:v>-0.1060801425133433</c:v>
                </c:pt>
                <c:pt idx="4">
                  <c:v>-0.12514141243004429</c:v>
                </c:pt>
                <c:pt idx="5">
                  <c:v>0</c:v>
                </c:pt>
                <c:pt idx="6">
                  <c:v>0.34971362410412937</c:v>
                </c:pt>
                <c:pt idx="7">
                  <c:v>0</c:v>
                </c:pt>
                <c:pt idx="8">
                  <c:v>0.40342265105658504</c:v>
                </c:pt>
                <c:pt idx="9">
                  <c:v>0</c:v>
                </c:pt>
                <c:pt idx="10">
                  <c:v>0</c:v>
                </c:pt>
                <c:pt idx="11">
                  <c:v>0.45486556920539783</c:v>
                </c:pt>
                <c:pt idx="12">
                  <c:v>0</c:v>
                </c:pt>
                <c:pt idx="13">
                  <c:v>0</c:v>
                </c:pt>
                <c:pt idx="14">
                  <c:v>0.21339274058018654</c:v>
                </c:pt>
                <c:pt idx="15">
                  <c:v>0.14454789737338194</c:v>
                </c:pt>
                <c:pt idx="16">
                  <c:v>-2.4836702565355473E-2</c:v>
                </c:pt>
                <c:pt idx="17">
                  <c:v>0.79445657275076409</c:v>
                </c:pt>
                <c:pt idx="18">
                  <c:v>0</c:v>
                </c:pt>
                <c:pt idx="19">
                  <c:v>0.16864437988546277</c:v>
                </c:pt>
                <c:pt idx="20">
                  <c:v>0</c:v>
                </c:pt>
                <c:pt idx="21">
                  <c:v>0.64040859933302963</c:v>
                </c:pt>
                <c:pt idx="22">
                  <c:v>-0.35136817523712938</c:v>
                </c:pt>
                <c:pt idx="23">
                  <c:v>0</c:v>
                </c:pt>
                <c:pt idx="24">
                  <c:v>0</c:v>
                </c:pt>
                <c:pt idx="25">
                  <c:v>-0.12383595799096003</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8F09-46BC-97C9-4361C64CDD26}"/>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[5]Performance!$A$111</c:f>
              <c:strCache>
                <c:ptCount val="1"/>
                <c:pt idx="0">
                  <c:v>Implicit Subsidy/Tax, % of total replacement rate, Female, IG5-D1</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[5]Performance!$B$111:$AB$111</c:f>
              <c:numCache>
                <c:formatCode>General</c:formatCode>
                <c:ptCount val="27"/>
                <c:pt idx="0">
                  <c:v>-3.3911067809813678E-2</c:v>
                </c:pt>
                <c:pt idx="1">
                  <c:v>0</c:v>
                </c:pt>
                <c:pt idx="2">
                  <c:v>0</c:v>
                </c:pt>
                <c:pt idx="3">
                  <c:v>-0.23385411511608312</c:v>
                </c:pt>
                <c:pt idx="4">
                  <c:v>-0.18463734067960272</c:v>
                </c:pt>
                <c:pt idx="5">
                  <c:v>0</c:v>
                </c:pt>
                <c:pt idx="6">
                  <c:v>0.34052984777476625</c:v>
                </c:pt>
                <c:pt idx="7">
                  <c:v>0</c:v>
                </c:pt>
                <c:pt idx="8">
                  <c:v>0.33189061696471883</c:v>
                </c:pt>
                <c:pt idx="9">
                  <c:v>0</c:v>
                </c:pt>
                <c:pt idx="10">
                  <c:v>0</c:v>
                </c:pt>
                <c:pt idx="11">
                  <c:v>0.45486556920539772</c:v>
                </c:pt>
                <c:pt idx="12">
                  <c:v>0</c:v>
                </c:pt>
                <c:pt idx="13">
                  <c:v>0</c:v>
                </c:pt>
                <c:pt idx="14">
                  <c:v>0.21339274058018654</c:v>
                </c:pt>
                <c:pt idx="15">
                  <c:v>9.9529146743681837E-2</c:v>
                </c:pt>
                <c:pt idx="16">
                  <c:v>-4.4274277703594503E-2</c:v>
                </c:pt>
                <c:pt idx="17">
                  <c:v>0.79445657275076376</c:v>
                </c:pt>
                <c:pt idx="18">
                  <c:v>0</c:v>
                </c:pt>
                <c:pt idx="19">
                  <c:v>7.6619840008162132E-2</c:v>
                </c:pt>
                <c:pt idx="20">
                  <c:v>0</c:v>
                </c:pt>
                <c:pt idx="21">
                  <c:v>0.64040859933302963</c:v>
                </c:pt>
                <c:pt idx="22">
                  <c:v>-0.37730162956259805</c:v>
                </c:pt>
                <c:pt idx="23">
                  <c:v>0</c:v>
                </c:pt>
                <c:pt idx="24">
                  <c:v>0</c:v>
                </c:pt>
                <c:pt idx="25">
                  <c:v>-0.18364398313321603</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75A8-4508-B8E0-DB1F698FDDFF}"/>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[5]Performance!$A$112</c:f>
              <c:strCache>
                <c:ptCount val="1"/>
                <c:pt idx="0">
                  <c:v>Implicit Subsidy/Tax, % of total replacement rate, Female, IG1-D2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[5]Performance!$B$112:$AB$112</c:f>
              <c:numCache>
                <c:formatCode>General</c:formatCode>
                <c:ptCount val="27"/>
                <c:pt idx="0">
                  <c:v>0.16756244228616701</c:v>
                </c:pt>
                <c:pt idx="1">
                  <c:v>0</c:v>
                </c:pt>
                <c:pt idx="2">
                  <c:v>0</c:v>
                </c:pt>
                <c:pt idx="3">
                  <c:v>0.20403999557836638</c:v>
                </c:pt>
                <c:pt idx="4">
                  <c:v>-0.33809684294226938</c:v>
                </c:pt>
                <c:pt idx="5">
                  <c:v>0.13872581035722817</c:v>
                </c:pt>
                <c:pt idx="6">
                  <c:v>0.33762869015829222</c:v>
                </c:pt>
                <c:pt idx="7">
                  <c:v>0.24685041940629759</c:v>
                </c:pt>
                <c:pt idx="8">
                  <c:v>0.44605623180641818</c:v>
                </c:pt>
                <c:pt idx="9">
                  <c:v>0</c:v>
                </c:pt>
                <c:pt idx="10">
                  <c:v>0.19335602734681781</c:v>
                </c:pt>
                <c:pt idx="11">
                  <c:v>0.4114319299138689</c:v>
                </c:pt>
                <c:pt idx="12">
                  <c:v>0.3264646541669699</c:v>
                </c:pt>
                <c:pt idx="13">
                  <c:v>0</c:v>
                </c:pt>
                <c:pt idx="14">
                  <c:v>0.23193936799323786</c:v>
                </c:pt>
                <c:pt idx="15">
                  <c:v>0.52445144861698223</c:v>
                </c:pt>
                <c:pt idx="16">
                  <c:v>0.29171798642209723</c:v>
                </c:pt>
                <c:pt idx="17">
                  <c:v>0.65262976712946597</c:v>
                </c:pt>
                <c:pt idx="18">
                  <c:v>0.2208183367738607</c:v>
                </c:pt>
                <c:pt idx="19">
                  <c:v>0.42116140786630241</c:v>
                </c:pt>
                <c:pt idx="20">
                  <c:v>0</c:v>
                </c:pt>
                <c:pt idx="21">
                  <c:v>0.70844375759022216</c:v>
                </c:pt>
                <c:pt idx="22">
                  <c:v>0.13384072901779809</c:v>
                </c:pt>
                <c:pt idx="23">
                  <c:v>0</c:v>
                </c:pt>
                <c:pt idx="24">
                  <c:v>0</c:v>
                </c:pt>
                <c:pt idx="25">
                  <c:v>0.14997563317653934</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B785-4C40-B9E8-563023D570C7}"/>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[5]Performance!$A$113</c:f>
              <c:strCache>
                <c:ptCount val="1"/>
                <c:pt idx="0">
                  <c:v>Implicit Subsidy/Tax, % of total replacement rate, Female, IG2-D2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[5]Performance!$B$113:$AB$113</c:f>
              <c:numCache>
                <c:formatCode>General</c:formatCode>
                <c:ptCount val="27"/>
                <c:pt idx="0">
                  <c:v>5.167476577782304E-2</c:v>
                </c:pt>
                <c:pt idx="1">
                  <c:v>0</c:v>
                </c:pt>
                <c:pt idx="2">
                  <c:v>0</c:v>
                </c:pt>
                <c:pt idx="3">
                  <c:v>0.20403999557836638</c:v>
                </c:pt>
                <c:pt idx="4">
                  <c:v>-0.33809684294226938</c:v>
                </c:pt>
                <c:pt idx="5">
                  <c:v>3.8888191351978574E-2</c:v>
                </c:pt>
                <c:pt idx="6">
                  <c:v>0.32844491382892893</c:v>
                </c:pt>
                <c:pt idx="7">
                  <c:v>2.1982195989152131E-2</c:v>
                </c:pt>
                <c:pt idx="8">
                  <c:v>0.41623665386074504</c:v>
                </c:pt>
                <c:pt idx="9">
                  <c:v>0</c:v>
                </c:pt>
                <c:pt idx="10">
                  <c:v>8.6234711064473168E-3</c:v>
                </c:pt>
                <c:pt idx="11">
                  <c:v>0.4114319299138689</c:v>
                </c:pt>
                <c:pt idx="12">
                  <c:v>7.6344172239259073E-2</c:v>
                </c:pt>
                <c:pt idx="13">
                  <c:v>0</c:v>
                </c:pt>
                <c:pt idx="14">
                  <c:v>0.23193936799323786</c:v>
                </c:pt>
                <c:pt idx="15">
                  <c:v>0.33773082100522611</c:v>
                </c:pt>
                <c:pt idx="16">
                  <c:v>9.7342235039707375E-2</c:v>
                </c:pt>
                <c:pt idx="17">
                  <c:v>0.62984181805818207</c:v>
                </c:pt>
                <c:pt idx="18">
                  <c:v>2.4854052702573987E-2</c:v>
                </c:pt>
                <c:pt idx="19">
                  <c:v>0.42116140786630241</c:v>
                </c:pt>
                <c:pt idx="20">
                  <c:v>0</c:v>
                </c:pt>
                <c:pt idx="21">
                  <c:v>0.70844375759022216</c:v>
                </c:pt>
                <c:pt idx="22">
                  <c:v>-0.12549381423689038</c:v>
                </c:pt>
                <c:pt idx="23">
                  <c:v>0</c:v>
                </c:pt>
                <c:pt idx="24">
                  <c:v>0</c:v>
                </c:pt>
                <c:pt idx="25">
                  <c:v>0.19143837886094361</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6A1A-4FB5-971F-CFF7DAA22BF7}"/>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[5]Performance!$A$114</c:f>
              <c:strCache>
                <c:ptCount val="1"/>
                <c:pt idx="0">
                  <c:v>Implicit Subsidy/Tax, % of total replacement rate, Female, IG3-D2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[5]Performance!$B$114:$AB$114</c:f>
              <c:numCache>
                <c:formatCode>General</c:formatCode>
                <c:ptCount val="27"/>
                <c:pt idx="0">
                  <c:v>1.3045540275041678E-2</c:v>
                </c:pt>
                <c:pt idx="1">
                  <c:v>0</c:v>
                </c:pt>
                <c:pt idx="2">
                  <c:v>0</c:v>
                </c:pt>
                <c:pt idx="3">
                  <c:v>0.20403999557836638</c:v>
                </c:pt>
                <c:pt idx="4">
                  <c:v>-0.33809684294226938</c:v>
                </c:pt>
                <c:pt idx="5">
                  <c:v>5.6097264826248383E-3</c:v>
                </c:pt>
                <c:pt idx="6">
                  <c:v>0.31926113749956581</c:v>
                </c:pt>
                <c:pt idx="7">
                  <c:v>0</c:v>
                </c:pt>
                <c:pt idx="8">
                  <c:v>0.38545556018124327</c:v>
                </c:pt>
                <c:pt idx="9">
                  <c:v>0</c:v>
                </c:pt>
                <c:pt idx="10">
                  <c:v>0</c:v>
                </c:pt>
                <c:pt idx="11">
                  <c:v>0.4114319299138689</c:v>
                </c:pt>
                <c:pt idx="12">
                  <c:v>0</c:v>
                </c:pt>
                <c:pt idx="13">
                  <c:v>0</c:v>
                </c:pt>
                <c:pt idx="14">
                  <c:v>0.23193936799323786</c:v>
                </c:pt>
                <c:pt idx="15">
                  <c:v>0.20367498579678578</c:v>
                </c:pt>
                <c:pt idx="16">
                  <c:v>3.2550317912244067E-2</c:v>
                </c:pt>
                <c:pt idx="17">
                  <c:v>0.62984181805818196</c:v>
                </c:pt>
                <c:pt idx="18">
                  <c:v>0</c:v>
                </c:pt>
                <c:pt idx="19">
                  <c:v>0.38031427691450514</c:v>
                </c:pt>
                <c:pt idx="20">
                  <c:v>0</c:v>
                </c:pt>
                <c:pt idx="21">
                  <c:v>0.70844375759022227</c:v>
                </c:pt>
                <c:pt idx="22">
                  <c:v>-0.21193866198845321</c:v>
                </c:pt>
                <c:pt idx="23">
                  <c:v>0</c:v>
                </c:pt>
                <c:pt idx="24">
                  <c:v>0</c:v>
                </c:pt>
                <c:pt idx="25">
                  <c:v>5.0694418516295636E-2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84F3-438F-90FA-AF043FC5D896}"/>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[5]Performance!$A$115</c:f>
              <c:strCache>
                <c:ptCount val="1"/>
                <c:pt idx="0">
                  <c:v>Implicit Subsidy/Tax, % of total replacement rate, Female, IG4-D2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[5]Performance!$B$115:$AB$115</c:f>
              <c:numCache>
                <c:formatCode>General</c:formatCode>
                <c:ptCount val="27"/>
                <c:pt idx="0">
                  <c:v>-6.2690724763490024E-3</c:v>
                </c:pt>
                <c:pt idx="1">
                  <c:v>0</c:v>
                </c:pt>
                <c:pt idx="2">
                  <c:v>0</c:v>
                </c:pt>
                <c:pt idx="3">
                  <c:v>4.2909858592064976E-2</c:v>
                </c:pt>
                <c:pt idx="4">
                  <c:v>-0.33809684294226938</c:v>
                </c:pt>
                <c:pt idx="5">
                  <c:v>0</c:v>
                </c:pt>
                <c:pt idx="6">
                  <c:v>0.31007736117020235</c:v>
                </c:pt>
                <c:pt idx="7">
                  <c:v>0</c:v>
                </c:pt>
                <c:pt idx="8">
                  <c:v>0.37006470090454291</c:v>
                </c:pt>
                <c:pt idx="9">
                  <c:v>0</c:v>
                </c:pt>
                <c:pt idx="10">
                  <c:v>0</c:v>
                </c:pt>
                <c:pt idx="11">
                  <c:v>0.4114319299138689</c:v>
                </c:pt>
                <c:pt idx="12">
                  <c:v>0</c:v>
                </c:pt>
                <c:pt idx="13">
                  <c:v>0</c:v>
                </c:pt>
                <c:pt idx="14">
                  <c:v>0.23193936799323786</c:v>
                </c:pt>
                <c:pt idx="15">
                  <c:v>0.13664706819256567</c:v>
                </c:pt>
                <c:pt idx="16">
                  <c:v>1.5435934851240618E-4</c:v>
                </c:pt>
                <c:pt idx="17">
                  <c:v>0.62984181805818207</c:v>
                </c:pt>
                <c:pt idx="18">
                  <c:v>0</c:v>
                </c:pt>
                <c:pt idx="19">
                  <c:v>0.22694004378567081</c:v>
                </c:pt>
                <c:pt idx="20">
                  <c:v>0</c:v>
                </c:pt>
                <c:pt idx="21">
                  <c:v>0.70844375759022216</c:v>
                </c:pt>
                <c:pt idx="22">
                  <c:v>-0.25516108586423458</c:v>
                </c:pt>
                <c:pt idx="23">
                  <c:v>0</c:v>
                </c:pt>
                <c:pt idx="24">
                  <c:v>0</c:v>
                </c:pt>
                <c:pt idx="25">
                  <c:v>-4.0719473571054932E-2</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388C-497C-8849-3976EE593DCC}"/>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[5]Performance!$A$116</c:f>
              <c:strCache>
                <c:ptCount val="1"/>
                <c:pt idx="0">
                  <c:v>Implicit Subsidy/Tax, % of total replacement rate, Female, IG5-D2</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[5]Performance!$B$116:$AB$116</c:f>
              <c:numCache>
                <c:formatCode>General</c:formatCode>
                <c:ptCount val="27"/>
                <c:pt idx="0">
                  <c:v>-1.7857840127183389E-2</c:v>
                </c:pt>
                <c:pt idx="1">
                  <c:v>0</c:v>
                </c:pt>
                <c:pt idx="2">
                  <c:v>0</c:v>
                </c:pt>
                <c:pt idx="3">
                  <c:v>-8.4864114010674618E-2</c:v>
                </c:pt>
                <c:pt idx="4">
                  <c:v>-0.33809684294226944</c:v>
                </c:pt>
                <c:pt idx="5">
                  <c:v>0</c:v>
                </c:pt>
                <c:pt idx="6">
                  <c:v>0.30089358484083922</c:v>
                </c:pt>
                <c:pt idx="7">
                  <c:v>0</c:v>
                </c:pt>
                <c:pt idx="8">
                  <c:v>0.35467411652012204</c:v>
                </c:pt>
                <c:pt idx="9">
                  <c:v>0</c:v>
                </c:pt>
                <c:pt idx="10">
                  <c:v>0</c:v>
                </c:pt>
                <c:pt idx="11">
                  <c:v>0.4114319299138689</c:v>
                </c:pt>
                <c:pt idx="12">
                  <c:v>0</c:v>
                </c:pt>
                <c:pt idx="13">
                  <c:v>0</c:v>
                </c:pt>
                <c:pt idx="14">
                  <c:v>0.23193936799323783</c:v>
                </c:pt>
                <c:pt idx="15">
                  <c:v>9.6430317630033555E-2</c:v>
                </c:pt>
                <c:pt idx="16">
                  <c:v>-1.9283215789726568E-2</c:v>
                </c:pt>
                <c:pt idx="17">
                  <c:v>0.62984181805818196</c:v>
                </c:pt>
                <c:pt idx="18">
                  <c:v>0</c:v>
                </c:pt>
                <c:pt idx="19">
                  <c:v>0.1349155039083702</c:v>
                </c:pt>
                <c:pt idx="20">
                  <c:v>0</c:v>
                </c:pt>
                <c:pt idx="21">
                  <c:v>0.70844375759022216</c:v>
                </c:pt>
                <c:pt idx="22">
                  <c:v>-0.28109454018970348</c:v>
                </c:pt>
                <c:pt idx="23">
                  <c:v>0</c:v>
                </c:pt>
                <c:pt idx="24">
                  <c:v>0</c:v>
                </c:pt>
                <c:pt idx="25">
                  <c:v>-0.10023575224920228</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B133-430F-99E7-ABB8F082160E}"/>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[5]Performance!$A$117</c:f>
              <c:strCache>
                <c:ptCount val="1"/>
                <c:pt idx="0">
                  <c:v>Implicit Subsidy/Tax, % of total replacement rate, Female, IG1-D3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[5]Performance!$B$117:$AB$117</c:f>
              <c:numCache>
                <c:formatCode>General</c:formatCode>
                <c:ptCount val="27"/>
                <c:pt idx="0">
                  <c:v>-0.37877563090496924</c:v>
                </c:pt>
                <c:pt idx="1">
                  <c:v>0</c:v>
                </c:pt>
                <c:pt idx="2">
                  <c:v>0</c:v>
                </c:pt>
                <c:pt idx="3">
                  <c:v>0.30502999668377473</c:v>
                </c:pt>
                <c:pt idx="4">
                  <c:v>-0.25357263220670201</c:v>
                </c:pt>
                <c:pt idx="5">
                  <c:v>0.15396261117124882</c:v>
                </c:pt>
                <c:pt idx="6">
                  <c:v>-9.8287367153471375E-2</c:v>
                </c:pt>
                <c:pt idx="7">
                  <c:v>0</c:v>
                </c:pt>
                <c:pt idx="8">
                  <c:v>0.41269832572855375</c:v>
                </c:pt>
                <c:pt idx="9">
                  <c:v>0</c:v>
                </c:pt>
                <c:pt idx="10">
                  <c:v>0</c:v>
                </c:pt>
                <c:pt idx="11">
                  <c:v>-0.15688139069096338</c:v>
                </c:pt>
                <c:pt idx="12">
                  <c:v>0</c:v>
                </c:pt>
                <c:pt idx="13">
                  <c:v>0</c:v>
                </c:pt>
                <c:pt idx="14">
                  <c:v>-5.5639882239153914E-2</c:v>
                </c:pt>
                <c:pt idx="15">
                  <c:v>0.47024561878847443</c:v>
                </c:pt>
                <c:pt idx="16">
                  <c:v>0.31650173978964941</c:v>
                </c:pt>
                <c:pt idx="17">
                  <c:v>0.4847709280872472</c:v>
                </c:pt>
                <c:pt idx="18">
                  <c:v>0.29052435006293309</c:v>
                </c:pt>
                <c:pt idx="19">
                  <c:v>0.3990990288845816</c:v>
                </c:pt>
                <c:pt idx="20">
                  <c:v>0</c:v>
                </c:pt>
                <c:pt idx="21">
                  <c:v>0.38424527938153552</c:v>
                </c:pt>
                <c:pt idx="22">
                  <c:v>0.23004781839069283</c:v>
                </c:pt>
                <c:pt idx="23">
                  <c:v>6.8452441485438359E-2</c:v>
                </c:pt>
                <c:pt idx="24">
                  <c:v>0</c:v>
                </c:pt>
                <c:pt idx="25">
                  <c:v>-0.25372565022134397</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12E6-4053-9462-760D850E8C81}"/>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[5]Performance!$A$118</c:f>
              <c:strCache>
                <c:ptCount val="1"/>
                <c:pt idx="0">
                  <c:v>Implicit Subsidy/Tax, % of total replacement rate, Female, IG2-D3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[5]Performance!$B$118:$AB$118</c:f>
              <c:numCache>
                <c:formatCode>General</c:formatCode>
                <c:ptCount val="27"/>
                <c:pt idx="0">
                  <c:v>-0.37877563090496924</c:v>
                </c:pt>
                <c:pt idx="1">
                  <c:v>0</c:v>
                </c:pt>
                <c:pt idx="2">
                  <c:v>0</c:v>
                </c:pt>
                <c:pt idx="3">
                  <c:v>0.30502999668377473</c:v>
                </c:pt>
                <c:pt idx="4">
                  <c:v>-0.25357263220670201</c:v>
                </c:pt>
                <c:pt idx="5">
                  <c:v>5.4124992165999253E-2</c:v>
                </c:pt>
                <c:pt idx="6">
                  <c:v>-9.8287367153471375E-2</c:v>
                </c:pt>
                <c:pt idx="7">
                  <c:v>0</c:v>
                </c:pt>
                <c:pt idx="8">
                  <c:v>0.38287874778288072</c:v>
                </c:pt>
                <c:pt idx="9">
                  <c:v>0</c:v>
                </c:pt>
                <c:pt idx="10">
                  <c:v>0</c:v>
                </c:pt>
                <c:pt idx="11">
                  <c:v>-0.15688139069096338</c:v>
                </c:pt>
                <c:pt idx="12">
                  <c:v>0</c:v>
                </c:pt>
                <c:pt idx="13">
                  <c:v>0</c:v>
                </c:pt>
                <c:pt idx="14">
                  <c:v>-5.5639882239153914E-2</c:v>
                </c:pt>
                <c:pt idx="15">
                  <c:v>0.30581999148856975</c:v>
                </c:pt>
                <c:pt idx="16">
                  <c:v>0.12212598840725948</c:v>
                </c:pt>
                <c:pt idx="17">
                  <c:v>0.44057779384463569</c:v>
                </c:pt>
                <c:pt idx="18">
                  <c:v>8.1095838268199272E-2</c:v>
                </c:pt>
                <c:pt idx="19">
                  <c:v>0.3990990288845816</c:v>
                </c:pt>
                <c:pt idx="20">
                  <c:v>0</c:v>
                </c:pt>
                <c:pt idx="21">
                  <c:v>0.38424521949067658</c:v>
                </c:pt>
                <c:pt idx="22">
                  <c:v>-2.9286724863995639E-2</c:v>
                </c:pt>
                <c:pt idx="23">
                  <c:v>0</c:v>
                </c:pt>
                <c:pt idx="24">
                  <c:v>0</c:v>
                </c:pt>
                <c:pt idx="25">
                  <c:v>-0.25372565022134397</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74C3-42D7-9751-CA100DE81DDF}"/>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[5]Performance!$A$119</c:f>
              <c:strCache>
                <c:ptCount val="1"/>
                <c:pt idx="0">
                  <c:v>Implicit Subsidy/Tax, % of total replacement rate, Female, IG3-D3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[5]Performance!$B$119:$AB$119</c:f>
              <c:numCache>
                <c:formatCode>General</c:formatCode>
                <c:ptCount val="27"/>
                <c:pt idx="0">
                  <c:v>-0.37877563090496924</c:v>
                </c:pt>
                <c:pt idx="1">
                  <c:v>0</c:v>
                </c:pt>
                <c:pt idx="2">
                  <c:v>0</c:v>
                </c:pt>
                <c:pt idx="3">
                  <c:v>0.3050299966837749</c:v>
                </c:pt>
                <c:pt idx="4">
                  <c:v>-0.25357263220670206</c:v>
                </c:pt>
                <c:pt idx="5">
                  <c:v>2.0846527296645517E-2</c:v>
                </c:pt>
                <c:pt idx="6">
                  <c:v>-9.8287367153471361E-2</c:v>
                </c:pt>
                <c:pt idx="7">
                  <c:v>0</c:v>
                </c:pt>
                <c:pt idx="8">
                  <c:v>0.35209759533780854</c:v>
                </c:pt>
                <c:pt idx="9">
                  <c:v>0</c:v>
                </c:pt>
                <c:pt idx="10">
                  <c:v>0</c:v>
                </c:pt>
                <c:pt idx="11">
                  <c:v>-0.15688139069096338</c:v>
                </c:pt>
                <c:pt idx="12">
                  <c:v>0</c:v>
                </c:pt>
                <c:pt idx="13">
                  <c:v>0</c:v>
                </c:pt>
                <c:pt idx="14">
                  <c:v>-5.56398822391539E-2</c:v>
                </c:pt>
                <c:pt idx="15">
                  <c:v>0.18777082317068944</c:v>
                </c:pt>
                <c:pt idx="16">
                  <c:v>5.73340712797962E-2</c:v>
                </c:pt>
                <c:pt idx="17">
                  <c:v>0.44057779384463563</c:v>
                </c:pt>
                <c:pt idx="18">
                  <c:v>1.1286391741375662E-2</c:v>
                </c:pt>
                <c:pt idx="19">
                  <c:v>0.3990990288845816</c:v>
                </c:pt>
                <c:pt idx="20">
                  <c:v>0</c:v>
                </c:pt>
                <c:pt idx="21">
                  <c:v>0.38424519952705705</c:v>
                </c:pt>
                <c:pt idx="22">
                  <c:v>-0.11573157261555841</c:v>
                </c:pt>
                <c:pt idx="23">
                  <c:v>0</c:v>
                </c:pt>
                <c:pt idx="24">
                  <c:v>0</c:v>
                </c:pt>
                <c:pt idx="25">
                  <c:v>-0.25372565022134391</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CF25-4A58-A46E-E598F345A64E}"/>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[5]Performance!$A$120</c:f>
              <c:strCache>
                <c:ptCount val="1"/>
                <c:pt idx="0">
                  <c:v>Implicit Subsidy/Tax, % of total replacement rate, Female, IG4-D3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[5]Performance!$B$120:$AB$120</c:f>
              <c:numCache>
                <c:formatCode>General</c:formatCode>
                <c:ptCount val="27"/>
                <c:pt idx="0">
                  <c:v>-0.37877563090496924</c:v>
                </c:pt>
                <c:pt idx="1">
                  <c:v>0</c:v>
                </c:pt>
                <c:pt idx="2">
                  <c:v>0</c:v>
                </c:pt>
                <c:pt idx="3">
                  <c:v>0.19189985969747347</c:v>
                </c:pt>
                <c:pt idx="4">
                  <c:v>-0.25357263220670201</c:v>
                </c:pt>
                <c:pt idx="5">
                  <c:v>4.2072948619686357E-3</c:v>
                </c:pt>
                <c:pt idx="6">
                  <c:v>-9.8287367153471375E-2</c:v>
                </c:pt>
                <c:pt idx="7">
                  <c:v>0</c:v>
                </c:pt>
                <c:pt idx="8">
                  <c:v>0.33670675075250084</c:v>
                </c:pt>
                <c:pt idx="9">
                  <c:v>0</c:v>
                </c:pt>
                <c:pt idx="10">
                  <c:v>0</c:v>
                </c:pt>
                <c:pt idx="11">
                  <c:v>-0.15688139069096338</c:v>
                </c:pt>
                <c:pt idx="12">
                  <c:v>0</c:v>
                </c:pt>
                <c:pt idx="13">
                  <c:v>0</c:v>
                </c:pt>
                <c:pt idx="14">
                  <c:v>-5.5639882239153914E-2</c:v>
                </c:pt>
                <c:pt idx="15">
                  <c:v>0.12874623901174931</c:v>
                </c:pt>
                <c:pt idx="16">
                  <c:v>2.4938112716064553E-2</c:v>
                </c:pt>
                <c:pt idx="17">
                  <c:v>0.44057779384463569</c:v>
                </c:pt>
                <c:pt idx="18">
                  <c:v>0</c:v>
                </c:pt>
                <c:pt idx="19">
                  <c:v>0.28523570768587891</c:v>
                </c:pt>
                <c:pt idx="20">
                  <c:v>0</c:v>
                </c:pt>
                <c:pt idx="21">
                  <c:v>0.38424518954524711</c:v>
                </c:pt>
                <c:pt idx="22">
                  <c:v>-0.15895399649133987</c:v>
                </c:pt>
                <c:pt idx="23">
                  <c:v>0</c:v>
                </c:pt>
                <c:pt idx="24">
                  <c:v>0</c:v>
                </c:pt>
                <c:pt idx="25">
                  <c:v>-0.25372565022134397</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7F20-49AE-914C-A8F70AA42C94}"/>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[5]Performance!$A$121</c:f>
              <c:strCache>
                <c:ptCount val="1"/>
                <c:pt idx="0">
                  <c:v>Implicit Subsidy/Tax, % of total replacement rate, Female, IG5-D3</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[5]Performance!$B$121:$AB$121</c:f>
              <c:numCache>
                <c:formatCode>General</c:formatCode>
                <c:ptCount val="27"/>
                <c:pt idx="0">
                  <c:v>-0.37877563090496913</c:v>
                </c:pt>
                <c:pt idx="1">
                  <c:v>0</c:v>
                </c:pt>
                <c:pt idx="2">
                  <c:v>0</c:v>
                </c:pt>
                <c:pt idx="3">
                  <c:v>6.4125887094733769E-2</c:v>
                </c:pt>
                <c:pt idx="4">
                  <c:v>-0.25357263220670206</c:v>
                </c:pt>
                <c:pt idx="5">
                  <c:v>0</c:v>
                </c:pt>
                <c:pt idx="6">
                  <c:v>-9.8287367153471333E-2</c:v>
                </c:pt>
                <c:pt idx="7">
                  <c:v>0</c:v>
                </c:pt>
                <c:pt idx="8">
                  <c:v>0.32131613992357322</c:v>
                </c:pt>
                <c:pt idx="9">
                  <c:v>0</c:v>
                </c:pt>
                <c:pt idx="10">
                  <c:v>0</c:v>
                </c:pt>
                <c:pt idx="11">
                  <c:v>-0.15688139069096338</c:v>
                </c:pt>
                <c:pt idx="12">
                  <c:v>0</c:v>
                </c:pt>
                <c:pt idx="13">
                  <c:v>0</c:v>
                </c:pt>
                <c:pt idx="14">
                  <c:v>-5.5639882239153907E-2</c:v>
                </c:pt>
                <c:pt idx="15">
                  <c:v>9.3331488516385203E-2</c:v>
                </c:pt>
                <c:pt idx="16">
                  <c:v>5.5005375778255788E-3</c:v>
                </c:pt>
                <c:pt idx="17">
                  <c:v>0.44057779384463558</c:v>
                </c:pt>
                <c:pt idx="18">
                  <c:v>0</c:v>
                </c:pt>
                <c:pt idx="19">
                  <c:v>0.19321116780857828</c:v>
                </c:pt>
                <c:pt idx="20">
                  <c:v>0</c:v>
                </c:pt>
                <c:pt idx="21">
                  <c:v>0.38424518355616122</c:v>
                </c:pt>
                <c:pt idx="22">
                  <c:v>-0.18488745081680874</c:v>
                </c:pt>
                <c:pt idx="23">
                  <c:v>0</c:v>
                </c:pt>
                <c:pt idx="24">
                  <c:v>0</c:v>
                </c:pt>
                <c:pt idx="25">
                  <c:v>-0.25372565022134386</c:v>
                </c:pt>
                <c:pt idx="26">
                  <c:v>0</c:v>
                </c:pt>
              </c:numCache>
            </c:numRef>
          </c:val>
          <c:extLst>
            <c:ext xmlns:c15="http://schemas.microsoft.com/office/drawing/2012/chart" uri="{02D57815-91ED-43cb-92C2-25804820EDAC}">
              <c15:filteredCategoryTitle>
                <c15:cat>
                  <c:strRef>
                    <c:extLst>
                      <c:ext uri="{02D57815-91ED-43cb-92C2-25804820EDAC}">
                        <c15:formulaRef>
                          <c15:sqref>[5]Performance!$B$57:$AB$57</c15:sqref>
                        </c15:formulaRef>
                      </c:ext>
                    </c:extLst>
                    <c:strCache>
                      <c:ptCount val="27"/>
                      <c:pt idx="0">
                        <c:v>Argentina (DB)</c:v>
                      </c:pt>
                      <c:pt idx="1">
                        <c:v>Bahamas</c:v>
                      </c:pt>
                      <c:pt idx="2">
                        <c:v>Barbados</c:v>
                      </c:pt>
                      <c:pt idx="3">
                        <c:v>Brazil (age)</c:v>
                      </c:pt>
                      <c:pt idx="4">
                        <c:v>Brazil (time)</c:v>
                      </c:pt>
                      <c:pt idx="5">
                        <c:v>Chile (DC)</c:v>
                      </c:pt>
                      <c:pt idx="6">
                        <c:v>Colombia (DB)</c:v>
                      </c:pt>
                      <c:pt idx="7">
                        <c:v>Colombia (DC)</c:v>
                      </c:pt>
                      <c:pt idx="8">
                        <c:v>Costa Rica (DB)</c:v>
                      </c:pt>
                      <c:pt idx="9">
                        <c:v>Costa Rica (Mix)</c:v>
                      </c:pt>
                      <c:pt idx="10">
                        <c:v>Dominican Republic (DC)</c:v>
                      </c:pt>
                      <c:pt idx="11">
                        <c:v>El Salvador (DB)</c:v>
                      </c:pt>
                      <c:pt idx="12">
                        <c:v>El Salvador (DC)</c:v>
                      </c:pt>
                      <c:pt idx="13">
                        <c:v>Guyana</c:v>
                      </c:pt>
                      <c:pt idx="14">
                        <c:v>Haiti (DB)</c:v>
                      </c:pt>
                      <c:pt idx="15">
                        <c:v>Honduras (DB)</c:v>
                      </c:pt>
                      <c:pt idx="16">
                        <c:v>Jamaica (DB)</c:v>
                      </c:pt>
                      <c:pt idx="17">
                        <c:v>Mexico (DB)</c:v>
                      </c:pt>
                      <c:pt idx="18">
                        <c:v>Mexico (DC)</c:v>
                      </c:pt>
                      <c:pt idx="19">
                        <c:v>Panama (DB)</c:v>
                      </c:pt>
                      <c:pt idx="20">
                        <c:v>Panama (Mix)</c:v>
                      </c:pt>
                      <c:pt idx="21">
                        <c:v>Paraguay (DB)</c:v>
                      </c:pt>
                      <c:pt idx="22">
                        <c:v>Peru (DB)</c:v>
                      </c:pt>
                      <c:pt idx="23">
                        <c:v>Peru (DC)</c:v>
                      </c:pt>
                      <c:pt idx="24">
                        <c:v>Trinidad and Tobago</c:v>
                      </c:pt>
                      <c:pt idx="25">
                        <c:v>Uruguay (DB)</c:v>
                      </c:pt>
                      <c:pt idx="26">
                        <c:v>Uruguay (Mix)</c:v>
                      </c:pt>
                    </c:strCache>
                  </c:strRef>
                </c15:cat>
              </c15:filteredCategoryTitle>
            </c:ext>
            <c:ext xmlns:c16="http://schemas.microsoft.com/office/drawing/2014/chart" uri="{C3380CC4-5D6E-409C-BE32-E72D297353CC}">
              <c16:uniqueId val="{00000000-2F33-4DF8-B6F6-CD06B174A39C}"/>
            </c:ext>
          </c:extLst>
        </c:ser>
        <c:dLbls>
          <c:dLblPos val="outEnd"/>
          <c:showLegendKey val="0"/>
          <c:showVal val="1"/>
          <c:showCatName val="0"/>
          <c:showSerName val="0"/>
          <c:showPercent val="0"/>
          <c:showBubbleSize val="0"/>
        </c:dLbls>
        <c:gapWidth val="50"/>
        <c:axId val="626380896"/>
        <c:axId val="626374664"/>
      </c:barChart>
      <c:catAx>
        <c:axId val="626380896"/>
        <c:scaling>
          <c:orientation val="minMax"/>
        </c:scaling>
        <c:delete val="0"/>
        <c:axPos val="b"/>
        <c:numFmt formatCode="General" sourceLinked="1"/>
        <c:majorTickMark val="out"/>
        <c:minorTickMark val="none"/>
        <c:tickLblPos val="low"/>
        <c:crossAx val="626374664"/>
        <c:crosses val="autoZero"/>
        <c:auto val="1"/>
        <c:lblAlgn val="ctr"/>
        <c:lblOffset val="100"/>
        <c:noMultiLvlLbl val="0"/>
      </c:catAx>
      <c:valAx>
        <c:axId val="626374664"/>
        <c:scaling>
          <c:orientation val="minMax"/>
        </c:scaling>
        <c:delete val="0"/>
        <c:axPos val="l"/>
        <c:numFmt formatCode="0%" sourceLinked="0"/>
        <c:majorTickMark val="out"/>
        <c:minorTickMark val="none"/>
        <c:tickLblPos val="nextTo"/>
        <c:crossAx val="626380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[5]Sustainability!$A$5</c:f>
              <c:strCache>
                <c:ptCount val="1"/>
                <c:pt idx="0">
                  <c:v>PAYGO pension spending projections, 2030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([2]Sustainability!$B$2,[2]Sustainability!$E$2:$F$2,[2]Sustainability!$H$2:$J$2,[2]Sustainability!$M$2:$P$2,[2]Sustainability!$R$2,[2]Sustainability!$T$2)</c:f>
              <c:strCache>
                <c:ptCount val="12"/>
                <c:pt idx="0">
                  <c:v>Argentina</c:v>
                </c:pt>
                <c:pt idx="1">
                  <c:v>Brazil</c:v>
                </c:pt>
                <c:pt idx="2">
                  <c:v>Chile</c:v>
                </c:pt>
                <c:pt idx="3">
                  <c:v>Costa Rica</c:v>
                </c:pt>
                <c:pt idx="4">
                  <c:v>Dominican Republic</c:v>
                </c:pt>
                <c:pt idx="5">
                  <c:v>El Salvador</c:v>
                </c:pt>
                <c:pt idx="6">
                  <c:v>Honduras</c:v>
                </c:pt>
                <c:pt idx="7">
                  <c:v>Jamaica</c:v>
                </c:pt>
                <c:pt idx="8">
                  <c:v>Mexico</c:v>
                </c:pt>
                <c:pt idx="9">
                  <c:v>Panama</c:v>
                </c:pt>
                <c:pt idx="10">
                  <c:v>Peru</c:v>
                </c:pt>
                <c:pt idx="11">
                  <c:v>Uruguay</c:v>
                </c:pt>
              </c:strCache>
            </c:strRef>
          </c:cat>
          <c:val>
            <c:numRef>
              <c:extLst>
                <c:ext xmlns:c15="http://schemas.microsoft.com/office/drawing/2012/chart" uri="{02D57815-91ED-43cb-92C2-25804820EDAC}">
                  <c15:fullRef>
                    <c15:sqref>[5]Sustainability!$B$5:$T$5</c15:sqref>
                  </c15:fullRef>
                </c:ext>
              </c:extLst>
              <c:f>([2]Sustainability!$B$5,[2]Sustainability!$E$5:$F$5,[2]Sustainability!$H$5:$J$5,[2]Sustainability!$M$5:$P$5,[2]Sustainability!$R$5,[2]Sustainability!$T$5)</c:f>
              <c:numCache>
                <c:formatCode>General</c:formatCode>
                <c:ptCount val="12"/>
                <c:pt idx="0">
                  <c:v>0.10634788914111476</c:v>
                </c:pt>
                <c:pt idx="1">
                  <c:v>0.14196310383069186</c:v>
                </c:pt>
                <c:pt idx="2">
                  <c:v>2.801729266762288E-2</c:v>
                </c:pt>
                <c:pt idx="3">
                  <c:v>6.0336761441663431E-2</c:v>
                </c:pt>
                <c:pt idx="4">
                  <c:v>8.3122854016923937E-3</c:v>
                </c:pt>
                <c:pt idx="5">
                  <c:v>2.6821076112078769E-2</c:v>
                </c:pt>
                <c:pt idx="6">
                  <c:v>2.5187689581350557E-2</c:v>
                </c:pt>
                <c:pt idx="7">
                  <c:v>1.2579866808493673E-2</c:v>
                </c:pt>
                <c:pt idx="8">
                  <c:v>4.7605794268420314E-2</c:v>
                </c:pt>
                <c:pt idx="9">
                  <c:v>3.9960952340808799E-2</c:v>
                </c:pt>
                <c:pt idx="10">
                  <c:v>1.8943218207322723E-2</c:v>
                </c:pt>
                <c:pt idx="11">
                  <c:v>0.10029860482097272</c:v>
                </c:pt>
              </c:numCache>
            </c:numRef>
          </c:val>
          <c:extLst>
            <c:ext xmlns:c16="http://schemas.microsoft.com/office/drawing/2014/chart" uri="{C3380CC4-5D6E-409C-BE32-E72D297353CC}">
              <c16:uniqueId val="{00000000-2A94-4282-AFB0-0D98F002B928}"/>
            </c:ext>
          </c:extLst>
        </c:ser>
        <c:dLbls>
          <c:showLegendKey val="0"/>
          <c:showVal val="0"/>
          <c:showCatName val="0"/>
          <c:showSerName val="0"/>
          <c:showPercent val="0"/>
          <c:showBubbleSize val="0"/>
        </c:dLbls>
        <c:gapWidth val="50"/>
        <c:axId val="843180248"/>
        <c:axId val="843175328"/>
      </c:barChart>
      <c:catAx>
        <c:axId val="843180248"/>
        <c:scaling>
          <c:orientation val="minMax"/>
        </c:scaling>
        <c:delete val="0"/>
        <c:axPos val="b"/>
        <c:numFmt formatCode="General" sourceLinked="1"/>
        <c:majorTickMark val="out"/>
        <c:minorTickMark val="none"/>
        <c:tickLblPos val="nextTo"/>
        <c:crossAx val="843175328"/>
        <c:crosses val="autoZero"/>
        <c:auto val="1"/>
        <c:lblAlgn val="ctr"/>
        <c:lblOffset val="100"/>
        <c:noMultiLvlLbl val="0"/>
      </c:catAx>
      <c:valAx>
        <c:axId val="843175328"/>
        <c:scaling>
          <c:orientation val="minMax"/>
        </c:scaling>
        <c:delete val="0"/>
        <c:axPos val="l"/>
        <c:numFmt formatCode="0%" sourceLinked="0"/>
        <c:majorTickMark val="out"/>
        <c:minorTickMark val="none"/>
        <c:tickLblPos val="nextTo"/>
        <c:crossAx val="8431802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[5]Sustainability!$A$6</c:f>
              <c:strCache>
                <c:ptCount val="1"/>
                <c:pt idx="0">
                  <c:v>PAYGO pension spending projections, 2060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([2]Sustainability!$B$2,[2]Sustainability!$E$2:$F$2,[2]Sustainability!$H$2:$J$2,[2]Sustainability!$M$2:$P$2,[2]Sustainability!$R$2,[2]Sustainability!$T$2)</c:f>
              <c:strCache>
                <c:ptCount val="12"/>
                <c:pt idx="0">
                  <c:v>Argentina</c:v>
                </c:pt>
                <c:pt idx="1">
                  <c:v>Brazil</c:v>
                </c:pt>
                <c:pt idx="2">
                  <c:v>Chile</c:v>
                </c:pt>
                <c:pt idx="3">
                  <c:v>Costa Rica</c:v>
                </c:pt>
                <c:pt idx="4">
                  <c:v>Dominican Republic</c:v>
                </c:pt>
                <c:pt idx="5">
                  <c:v>El Salvador</c:v>
                </c:pt>
                <c:pt idx="6">
                  <c:v>Honduras</c:v>
                </c:pt>
                <c:pt idx="7">
                  <c:v>Jamaica</c:v>
                </c:pt>
                <c:pt idx="8">
                  <c:v>Mexico</c:v>
                </c:pt>
                <c:pt idx="9">
                  <c:v>Panama</c:v>
                </c:pt>
                <c:pt idx="10">
                  <c:v>Peru</c:v>
                </c:pt>
                <c:pt idx="11">
                  <c:v>Uruguay</c:v>
                </c:pt>
              </c:strCache>
            </c:strRef>
          </c:cat>
          <c:val>
            <c:numRef>
              <c:extLst>
                <c:ext xmlns:c15="http://schemas.microsoft.com/office/drawing/2012/chart" uri="{02D57815-91ED-43cb-92C2-25804820EDAC}">
                  <c15:fullRef>
                    <c15:sqref>[5]Sustainability!$B$6:$T$6</c15:sqref>
                  </c15:fullRef>
                </c:ext>
              </c:extLst>
              <c:f>([2]Sustainability!$B$6,[2]Sustainability!$E$6:$F$6,[2]Sustainability!$H$6:$J$6,[2]Sustainability!$M$6:$P$6,[2]Sustainability!$R$6,[2]Sustainability!$T$6)</c:f>
              <c:numCache>
                <c:formatCode>General</c:formatCode>
                <c:ptCount val="12"/>
                <c:pt idx="0">
                  <c:v>0.17675385162696378</c:v>
                </c:pt>
                <c:pt idx="1">
                  <c:v>0.33175571308643309</c:v>
                </c:pt>
                <c:pt idx="2">
                  <c:v>5.3489625250295214E-2</c:v>
                </c:pt>
                <c:pt idx="3">
                  <c:v>0.13110742072448747</c:v>
                </c:pt>
                <c:pt idx="4">
                  <c:v>1.6328535925826754E-2</c:v>
                </c:pt>
                <c:pt idx="5">
                  <c:v>5.5875763711717465E-2</c:v>
                </c:pt>
                <c:pt idx="6">
                  <c:v>6.8117766232353466E-2</c:v>
                </c:pt>
                <c:pt idx="7">
                  <c:v>2.8734827528344362E-2</c:v>
                </c:pt>
                <c:pt idx="8">
                  <c:v>0.11822809935602246</c:v>
                </c:pt>
                <c:pt idx="9">
                  <c:v>7.5452338013859616E-2</c:v>
                </c:pt>
                <c:pt idx="10">
                  <c:v>4.1465395901886727E-2</c:v>
                </c:pt>
                <c:pt idx="11">
                  <c:v>0.15408445540355692</c:v>
                </c:pt>
              </c:numCache>
            </c:numRef>
          </c:val>
          <c:extLst>
            <c:ext xmlns:c16="http://schemas.microsoft.com/office/drawing/2014/chart" uri="{C3380CC4-5D6E-409C-BE32-E72D297353CC}">
              <c16:uniqueId val="{00000000-A3C5-4215-90CE-98768816A9CC}"/>
            </c:ext>
          </c:extLst>
        </c:ser>
        <c:dLbls>
          <c:showLegendKey val="0"/>
          <c:showVal val="0"/>
          <c:showCatName val="0"/>
          <c:showSerName val="0"/>
          <c:showPercent val="0"/>
          <c:showBubbleSize val="0"/>
        </c:dLbls>
        <c:gapWidth val="50"/>
        <c:axId val="885753200"/>
        <c:axId val="885759432"/>
      </c:barChart>
      <c:catAx>
        <c:axId val="885753200"/>
        <c:scaling>
          <c:orientation val="minMax"/>
        </c:scaling>
        <c:delete val="0"/>
        <c:axPos val="b"/>
        <c:numFmt formatCode="General" sourceLinked="1"/>
        <c:majorTickMark val="out"/>
        <c:minorTickMark val="none"/>
        <c:tickLblPos val="nextTo"/>
        <c:crossAx val="885759432"/>
        <c:crosses val="autoZero"/>
        <c:auto val="1"/>
        <c:lblAlgn val="ctr"/>
        <c:lblOffset val="100"/>
        <c:noMultiLvlLbl val="0"/>
      </c:catAx>
      <c:valAx>
        <c:axId val="885759432"/>
        <c:scaling>
          <c:orientation val="minMax"/>
        </c:scaling>
        <c:delete val="0"/>
        <c:axPos val="l"/>
        <c:numFmt formatCode="0%" sourceLinked="0"/>
        <c:majorTickMark val="out"/>
        <c:minorTickMark val="none"/>
        <c:tickLblPos val="nextTo"/>
        <c:crossAx val="8857532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[5]Sustainability!$A$7</c:f>
              <c:strCache>
                <c:ptCount val="1"/>
                <c:pt idx="0">
                  <c:v>Contribution projections, 2030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([2]Sustainability!$B$2,[2]Sustainability!$E$2:$H$2,[2]Sustainability!$M$2,[2]Sustainability!$P$2,[2]Sustainability!$R$2,[2]Sustainability!$T$2)</c:f>
              <c:strCache>
                <c:ptCount val="9"/>
                <c:pt idx="0">
                  <c:v>Argentina</c:v>
                </c:pt>
                <c:pt idx="1">
                  <c:v>Brazil</c:v>
                </c:pt>
                <c:pt idx="2">
                  <c:v>Chile</c:v>
                </c:pt>
                <c:pt idx="3">
                  <c:v>Colombia</c:v>
                </c:pt>
                <c:pt idx="4">
                  <c:v>Costa Rica</c:v>
                </c:pt>
                <c:pt idx="5">
                  <c:v>Honduras</c:v>
                </c:pt>
                <c:pt idx="6">
                  <c:v>Panama</c:v>
                </c:pt>
                <c:pt idx="7">
                  <c:v>Peru</c:v>
                </c:pt>
                <c:pt idx="8">
                  <c:v>Uruguay</c:v>
                </c:pt>
              </c:strCache>
            </c:strRef>
          </c:cat>
          <c:val>
            <c:numRef>
              <c:extLst>
                <c:ext xmlns:c15="http://schemas.microsoft.com/office/drawing/2012/chart" uri="{02D57815-91ED-43cb-92C2-25804820EDAC}">
                  <c15:fullRef>
                    <c15:sqref>[5]Sustainability!$B$7:$T$7</c15:sqref>
                  </c15:fullRef>
                </c:ext>
              </c:extLst>
              <c:f>([2]Sustainability!$B$7,[2]Sustainability!$E$7:$H$7,[2]Sustainability!$M$7,[2]Sustainability!$P$7,[2]Sustainability!$R$7,[2]Sustainability!$T$7)</c:f>
              <c:numCache>
                <c:formatCode>General</c:formatCode>
                <c:ptCount val="9"/>
                <c:pt idx="0">
                  <c:v>3.0577413049609335E-2</c:v>
                </c:pt>
                <c:pt idx="1">
                  <c:v>5.6312294964248784E-2</c:v>
                </c:pt>
                <c:pt idx="2">
                  <c:v>8.4771330779250963E-4</c:v>
                </c:pt>
                <c:pt idx="3">
                  <c:v>2.524283634669721E-2</c:v>
                </c:pt>
                <c:pt idx="4">
                  <c:v>2.1875515886150991E-2</c:v>
                </c:pt>
                <c:pt idx="5">
                  <c:v>1.0604451777257324E-2</c:v>
                </c:pt>
                <c:pt idx="6">
                  <c:v>2.5704438389350683E-2</c:v>
                </c:pt>
                <c:pt idx="7">
                  <c:v>1.4735902566590407E-2</c:v>
                </c:pt>
                <c:pt idx="8">
                  <c:v>3.7229305320735546E-2</c:v>
                </c:pt>
              </c:numCache>
            </c:numRef>
          </c:val>
          <c:extLst>
            <c:ext xmlns:c16="http://schemas.microsoft.com/office/drawing/2014/chart" uri="{C3380CC4-5D6E-409C-BE32-E72D297353CC}">
              <c16:uniqueId val="{00000000-EDB6-4F9C-8F51-74C695F02E13}"/>
            </c:ext>
          </c:extLst>
        </c:ser>
        <c:dLbls>
          <c:showLegendKey val="0"/>
          <c:showVal val="0"/>
          <c:showCatName val="0"/>
          <c:showSerName val="0"/>
          <c:showPercent val="0"/>
          <c:showBubbleSize val="0"/>
        </c:dLbls>
        <c:gapWidth val="50"/>
        <c:axId val="903090120"/>
        <c:axId val="903080608"/>
      </c:barChart>
      <c:catAx>
        <c:axId val="903090120"/>
        <c:scaling>
          <c:orientation val="minMax"/>
        </c:scaling>
        <c:delete val="0"/>
        <c:axPos val="b"/>
        <c:numFmt formatCode="General" sourceLinked="1"/>
        <c:majorTickMark val="out"/>
        <c:minorTickMark val="none"/>
        <c:tickLblPos val="nextTo"/>
        <c:crossAx val="903080608"/>
        <c:crosses val="autoZero"/>
        <c:auto val="1"/>
        <c:lblAlgn val="ctr"/>
        <c:lblOffset val="100"/>
        <c:noMultiLvlLbl val="0"/>
      </c:catAx>
      <c:valAx>
        <c:axId val="903080608"/>
        <c:scaling>
          <c:orientation val="minMax"/>
        </c:scaling>
        <c:delete val="0"/>
        <c:axPos val="l"/>
        <c:numFmt formatCode="0%" sourceLinked="0"/>
        <c:majorTickMark val="out"/>
        <c:minorTickMark val="none"/>
        <c:tickLblPos val="nextTo"/>
        <c:crossAx val="9030901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[5]Sustainability!$A$9</c:f>
              <c:strCache>
                <c:ptCount val="1"/>
                <c:pt idx="0">
                  <c:v>Pension Superavit (Deficit) in 2030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([2]Sustainability!$B$2,[2]Sustainability!$E$2:$F$2,[2]Sustainability!$H$2,[2]Sustainability!$M$2,[2]Sustainability!$P$2,[2]Sustainability!$R$2,[2]Sustainability!$T$2)</c:f>
              <c:strCache>
                <c:ptCount val="8"/>
                <c:pt idx="0">
                  <c:v>Argentina</c:v>
                </c:pt>
                <c:pt idx="1">
                  <c:v>Brazil</c:v>
                </c:pt>
                <c:pt idx="2">
                  <c:v>Chile</c:v>
                </c:pt>
                <c:pt idx="3">
                  <c:v>Costa Rica</c:v>
                </c:pt>
                <c:pt idx="4">
                  <c:v>Honduras</c:v>
                </c:pt>
                <c:pt idx="5">
                  <c:v>Panama</c:v>
                </c:pt>
                <c:pt idx="6">
                  <c:v>Peru</c:v>
                </c:pt>
                <c:pt idx="7">
                  <c:v>Uruguay</c:v>
                </c:pt>
              </c:strCache>
            </c:strRef>
          </c:cat>
          <c:val>
            <c:numRef>
              <c:extLst>
                <c:ext xmlns:c15="http://schemas.microsoft.com/office/drawing/2012/chart" uri="{02D57815-91ED-43cb-92C2-25804820EDAC}">
                  <c15:fullRef>
                    <c15:sqref>[5]Sustainability!$B$9:$T$9</c15:sqref>
                  </c15:fullRef>
                </c:ext>
              </c:extLst>
              <c:f>([2]Sustainability!$B$9,[2]Sustainability!$E$9:$F$9,[2]Sustainability!$H$9,[2]Sustainability!$M$9,[2]Sustainability!$P$9,[2]Sustainability!$R$9,[2]Sustainability!$T$9)</c:f>
              <c:numCache>
                <c:formatCode>General</c:formatCode>
                <c:ptCount val="8"/>
                <c:pt idx="0">
                  <c:v>-7.5770476091505418E-2</c:v>
                </c:pt>
                <c:pt idx="1">
                  <c:v>-8.5650808866443079E-2</c:v>
                </c:pt>
                <c:pt idx="2">
                  <c:v>-2.716957935983037E-2</c:v>
                </c:pt>
                <c:pt idx="3">
                  <c:v>-3.846124555551244E-2</c:v>
                </c:pt>
                <c:pt idx="4">
                  <c:v>-1.4583237804093234E-2</c:v>
                </c:pt>
                <c:pt idx="5">
                  <c:v>-1.4256513951458116E-2</c:v>
                </c:pt>
                <c:pt idx="6">
                  <c:v>-4.2073156407323158E-3</c:v>
                </c:pt>
                <c:pt idx="7">
                  <c:v>-6.306929950023718E-2</c:v>
                </c:pt>
              </c:numCache>
            </c:numRef>
          </c:val>
          <c:extLst>
            <c:ext xmlns:c16="http://schemas.microsoft.com/office/drawing/2014/chart" uri="{C3380CC4-5D6E-409C-BE32-E72D297353CC}">
              <c16:uniqueId val="{00000000-D3BA-41CE-8802-439238C52735}"/>
            </c:ext>
          </c:extLst>
        </c:ser>
        <c:dLbls>
          <c:showLegendKey val="0"/>
          <c:showVal val="0"/>
          <c:showCatName val="0"/>
          <c:showSerName val="0"/>
          <c:showPercent val="0"/>
          <c:showBubbleSize val="0"/>
        </c:dLbls>
        <c:gapWidth val="150"/>
        <c:axId val="1283925800"/>
        <c:axId val="1283929408"/>
      </c:barChart>
      <c:catAx>
        <c:axId val="1283925800"/>
        <c:scaling>
          <c:orientation val="minMax"/>
        </c:scaling>
        <c:delete val="0"/>
        <c:axPos val="b"/>
        <c:numFmt formatCode="General" sourceLinked="1"/>
        <c:majorTickMark val="out"/>
        <c:minorTickMark val="none"/>
        <c:tickLblPos val="high"/>
        <c:crossAx val="1283929408"/>
        <c:crosses val="autoZero"/>
        <c:auto val="1"/>
        <c:lblAlgn val="ctr"/>
        <c:lblOffset val="100"/>
        <c:noMultiLvlLbl val="0"/>
      </c:catAx>
      <c:valAx>
        <c:axId val="1283929408"/>
        <c:scaling>
          <c:orientation val="minMax"/>
        </c:scaling>
        <c:delete val="0"/>
        <c:axPos val="l"/>
        <c:numFmt formatCode="0%" sourceLinked="0"/>
        <c:majorTickMark val="out"/>
        <c:minorTickMark val="none"/>
        <c:tickLblPos val="nextTo"/>
        <c:crossAx val="12839258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[5]Sustainability!$A$10</c:f>
              <c:strCache>
                <c:ptCount val="1"/>
                <c:pt idx="0">
                  <c:v>Pension Déficit in 2060</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([2]Sustainability!$B$2,[2]Sustainability!$E$2:$F$2,[2]Sustainability!$H$2,[2]Sustainability!$M$2,[2]Sustainability!$P$2,[2]Sustainability!$R$2,[2]Sustainability!$T$2)</c:f>
              <c:strCache>
                <c:ptCount val="8"/>
                <c:pt idx="0">
                  <c:v>Argentina</c:v>
                </c:pt>
                <c:pt idx="1">
                  <c:v>Brazil</c:v>
                </c:pt>
                <c:pt idx="2">
                  <c:v>Chile</c:v>
                </c:pt>
                <c:pt idx="3">
                  <c:v>Costa Rica</c:v>
                </c:pt>
                <c:pt idx="4">
                  <c:v>Honduras</c:v>
                </c:pt>
                <c:pt idx="5">
                  <c:v>Panama</c:v>
                </c:pt>
                <c:pt idx="6">
                  <c:v>Peru</c:v>
                </c:pt>
                <c:pt idx="7">
                  <c:v>Uruguay</c:v>
                </c:pt>
              </c:strCache>
            </c:strRef>
          </c:cat>
          <c:val>
            <c:numRef>
              <c:extLst>
                <c:ext xmlns:c15="http://schemas.microsoft.com/office/drawing/2012/chart" uri="{02D57815-91ED-43cb-92C2-25804820EDAC}">
                  <c15:fullRef>
                    <c15:sqref>[5]Sustainability!$B$10:$T$10</c15:sqref>
                  </c15:fullRef>
                </c:ext>
              </c:extLst>
              <c:f>([2]Sustainability!$B$10,[2]Sustainability!$E$10:$F$10,[2]Sustainability!$H$10,[2]Sustainability!$M$10,[2]Sustainability!$P$10,[2]Sustainability!$R$10,[2]Sustainability!$T$10)</c:f>
              <c:numCache>
                <c:formatCode>General</c:formatCode>
                <c:ptCount val="8"/>
                <c:pt idx="0">
                  <c:v>-0.14762583967952697</c:v>
                </c:pt>
                <c:pt idx="1">
                  <c:v>-0.28334296855963337</c:v>
                </c:pt>
                <c:pt idx="2">
                  <c:v>-5.3480834131841432E-2</c:v>
                </c:pt>
                <c:pt idx="3">
                  <c:v>-0.11224584864315443</c:v>
                </c:pt>
                <c:pt idx="4">
                  <c:v>-5.7509726433445083E-2</c:v>
                </c:pt>
                <c:pt idx="5">
                  <c:v>-5.1031112954088881E-2</c:v>
                </c:pt>
                <c:pt idx="6">
                  <c:v>-2.7692157124564694E-2</c:v>
                </c:pt>
                <c:pt idx="7">
                  <c:v>-0.11923848525216391</c:v>
                </c:pt>
              </c:numCache>
            </c:numRef>
          </c:val>
          <c:extLst>
            <c:ext xmlns:c16="http://schemas.microsoft.com/office/drawing/2014/chart" uri="{C3380CC4-5D6E-409C-BE32-E72D297353CC}">
              <c16:uniqueId val="{00000000-DA1C-4E09-87C5-639C4591309C}"/>
            </c:ext>
          </c:extLst>
        </c:ser>
        <c:dLbls>
          <c:showLegendKey val="0"/>
          <c:showVal val="0"/>
          <c:showCatName val="0"/>
          <c:showSerName val="0"/>
          <c:showPercent val="0"/>
          <c:showBubbleSize val="0"/>
        </c:dLbls>
        <c:gapWidth val="150"/>
        <c:axId val="1059751056"/>
        <c:axId val="1034059472"/>
      </c:barChart>
      <c:catAx>
        <c:axId val="1059751056"/>
        <c:scaling>
          <c:orientation val="minMax"/>
        </c:scaling>
        <c:delete val="0"/>
        <c:axPos val="b"/>
        <c:numFmt formatCode="General" sourceLinked="1"/>
        <c:majorTickMark val="out"/>
        <c:minorTickMark val="none"/>
        <c:tickLblPos val="high"/>
        <c:crossAx val="1034059472"/>
        <c:crosses val="autoZero"/>
        <c:auto val="1"/>
        <c:lblAlgn val="ctr"/>
        <c:lblOffset val="100"/>
        <c:noMultiLvlLbl val="0"/>
      </c:catAx>
      <c:valAx>
        <c:axId val="1034059472"/>
        <c:scaling>
          <c:orientation val="minMax"/>
        </c:scaling>
        <c:delete val="0"/>
        <c:axPos val="l"/>
        <c:numFmt formatCode="0%" sourceLinked="0"/>
        <c:majorTickMark val="out"/>
        <c:minorTickMark val="none"/>
        <c:tickLblPos val="nextTo"/>
        <c:crossAx val="10597510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[5]Sustainability!$A$11</c:f>
              <c:strCache>
                <c:ptCount val="1"/>
                <c:pt idx="0">
                  <c:v>Old age benefit spending (pensions + health)</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([2]Sustainability!$B$2,[2]Sustainability!$E$2:$G$2,[2]Sustainability!$L$2,[2]Sustainability!$O$2)</c:f>
              <c:strCache>
                <c:ptCount val="6"/>
                <c:pt idx="0">
                  <c:v>Argentina</c:v>
                </c:pt>
                <c:pt idx="1">
                  <c:v>Brazil</c:v>
                </c:pt>
                <c:pt idx="2">
                  <c:v>Chile</c:v>
                </c:pt>
                <c:pt idx="3">
                  <c:v>Colombia</c:v>
                </c:pt>
                <c:pt idx="4">
                  <c:v>Haiti</c:v>
                </c:pt>
                <c:pt idx="5">
                  <c:v>Mexico</c:v>
                </c:pt>
              </c:strCache>
            </c:strRef>
          </c:cat>
          <c:val>
            <c:numRef>
              <c:extLst>
                <c:ext xmlns:c15="http://schemas.microsoft.com/office/drawing/2012/chart" uri="{02D57815-91ED-43cb-92C2-25804820EDAC}">
                  <c15:fullRef>
                    <c15:sqref>[5]Sustainability!$B$11:$T$11</c15:sqref>
                  </c15:fullRef>
                </c:ext>
              </c:extLst>
              <c:f>([2]Sustainability!$B$11,[2]Sustainability!$E$11:$G$11,[2]Sustainability!$L$11,[2]Sustainability!$O$11)</c:f>
              <c:numCache>
                <c:formatCode>General</c:formatCode>
                <c:ptCount val="6"/>
                <c:pt idx="0">
                  <c:v>7.9000000000000001E-2</c:v>
                </c:pt>
                <c:pt idx="1">
                  <c:v>0.13500000000000001</c:v>
                </c:pt>
                <c:pt idx="2">
                  <c:v>0.03</c:v>
                </c:pt>
                <c:pt idx="3">
                  <c:v>4.4999999999999998E-2</c:v>
                </c:pt>
                <c:pt idx="4">
                  <c:v>8.0000000000000002E-3</c:v>
                </c:pt>
                <c:pt idx="5">
                  <c:v>1.9E-2</c:v>
                </c:pt>
              </c:numCache>
            </c:numRef>
          </c:val>
          <c:extLst>
            <c:ext xmlns:c16="http://schemas.microsoft.com/office/drawing/2014/chart" uri="{C3380CC4-5D6E-409C-BE32-E72D297353CC}">
              <c16:uniqueId val="{00000000-37B7-4B92-B394-BB13BF6343BD}"/>
            </c:ext>
          </c:extLst>
        </c:ser>
        <c:dLbls>
          <c:dLblPos val="outEnd"/>
          <c:showLegendKey val="0"/>
          <c:showVal val="1"/>
          <c:showCatName val="0"/>
          <c:showSerName val="0"/>
          <c:showPercent val="0"/>
          <c:showBubbleSize val="0"/>
        </c:dLbls>
        <c:gapWidth val="150"/>
        <c:axId val="820790832"/>
        <c:axId val="820791160"/>
      </c:barChart>
      <c:catAx>
        <c:axId val="820790832"/>
        <c:scaling>
          <c:orientation val="minMax"/>
        </c:scaling>
        <c:delete val="0"/>
        <c:axPos val="b"/>
        <c:numFmt formatCode="General" sourceLinked="1"/>
        <c:majorTickMark val="out"/>
        <c:minorTickMark val="none"/>
        <c:tickLblPos val="nextTo"/>
        <c:crossAx val="820791160"/>
        <c:crosses val="autoZero"/>
        <c:auto val="1"/>
        <c:lblAlgn val="ctr"/>
        <c:lblOffset val="100"/>
        <c:noMultiLvlLbl val="0"/>
      </c:catAx>
      <c:valAx>
        <c:axId val="820791160"/>
        <c:scaling>
          <c:orientation val="minMax"/>
        </c:scaling>
        <c:delete val="0"/>
        <c:axPos val="l"/>
        <c:numFmt formatCode="0%" sourceLinked="0"/>
        <c:majorTickMark val="out"/>
        <c:minorTickMark val="none"/>
        <c:tickLblPos val="nextTo"/>
        <c:crossAx val="8207908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[5]Sustainability!$A$16</c:f>
              <c:strCache>
                <c:ptCount val="1"/>
                <c:pt idx="0">
                  <c:v>Projected replacement rate, 2030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([2]Sustainability!$E$2:$J$2,[2]Sustainability!$O$2:$P$2,[2]Sustainability!$R$2)</c:f>
              <c:strCache>
                <c:ptCount val="9"/>
                <c:pt idx="0">
                  <c:v>Brazil</c:v>
                </c:pt>
                <c:pt idx="1">
                  <c:v>Chile</c:v>
                </c:pt>
                <c:pt idx="2">
                  <c:v>Colombia</c:v>
                </c:pt>
                <c:pt idx="3">
                  <c:v>Costa Rica</c:v>
                </c:pt>
                <c:pt idx="4">
                  <c:v>Dominican Republic</c:v>
                </c:pt>
                <c:pt idx="5">
                  <c:v>El Salvador</c:v>
                </c:pt>
                <c:pt idx="6">
                  <c:v>Mexico</c:v>
                </c:pt>
                <c:pt idx="7">
                  <c:v>Panama</c:v>
                </c:pt>
                <c:pt idx="8">
                  <c:v>Peru</c:v>
                </c:pt>
              </c:strCache>
            </c:strRef>
          </c:cat>
          <c:val>
            <c:numRef>
              <c:extLst>
                <c:ext xmlns:c15="http://schemas.microsoft.com/office/drawing/2012/chart" uri="{02D57815-91ED-43cb-92C2-25804820EDAC}">
                  <c15:fullRef>
                    <c15:sqref>[5]Sustainability!$B$16:$T$16</c15:sqref>
                  </c15:fullRef>
                </c:ext>
              </c:extLst>
              <c:f>([2]Sustainability!$E$16:$J$16,[2]Sustainability!$O$16:$P$16,[2]Sustainability!$R$16)</c:f>
              <c:numCache>
                <c:formatCode>General</c:formatCode>
                <c:ptCount val="9"/>
                <c:pt idx="0">
                  <c:v>0.55698314613934796</c:v>
                </c:pt>
                <c:pt idx="1">
                  <c:v>0.47199999999999998</c:v>
                </c:pt>
                <c:pt idx="2">
                  <c:v>0.42699999999999999</c:v>
                </c:pt>
                <c:pt idx="3">
                  <c:v>0.13525390371543911</c:v>
                </c:pt>
                <c:pt idx="4">
                  <c:v>0.25723140204248068</c:v>
                </c:pt>
                <c:pt idx="5">
                  <c:v>0.35499999999999998</c:v>
                </c:pt>
                <c:pt idx="6">
                  <c:v>0.23336587928713606</c:v>
                </c:pt>
                <c:pt idx="7">
                  <c:v>0.17031974784009268</c:v>
                </c:pt>
                <c:pt idx="8">
                  <c:v>0.46300000000000002</c:v>
                </c:pt>
              </c:numCache>
            </c:numRef>
          </c:val>
          <c:extLst>
            <c:ext xmlns:c16="http://schemas.microsoft.com/office/drawing/2014/chart" uri="{C3380CC4-5D6E-409C-BE32-E72D297353CC}">
              <c16:uniqueId val="{00000000-8590-47B9-AF53-53FA6CD4D605}"/>
            </c:ext>
          </c:extLst>
        </c:ser>
        <c:dLbls>
          <c:showLegendKey val="0"/>
          <c:showVal val="0"/>
          <c:showCatName val="0"/>
          <c:showSerName val="0"/>
          <c:showPercent val="0"/>
          <c:showBubbleSize val="0"/>
        </c:dLbls>
        <c:gapWidth val="50"/>
        <c:axId val="681186320"/>
        <c:axId val="681187304"/>
      </c:barChart>
      <c:catAx>
        <c:axId val="681186320"/>
        <c:scaling>
          <c:orientation val="minMax"/>
        </c:scaling>
        <c:delete val="0"/>
        <c:axPos val="b"/>
        <c:numFmt formatCode="General" sourceLinked="1"/>
        <c:majorTickMark val="out"/>
        <c:minorTickMark val="none"/>
        <c:tickLblPos val="nextTo"/>
        <c:crossAx val="681187304"/>
        <c:crosses val="autoZero"/>
        <c:auto val="1"/>
        <c:lblAlgn val="ctr"/>
        <c:lblOffset val="100"/>
        <c:noMultiLvlLbl val="0"/>
      </c:catAx>
      <c:valAx>
        <c:axId val="681187304"/>
        <c:scaling>
          <c:orientation val="minMax"/>
        </c:scaling>
        <c:delete val="0"/>
        <c:axPos val="l"/>
        <c:numFmt formatCode="0%" sourceLinked="0"/>
        <c:majorTickMark val="out"/>
        <c:minorTickMark val="none"/>
        <c:tickLblPos val="nextTo"/>
        <c:crossAx val="6811863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[5]Sustainability!$A$12</c:f>
              <c:strCache>
                <c:ptCount val="1"/>
                <c:pt idx="0">
                  <c:v>Pension Fund Assets, % GDP</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([2]Sustainability!$F$2:$J$2,[2]Sustainability!$L$2,[2]Sustainability!$O$2:$P$2,[2]Sustainability!$R$2,[2]Sustainability!$T$2)</c:f>
              <c:strCache>
                <c:ptCount val="10"/>
                <c:pt idx="0">
                  <c:v>Chile</c:v>
                </c:pt>
                <c:pt idx="1">
                  <c:v>Colombia</c:v>
                </c:pt>
                <c:pt idx="2">
                  <c:v>Costa Rica</c:v>
                </c:pt>
                <c:pt idx="3">
                  <c:v>Dominican Republic</c:v>
                </c:pt>
                <c:pt idx="4">
                  <c:v>El Salvador</c:v>
                </c:pt>
                <c:pt idx="5">
                  <c:v>Haiti</c:v>
                </c:pt>
                <c:pt idx="6">
                  <c:v>Mexico</c:v>
                </c:pt>
                <c:pt idx="7">
                  <c:v>Panama</c:v>
                </c:pt>
                <c:pt idx="8">
                  <c:v>Peru</c:v>
                </c:pt>
                <c:pt idx="9">
                  <c:v>Uruguay</c:v>
                </c:pt>
              </c:strCache>
            </c:strRef>
          </c:cat>
          <c:val>
            <c:numRef>
              <c:extLst>
                <c:ext xmlns:c15="http://schemas.microsoft.com/office/drawing/2012/chart" uri="{02D57815-91ED-43cb-92C2-25804820EDAC}">
                  <c15:fullRef>
                    <c15:sqref>[5]Sustainability!$B$12:$T$12</c15:sqref>
                  </c15:fullRef>
                </c:ext>
              </c:extLst>
              <c:f>([2]Sustainability!$F$12:$J$12,[2]Sustainability!$L$12,[2]Sustainability!$O$12:$P$12,[2]Sustainability!$R$12,[2]Sustainability!$T$12)</c:f>
              <c:numCache>
                <c:formatCode>General</c:formatCode>
                <c:ptCount val="10"/>
                <c:pt idx="0">
                  <c:v>0.76900000000000002</c:v>
                </c:pt>
                <c:pt idx="1">
                  <c:v>0.23799999999999999</c:v>
                </c:pt>
                <c:pt idx="2">
                  <c:v>0.17199999999999999</c:v>
                </c:pt>
                <c:pt idx="3">
                  <c:v>0.121</c:v>
                </c:pt>
                <c:pt idx="4">
                  <c:v>0.42099999999999999</c:v>
                </c:pt>
                <c:pt idx="5">
                  <c:v>0.09</c:v>
                </c:pt>
                <c:pt idx="6">
                  <c:v>0.16400000000000001</c:v>
                </c:pt>
                <c:pt idx="7">
                  <c:v>1.0999999999999999E-2</c:v>
                </c:pt>
                <c:pt idx="8">
                  <c:v>0.22</c:v>
                </c:pt>
                <c:pt idx="9">
                  <c:v>0.28799999999999998</c:v>
                </c:pt>
              </c:numCache>
            </c:numRef>
          </c:val>
          <c:extLst>
            <c:ext xmlns:c16="http://schemas.microsoft.com/office/drawing/2014/chart" uri="{C3380CC4-5D6E-409C-BE32-E72D297353CC}">
              <c16:uniqueId val="{00000000-EC52-4A7A-883F-0EEB05642E84}"/>
            </c:ext>
          </c:extLst>
        </c:ser>
        <c:dLbls>
          <c:showLegendKey val="0"/>
          <c:showVal val="0"/>
          <c:showCatName val="0"/>
          <c:showSerName val="0"/>
          <c:showPercent val="0"/>
          <c:showBubbleSize val="0"/>
        </c:dLbls>
        <c:gapWidth val="50"/>
        <c:axId val="681169264"/>
        <c:axId val="681175824"/>
      </c:barChart>
      <c:catAx>
        <c:axId val="681169264"/>
        <c:scaling>
          <c:orientation val="minMax"/>
        </c:scaling>
        <c:delete val="0"/>
        <c:axPos val="b"/>
        <c:numFmt formatCode="General" sourceLinked="1"/>
        <c:majorTickMark val="out"/>
        <c:minorTickMark val="none"/>
        <c:tickLblPos val="nextTo"/>
        <c:crossAx val="681175824"/>
        <c:crosses val="autoZero"/>
        <c:auto val="1"/>
        <c:lblAlgn val="ctr"/>
        <c:lblOffset val="100"/>
        <c:noMultiLvlLbl val="0"/>
      </c:catAx>
      <c:valAx>
        <c:axId val="681175824"/>
        <c:scaling>
          <c:orientation val="minMax"/>
        </c:scaling>
        <c:delete val="0"/>
        <c:axPos val="l"/>
        <c:numFmt formatCode="0%" sourceLinked="0"/>
        <c:majorTickMark val="out"/>
        <c:minorTickMark val="none"/>
        <c:tickLblPos val="nextTo"/>
        <c:crossAx val="6811692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Sustainability!$A$12</c:f>
              <c:strCache>
                <c:ptCount val="1"/>
                <c:pt idx="0">
                  <c:v>Pension Fund Assets, % GDP</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Sustainability!$B$39:$T$39</c:f>
              <c:strCache>
                <c:ptCount val="19"/>
                <c:pt idx="0">
                  <c:v>Brazil</c:v>
                </c:pt>
                <c:pt idx="3">
                  <c:v>Argentina</c:v>
                </c:pt>
                <c:pt idx="4">
                  <c:v>Colombia</c:v>
                </c:pt>
                <c:pt idx="5">
                  <c:v>Chile</c:v>
                </c:pt>
                <c:pt idx="6">
                  <c:v>Mexico</c:v>
                </c:pt>
                <c:pt idx="7">
                  <c:v>Costa Rica</c:v>
                </c:pt>
                <c:pt idx="8">
                  <c:v>Dominican Rep.</c:v>
                </c:pt>
                <c:pt idx="10">
                  <c:v>El Salvador</c:v>
                </c:pt>
                <c:pt idx="11">
                  <c:v>Haiti</c:v>
                </c:pt>
                <c:pt idx="12">
                  <c:v>Honduras</c:v>
                </c:pt>
                <c:pt idx="13">
                  <c:v>Jamaica</c:v>
                </c:pt>
                <c:pt idx="14">
                  <c:v>Panama</c:v>
                </c:pt>
                <c:pt idx="15">
                  <c:v>Paraguay</c:v>
                </c:pt>
                <c:pt idx="16">
                  <c:v>Peru</c:v>
                </c:pt>
                <c:pt idx="18">
                  <c:v>Uruguay</c:v>
                </c:pt>
              </c:strCache>
            </c:strRef>
          </c:cat>
          <c:val>
            <c:numRef>
              <c:f>Sustainability!$B$40:$T$40</c:f>
              <c:numCache>
                <c:formatCode>0.0%</c:formatCode>
                <c:ptCount val="19"/>
              </c:numCache>
            </c:numRef>
          </c:val>
          <c:extLst>
            <c:ext xmlns:c16="http://schemas.microsoft.com/office/drawing/2014/chart" uri="{C3380CC4-5D6E-409C-BE32-E72D297353CC}">
              <c16:uniqueId val="{00000000-BDA4-43ED-B441-27F53B6430EF}"/>
            </c:ext>
          </c:extLst>
        </c:ser>
        <c:dLbls>
          <c:showLegendKey val="0"/>
          <c:showVal val="0"/>
          <c:showCatName val="0"/>
          <c:showSerName val="0"/>
          <c:showPercent val="0"/>
          <c:showBubbleSize val="0"/>
        </c:dLbls>
        <c:gapWidth val="150"/>
        <c:axId val="540047280"/>
        <c:axId val="540045640"/>
      </c:barChart>
      <c:catAx>
        <c:axId val="540047280"/>
        <c:scaling>
          <c:orientation val="minMax"/>
        </c:scaling>
        <c:delete val="0"/>
        <c:axPos val="b"/>
        <c:numFmt formatCode="General" sourceLinked="1"/>
        <c:majorTickMark val="out"/>
        <c:minorTickMark val="none"/>
        <c:tickLblPos val="nextTo"/>
        <c:crossAx val="540045640"/>
        <c:crosses val="autoZero"/>
        <c:auto val="1"/>
        <c:lblAlgn val="ctr"/>
        <c:lblOffset val="100"/>
        <c:noMultiLvlLbl val="0"/>
      </c:catAx>
      <c:valAx>
        <c:axId val="540045640"/>
        <c:scaling>
          <c:orientation val="minMax"/>
        </c:scaling>
        <c:delete val="0"/>
        <c:axPos val="l"/>
        <c:numFmt formatCode="0%" sourceLinked="0"/>
        <c:majorTickMark val="out"/>
        <c:minorTickMark val="none"/>
        <c:tickLblPos val="nextTo"/>
        <c:crossAx val="5400472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[5]Sustainability!$A$17</c:f>
              <c:strCache>
                <c:ptCount val="1"/>
                <c:pt idx="0">
                  <c:v>Projected replacement rate, 2060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([2]Sustainability!$F$2:$J$2,[2]Sustainability!$O$2:$P$2,[2]Sustainability!$R$2)</c:f>
              <c:strCache>
                <c:ptCount val="8"/>
                <c:pt idx="0">
                  <c:v>Chile</c:v>
                </c:pt>
                <c:pt idx="1">
                  <c:v>Colombia</c:v>
                </c:pt>
                <c:pt idx="2">
                  <c:v>Costa Rica</c:v>
                </c:pt>
                <c:pt idx="3">
                  <c:v>Dominican Republic</c:v>
                </c:pt>
                <c:pt idx="4">
                  <c:v>El Salvador</c:v>
                </c:pt>
                <c:pt idx="5">
                  <c:v>Mexico</c:v>
                </c:pt>
                <c:pt idx="6">
                  <c:v>Panama</c:v>
                </c:pt>
                <c:pt idx="7">
                  <c:v>Peru</c:v>
                </c:pt>
              </c:strCache>
            </c:strRef>
          </c:cat>
          <c:val>
            <c:numRef>
              <c:extLst>
                <c:ext xmlns:c15="http://schemas.microsoft.com/office/drawing/2012/chart" uri="{02D57815-91ED-43cb-92C2-25804820EDAC}">
                  <c15:fullRef>
                    <c15:sqref>[5]Sustainability!$B$17:$T$17</c15:sqref>
                  </c15:fullRef>
                </c:ext>
              </c:extLst>
              <c:f>([2]Sustainability!$F$17:$J$17,[2]Sustainability!$O$17:$P$17,[2]Sustainability!$R$17)</c:f>
              <c:numCache>
                <c:formatCode>General</c:formatCode>
                <c:ptCount val="8"/>
                <c:pt idx="0">
                  <c:v>0.40600000000000003</c:v>
                </c:pt>
                <c:pt idx="1">
                  <c:v>0.44400000000000001</c:v>
                </c:pt>
                <c:pt idx="2">
                  <c:v>0.18052534211054666</c:v>
                </c:pt>
                <c:pt idx="3">
                  <c:v>0.31478678379373809</c:v>
                </c:pt>
                <c:pt idx="4">
                  <c:v>0.40110000000000001</c:v>
                </c:pt>
                <c:pt idx="5">
                  <c:v>0.26275180140007764</c:v>
                </c:pt>
                <c:pt idx="6">
                  <c:v>0.43403264497747501</c:v>
                </c:pt>
                <c:pt idx="7">
                  <c:v>0.42199999999999999</c:v>
                </c:pt>
              </c:numCache>
            </c:numRef>
          </c:val>
          <c:extLst>
            <c:ext xmlns:c16="http://schemas.microsoft.com/office/drawing/2014/chart" uri="{C3380CC4-5D6E-409C-BE32-E72D297353CC}">
              <c16:uniqueId val="{00000000-A4AC-465C-BB51-195B1A6518C9}"/>
            </c:ext>
          </c:extLst>
        </c:ser>
        <c:dLbls>
          <c:showLegendKey val="0"/>
          <c:showVal val="0"/>
          <c:showCatName val="0"/>
          <c:showSerName val="0"/>
          <c:showPercent val="0"/>
          <c:showBubbleSize val="0"/>
        </c:dLbls>
        <c:gapWidth val="50"/>
        <c:axId val="681186320"/>
        <c:axId val="681187304"/>
      </c:barChart>
      <c:catAx>
        <c:axId val="681186320"/>
        <c:scaling>
          <c:orientation val="minMax"/>
        </c:scaling>
        <c:delete val="0"/>
        <c:axPos val="b"/>
        <c:numFmt formatCode="General" sourceLinked="1"/>
        <c:majorTickMark val="out"/>
        <c:minorTickMark val="none"/>
        <c:tickLblPos val="nextTo"/>
        <c:crossAx val="681187304"/>
        <c:crosses val="autoZero"/>
        <c:auto val="1"/>
        <c:lblAlgn val="ctr"/>
        <c:lblOffset val="100"/>
        <c:noMultiLvlLbl val="0"/>
      </c:catAx>
      <c:valAx>
        <c:axId val="681187304"/>
        <c:scaling>
          <c:orientation val="minMax"/>
        </c:scaling>
        <c:delete val="0"/>
        <c:axPos val="l"/>
        <c:numFmt formatCode="0%" sourceLinked="0"/>
        <c:majorTickMark val="out"/>
        <c:minorTickMark val="none"/>
        <c:tickLblPos val="nextTo"/>
        <c:crossAx val="6811863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[5]Sustainability!$A$8</c:f>
              <c:strCache>
                <c:ptCount val="1"/>
                <c:pt idx="0">
                  <c:v>Contribution projections, 2060</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[5]Sustainability!$B$2:$T$2</c15:sqref>
                  </c15:fullRef>
                </c:ext>
              </c:extLst>
              <c:f>([2]Sustainability!$B$2,[2]Sustainability!$E$2:$H$2,[2]Sustainability!$M$2,[2]Sustainability!$P$2,[2]Sustainability!$R$2,[2]Sustainability!$T$2)</c:f>
              <c:strCache>
                <c:ptCount val="9"/>
                <c:pt idx="0">
                  <c:v>Argentina</c:v>
                </c:pt>
                <c:pt idx="1">
                  <c:v>Brazil</c:v>
                </c:pt>
                <c:pt idx="2">
                  <c:v>Chile</c:v>
                </c:pt>
                <c:pt idx="3">
                  <c:v>Colombia</c:v>
                </c:pt>
                <c:pt idx="4">
                  <c:v>Costa Rica</c:v>
                </c:pt>
                <c:pt idx="5">
                  <c:v>Honduras</c:v>
                </c:pt>
                <c:pt idx="6">
                  <c:v>Panama</c:v>
                </c:pt>
                <c:pt idx="7">
                  <c:v>Peru</c:v>
                </c:pt>
                <c:pt idx="8">
                  <c:v>Uruguay</c:v>
                </c:pt>
              </c:strCache>
            </c:strRef>
          </c:cat>
          <c:val>
            <c:numRef>
              <c:extLst>
                <c:ext xmlns:c15="http://schemas.microsoft.com/office/drawing/2012/chart" uri="{02D57815-91ED-43cb-92C2-25804820EDAC}">
                  <c15:fullRef>
                    <c15:sqref>[5]Sustainability!$B$8:$T$8</c15:sqref>
                  </c15:fullRef>
                </c:ext>
              </c:extLst>
              <c:f>([2]Sustainability!$B$8,[2]Sustainability!$E$8:$H$8,[2]Sustainability!$M$8,[2]Sustainability!$P$8,[2]Sustainability!$R$8,[2]Sustainability!$T$8)</c:f>
              <c:numCache>
                <c:formatCode>General</c:formatCode>
                <c:ptCount val="9"/>
                <c:pt idx="0">
                  <c:v>2.9128011947436801E-2</c:v>
                </c:pt>
                <c:pt idx="1">
                  <c:v>4.8412744526799716E-2</c:v>
                </c:pt>
                <c:pt idx="2">
                  <c:v>8.7911184537793926E-6</c:v>
                </c:pt>
                <c:pt idx="3">
                  <c:v>2.2331107367076622E-2</c:v>
                </c:pt>
                <c:pt idx="4">
                  <c:v>1.8861572081333041E-2</c:v>
                </c:pt>
                <c:pt idx="5">
                  <c:v>1.0608039798908384E-2</c:v>
                </c:pt>
                <c:pt idx="6">
                  <c:v>2.4421225059770738E-2</c:v>
                </c:pt>
                <c:pt idx="7">
                  <c:v>1.3773238777322032E-2</c:v>
                </c:pt>
                <c:pt idx="8">
                  <c:v>3.484597015139302E-2</c:v>
                </c:pt>
              </c:numCache>
            </c:numRef>
          </c:val>
          <c:extLst>
            <c:ext xmlns:c16="http://schemas.microsoft.com/office/drawing/2014/chart" uri="{C3380CC4-5D6E-409C-BE32-E72D297353CC}">
              <c16:uniqueId val="{00000000-520D-450F-93EB-55DAA3113CA1}"/>
            </c:ext>
          </c:extLst>
        </c:ser>
        <c:dLbls>
          <c:showLegendKey val="0"/>
          <c:showVal val="0"/>
          <c:showCatName val="0"/>
          <c:showSerName val="0"/>
          <c:showPercent val="0"/>
          <c:showBubbleSize val="0"/>
        </c:dLbls>
        <c:gapWidth val="50"/>
        <c:axId val="903090120"/>
        <c:axId val="903080608"/>
      </c:barChart>
      <c:catAx>
        <c:axId val="903090120"/>
        <c:scaling>
          <c:orientation val="minMax"/>
        </c:scaling>
        <c:delete val="0"/>
        <c:axPos val="b"/>
        <c:numFmt formatCode="General" sourceLinked="1"/>
        <c:majorTickMark val="out"/>
        <c:minorTickMark val="none"/>
        <c:tickLblPos val="nextTo"/>
        <c:crossAx val="903080608"/>
        <c:crosses val="autoZero"/>
        <c:auto val="1"/>
        <c:lblAlgn val="ctr"/>
        <c:lblOffset val="100"/>
        <c:noMultiLvlLbl val="0"/>
      </c:catAx>
      <c:valAx>
        <c:axId val="903080608"/>
        <c:scaling>
          <c:orientation val="minMax"/>
        </c:scaling>
        <c:delete val="0"/>
        <c:axPos val="l"/>
        <c:numFmt formatCode="0%" sourceLinked="0"/>
        <c:majorTickMark val="out"/>
        <c:minorTickMark val="none"/>
        <c:tickLblPos val="nextTo"/>
        <c:crossAx val="9030901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'!$A$5</c:f>
              <c:strCache>
                <c:ptCount val="1"/>
                <c:pt idx="0">
                  <c:v>Statutory retirement age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'!$B$5:$T$5</c15:sqref>
                  </c15:fullRef>
                </c:ext>
              </c:extLst>
              <c:f>('[2]Society Preparedness '!$F$5,'[2]Society Preparedness '!$J$5,'[2]Society Preparedness '!$Q$5)</c:f>
              <c:numCache>
                <c:formatCode>General</c:formatCode>
                <c:ptCount val="3"/>
                <c:pt idx="0">
                  <c:v>0.93830000000000002</c:v>
                </c:pt>
                <c:pt idx="1">
                  <c:v>0.54449999999999998</c:v>
                </c:pt>
                <c:pt idx="2">
                  <c:v>0.50290000000000001</c:v>
                </c:pt>
              </c:numCache>
            </c:numRef>
          </c:val>
          <c:extLst>
            <c:ext xmlns:c16="http://schemas.microsoft.com/office/drawing/2014/chart" uri="{C3380CC4-5D6E-409C-BE32-E72D297353CC}">
              <c16:uniqueId val="{00000000-F2E0-45A0-B083-947D9EA1D231}"/>
            </c:ext>
          </c:extLst>
        </c:ser>
        <c:dLbls>
          <c:showLegendKey val="0"/>
          <c:showVal val="0"/>
          <c:showCatName val="0"/>
          <c:showSerName val="0"/>
          <c:showPercent val="0"/>
          <c:showBubbleSize val="0"/>
        </c:dLbls>
        <c:gapWidth val="150"/>
        <c:axId val="580727880"/>
        <c:axId val="580731488"/>
      </c:barChart>
      <c:catAx>
        <c:axId val="580727880"/>
        <c:scaling>
          <c:orientation val="minMax"/>
        </c:scaling>
        <c:delete val="0"/>
        <c:axPos val="b"/>
        <c:numFmt formatCode="General" sourceLinked="1"/>
        <c:majorTickMark val="out"/>
        <c:minorTickMark val="none"/>
        <c:tickLblPos val="nextTo"/>
        <c:crossAx val="580731488"/>
        <c:crosses val="autoZero"/>
        <c:auto val="1"/>
        <c:lblAlgn val="ctr"/>
        <c:lblOffset val="100"/>
        <c:noMultiLvlLbl val="0"/>
      </c:catAx>
      <c:valAx>
        <c:axId val="580731488"/>
        <c:scaling>
          <c:orientation val="minMax"/>
        </c:scaling>
        <c:delete val="0"/>
        <c:axPos val="l"/>
        <c:numFmt formatCode="0%" sourceLinked="0"/>
        <c:majorTickMark val="out"/>
        <c:minorTickMark val="none"/>
        <c:tickLblPos val="nextTo"/>
        <c:crossAx val="5807278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'!$A$6</c:f>
              <c:strCache>
                <c:ptCount val="1"/>
                <c:pt idx="0">
                  <c:v>Statutory retirement age awareness(Female)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'!$B$6:$T$6</c15:sqref>
                  </c15:fullRef>
                </c:ext>
              </c:extLst>
              <c:f>('[2]Society Preparedness '!$F$6,'[2]Society Preparedness '!$J$6,'[2]Society Preparedness '!$Q$6)</c:f>
              <c:numCache>
                <c:formatCode>General</c:formatCode>
                <c:ptCount val="3"/>
                <c:pt idx="0">
                  <c:v>0.94010000000000005</c:v>
                </c:pt>
                <c:pt idx="1">
                  <c:v>0.45860000000000001</c:v>
                </c:pt>
                <c:pt idx="2">
                  <c:v>0.42479999999999996</c:v>
                </c:pt>
              </c:numCache>
            </c:numRef>
          </c:val>
          <c:extLst>
            <c:ext xmlns:c16="http://schemas.microsoft.com/office/drawing/2014/chart" uri="{C3380CC4-5D6E-409C-BE32-E72D297353CC}">
              <c16:uniqueId val="{00000000-85F5-46CA-A631-6A23AC059A30}"/>
            </c:ext>
          </c:extLst>
        </c:ser>
        <c:dLbls>
          <c:showLegendKey val="0"/>
          <c:showVal val="0"/>
          <c:showCatName val="0"/>
          <c:showSerName val="0"/>
          <c:showPercent val="0"/>
          <c:showBubbleSize val="0"/>
        </c:dLbls>
        <c:gapWidth val="50"/>
        <c:axId val="580728864"/>
        <c:axId val="580746248"/>
      </c:barChart>
      <c:catAx>
        <c:axId val="580728864"/>
        <c:scaling>
          <c:orientation val="minMax"/>
        </c:scaling>
        <c:delete val="0"/>
        <c:axPos val="b"/>
        <c:numFmt formatCode="General" sourceLinked="1"/>
        <c:majorTickMark val="out"/>
        <c:minorTickMark val="none"/>
        <c:tickLblPos val="nextTo"/>
        <c:crossAx val="580746248"/>
        <c:crosses val="autoZero"/>
        <c:auto val="1"/>
        <c:lblAlgn val="ctr"/>
        <c:lblOffset val="100"/>
        <c:noMultiLvlLbl val="0"/>
      </c:catAx>
      <c:valAx>
        <c:axId val="580746248"/>
        <c:scaling>
          <c:orientation val="minMax"/>
        </c:scaling>
        <c:delete val="0"/>
        <c:axPos val="l"/>
        <c:numFmt formatCode="0%" sourceLinked="0"/>
        <c:majorTickMark val="out"/>
        <c:minorTickMark val="none"/>
        <c:tickLblPos val="nextTo"/>
        <c:crossAx val="5807288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'!$A$7</c:f>
              <c:strCache>
                <c:ptCount val="1"/>
                <c:pt idx="0">
                  <c:v>Contribution rate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'!$B$7:$T$7</c15:sqref>
                  </c15:fullRef>
                </c:ext>
              </c:extLst>
              <c:f>('[2]Society Preparedness '!$F$7,'[2]Society Preparedness '!$J$7,'[2]Society Preparedness '!$Q$7)</c:f>
              <c:numCache>
                <c:formatCode>General</c:formatCode>
                <c:ptCount val="3"/>
                <c:pt idx="0">
                  <c:v>0.3246</c:v>
                </c:pt>
                <c:pt idx="1">
                  <c:v>0.26229999999999998</c:v>
                </c:pt>
                <c:pt idx="2">
                  <c:v>0.20920000000000002</c:v>
                </c:pt>
              </c:numCache>
            </c:numRef>
          </c:val>
          <c:extLst>
            <c:ext xmlns:c16="http://schemas.microsoft.com/office/drawing/2014/chart" uri="{C3380CC4-5D6E-409C-BE32-E72D297353CC}">
              <c16:uniqueId val="{00000000-95BE-4471-A339-20F072211C28}"/>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'!$A$15</c:f>
              <c:strCache>
                <c:ptCount val="1"/>
                <c:pt idx="0">
                  <c:v>Poverty rate of elderly pop (total)</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'!$B$15:$T$15</c:f>
            </c:numRef>
          </c:val>
          <c:extLst>
            <c:ext xmlns:c16="http://schemas.microsoft.com/office/drawing/2014/chart" uri="{C3380CC4-5D6E-409C-BE32-E72D297353CC}">
              <c16:uniqueId val="{00000000-75CD-4A88-B7D6-EC9F95B0BC48}"/>
            </c:ext>
          </c:extLst>
        </c:ser>
        <c:dLbls>
          <c:dLblPos val="outEnd"/>
          <c:showLegendKey val="0"/>
          <c:showVal val="1"/>
          <c:showCatName val="0"/>
          <c:showSerName val="0"/>
          <c:showPercent val="0"/>
          <c:showBubbleSize val="0"/>
        </c:dLbls>
        <c:gapWidth val="50"/>
        <c:axId val="618526304"/>
        <c:axId val="618526632"/>
      </c:barChart>
      <c:catAx>
        <c:axId val="618526304"/>
        <c:scaling>
          <c:orientation val="minMax"/>
        </c:scaling>
        <c:delete val="0"/>
        <c:axPos val="b"/>
        <c:numFmt formatCode="General" sourceLinked="1"/>
        <c:majorTickMark val="out"/>
        <c:minorTickMark val="none"/>
        <c:tickLblPos val="nextTo"/>
        <c:crossAx val="618526632"/>
        <c:crosses val="autoZero"/>
        <c:auto val="1"/>
        <c:lblAlgn val="ctr"/>
        <c:lblOffset val="100"/>
        <c:noMultiLvlLbl val="0"/>
      </c:catAx>
      <c:valAx>
        <c:axId val="618526632"/>
        <c:scaling>
          <c:orientation val="minMax"/>
        </c:scaling>
        <c:delete val="0"/>
        <c:axPos val="l"/>
        <c:numFmt formatCode="0%" sourceLinked="0"/>
        <c:majorTickMark val="out"/>
        <c:minorTickMark val="none"/>
        <c:tickLblPos val="nextTo"/>
        <c:crossAx val="61852630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'!$A$16</c:f>
              <c:strCache>
                <c:ptCount val="1"/>
                <c:pt idx="0">
                  <c:v>Poverty rate of elderly pop (male)</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'!$B$16:$T$16</c:f>
            </c:numRef>
          </c:val>
          <c:extLst>
            <c:ext xmlns:c16="http://schemas.microsoft.com/office/drawing/2014/chart" uri="{C3380CC4-5D6E-409C-BE32-E72D297353CC}">
              <c16:uniqueId val="{00000000-CA06-4A9E-A86E-BFBAF8CE5B28}"/>
            </c:ext>
          </c:extLst>
        </c:ser>
        <c:dLbls>
          <c:dLblPos val="outEnd"/>
          <c:showLegendKey val="0"/>
          <c:showVal val="1"/>
          <c:showCatName val="0"/>
          <c:showSerName val="0"/>
          <c:showPercent val="0"/>
          <c:showBubbleSize val="0"/>
        </c:dLbls>
        <c:gapWidth val="50"/>
        <c:axId val="709274136"/>
        <c:axId val="709281352"/>
      </c:barChart>
      <c:catAx>
        <c:axId val="709274136"/>
        <c:scaling>
          <c:orientation val="minMax"/>
        </c:scaling>
        <c:delete val="0"/>
        <c:axPos val="b"/>
        <c:numFmt formatCode="General" sourceLinked="1"/>
        <c:majorTickMark val="out"/>
        <c:minorTickMark val="none"/>
        <c:tickLblPos val="nextTo"/>
        <c:crossAx val="709281352"/>
        <c:crosses val="autoZero"/>
        <c:auto val="1"/>
        <c:lblAlgn val="ctr"/>
        <c:lblOffset val="100"/>
        <c:noMultiLvlLbl val="0"/>
      </c:catAx>
      <c:valAx>
        <c:axId val="709281352"/>
        <c:scaling>
          <c:orientation val="minMax"/>
        </c:scaling>
        <c:delete val="0"/>
        <c:axPos val="l"/>
        <c:numFmt formatCode="0%" sourceLinked="0"/>
        <c:majorTickMark val="out"/>
        <c:minorTickMark val="none"/>
        <c:tickLblPos val="nextTo"/>
        <c:crossAx val="70927413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'!$A$17</c:f>
              <c:strCache>
                <c:ptCount val="1"/>
                <c:pt idx="0">
                  <c:v>Poverty rate of elderly pop (female)</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'!$B$17:$T$17</c:f>
            </c:numRef>
          </c:val>
          <c:extLst>
            <c:ext xmlns:c16="http://schemas.microsoft.com/office/drawing/2014/chart" uri="{C3380CC4-5D6E-409C-BE32-E72D297353CC}">
              <c16:uniqueId val="{00000000-38E9-4BF5-A842-70C5F6A7BCC4}"/>
            </c:ext>
          </c:extLst>
        </c:ser>
        <c:dLbls>
          <c:dLblPos val="outEnd"/>
          <c:showLegendKey val="0"/>
          <c:showVal val="1"/>
          <c:showCatName val="0"/>
          <c:showSerName val="0"/>
          <c:showPercent val="0"/>
          <c:showBubbleSize val="0"/>
        </c:dLbls>
        <c:gapWidth val="50"/>
        <c:axId val="709272496"/>
        <c:axId val="709276104"/>
      </c:barChart>
      <c:catAx>
        <c:axId val="709272496"/>
        <c:scaling>
          <c:orientation val="minMax"/>
        </c:scaling>
        <c:delete val="0"/>
        <c:axPos val="b"/>
        <c:numFmt formatCode="General" sourceLinked="1"/>
        <c:majorTickMark val="out"/>
        <c:minorTickMark val="none"/>
        <c:tickLblPos val="nextTo"/>
        <c:crossAx val="709276104"/>
        <c:crosses val="autoZero"/>
        <c:auto val="1"/>
        <c:lblAlgn val="ctr"/>
        <c:lblOffset val="100"/>
        <c:noMultiLvlLbl val="0"/>
      </c:catAx>
      <c:valAx>
        <c:axId val="709276104"/>
        <c:scaling>
          <c:orientation val="minMax"/>
        </c:scaling>
        <c:delete val="0"/>
        <c:axPos val="l"/>
        <c:numFmt formatCode="0%" sourceLinked="0"/>
        <c:majorTickMark val="out"/>
        <c:minorTickMark val="none"/>
        <c:tickLblPos val="nextTo"/>
        <c:crossAx val="7092724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'!$A$18</c:f>
              <c:strCache>
                <c:ptCount val="1"/>
                <c:pt idx="0">
                  <c:v>Educational attainment (total)</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'!$B$18:$T$18</c:f>
            </c:numRef>
          </c:val>
          <c:extLst>
            <c:ext xmlns:c16="http://schemas.microsoft.com/office/drawing/2014/chart" uri="{C3380CC4-5D6E-409C-BE32-E72D297353CC}">
              <c16:uniqueId val="{00000000-FBE1-4AE8-B39C-22534078E031}"/>
            </c:ext>
          </c:extLst>
        </c:ser>
        <c:dLbls>
          <c:dLblPos val="outEnd"/>
          <c:showLegendKey val="0"/>
          <c:showVal val="1"/>
          <c:showCatName val="0"/>
          <c:showSerName val="0"/>
          <c:showPercent val="0"/>
          <c:showBubbleSize val="0"/>
        </c:dLbls>
        <c:gapWidth val="50"/>
        <c:axId val="709278728"/>
        <c:axId val="709280696"/>
      </c:barChart>
      <c:catAx>
        <c:axId val="709278728"/>
        <c:scaling>
          <c:orientation val="minMax"/>
        </c:scaling>
        <c:delete val="0"/>
        <c:axPos val="b"/>
        <c:numFmt formatCode="General" sourceLinked="1"/>
        <c:majorTickMark val="out"/>
        <c:minorTickMark val="none"/>
        <c:tickLblPos val="nextTo"/>
        <c:crossAx val="709280696"/>
        <c:crosses val="autoZero"/>
        <c:auto val="1"/>
        <c:lblAlgn val="ctr"/>
        <c:lblOffset val="100"/>
        <c:noMultiLvlLbl val="0"/>
      </c:catAx>
      <c:valAx>
        <c:axId val="709280696"/>
        <c:scaling>
          <c:orientation val="minMax"/>
        </c:scaling>
        <c:delete val="0"/>
        <c:axPos val="l"/>
        <c:numFmt formatCode="0%" sourceLinked="0"/>
        <c:majorTickMark val="out"/>
        <c:minorTickMark val="none"/>
        <c:tickLblPos val="nextTo"/>
        <c:crossAx val="70927872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'!$A$19</c:f>
              <c:strCache>
                <c:ptCount val="1"/>
                <c:pt idx="0">
                  <c:v>Educational attainment (male)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'!$B$19:$T$19</c:f>
            </c:numRef>
          </c:val>
          <c:extLst>
            <c:ext xmlns:c16="http://schemas.microsoft.com/office/drawing/2014/chart" uri="{C3380CC4-5D6E-409C-BE32-E72D297353CC}">
              <c16:uniqueId val="{00000000-61D8-497C-A985-AB47B867033A}"/>
            </c:ext>
          </c:extLst>
        </c:ser>
        <c:dLbls>
          <c:dLblPos val="outEnd"/>
          <c:showLegendKey val="0"/>
          <c:showVal val="1"/>
          <c:showCatName val="0"/>
          <c:showSerName val="0"/>
          <c:showPercent val="0"/>
          <c:showBubbleSize val="0"/>
        </c:dLbls>
        <c:gapWidth val="50"/>
        <c:axId val="657388592"/>
        <c:axId val="657388920"/>
      </c:barChart>
      <c:catAx>
        <c:axId val="657388592"/>
        <c:scaling>
          <c:orientation val="minMax"/>
        </c:scaling>
        <c:delete val="0"/>
        <c:axPos val="b"/>
        <c:numFmt formatCode="General" sourceLinked="1"/>
        <c:majorTickMark val="out"/>
        <c:minorTickMark val="none"/>
        <c:tickLblPos val="nextTo"/>
        <c:crossAx val="657388920"/>
        <c:crosses val="autoZero"/>
        <c:auto val="1"/>
        <c:lblAlgn val="ctr"/>
        <c:lblOffset val="100"/>
        <c:noMultiLvlLbl val="0"/>
      </c:catAx>
      <c:valAx>
        <c:axId val="657388920"/>
        <c:scaling>
          <c:orientation val="minMax"/>
        </c:scaling>
        <c:delete val="0"/>
        <c:axPos val="l"/>
        <c:numFmt formatCode="0%" sourceLinked="0"/>
        <c:majorTickMark val="out"/>
        <c:minorTickMark val="none"/>
        <c:tickLblPos val="nextTo"/>
        <c:crossAx val="65738859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0529850601907515E-2"/>
          <c:y val="6.422658288712782E-2"/>
          <c:w val="0.9051460109083227"/>
          <c:h val="0.64220898340520671"/>
        </c:manualLayout>
      </c:layout>
      <c:barChart>
        <c:barDir val="col"/>
        <c:grouping val="clustered"/>
        <c:varyColors val="0"/>
        <c:ser>
          <c:idx val="0"/>
          <c:order val="0"/>
          <c:tx>
            <c:strRef>
              <c:f>'Society Preparedness '!$A$20</c:f>
              <c:strCache>
                <c:ptCount val="1"/>
                <c:pt idx="0">
                  <c:v>Educational attainment (female)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'!$B$20:$T$20</c:f>
            </c:numRef>
          </c:val>
          <c:extLst>
            <c:ext xmlns:c16="http://schemas.microsoft.com/office/drawing/2014/chart" uri="{C3380CC4-5D6E-409C-BE32-E72D297353CC}">
              <c16:uniqueId val="{00000000-5F1A-4771-9CFC-05CB88668C6A}"/>
            </c:ext>
          </c:extLst>
        </c:ser>
        <c:dLbls>
          <c:dLblPos val="outEnd"/>
          <c:showLegendKey val="0"/>
          <c:showVal val="1"/>
          <c:showCatName val="0"/>
          <c:showSerName val="0"/>
          <c:showPercent val="0"/>
          <c:showBubbleSize val="0"/>
        </c:dLbls>
        <c:gapWidth val="50"/>
        <c:axId val="560836016"/>
        <c:axId val="560834376"/>
      </c:barChart>
      <c:catAx>
        <c:axId val="560836016"/>
        <c:scaling>
          <c:orientation val="minMax"/>
        </c:scaling>
        <c:delete val="0"/>
        <c:axPos val="b"/>
        <c:numFmt formatCode="General" sourceLinked="1"/>
        <c:majorTickMark val="out"/>
        <c:minorTickMark val="none"/>
        <c:tickLblPos val="nextTo"/>
        <c:crossAx val="560834376"/>
        <c:crosses val="autoZero"/>
        <c:auto val="1"/>
        <c:lblAlgn val="ctr"/>
        <c:lblOffset val="100"/>
        <c:noMultiLvlLbl val="0"/>
      </c:catAx>
      <c:valAx>
        <c:axId val="560834376"/>
        <c:scaling>
          <c:orientation val="minMax"/>
        </c:scaling>
        <c:delete val="0"/>
        <c:axPos val="l"/>
        <c:numFmt formatCode="0%" sourceLinked="0"/>
        <c:majorTickMark val="out"/>
        <c:minorTickMark val="none"/>
        <c:tickLblPos val="nextTo"/>
        <c:crossAx val="5608360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'!$A$21</c:f>
              <c:strCache>
                <c:ptCount val="1"/>
                <c:pt idx="0">
                  <c:v>Co residency</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'!$B$21:$T$21</c:f>
            </c:numRef>
          </c:val>
          <c:extLst>
            <c:ext xmlns:c16="http://schemas.microsoft.com/office/drawing/2014/chart" uri="{C3380CC4-5D6E-409C-BE32-E72D297353CC}">
              <c16:uniqueId val="{00000000-DE73-4C7C-9AB4-A31743B671AD}"/>
            </c:ext>
          </c:extLst>
        </c:ser>
        <c:dLbls>
          <c:dLblPos val="outEnd"/>
          <c:showLegendKey val="0"/>
          <c:showVal val="1"/>
          <c:showCatName val="0"/>
          <c:showSerName val="0"/>
          <c:showPercent val="0"/>
          <c:showBubbleSize val="0"/>
        </c:dLbls>
        <c:gapWidth val="50"/>
        <c:axId val="645721432"/>
        <c:axId val="645718152"/>
      </c:barChart>
      <c:catAx>
        <c:axId val="645721432"/>
        <c:scaling>
          <c:orientation val="minMax"/>
        </c:scaling>
        <c:delete val="0"/>
        <c:axPos val="b"/>
        <c:numFmt formatCode="General" sourceLinked="1"/>
        <c:majorTickMark val="out"/>
        <c:minorTickMark val="none"/>
        <c:tickLblPos val="nextTo"/>
        <c:crossAx val="645718152"/>
        <c:crosses val="autoZero"/>
        <c:auto val="1"/>
        <c:lblAlgn val="ctr"/>
        <c:lblOffset val="100"/>
        <c:noMultiLvlLbl val="0"/>
      </c:catAx>
      <c:valAx>
        <c:axId val="645718152"/>
        <c:scaling>
          <c:orientation val="minMax"/>
        </c:scaling>
        <c:delete val="0"/>
        <c:axPos val="l"/>
        <c:numFmt formatCode="0%" sourceLinked="0"/>
        <c:majorTickMark val="out"/>
        <c:minorTickMark val="none"/>
        <c:tickLblPos val="nextTo"/>
        <c:crossAx val="6457214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'!$A$22</c:f>
              <c:strCache>
                <c:ptCount val="1"/>
                <c:pt idx="0">
                  <c:v>Family size</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'!$B$22:$T$22</c:f>
            </c:numRef>
          </c:val>
          <c:extLst>
            <c:ext xmlns:c16="http://schemas.microsoft.com/office/drawing/2014/chart" uri="{C3380CC4-5D6E-409C-BE32-E72D297353CC}">
              <c16:uniqueId val="{00000000-3EAE-4043-A22F-F0B35DB83548}"/>
            </c:ext>
          </c:extLst>
        </c:ser>
        <c:dLbls>
          <c:dLblPos val="outEnd"/>
          <c:showLegendKey val="0"/>
          <c:showVal val="1"/>
          <c:showCatName val="0"/>
          <c:showSerName val="0"/>
          <c:showPercent val="0"/>
          <c:showBubbleSize val="0"/>
        </c:dLbls>
        <c:gapWidth val="50"/>
        <c:axId val="709309232"/>
        <c:axId val="709309888"/>
      </c:barChart>
      <c:catAx>
        <c:axId val="709309232"/>
        <c:scaling>
          <c:orientation val="minMax"/>
        </c:scaling>
        <c:delete val="0"/>
        <c:axPos val="b"/>
        <c:numFmt formatCode="General" sourceLinked="1"/>
        <c:majorTickMark val="out"/>
        <c:minorTickMark val="none"/>
        <c:tickLblPos val="nextTo"/>
        <c:crossAx val="709309888"/>
        <c:crosses val="autoZero"/>
        <c:auto val="1"/>
        <c:lblAlgn val="ctr"/>
        <c:lblOffset val="100"/>
        <c:noMultiLvlLbl val="0"/>
      </c:catAx>
      <c:valAx>
        <c:axId val="709309888"/>
        <c:scaling>
          <c:orientation val="minMax"/>
        </c:scaling>
        <c:delete val="0"/>
        <c:axPos val="l"/>
        <c:numFmt formatCode="0" sourceLinked="0"/>
        <c:majorTickMark val="out"/>
        <c:minorTickMark val="none"/>
        <c:tickLblPos val="nextTo"/>
        <c:crossAx val="7093092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'!$A$24</c:f>
              <c:strCache>
                <c:ptCount val="1"/>
                <c:pt idx="0">
                  <c:v>Homeownership</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'!$B$24:$T$24</c:f>
            </c:numRef>
          </c:val>
          <c:extLst>
            <c:ext xmlns:c16="http://schemas.microsoft.com/office/drawing/2014/chart" uri="{C3380CC4-5D6E-409C-BE32-E72D297353CC}">
              <c16:uniqueId val="{00000000-6B7E-4D10-9603-2F57CADD6B2A}"/>
            </c:ext>
          </c:extLst>
        </c:ser>
        <c:dLbls>
          <c:dLblPos val="outEnd"/>
          <c:showLegendKey val="0"/>
          <c:showVal val="1"/>
          <c:showCatName val="0"/>
          <c:showSerName val="0"/>
          <c:showPercent val="0"/>
          <c:showBubbleSize val="0"/>
        </c:dLbls>
        <c:gapWidth val="50"/>
        <c:axId val="709288568"/>
        <c:axId val="709283648"/>
      </c:barChart>
      <c:catAx>
        <c:axId val="709288568"/>
        <c:scaling>
          <c:orientation val="minMax"/>
        </c:scaling>
        <c:delete val="0"/>
        <c:axPos val="b"/>
        <c:numFmt formatCode="General" sourceLinked="1"/>
        <c:majorTickMark val="out"/>
        <c:minorTickMark val="none"/>
        <c:tickLblPos val="nextTo"/>
        <c:crossAx val="709283648"/>
        <c:crosses val="autoZero"/>
        <c:auto val="1"/>
        <c:lblAlgn val="ctr"/>
        <c:lblOffset val="100"/>
        <c:noMultiLvlLbl val="0"/>
      </c:catAx>
      <c:valAx>
        <c:axId val="709283648"/>
        <c:scaling>
          <c:orientation val="minMax"/>
        </c:scaling>
        <c:delete val="0"/>
        <c:axPos val="l"/>
        <c:numFmt formatCode="0%" sourceLinked="0"/>
        <c:majorTickMark val="out"/>
        <c:minorTickMark val="none"/>
        <c:tickLblPos val="nextTo"/>
        <c:crossAx val="7092885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'!$A$25</c:f>
              <c:strCache>
                <c:ptCount val="1"/>
                <c:pt idx="0">
                  <c:v>Health care costs</c:v>
                </c:pt>
              </c:strCache>
            </c:strRef>
          </c:tx>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'!$B$2:$T$2</c:f>
              <c:strCache>
                <c:ptCount val="19"/>
                <c:pt idx="0">
                  <c:v>Argentina</c:v>
                </c:pt>
                <c:pt idx="1">
                  <c:v>Bahamas</c:v>
                </c:pt>
                <c:pt idx="2">
                  <c:v>Barbados</c:v>
                </c:pt>
                <c:pt idx="3">
                  <c:v>Brazil</c:v>
                </c:pt>
                <c:pt idx="4">
                  <c:v>Chile</c:v>
                </c:pt>
                <c:pt idx="5">
                  <c:v>Colombia</c:v>
                </c:pt>
                <c:pt idx="6">
                  <c:v>Costa Rica</c:v>
                </c:pt>
                <c:pt idx="7">
                  <c:v>Dominican Republic</c:v>
                </c:pt>
                <c:pt idx="8">
                  <c:v>El Salvador</c:v>
                </c:pt>
                <c:pt idx="9">
                  <c:v>Guyana</c:v>
                </c:pt>
                <c:pt idx="10">
                  <c:v>Haiti</c:v>
                </c:pt>
                <c:pt idx="11">
                  <c:v>Honduras</c:v>
                </c:pt>
                <c:pt idx="12">
                  <c:v>Jamaica</c:v>
                </c:pt>
                <c:pt idx="13">
                  <c:v>Mexico</c:v>
                </c:pt>
                <c:pt idx="14">
                  <c:v>Panama</c:v>
                </c:pt>
                <c:pt idx="15">
                  <c:v>Paraguay</c:v>
                </c:pt>
                <c:pt idx="16">
                  <c:v>Peru</c:v>
                </c:pt>
                <c:pt idx="17">
                  <c:v>Trinidad and Tobago</c:v>
                </c:pt>
                <c:pt idx="18">
                  <c:v>Uruguay</c:v>
                </c:pt>
              </c:strCache>
            </c:strRef>
          </c:cat>
          <c:val>
            <c:numRef>
              <c:f>'Society Preparedness '!$B$25:$T$25</c:f>
            </c:numRef>
          </c:val>
          <c:extLst>
            <c:ext xmlns:c16="http://schemas.microsoft.com/office/drawing/2014/chart" uri="{C3380CC4-5D6E-409C-BE32-E72D297353CC}">
              <c16:uniqueId val="{00000000-2C69-4702-8A0D-51E4D63CC2B7}"/>
            </c:ext>
          </c:extLst>
        </c:ser>
        <c:dLbls>
          <c:dLblPos val="outEnd"/>
          <c:showLegendKey val="0"/>
          <c:showVal val="1"/>
          <c:showCatName val="0"/>
          <c:showSerName val="0"/>
          <c:showPercent val="0"/>
          <c:showBubbleSize val="0"/>
        </c:dLbls>
        <c:gapWidth val="150"/>
        <c:axId val="616581344"/>
        <c:axId val="616582000"/>
      </c:barChart>
      <c:catAx>
        <c:axId val="616581344"/>
        <c:scaling>
          <c:orientation val="minMax"/>
        </c:scaling>
        <c:delete val="0"/>
        <c:axPos val="b"/>
        <c:numFmt formatCode="General" sourceLinked="1"/>
        <c:majorTickMark val="out"/>
        <c:minorTickMark val="none"/>
        <c:tickLblPos val="nextTo"/>
        <c:crossAx val="616582000"/>
        <c:crosses val="autoZero"/>
        <c:auto val="1"/>
        <c:lblAlgn val="ctr"/>
        <c:lblOffset val="100"/>
        <c:noMultiLvlLbl val="0"/>
      </c:catAx>
      <c:valAx>
        <c:axId val="616582000"/>
        <c:scaling>
          <c:orientation val="minMax"/>
        </c:scaling>
        <c:delete val="0"/>
        <c:axPos val="l"/>
        <c:numFmt formatCode="0%" sourceLinked="0"/>
        <c:majorTickMark val="out"/>
        <c:minorTickMark val="none"/>
        <c:tickLblPos val="nextTo"/>
        <c:crossAx val="61658134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'!$A$8</c:f>
              <c:strCache>
                <c:ptCount val="1"/>
                <c:pt idx="0">
                  <c:v>Contribution rate awareness (female)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'!$B$8:$T$8</c15:sqref>
                  </c15:fullRef>
                </c:ext>
              </c:extLst>
              <c:f>('[2]Society Preparedness '!$F$8,'[2]Society Preparedness '!$J$8,'[2]Society Preparedness '!$Q$8)</c:f>
              <c:numCache>
                <c:formatCode>General</c:formatCode>
                <c:ptCount val="3"/>
                <c:pt idx="0">
                  <c:v>0.21829999999999999</c:v>
                </c:pt>
                <c:pt idx="1">
                  <c:v>0.24149999999999999</c:v>
                </c:pt>
                <c:pt idx="2">
                  <c:v>0.1381</c:v>
                </c:pt>
              </c:numCache>
            </c:numRef>
          </c:val>
          <c:extLst>
            <c:ext xmlns:c16="http://schemas.microsoft.com/office/drawing/2014/chart" uri="{C3380CC4-5D6E-409C-BE32-E72D297353CC}">
              <c16:uniqueId val="{00000000-85BD-44F4-93C6-2B1E3218459B}"/>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'!$A$9</c:f>
              <c:strCache>
                <c:ptCount val="1"/>
                <c:pt idx="0">
                  <c:v>Pension formulae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'!$B$9:$T$9</c15:sqref>
                  </c15:fullRef>
                </c:ext>
              </c:extLst>
              <c:f>('[2]Society Preparedness '!$F$9,'[2]Society Preparedness '!$J$9,'[2]Society Preparedness '!$Q$9)</c:f>
              <c:numCache>
                <c:formatCode>General</c:formatCode>
                <c:ptCount val="3"/>
                <c:pt idx="0">
                  <c:v>0.23149999999999998</c:v>
                </c:pt>
                <c:pt idx="1">
                  <c:v>0.48469999999999996</c:v>
                </c:pt>
                <c:pt idx="2">
                  <c:v>0.10490000000000001</c:v>
                </c:pt>
              </c:numCache>
            </c:numRef>
          </c:val>
          <c:extLst>
            <c:ext xmlns:c16="http://schemas.microsoft.com/office/drawing/2014/chart" uri="{C3380CC4-5D6E-409C-BE32-E72D297353CC}">
              <c16:uniqueId val="{00000000-30C3-4595-AD0A-06CA4CAB3B1B}"/>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'!$A$10</c:f>
              <c:strCache>
                <c:ptCount val="1"/>
                <c:pt idx="0">
                  <c:v>Pension formulae awareness (female)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'!$J$2,'[2]Society Preparedness '!$Q$2)</c:f>
              <c:strCache>
                <c:ptCount val="3"/>
                <c:pt idx="0">
                  <c:v>Chile</c:v>
                </c:pt>
                <c:pt idx="1">
                  <c:v>El Salvador</c:v>
                </c:pt>
                <c:pt idx="2">
                  <c:v>Paraguay</c:v>
                </c:pt>
              </c:strCache>
            </c:strRef>
          </c:cat>
          <c:val>
            <c:numRef>
              <c:extLst>
                <c:ext xmlns:c15="http://schemas.microsoft.com/office/drawing/2012/chart" uri="{02D57815-91ED-43cb-92C2-25804820EDAC}">
                  <c15:fullRef>
                    <c15:sqref>'[5]Society Preparedness '!$B$10:$T$10</c15:sqref>
                  </c15:fullRef>
                </c:ext>
              </c:extLst>
              <c:f>('[2]Society Preparedness '!$F$10,'[2]Society Preparedness '!$J$10,'[2]Society Preparedness '!$Q$10)</c:f>
              <c:numCache>
                <c:formatCode>General</c:formatCode>
                <c:ptCount val="3"/>
                <c:pt idx="0">
                  <c:v>0.16390000000000002</c:v>
                </c:pt>
                <c:pt idx="1">
                  <c:v>0.38729999999999998</c:v>
                </c:pt>
                <c:pt idx="2">
                  <c:v>7.9699999999999993E-2</c:v>
                </c:pt>
              </c:numCache>
            </c:numRef>
          </c:val>
          <c:extLst>
            <c:ext xmlns:c16="http://schemas.microsoft.com/office/drawing/2014/chart" uri="{C3380CC4-5D6E-409C-BE32-E72D297353CC}">
              <c16:uniqueId val="{00000000-C24E-4839-BCDB-8A1D53BA3292}"/>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'!$A$11</c:f>
              <c:strCache>
                <c:ptCount val="1"/>
                <c:pt idx="0">
                  <c:v>Fee charged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c:f>
              <c:strCache>
                <c:ptCount val="2"/>
                <c:pt idx="0">
                  <c:v>Chile</c:v>
                </c:pt>
                <c:pt idx="1">
                  <c:v>El Salvador</c:v>
                </c:pt>
              </c:strCache>
            </c:strRef>
          </c:cat>
          <c:val>
            <c:numRef>
              <c:extLst>
                <c:ext xmlns:c15="http://schemas.microsoft.com/office/drawing/2012/chart" uri="{02D57815-91ED-43cb-92C2-25804820EDAC}">
                  <c15:fullRef>
                    <c15:sqref>'[5]Society Preparedness '!$B$11:$T$11</c15:sqref>
                  </c15:fullRef>
                </c:ext>
              </c:extLst>
              <c:f>('[2]Society Preparedness '!$F$11,'[2]Society Preparedness '!$J$11)</c:f>
              <c:numCache>
                <c:formatCode>General</c:formatCode>
                <c:ptCount val="2"/>
                <c:pt idx="0">
                  <c:v>4.3700000000000003E-2</c:v>
                </c:pt>
                <c:pt idx="1">
                  <c:v>0.03</c:v>
                </c:pt>
              </c:numCache>
            </c:numRef>
          </c:val>
          <c:extLst>
            <c:ext xmlns:c16="http://schemas.microsoft.com/office/drawing/2014/chart" uri="{C3380CC4-5D6E-409C-BE32-E72D297353CC}">
              <c16:uniqueId val="{00000000-CD9F-41F2-86C0-4489F848AD32}"/>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'[5]Society Preparedness '!$A$12</c:f>
              <c:strCache>
                <c:ptCount val="1"/>
                <c:pt idx="0">
                  <c:v>Fee charged awareness (female)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extLst>
                <c:ext xmlns:c15="http://schemas.microsoft.com/office/drawing/2012/chart" uri="{02D57815-91ED-43cb-92C2-25804820EDAC}">
                  <c15:fullRef>
                    <c15:sqref>'[5]Society Preparedness '!$B$2:$T$2</c15:sqref>
                  </c15:fullRef>
                </c:ext>
              </c:extLst>
              <c:f>('[2]Society Preparedness '!$F$2,'[2]Society Preparedness '!$J$2)</c:f>
              <c:strCache>
                <c:ptCount val="2"/>
                <c:pt idx="0">
                  <c:v>Chile</c:v>
                </c:pt>
                <c:pt idx="1">
                  <c:v>El Salvador</c:v>
                </c:pt>
              </c:strCache>
            </c:strRef>
          </c:cat>
          <c:val>
            <c:numRef>
              <c:extLst>
                <c:ext xmlns:c15="http://schemas.microsoft.com/office/drawing/2012/chart" uri="{02D57815-91ED-43cb-92C2-25804820EDAC}">
                  <c15:fullRef>
                    <c15:sqref>'[5]Society Preparedness '!$B$12:$T$12</c15:sqref>
                  </c15:fullRef>
                </c:ext>
              </c:extLst>
              <c:f>('[2]Society Preparedness '!$F$12,'[2]Society Preparedness '!$J$12)</c:f>
              <c:numCache>
                <c:formatCode>General</c:formatCode>
                <c:ptCount val="2"/>
                <c:pt idx="0">
                  <c:v>2.7900000000000001E-2</c:v>
                </c:pt>
                <c:pt idx="1">
                  <c:v>1.4999999999999999E-2</c:v>
                </c:pt>
              </c:numCache>
            </c:numRef>
          </c:val>
          <c:extLst>
            <c:ext xmlns:c16="http://schemas.microsoft.com/office/drawing/2014/chart" uri="{C3380CC4-5D6E-409C-BE32-E72D297353CC}">
              <c16:uniqueId val="{00000000-C2E7-4683-B4C8-16D051239D2A}"/>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 sourceLinked="0"/>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Ex1.xml><?xml version="1.0" encoding="utf-8"?>
<cx:chartSpace xmlns:a="http://schemas.openxmlformats.org/drawingml/2006/main" xmlns:r="http://schemas.openxmlformats.org/officeDocument/2006/relationships" xmlns:cx="http://schemas.microsoft.com/office/drawing/2014/chartex">
  <cx:chartData>
    <cx:data id="0">
      <cx:strDim type="cat">
        <cx:f dir="row">_xlchart.v1.16</cx:f>
      </cx:strDim>
      <cx:numDim type="val">
        <cx:f dir="row">_xlchart.v1.17</cx:f>
      </cx:numDim>
    </cx:data>
  </cx:chartData>
  <cx:chart>
    <cx:plotArea>
      <cx:plotAreaRegion>
        <cx:series layoutId="clusteredColumn" hidden="1" uniqueId="{AAD68F97-BF9E-4042-A97A-E740D85C13C6}" formatIdx="0">
          <cx:tx>
            <cx:txData>
              <cx:f>_xlchart.v1.15</cx:f>
              <cx:v/>
            </cx:txData>
          </cx:tx>
          <cx:dataLabels>
            <cx:txPr>
              <a:bodyPr spcFirstLastPara="1" vertOverflow="ellipsis" horzOverflow="overflow" wrap="square" lIns="0" tIns="0" rIns="0" bIns="0" anchor="ctr" anchorCtr="1"/>
              <a:lstStyle/>
              <a:p>
                <a:pPr algn="ctr" rtl="0">
                  <a:defRPr b="0">
                    <a:latin typeface="Arial" panose="020B0604020202020204" pitchFamily="34" charset="0"/>
                    <a:ea typeface="Arial" panose="020B0604020202020204" pitchFamily="34" charset="0"/>
                    <a:cs typeface="Arial" panose="020B0604020202020204" pitchFamily="34" charset="0"/>
                  </a:defRPr>
                </a:pPr>
                <a:endParaRPr lang="en-US" sz="1000" b="0" i="0" u="none" strike="noStrike" kern="1200" baseline="0">
                  <a:solidFill>
                    <a:sysClr val="windowText" lastClr="000000"/>
                  </a:solidFill>
                  <a:latin typeface="Arial" panose="020B0604020202020204" pitchFamily="34" charset="0"/>
                  <a:cs typeface="Arial" panose="020B0604020202020204" pitchFamily="34" charset="0"/>
                </a:endParaRPr>
              </a:p>
            </cx:txPr>
          </cx:dataLabels>
          <cx:dataId val="0"/>
          <cx:layoutPr>
            <cx:aggregation/>
          </cx:layoutPr>
          <cx:axisId val="0"/>
        </cx:series>
        <cx:series layoutId="paretoLine" ownerIdx="0" uniqueId="{7EB0EB59-791C-4FD0-87DB-F91BBD79BF2B}" formatIdx="1">
          <cx:spPr>
            <a:ln>
              <a:noFill/>
            </a:ln>
          </cx:spPr>
          <cx:axisId val="1"/>
        </cx:series>
      </cx:plotAreaRegion>
      <cx:axis id="0">
        <cx:valScaling/>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1" hidden="1">
        <cx:valScaling max="1" min="0"/>
        <cx:units unit="percentage"/>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plotArea>
  </cx:chart>
</cx:chartSpace>
</file>

<file path=xl/charts/chartEx2.xml><?xml version="1.0" encoding="utf-8"?>
<cx:chartSpace xmlns:a="http://schemas.openxmlformats.org/drawingml/2006/main" xmlns:r="http://schemas.openxmlformats.org/officeDocument/2006/relationships" xmlns:cx="http://schemas.microsoft.com/office/drawing/2014/chartex">
  <cx:chartData>
    <cx:data id="0">
      <cx:strDim type="cat">
        <cx:f dir="row">_xlchart.v1.10</cx:f>
      </cx:strDim>
      <cx:numDim type="val">
        <cx:f dir="row">_xlchart.v1.11</cx:f>
      </cx:numDim>
    </cx:data>
  </cx:chartData>
  <cx:chart>
    <cx:plotArea>
      <cx:plotAreaRegion>
        <cx:series layoutId="clusteredColumn" hidden="1" uniqueId="{AAD68F97-BF9E-4042-A97A-E740D85C13C6}" formatIdx="0">
          <cx:tx>
            <cx:txData>
              <cx:f>_xlchart.v1.9</cx:f>
              <cx:v/>
            </cx:txData>
          </cx:tx>
          <cx:dataLabels>
            <cx:txPr>
              <a:bodyPr spcFirstLastPara="1" vertOverflow="ellipsis" horzOverflow="overflow" wrap="square" lIns="0" tIns="0" rIns="0" bIns="0" anchor="ctr" anchorCtr="1"/>
              <a:lstStyle/>
              <a:p>
                <a:pPr algn="ctr" rtl="0">
                  <a:defRPr b="0">
                    <a:latin typeface="Arial" panose="020B0604020202020204" pitchFamily="34" charset="0"/>
                    <a:ea typeface="Arial" panose="020B0604020202020204" pitchFamily="34" charset="0"/>
                    <a:cs typeface="Arial" panose="020B0604020202020204" pitchFamily="34" charset="0"/>
                  </a:defRPr>
                </a:pPr>
                <a:endParaRPr lang="en-US" sz="1000" b="0" i="0" u="none" strike="noStrike" kern="1200" baseline="0">
                  <a:solidFill>
                    <a:sysClr val="windowText" lastClr="000000"/>
                  </a:solidFill>
                  <a:latin typeface="Arial" panose="020B0604020202020204" pitchFamily="34" charset="0"/>
                  <a:cs typeface="Arial" panose="020B0604020202020204" pitchFamily="34" charset="0"/>
                </a:endParaRPr>
              </a:p>
            </cx:txPr>
          </cx:dataLabels>
          <cx:dataId val="0"/>
          <cx:layoutPr>
            <cx:aggregation/>
          </cx:layoutPr>
          <cx:axisId val="0"/>
        </cx:series>
        <cx:series layoutId="paretoLine" ownerIdx="0" uniqueId="{7EB0EB59-791C-4FD0-87DB-F91BBD79BF2B}" formatIdx="1">
          <cx:spPr>
            <a:ln>
              <a:noFill/>
            </a:ln>
          </cx:spPr>
          <cx:axisId val="1"/>
        </cx:series>
      </cx:plotAreaRegion>
      <cx:axis id="0">
        <cx:valScaling/>
        <cx:tickLabels/>
        <cx:numFmt formatCode="0" sourceLinked="0"/>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1" hidden="1">
        <cx:valScaling max="1" min="0"/>
        <cx:units unit="percentage"/>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plotArea>
  </cx:chart>
</cx:chartSpace>
</file>

<file path=xl/charts/chartEx3.xml><?xml version="1.0" encoding="utf-8"?>
<cx:chartSpace xmlns:a="http://schemas.openxmlformats.org/drawingml/2006/main" xmlns:r="http://schemas.openxmlformats.org/officeDocument/2006/relationships" xmlns:cx="http://schemas.microsoft.com/office/drawing/2014/chartex">
  <cx:chartData>
    <cx:data id="0">
      <cx:strDim type="cat">
        <cx:f dir="row">_xlchart.v1.31</cx:f>
      </cx:strDim>
      <cx:numDim type="val">
        <cx:f dir="row">_xlchart.v1.32</cx:f>
      </cx:numDim>
    </cx:data>
  </cx:chartData>
  <cx:chart>
    <cx:plotArea>
      <cx:plotAreaRegion>
        <cx:series layoutId="clusteredColumn" hidden="1" uniqueId="{B29C355F-19E6-442C-B2EA-50DBA70F0CCE}" formatIdx="0">
          <cx:tx>
            <cx:txData>
              <cx:f>_xlchart.v1.30</cx:f>
              <cx:v/>
            </cx:txData>
          </cx:tx>
          <cx:dataLabels/>
          <cx:dataId val="0"/>
          <cx:layoutPr>
            <cx:aggregation/>
          </cx:layoutPr>
          <cx:axisId val="0"/>
        </cx:series>
        <cx:series layoutId="paretoLine" ownerIdx="0" uniqueId="{3C542A03-6361-4349-84E5-245F74B02009}"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xml><?xml version="1.0" encoding="utf-8"?>
<cx:chartSpace xmlns:a="http://schemas.openxmlformats.org/drawingml/2006/main" xmlns:r="http://schemas.openxmlformats.org/officeDocument/2006/relationships" xmlns:cx="http://schemas.microsoft.com/office/drawing/2014/chartex">
  <cx:chartData>
    <cx:data id="0">
      <cx:strDim type="cat">
        <cx:f dir="row">_xlchart.v1.34</cx:f>
      </cx:strDim>
      <cx:numDim type="val">
        <cx:f dir="row">_xlchart.v1.35</cx:f>
      </cx:numDim>
    </cx:data>
  </cx:chartData>
  <cx:chart>
    <cx:plotArea>
      <cx:plotAreaRegion>
        <cx:series layoutId="clusteredColumn" hidden="1" uniqueId="{707FAD42-C59C-483F-8E7D-8F296F933E04}" formatIdx="0">
          <cx:tx>
            <cx:txData>
              <cx:f>_xlchart.v1.33</cx:f>
              <cx:v/>
            </cx:txData>
          </cx:tx>
          <cx:dataLabels/>
          <cx:dataId val="0"/>
          <cx:layoutPr>
            <cx:aggregation/>
          </cx:layoutPr>
          <cx:axisId val="0"/>
        </cx:series>
        <cx:series layoutId="paretoLine" ownerIdx="0" uniqueId="{446A8171-BDB8-4E4B-87E0-62E95857C02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xml><?xml version="1.0" encoding="utf-8"?>
<cx:chartSpace xmlns:a="http://schemas.openxmlformats.org/drawingml/2006/main" xmlns:r="http://schemas.openxmlformats.org/officeDocument/2006/relationships" xmlns:cx="http://schemas.microsoft.com/office/drawing/2014/chartex">
  <cx:chartData>
    <cx:data id="0">
      <cx:strDim type="cat">
        <cx:f dir="row">_xlchart.v1.4</cx:f>
      </cx:strDim>
      <cx:numDim type="val">
        <cx:f dir="row">_xlchart.v1.5</cx:f>
      </cx:numDim>
    </cx:data>
  </cx:chartData>
  <cx:chart>
    <cx:plotArea>
      <cx:plotAreaRegion>
        <cx:series layoutId="clusteredColumn" hidden="1" uniqueId="{3D015BCB-0C9B-4014-9BB4-BFAEFE12FEFB}" formatIdx="0">
          <cx:tx>
            <cx:txData>
              <cx:f>_xlchart.v1.3</cx:f>
              <cx:v/>
            </cx:txData>
          </cx:tx>
          <cx:dataLabels/>
          <cx:dataId val="0"/>
          <cx:layoutPr>
            <cx:aggregation/>
          </cx:layoutPr>
          <cx:axisId val="0"/>
        </cx:series>
        <cx:series layoutId="paretoLine" ownerIdx="0" uniqueId="{0E9BA71C-7FB4-4223-9707-AC0D174574F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xml><?xml version="1.0" encoding="utf-8"?>
<cx:chartSpace xmlns:a="http://schemas.openxmlformats.org/drawingml/2006/main" xmlns:r="http://schemas.openxmlformats.org/officeDocument/2006/relationships" xmlns:cx="http://schemas.microsoft.com/office/drawing/2014/chartex">
  <cx:chartData>
    <cx:data id="0">
      <cx:strDim type="cat">
        <cx:f dir="row">_xlchart.v1.8</cx:f>
      </cx:strDim>
      <cx:numDim type="val">
        <cx:f dir="row">_xlchart.v1.7</cx:f>
      </cx:numDim>
    </cx:data>
  </cx:chartData>
  <cx:chart>
    <cx:plotArea>
      <cx:plotAreaRegion>
        <cx:series layoutId="clusteredColumn" hidden="1" uniqueId="{A2B5F0C6-E8BA-432B-97DE-9D49C633A0C2}" formatIdx="0">
          <cx:tx>
            <cx:txData>
              <cx:f>_xlchart.v1.6</cx:f>
              <cx:v/>
            </cx:txData>
          </cx:tx>
          <cx:dataLabels/>
          <cx:dataId val="0"/>
          <cx:layoutPr>
            <cx:aggregation/>
          </cx:layoutPr>
          <cx:axisId val="0"/>
        </cx:series>
        <cx:series layoutId="paretoLine" ownerIdx="0" uniqueId="{12297974-0D96-4904-87C4-F5952C6B4C5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xml><?xml version="1.0" encoding="utf-8"?>
<cx:chartSpace xmlns:a="http://schemas.openxmlformats.org/drawingml/2006/main" xmlns:r="http://schemas.openxmlformats.org/officeDocument/2006/relationships" xmlns:cx="http://schemas.microsoft.com/office/drawing/2014/chartex">
  <cx:chartData>
    <cx:data id="0">
      <cx:strDim type="cat">
        <cx:f dir="row">_xlchart.v1.14</cx:f>
      </cx:strDim>
      <cx:numDim type="val">
        <cx:f dir="row">_xlchart.v1.13</cx:f>
      </cx:numDim>
    </cx:data>
  </cx:chartData>
  <cx:chart>
    <cx:plotArea>
      <cx:plotAreaRegion>
        <cx:series layoutId="clusteredColumn" hidden="1" uniqueId="{59253134-AE1E-4EEE-A3B0-9F69C3C6C00C}" formatIdx="0">
          <cx:tx>
            <cx:txData>
              <cx:f>_xlchart.v1.12</cx:f>
              <cx:v/>
            </cx:txData>
          </cx:tx>
          <cx:dataLabels/>
          <cx:dataId val="0"/>
          <cx:layoutPr>
            <cx:aggregation/>
          </cx:layoutPr>
          <cx:axisId val="0"/>
        </cx:series>
        <cx:series layoutId="paretoLine" ownerIdx="0" uniqueId="{5AE2C6AA-EF87-4022-8336-4BB9EF4A9A6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8.xml><?xml version="1.0" encoding="utf-8"?>
<cx:chartSpace xmlns:a="http://schemas.openxmlformats.org/drawingml/2006/main" xmlns:r="http://schemas.openxmlformats.org/officeDocument/2006/relationships" xmlns:cx="http://schemas.microsoft.com/office/drawing/2014/chartex">
  <cx:chartData>
    <cx:data id="0">
      <cx:strDim type="cat">
        <cx:f dir="row">_xlchart.v1.2</cx:f>
      </cx:strDim>
      <cx:numDim type="val">
        <cx:f dir="row">_xlchart.v1.1</cx:f>
      </cx:numDim>
    </cx:data>
  </cx:chartData>
  <cx:chart>
    <cx:plotArea>
      <cx:plotAreaRegion>
        <cx:series layoutId="clusteredColumn" hidden="1" uniqueId="{699F24F1-67ED-4111-B70E-8470E41AE44E}" formatIdx="0">
          <cx:tx>
            <cx:txData>
              <cx:f>_xlchart.v1.0</cx:f>
              <cx:v/>
            </cx:txData>
          </cx:tx>
          <cx:dataLabels>
            <cx:numFmt formatCode="0%" sourceLinked="0"/>
            <cx:visibility seriesName="0" categoryName="0" value="1"/>
            <cx:separator>, </cx:separator>
          </cx:dataLabels>
          <cx:dataId val="0"/>
          <cx:layoutPr>
            <cx:aggregation/>
          </cx:layoutPr>
          <cx:axisId val="0"/>
        </cx:series>
        <cx:series layoutId="paretoLine" ownerIdx="0" uniqueId="{E4F84F13-4EF5-4DFD-8767-801647AE73AD}"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9.xml><?xml version="1.0" encoding="utf-8"?>
<cx:chartSpace xmlns:a="http://schemas.openxmlformats.org/drawingml/2006/main" xmlns:r="http://schemas.openxmlformats.org/officeDocument/2006/relationships" xmlns:cx="http://schemas.microsoft.com/office/drawing/2014/chartex">
  <cx:chartData>
    <cx:data id="0">
      <cx:strDim type="cat">
        <cx:f dir="row">_xlchart.v1.26</cx:f>
      </cx:strDim>
      <cx:numDim type="val">
        <cx:f dir="row">_xlchart.v1.25</cx:f>
      </cx:numDim>
    </cx:data>
  </cx:chartData>
  <cx:chart>
    <cx:plotArea>
      <cx:plotAreaRegion>
        <cx:series layoutId="clusteredColumn" hidden="1" uniqueId="{7B224D41-E2B2-4083-A33D-78A1BC3E4731}" formatIdx="0">
          <cx:tx>
            <cx:txData>
              <cx:f>_xlchart.v1.24</cx:f>
              <cx:v/>
            </cx:txData>
          </cx:tx>
          <cx:dataLabels>
            <cx:numFmt formatCode="0%" sourceLinked="0"/>
            <cx:visibility seriesName="0" categoryName="0" value="1"/>
            <cx:separator>, </cx:separator>
          </cx:dataLabels>
          <cx:dataId val="0"/>
          <cx:layoutPr>
            <cx:aggregation/>
          </cx:layoutPr>
          <cx:axisId val="0"/>
        </cx:series>
        <cx:series layoutId="paretoLine" ownerIdx="0" uniqueId="{75341C24-6714-4ABD-8997-9545874509D9}" formatIdx="1">
          <cx:spPr>
            <a:ln>
              <a:noFill/>
            </a:ln>
          </cx:spPr>
          <cx:axisId val="1"/>
        </cx:series>
      </cx:plotAreaRegion>
      <cx:axis id="0">
        <cx:valScaling/>
        <cx:tickLabels/>
        <cx:numFmt formatCode="0%" sourceLinked="0"/>
        <cx:txPr>
          <a:bodyPr spcFirstLastPara="1" vertOverflow="ellipsis" horzOverflow="overflow" wrap="square" lIns="0" tIns="0" rIns="0" bIns="0" anchor="ctr" anchorCtr="1"/>
          <a:lstStyle/>
          <a:p>
            <a:pPr algn="ctr" rtl="0">
              <a:defRPr/>
            </a:pPr>
            <a:endParaRPr lang="es-ES" sz="1000" b="0" i="0" u="none" strike="noStrike" kern="1200" baseline="0">
              <a:solidFill>
                <a:sysClr val="windowText" lastClr="000000"/>
              </a:solidFill>
              <a:latin typeface="Calibri" panose="020F0502020204030204"/>
            </a:endParaRPr>
          </a:p>
        </cx:txPr>
      </cx:axis>
      <cx:axis id="1" hidden="1">
        <cx:valScaling max="1" min="0"/>
        <cx:units unit="percentage"/>
        <cx:tickLabels/>
      </cx:axis>
    </cx:plotArea>
  </cx:chart>
</cx:chartSpace>
</file>

<file path=xl/charts/chartEx10.xml><?xml version="1.0" encoding="utf-8"?>
<cx:chartSpace xmlns:a="http://schemas.openxmlformats.org/drawingml/2006/main" xmlns:r="http://schemas.openxmlformats.org/officeDocument/2006/relationships" xmlns:cx="http://schemas.microsoft.com/office/drawing/2014/chartex">
  <cx:chartData>
    <cx:data id="0">
      <cx:strDim type="cat">
        <cx:f dir="row">_xlchart.v1.20</cx:f>
      </cx:strDim>
      <cx:numDim type="val">
        <cx:f dir="row">_xlchart.v1.19</cx:f>
      </cx:numDim>
    </cx:data>
  </cx:chartData>
  <cx:chart>
    <cx:plotArea>
      <cx:plotAreaRegion>
        <cx:series layoutId="clusteredColumn" hidden="1" uniqueId="{DD42AC75-FF43-4199-8FF2-0419F2FB5E2B}" formatIdx="0">
          <cx:tx>
            <cx:txData>
              <cx:f>_xlchart.v1.18</cx:f>
              <cx:v/>
            </cx:txData>
          </cx:tx>
          <cx:dataLabels>
            <cx:numFmt formatCode="0" sourceLinked="0"/>
            <cx:visibility seriesName="0" categoryName="0" value="1"/>
            <cx:separator>, </cx:separator>
          </cx:dataLabels>
          <cx:dataId val="0"/>
          <cx:layoutPr>
            <cx:aggregation/>
          </cx:layoutPr>
          <cx:axisId val="0"/>
        </cx:series>
        <cx:series layoutId="paretoLine" ownerIdx="0" uniqueId="{882BF663-1487-41AB-A086-56D5B6E598F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1.xml><?xml version="1.0" encoding="utf-8"?>
<cx:chartSpace xmlns:a="http://schemas.openxmlformats.org/drawingml/2006/main" xmlns:r="http://schemas.openxmlformats.org/officeDocument/2006/relationships" xmlns:cx="http://schemas.microsoft.com/office/drawing/2014/chartex">
  <cx:chartData>
    <cx:data id="0">
      <cx:strDim type="cat">
        <cx:f dir="row">_xlchart.v1.23</cx:f>
      </cx:strDim>
      <cx:numDim type="val">
        <cx:f dir="row">_xlchart.v1.22</cx:f>
      </cx:numDim>
    </cx:data>
  </cx:chartData>
  <cx:chart>
    <cx:plotArea>
      <cx:plotAreaRegion>
        <cx:series layoutId="clusteredColumn" hidden="1" uniqueId="{816C8B4D-97B5-4A8A-B687-11A6F1BB391D}" formatIdx="0">
          <cx:tx>
            <cx:txData>
              <cx:f>_xlchart.v1.21</cx:f>
              <cx:v/>
            </cx:txData>
          </cx:tx>
          <cx:dataLabels pos="outEnd">
            <cx:numFmt formatCode="0" sourceLinked="0"/>
            <cx:visibility seriesName="0" categoryName="0" value="1"/>
            <cx:separator>, </cx:separator>
          </cx:dataLabels>
          <cx:dataId val="0"/>
          <cx:layoutPr>
            <cx:aggregation/>
          </cx:layoutPr>
          <cx:axisId val="0"/>
        </cx:series>
        <cx:series layoutId="paretoLine" ownerIdx="0" uniqueId="{44398DE9-D976-43F1-9672-8A26A33FAD2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2.xml><?xml version="1.0" encoding="utf-8"?>
<cx:chartSpace xmlns:a="http://schemas.openxmlformats.org/drawingml/2006/main" xmlns:r="http://schemas.openxmlformats.org/officeDocument/2006/relationships" xmlns:cx="http://schemas.microsoft.com/office/drawing/2014/chartex">
  <cx:chartData>
    <cx:data id="0">
      <cx:strDim type="cat">
        <cx:f dir="row">_xlchart.v1.29</cx:f>
      </cx:strDim>
      <cx:numDim type="val">
        <cx:f dir="row">_xlchart.v1.28</cx:f>
      </cx:numDim>
    </cx:data>
  </cx:chartData>
  <cx:chart>
    <cx:plotArea>
      <cx:plotAreaRegion>
        <cx:series layoutId="clusteredColumn" hidden="1" uniqueId="{99AB3612-8948-4382-BFDB-414EB76A5F24}" formatIdx="0">
          <cx:tx>
            <cx:txData>
              <cx:f>_xlchart.v1.27</cx:f>
              <cx:v/>
            </cx:txData>
          </cx:tx>
          <cx:dataLabels>
            <cx:numFmt formatCode="0.0%" sourceLinked="0"/>
            <cx:visibility seriesName="0" categoryName="0" value="1"/>
            <cx:separator>, </cx:separator>
          </cx:dataLabels>
          <cx:dataId val="0"/>
          <cx:layoutPr>
            <cx:aggregation/>
          </cx:layoutPr>
          <cx:axisId val="0"/>
        </cx:series>
        <cx:series layoutId="paretoLine" ownerIdx="0" uniqueId="{E850880C-074C-49ED-89FD-0B748F612CA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3.xml><?xml version="1.0" encoding="utf-8"?>
<cx:chartSpace xmlns:a="http://schemas.openxmlformats.org/drawingml/2006/main" xmlns:r="http://schemas.openxmlformats.org/officeDocument/2006/relationships" xmlns:cx="http://schemas.microsoft.com/office/drawing/2014/chartex">
  <cx:chartData>
    <cx:data id="0">
      <cx:strDim type="cat">
        <cx:f dir="row">_xlchart.v1.38</cx:f>
      </cx:strDim>
      <cx:numDim type="val">
        <cx:f dir="row">_xlchart.v1.37</cx:f>
      </cx:numDim>
    </cx:data>
  </cx:chartData>
  <cx:chart>
    <cx:plotArea>
      <cx:plotAreaRegion>
        <cx:series layoutId="clusteredColumn" hidden="1" uniqueId="{37F8ED83-35DF-448A-A573-989D7CF07F16}" formatIdx="0">
          <cx:tx>
            <cx:txData>
              <cx:f>_xlchart.v1.36</cx:f>
              <cx:v/>
            </cx:txData>
          </cx:tx>
          <cx:dataLabels/>
          <cx:dataId val="0"/>
          <cx:layoutPr>
            <cx:aggregation/>
          </cx:layoutPr>
          <cx:axisId val="0"/>
        </cx:series>
        <cx:series layoutId="paretoLine" ownerIdx="0" uniqueId="{EE34718E-B2F1-4DFD-8AE6-3990BD0CC2D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4.xml><?xml version="1.0" encoding="utf-8"?>
<cx:chartSpace xmlns:a="http://schemas.openxmlformats.org/drawingml/2006/main" xmlns:r="http://schemas.openxmlformats.org/officeDocument/2006/relationships" xmlns:cx="http://schemas.microsoft.com/office/drawing/2014/chartex">
  <cx:chartData>
    <cx:data id="0">
      <cx:strDim type="cat">
        <cx:f dir="row">_xlchart.v1.50</cx:f>
      </cx:strDim>
      <cx:numDim type="val">
        <cx:f dir="row">_xlchart.v1.49</cx:f>
      </cx:numDim>
    </cx:data>
  </cx:chartData>
  <cx:chart>
    <cx:plotArea>
      <cx:plotAreaRegion>
        <cx:series layoutId="clusteredColumn" uniqueId="{88D56DC5-DDF9-4DA5-8563-7E84BDC42F2C}" formatIdx="0">
          <cx:tx>
            <cx:txData>
              <cx:f>_xlchart.v1.48</cx:f>
              <cx:v>Total Labor Force Participation, female, %</cx:v>
            </cx:txData>
          </cx:tx>
          <cx:dataLabels>
            <cx:numFmt formatCode="0%" sourceLinked="0"/>
            <cx:visibility seriesName="0" categoryName="0" value="1"/>
            <cx:separator>, </cx:separator>
          </cx:dataLabels>
          <cx:dataId val="0"/>
          <cx:layoutPr>
            <cx:aggregation/>
          </cx:layoutPr>
          <cx:axisId val="0"/>
        </cx:series>
        <cx:series layoutId="paretoLine" ownerIdx="0" uniqueId="{B5AB39BD-FEC8-47AC-B0D1-0A2D91FEC299}"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5.xml><?xml version="1.0" encoding="utf-8"?>
<cx:chartSpace xmlns:a="http://schemas.openxmlformats.org/drawingml/2006/main" xmlns:r="http://schemas.openxmlformats.org/officeDocument/2006/relationships" xmlns:cx="http://schemas.microsoft.com/office/drawing/2014/chartex">
  <cx:chartData>
    <cx:data id="0">
      <cx:strDim type="cat">
        <cx:f dir="row">_xlchart.v1.44</cx:f>
      </cx:strDim>
      <cx:numDim type="val">
        <cx:f dir="row">_xlchart.v1.43</cx:f>
      </cx:numDim>
    </cx:data>
  </cx:chartData>
  <cx:chart>
    <cx:plotArea>
      <cx:plotAreaRegion>
        <cx:series layoutId="clusteredColumn" uniqueId="{D4B98C03-4A96-445A-8D4A-34082D1BAF93}" formatIdx="0">
          <cx:tx>
            <cx:txData>
              <cx:f>_xlchart.v1.42</cx:f>
              <cx:v>Total Labor Force Participation, total, %</cx:v>
            </cx:txData>
          </cx:tx>
          <cx:dataLabels>
            <cx:numFmt formatCode="0%" sourceLinked="0"/>
            <cx:visibility seriesName="0" categoryName="0" value="1"/>
            <cx:separator>, </cx:separator>
          </cx:dataLabels>
          <cx:dataId val="0"/>
          <cx:layoutPr>
            <cx:aggregation/>
          </cx:layoutPr>
          <cx:axisId val="0"/>
        </cx:series>
        <cx:series layoutId="paretoLine" ownerIdx="0" uniqueId="{3BA7E813-EEE9-401E-B09A-4B70F8FE5828}"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6.xml><?xml version="1.0" encoding="utf-8"?>
<cx:chartSpace xmlns:a="http://schemas.openxmlformats.org/drawingml/2006/main" xmlns:r="http://schemas.openxmlformats.org/officeDocument/2006/relationships" xmlns:cx="http://schemas.microsoft.com/office/drawing/2014/chartex">
  <cx:chartData>
    <cx:data id="0">
      <cx:strDim type="cat">
        <cx:f dir="row">_xlchart.v1.47</cx:f>
      </cx:strDim>
      <cx:numDim type="val">
        <cx:f dir="row">_xlchart.v1.46</cx:f>
      </cx:numDim>
    </cx:data>
  </cx:chartData>
  <cx:chart>
    <cx:plotArea>
      <cx:plotAreaRegion>
        <cx:series layoutId="clusteredColumn" uniqueId="{9E21E2E1-2A57-4BFC-9827-536AA01F4FB6}" formatIdx="0">
          <cx:tx>
            <cx:txData>
              <cx:f>_xlchart.v1.45</cx:f>
              <cx:v>Youth Labor Force Participation, male, %</cx:v>
            </cx:txData>
          </cx:tx>
          <cx:dataLabels>
            <cx:numFmt formatCode="0%" sourceLinked="0"/>
            <cx:visibility seriesName="0" categoryName="0" value="1"/>
            <cx:separator>, </cx:separator>
          </cx:dataLabels>
          <cx:dataId val="0"/>
          <cx:layoutPr>
            <cx:aggregation/>
          </cx:layoutPr>
          <cx:axisId val="0"/>
        </cx:series>
        <cx:series layoutId="paretoLine" ownerIdx="0" uniqueId="{A3D7D55A-66DE-4C6C-9BEB-99D442899A79}"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7.xml><?xml version="1.0" encoding="utf-8"?>
<cx:chartSpace xmlns:a="http://schemas.openxmlformats.org/drawingml/2006/main" xmlns:r="http://schemas.openxmlformats.org/officeDocument/2006/relationships" xmlns:cx="http://schemas.microsoft.com/office/drawing/2014/chartex">
  <cx:chartData>
    <cx:data id="0">
      <cx:strDim type="cat">
        <cx:f dir="row">_xlchart.v1.40</cx:f>
      </cx:strDim>
      <cx:numDim type="val">
        <cx:f dir="row">_xlchart.v1.41</cx:f>
      </cx:numDim>
    </cx:data>
  </cx:chartData>
  <cx:chart>
    <cx:plotArea>
      <cx:plotAreaRegion>
        <cx:series layoutId="clusteredColumn" uniqueId="{1D9A9EA0-4B20-48AD-B785-334B0C1CF1E1}" formatIdx="0">
          <cx:tx>
            <cx:txData>
              <cx:f>_xlchart.v1.39</cx:f>
              <cx:v>Old-age Labor Force Participation, male, %</cx:v>
            </cx:txData>
          </cx:tx>
          <cx:dataLabels>
            <cx:numFmt formatCode="0%" sourceLinked="0"/>
            <cx:visibility seriesName="0" categoryName="0" value="1"/>
            <cx:separator>, </cx:separator>
          </cx:dataLabels>
          <cx:dataId val="0"/>
          <cx:layoutPr>
            <cx:aggregation/>
          </cx:layoutPr>
          <cx:axisId val="0"/>
        </cx:series>
        <cx:series layoutId="paretoLine" ownerIdx="0" uniqueId="{C9898ECA-BAD2-4F9F-A0AD-FC1949F0CDA9}"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8.xml><?xml version="1.0" encoding="utf-8"?>
<cx:chartSpace xmlns:a="http://schemas.openxmlformats.org/drawingml/2006/main" xmlns:r="http://schemas.openxmlformats.org/officeDocument/2006/relationships" xmlns:cx="http://schemas.microsoft.com/office/drawing/2014/chartex">
  <cx:chartData>
    <cx:data id="0">
      <cx:strDim type="cat">
        <cx:f dir="row">_xlchart.v1.55</cx:f>
      </cx:strDim>
      <cx:numDim type="val">
        <cx:f dir="row">_xlchart.v1.56</cx:f>
      </cx:numDim>
    </cx:data>
  </cx:chartData>
  <cx:chart>
    <cx:plotArea>
      <cx:plotAreaRegion>
        <cx:series layoutId="clusteredColumn" uniqueId="{1EE15057-56BA-43F9-B7B7-652EEF4762FA}" formatIdx="0">
          <cx:tx>
            <cx:txData>
              <cx:f>_xlchart.v1.54</cx:f>
              <cx:v>Prime-age Labor Force Participation, male, %</cx:v>
            </cx:txData>
          </cx:tx>
          <cx:dataLabels>
            <cx:numFmt formatCode="0%" sourceLinked="0"/>
            <cx:visibility seriesName="0" categoryName="0" value="1"/>
            <cx:separator>, </cx:separator>
          </cx:dataLabels>
          <cx:dataId val="0"/>
          <cx:layoutPr>
            <cx:aggregation/>
          </cx:layoutPr>
          <cx:axisId val="0"/>
        </cx:series>
        <cx:series layoutId="paretoLine" ownerIdx="0" uniqueId="{8975CAA7-C686-49F1-96E6-EE6EFCC649B4}"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9.xml><?xml version="1.0" encoding="utf-8"?>
<cx:chartSpace xmlns:a="http://schemas.openxmlformats.org/drawingml/2006/main" xmlns:r="http://schemas.openxmlformats.org/officeDocument/2006/relationships" xmlns:cx="http://schemas.microsoft.com/office/drawing/2014/chartex">
  <cx:chartData>
    <cx:data id="0">
      <cx:strDim type="cat">
        <cx:f dir="row">_xlchart.v1.52</cx:f>
      </cx:strDim>
      <cx:numDim type="val">
        <cx:f dir="row">_xlchart.v1.53</cx:f>
      </cx:numDim>
    </cx:data>
  </cx:chartData>
  <cx:chart>
    <cx:plotArea>
      <cx:plotAreaRegion>
        <cx:series layoutId="clusteredColumn" uniqueId="{B3B9770F-88AA-4B36-B225-B05105A147FF}" formatIdx="0">
          <cx:tx>
            <cx:txData>
              <cx:f>_xlchart.v1.51</cx:f>
              <cx:v>Rural employment, %</cx:v>
            </cx:txData>
          </cx:tx>
          <cx:dataLabels>
            <cx:numFmt formatCode="0%" sourceLinked="0"/>
            <cx:visibility seriesName="0" categoryName="0" value="1"/>
            <cx:separator>, </cx:separator>
          </cx:dataLabels>
          <cx:dataId val="0"/>
          <cx:layoutPr>
            <cx:aggregation/>
          </cx:layoutPr>
          <cx:axisId val="0"/>
        </cx:series>
        <cx:series layoutId="paretoLine" ownerIdx="0" uniqueId="{0A6EABD3-6578-4435-80C1-B8131B4E7626}"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20.xml><?xml version="1.0" encoding="utf-8"?>
<cx:chartSpace xmlns:a="http://schemas.openxmlformats.org/drawingml/2006/main" xmlns:r="http://schemas.openxmlformats.org/officeDocument/2006/relationships" xmlns:cx="http://schemas.microsoft.com/office/drawing/2014/chartex">
  <cx:chartData>
    <cx:data id="0">
      <cx:strDim type="cat">
        <cx:f dir="row">_xlchart.v1.76</cx:f>
      </cx:strDim>
      <cx:numDim type="val">
        <cx:f dir="row">_xlchart.v1.77</cx:f>
      </cx:numDim>
    </cx:data>
  </cx:chartData>
  <cx:chart>
    <cx:plotArea>
      <cx:plotAreaRegion>
        <cx:series layoutId="clusteredColumn" hidden="1" uniqueId="{CD958B0C-902F-4681-963C-E11172925CA0}" formatIdx="0">
          <cx:tx>
            <cx:txData>
              <cx:f>_xlchart.v1.75</cx:f>
              <cx:v/>
            </cx:txData>
          </cx:tx>
          <cx:dataLabels>
            <cx:numFmt formatCode="0%" sourceLinked="0"/>
            <cx:visibility seriesName="0" categoryName="0" value="1"/>
            <cx:separator>, </cx:separator>
          </cx:dataLabels>
          <cx:dataId val="0"/>
          <cx:layoutPr>
            <cx:aggregation/>
          </cx:layoutPr>
          <cx:axisId val="0"/>
        </cx:series>
        <cx:series layoutId="paretoLine" ownerIdx="0" uniqueId="{3D682E08-5FC7-4AF0-9454-2CC25899818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21.xml><?xml version="1.0" encoding="utf-8"?>
<cx:chartSpace xmlns:a="http://schemas.openxmlformats.org/drawingml/2006/main" xmlns:r="http://schemas.openxmlformats.org/officeDocument/2006/relationships" xmlns:cx="http://schemas.microsoft.com/office/drawing/2014/chartex">
  <cx:chartData>
    <cx:data id="0">
      <cx:strDim type="cat">
        <cx:f dir="row">_xlchart.v1.79</cx:f>
      </cx:strDim>
      <cx:numDim type="val">
        <cx:f dir="row">_xlchart.v1.80</cx:f>
      </cx:numDim>
    </cx:data>
  </cx:chartData>
  <cx:chart>
    <cx:plotArea>
      <cx:plotAreaRegion>
        <cx:series layoutId="clusteredColumn" hidden="1" uniqueId="{6B6861A5-EDCC-423C-B065-9377EE04C117}" formatIdx="0">
          <cx:tx>
            <cx:txData>
              <cx:f>_xlchart.v1.78</cx:f>
              <cx:v/>
            </cx:txData>
          </cx:tx>
          <cx:dataLabels>
            <cx:numFmt formatCode="0%" sourceLinked="0"/>
            <cx:visibility seriesName="0" categoryName="0" value="1"/>
            <cx:separator>, </cx:separator>
          </cx:dataLabels>
          <cx:dataId val="0"/>
          <cx:layoutPr>
            <cx:aggregation/>
          </cx:layoutPr>
          <cx:axisId val="0"/>
        </cx:series>
        <cx:series layoutId="paretoLine" ownerIdx="0" uniqueId="{D4E2C88A-EE0B-40D0-9CC6-6FCC72EB6B4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22.xml><?xml version="1.0" encoding="utf-8"?>
<cx:chartSpace xmlns:a="http://schemas.openxmlformats.org/drawingml/2006/main" xmlns:r="http://schemas.openxmlformats.org/officeDocument/2006/relationships" xmlns:cx="http://schemas.microsoft.com/office/drawing/2014/chartex">
  <cx:chartData>
    <cx:data id="0">
      <cx:strDim type="cat">
        <cx:f dir="row">_xlchart.v1.83</cx:f>
      </cx:strDim>
      <cx:numDim type="val">
        <cx:f dir="row">_xlchart.v1.82</cx:f>
      </cx:numDim>
    </cx:data>
  </cx:chartData>
  <cx:chart>
    <cx:plotArea>
      <cx:plotAreaRegion>
        <cx:series layoutId="clusteredColumn" hidden="1" uniqueId="{99AB3612-8948-4382-BFDB-414EB76A5F24}" formatIdx="0">
          <cx:tx>
            <cx:txData>
              <cx:f>_xlchart.v1.81</cx:f>
              <cx:v/>
            </cx:txData>
          </cx:tx>
          <cx:dataLabels>
            <cx:numFmt formatCode="0.0%" sourceLinked="0"/>
            <cx:visibility seriesName="0" categoryName="0" value="1"/>
            <cx:separator>, </cx:separator>
          </cx:dataLabels>
          <cx:dataId val="0"/>
          <cx:layoutPr>
            <cx:aggregation/>
          </cx:layoutPr>
          <cx:axisId val="0"/>
        </cx:series>
        <cx:series layoutId="paretoLine" ownerIdx="0" uniqueId="{E850880C-074C-49ED-89FD-0B748F612CA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23.xml><?xml version="1.0" encoding="utf-8"?>
<cx:chartSpace xmlns:a="http://schemas.openxmlformats.org/drawingml/2006/main" xmlns:r="http://schemas.openxmlformats.org/officeDocument/2006/relationships" xmlns:cx="http://schemas.microsoft.com/office/drawing/2014/chartex">
  <cx:chartData>
    <cx:data id="0">
      <cx:strDim type="cat">
        <cx:f dir="row">_xlchart.v1.64</cx:f>
      </cx:strDim>
      <cx:numDim type="val">
        <cx:f dir="row">_xlchart.v1.65</cx:f>
      </cx:numDim>
    </cx:data>
  </cx:chartData>
  <cx:chart>
    <cx:plotArea>
      <cx:plotAreaRegion>
        <cx:series layoutId="clusteredColumn" hidden="1" uniqueId="{C5F55981-5595-4624-BE8E-5AB23480C2D5}" formatIdx="0">
          <cx:tx>
            <cx:txData>
              <cx:f>_xlchart.v1.63</cx:f>
              <cx:v/>
            </cx:txData>
          </cx:tx>
          <cx:dataLabels>
            <cx:numFmt formatCode="0%" sourceLinked="0"/>
            <cx:visibility seriesName="0" categoryName="0" value="1"/>
            <cx:separator>, </cx:separator>
          </cx:dataLabels>
          <cx:dataId val="0"/>
          <cx:layoutPr>
            <cx:aggregation/>
          </cx:layoutPr>
          <cx:axisId val="0"/>
        </cx:series>
        <cx:series layoutId="paretoLine" ownerIdx="0" uniqueId="{DC5A2B4F-0C4E-4FBF-8B04-634256D40F2E}" formatIdx="1">
          <cx:spPr>
            <a:ln>
              <a:noFill/>
            </a:ln>
          </cx:spPr>
          <cx:axisId val="1"/>
        </cx:series>
      </cx:plotAreaRegion>
      <cx:axis id="0">
        <cx:valScaling max="1.2"/>
        <cx:tickLabels/>
      </cx:axis>
      <cx:axis id="1" hidden="1">
        <cx:valScaling max="1" min="0"/>
        <cx:units unit="percentage"/>
        <cx:tickLabels/>
      </cx:axis>
    </cx:plotArea>
  </cx:chart>
</cx:chartSpace>
</file>

<file path=xl/charts/chartEx24.xml><?xml version="1.0" encoding="utf-8"?>
<cx:chartSpace xmlns:a="http://schemas.openxmlformats.org/drawingml/2006/main" xmlns:r="http://schemas.openxmlformats.org/officeDocument/2006/relationships" xmlns:cx="http://schemas.microsoft.com/office/drawing/2014/chartex">
  <cx:chartData>
    <cx:data id="0">
      <cx:strDim type="cat">
        <cx:f dir="row">_xlchart.v1.71</cx:f>
      </cx:strDim>
      <cx:numDim type="val">
        <cx:f dir="row">_xlchart.v1.70</cx:f>
      </cx:numDim>
    </cx:data>
  </cx:chartData>
  <cx:chart>
    <cx:plotArea>
      <cx:plotAreaRegion>
        <cx:series layoutId="clusteredColumn" hidden="1" uniqueId="{37F8ED83-35DF-448A-A573-989D7CF07F16}" formatIdx="0">
          <cx:tx>
            <cx:txData>
              <cx:f>_xlchart.v1.69</cx:f>
              <cx:v/>
            </cx:txData>
          </cx:tx>
          <cx:dataLabels/>
          <cx:dataId val="0"/>
          <cx:layoutPr>
            <cx:aggregation/>
          </cx:layoutPr>
          <cx:axisId val="0"/>
        </cx:series>
        <cx:series layoutId="paretoLine" ownerIdx="0" uniqueId="{EE34718E-B2F1-4DFD-8AE6-3990BD0CC2D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25.xml><?xml version="1.0" encoding="utf-8"?>
<cx:chartSpace xmlns:a="http://schemas.openxmlformats.org/drawingml/2006/main" xmlns:r="http://schemas.openxmlformats.org/officeDocument/2006/relationships" xmlns:cx="http://schemas.microsoft.com/office/drawing/2014/chartex">
  <cx:chartData>
    <cx:data id="0">
      <cx:strDim type="cat">
        <cx:f dir="row">_xlchart.v1.74</cx:f>
      </cx:strDim>
      <cx:numDim type="val">
        <cx:f dir="row">_xlchart.v1.73</cx:f>
      </cx:numDim>
    </cx:data>
  </cx:chartData>
  <cx:chart>
    <cx:plotArea>
      <cx:plotAreaRegion>
        <cx:series layoutId="clusteredColumn" uniqueId="{313354F1-BBDF-46D3-95D5-AD02CC76B921}" formatIdx="0">
          <cx:tx>
            <cx:txData>
              <cx:f>_xlchart.v1.72</cx:f>
              <cx:v>Total Labor Force Participation, male, %</cx:v>
            </cx:txData>
          </cx:tx>
          <cx:dataLabels>
            <cx:numFmt formatCode="0%" sourceLinked="0"/>
            <cx:visibility seriesName="0" categoryName="0" value="1"/>
            <cx:separator>, </cx:separator>
          </cx:dataLabels>
          <cx:dataId val="0"/>
          <cx:layoutPr>
            <cx:aggregation/>
          </cx:layoutPr>
          <cx:axisId val="0"/>
        </cx:series>
        <cx:series layoutId="paretoLine" ownerIdx="0" uniqueId="{1087CE3E-7875-4C56-B0EE-2A13460F1DDD}"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26.xml><?xml version="1.0" encoding="utf-8"?>
<cx:chartSpace xmlns:a="http://schemas.openxmlformats.org/drawingml/2006/main" xmlns:r="http://schemas.openxmlformats.org/officeDocument/2006/relationships" xmlns:cx="http://schemas.microsoft.com/office/drawing/2014/chartex">
  <cx:chartData>
    <cx:data id="0">
      <cx:strDim type="cat">
        <cx:f dir="row">_xlchart.v1.58</cx:f>
      </cx:strDim>
      <cx:numDim type="val">
        <cx:f dir="row">_xlchart.v1.59</cx:f>
      </cx:numDim>
    </cx:data>
  </cx:chartData>
  <cx:chart>
    <cx:plotArea>
      <cx:plotAreaRegion>
        <cx:series layoutId="clusteredColumn" uniqueId="{66D3454C-172A-48E7-8199-498AF3A5C3E6}" formatIdx="0">
          <cx:tx>
            <cx:txData>
              <cx:f>_xlchart.v1.57</cx:f>
              <cx:v>Youth Labor Force Participation, total, %</cx:v>
            </cx:txData>
          </cx:tx>
          <cx:dataLabels>
            <cx:numFmt formatCode="0%" sourceLinked="0"/>
            <cx:visibility seriesName="0" categoryName="0" value="1"/>
            <cx:separator>, </cx:separator>
          </cx:dataLabels>
          <cx:dataId val="0"/>
          <cx:layoutPr>
            <cx:aggregation/>
          </cx:layoutPr>
          <cx:axisId val="0"/>
        </cx:series>
        <cx:series layoutId="paretoLine" ownerIdx="0" uniqueId="{C40EB694-6F4F-4D3D-8FB9-AE10DD99DE7B}"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27.xml><?xml version="1.0" encoding="utf-8"?>
<cx:chartSpace xmlns:a="http://schemas.openxmlformats.org/drawingml/2006/main" xmlns:r="http://schemas.openxmlformats.org/officeDocument/2006/relationships" xmlns:cx="http://schemas.microsoft.com/office/drawing/2014/chartex">
  <cx:chartData>
    <cx:data id="0">
      <cx:strDim type="cat">
        <cx:f dir="row">_xlchart.v1.62</cx:f>
      </cx:strDim>
      <cx:numDim type="val">
        <cx:f dir="row">_xlchart.v1.61</cx:f>
      </cx:numDim>
    </cx:data>
  </cx:chartData>
  <cx:chart>
    <cx:plotArea>
      <cx:plotAreaRegion>
        <cx:series layoutId="clusteredColumn" uniqueId="{7695C850-6A97-435C-BF84-A21F5778D8D8}" formatIdx="0">
          <cx:tx>
            <cx:txData>
              <cx:f>_xlchart.v1.60</cx:f>
              <cx:v>Youth Labor Force Participation, female, %</cx:v>
            </cx:txData>
          </cx:tx>
          <cx:dataLabels>
            <cx:numFmt formatCode="0%" sourceLinked="0"/>
            <cx:visibility seriesName="0" categoryName="0" value="1"/>
            <cx:separator>, </cx:separator>
          </cx:dataLabels>
          <cx:dataId val="0"/>
          <cx:layoutPr>
            <cx:aggregation/>
          </cx:layoutPr>
          <cx:axisId val="0"/>
        </cx:series>
        <cx:series layoutId="paretoLine" ownerIdx="0" uniqueId="{2E096637-EEFD-447F-A265-84AFF5E08305}"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28.xml><?xml version="1.0" encoding="utf-8"?>
<cx:chartSpace xmlns:a="http://schemas.openxmlformats.org/drawingml/2006/main" xmlns:r="http://schemas.openxmlformats.org/officeDocument/2006/relationships" xmlns:cx="http://schemas.microsoft.com/office/drawing/2014/chartex">
  <cx:chartData>
    <cx:data id="0">
      <cx:strDim type="cat">
        <cx:f dir="row">_xlchart.v1.67</cx:f>
      </cx:strDim>
      <cx:numDim type="val">
        <cx:f dir="row">_xlchart.v1.68</cx:f>
      </cx:numDim>
    </cx:data>
  </cx:chartData>
  <cx:chart>
    <cx:plotArea>
      <cx:plotAreaRegion>
        <cx:series layoutId="clusteredColumn" uniqueId="{45D28A96-7882-4968-8912-AC0C87C39F7D}" formatIdx="0">
          <cx:tx>
            <cx:txData>
              <cx:f>_xlchart.v1.66</cx:f>
              <cx:v>Prime-age Labor Force Participation, female, %</cx:v>
            </cx:txData>
          </cx:tx>
          <cx:dataLabels>
            <cx:numFmt formatCode="0%" sourceLinked="0"/>
            <cx:txPr>
              <a:bodyPr spcFirstLastPara="1" vertOverflow="ellipsis" horzOverflow="overflow" wrap="square" lIns="0" tIns="0" rIns="0" bIns="0" anchor="ctr" anchorCtr="1"/>
              <a:lstStyle/>
              <a:p>
                <a:pPr algn="ctr" rtl="0">
                  <a:defRPr/>
                </a:pPr>
                <a:endParaRPr lang="es-ES" sz="1000" b="0" i="0" u="none" strike="noStrike" kern="1200" baseline="0">
                  <a:solidFill>
                    <a:sysClr val="windowText" lastClr="000000"/>
                  </a:solidFill>
                  <a:latin typeface="Calibri" panose="020F0502020204030204"/>
                </a:endParaRPr>
              </a:p>
            </cx:txPr>
            <cx:visibility seriesName="0" categoryName="0" value="1"/>
            <cx:separator>, </cx:separator>
          </cx:dataLabels>
          <cx:dataId val="0"/>
          <cx:layoutPr>
            <cx:aggregation/>
          </cx:layoutPr>
          <cx:axisId val="0"/>
        </cx:series>
        <cx:series layoutId="paretoLine" ownerIdx="0" uniqueId="{F82D9625-19E1-4326-AA18-09F55BC678FE}"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29.xml><?xml version="1.0" encoding="utf-8"?>
<cx:chartSpace xmlns:a="http://schemas.openxmlformats.org/drawingml/2006/main" xmlns:r="http://schemas.openxmlformats.org/officeDocument/2006/relationships" xmlns:cx="http://schemas.microsoft.com/office/drawing/2014/chartex">
  <cx:chartData>
    <cx:data id="0">
      <cx:strDim type="cat">
        <cx:f dir="row">_xlchart.v1.91</cx:f>
      </cx:strDim>
      <cx:numDim type="val">
        <cx:f dir="row">_xlchart.v1.92</cx:f>
      </cx:numDim>
    </cx:data>
  </cx:chartData>
  <cx:chart>
    <cx:plotArea>
      <cx:plotAreaRegion>
        <cx:series layoutId="clusteredColumn" uniqueId="{651C05AB-937C-43AE-8195-EEFF0A7B99DA}" formatIdx="0">
          <cx:tx>
            <cx:txData>
              <cx:f>_xlchart.v1.90</cx:f>
              <cx:v>Prime-age Labor Force Participation, total, %</cx:v>
            </cx:txData>
          </cx:tx>
          <cx:dataLabels>
            <cx:numFmt formatCode="0%" sourceLinked="0"/>
            <cx:visibility seriesName="0" categoryName="0" value="1"/>
            <cx:separator>, </cx:separator>
          </cx:dataLabels>
          <cx:dataId val="0"/>
          <cx:layoutPr>
            <cx:aggregation/>
          </cx:layoutPr>
          <cx:axisId val="0"/>
        </cx:series>
        <cx:series layoutId="paretoLine" ownerIdx="0" uniqueId="{DBD4ED8F-A29A-4DFA-A9C0-6F3CAAA54781}"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30.xml><?xml version="1.0" encoding="utf-8"?>
<cx:chartSpace xmlns:a="http://schemas.openxmlformats.org/drawingml/2006/main" xmlns:r="http://schemas.openxmlformats.org/officeDocument/2006/relationships" xmlns:cx="http://schemas.microsoft.com/office/drawing/2014/chartex">
  <cx:chartData>
    <cx:data id="0">
      <cx:strDim type="cat">
        <cx:f dir="row">_xlchart.v1.85</cx:f>
      </cx:strDim>
      <cx:numDim type="val">
        <cx:f dir="row">_xlchart.v1.86</cx:f>
      </cx:numDim>
    </cx:data>
  </cx:chartData>
  <cx:chart>
    <cx:plotArea>
      <cx:plotAreaRegion>
        <cx:series layoutId="clusteredColumn" uniqueId="{EA1EABC4-F87B-44D2-9B8D-5A4825082C5F}" formatIdx="0">
          <cx:tx>
            <cx:txData>
              <cx:f>_xlchart.v1.84</cx:f>
              <cx:v>Old-age Labor Force Participation, female, %</cx:v>
            </cx:txData>
          </cx:tx>
          <cx:dataLabels>
            <cx:numFmt formatCode="0%" sourceLinked="0"/>
            <cx:visibility seriesName="0" categoryName="0" value="1"/>
            <cx:separator>, </cx:separator>
          </cx:dataLabels>
          <cx:dataId val="0"/>
          <cx:layoutPr>
            <cx:aggregation/>
          </cx:layoutPr>
          <cx:axisId val="0"/>
        </cx:series>
        <cx:series layoutId="paretoLine" ownerIdx="0" uniqueId="{6D4D9064-7FA7-4BFA-AAA4-9C4152291CD2}"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31.xml><?xml version="1.0" encoding="utf-8"?>
<cx:chartSpace xmlns:a="http://schemas.openxmlformats.org/drawingml/2006/main" xmlns:r="http://schemas.openxmlformats.org/officeDocument/2006/relationships" xmlns:cx="http://schemas.microsoft.com/office/drawing/2014/chartex">
  <cx:chartData>
    <cx:data id="0">
      <cx:strDim type="cat">
        <cx:f dir="row">_xlchart.v1.88</cx:f>
      </cx:strDim>
      <cx:numDim type="val">
        <cx:f dir="row">_xlchart.v1.89</cx:f>
      </cx:numDim>
    </cx:data>
  </cx:chartData>
  <cx:chart>
    <cx:plotArea>
      <cx:plotAreaRegion>
        <cx:series layoutId="clusteredColumn" uniqueId="{979EF056-0346-4461-9269-6FD498C8062F}" formatIdx="0">
          <cx:tx>
            <cx:txData>
              <cx:f>_xlchart.v1.87</cx:f>
              <cx:v>Old-age Labor Force Participation, total, %</cx:v>
            </cx:txData>
          </cx:tx>
          <cx:dataLabels>
            <cx:numFmt formatCode="0%" sourceLinked="0"/>
            <cx:visibility seriesName="0" categoryName="0" value="1"/>
            <cx:separator>, </cx:separator>
          </cx:dataLabels>
          <cx:dataId val="0"/>
          <cx:layoutPr>
            <cx:aggregation/>
          </cx:layoutPr>
          <cx:axisId val="0"/>
        </cx:series>
        <cx:series layoutId="paretoLine" ownerIdx="0" uniqueId="{EBE4C764-EF55-493B-86EB-7284E742CFF1}"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32.xml><?xml version="1.0" encoding="utf-8"?>
<cx:chartSpace xmlns:a="http://schemas.openxmlformats.org/drawingml/2006/main" xmlns:r="http://schemas.openxmlformats.org/officeDocument/2006/relationships" xmlns:cx="http://schemas.microsoft.com/office/drawing/2014/chartex">
  <cx:chartData>
    <cx:data id="0">
      <cx:strDim type="cat">
        <cx:f dir="row">_xlchart.v1.118</cx:f>
      </cx:strDim>
      <cx:numDim type="val">
        <cx:f dir="row">_xlchart.v1.119</cx:f>
      </cx:numDim>
    </cx:data>
  </cx:chartData>
  <cx:chart>
    <cx:plotArea>
      <cx:plotAreaRegion>
        <cx:series layoutId="clusteredColumn" hidden="1" uniqueId="{21920EA5-9B8B-487E-BDBF-3D0738A442DB}" formatIdx="0">
          <cx:tx>
            <cx:txData>
              <cx:f>_xlchart.v1.117</cx:f>
              <cx:v/>
            </cx:txData>
          </cx:tx>
          <cx:dataLabels>
            <cx:numFmt formatCode="0%" sourceLinked="0"/>
            <cx:txPr>
              <a:bodyPr spcFirstLastPara="1" vertOverflow="ellipsis" horzOverflow="overflow" wrap="square" lIns="0" tIns="0" rIns="0" bIns="0" anchor="ctr" anchorCtr="1"/>
              <a:lstStyle/>
              <a:p>
                <a:pPr algn="ctr" rtl="0">
                  <a:defRPr/>
                </a:pPr>
                <a:endParaRPr lang="en-US" sz="1000" b="0" i="0" u="none" strike="noStrike" kern="1200" baseline="0">
                  <a:solidFill>
                    <a:sysClr val="windowText" lastClr="000000"/>
                  </a:solidFill>
                  <a:latin typeface="Calibri" panose="020F0502020204030204"/>
                </a:endParaRPr>
              </a:p>
            </cx:txPr>
            <cx:visibility seriesName="0" categoryName="0" value="1"/>
            <cx:separator>, </cx:separator>
          </cx:dataLabels>
          <cx:dataId val="0"/>
          <cx:layoutPr>
            <cx:aggregation/>
          </cx:layoutPr>
          <cx:axisId val="0"/>
        </cx:series>
        <cx:series layoutId="paretoLine" ownerIdx="0" uniqueId="{0D9E765A-1DDB-4A44-A052-41CFD1974A0E}"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3.xml><?xml version="1.0" encoding="utf-8"?>
<cx:chartSpace xmlns:a="http://schemas.openxmlformats.org/drawingml/2006/main" xmlns:r="http://schemas.openxmlformats.org/officeDocument/2006/relationships" xmlns:cx="http://schemas.microsoft.com/office/drawing/2014/chartex">
  <cx:chartData>
    <cx:data id="0">
      <cx:strDim type="cat">
        <cx:f dir="row">_xlchart.v1.103</cx:f>
      </cx:strDim>
      <cx:numDim type="val">
        <cx:f dir="row">_xlchart.v1.104</cx:f>
      </cx:numDim>
    </cx:data>
  </cx:chartData>
  <cx:chart>
    <cx:plotArea>
      <cx:plotAreaRegion>
        <cx:series layoutId="clusteredColumn" hidden="1" uniqueId="{FCE27F42-E311-45C8-AA66-1D9A9B75BD39}" formatIdx="0">
          <cx:tx>
            <cx:txData>
              <cx:f>_xlchart.v1.102</cx:f>
              <cx:v/>
            </cx:txData>
          </cx:tx>
          <cx:dataLabels>
            <cx:numFmt formatCode="0%" sourceLinked="0"/>
            <cx:visibility seriesName="0" categoryName="0" value="1"/>
            <cx:separator>, </cx:separator>
          </cx:dataLabels>
          <cx:dataId val="0"/>
          <cx:layoutPr>
            <cx:aggregation/>
          </cx:layoutPr>
          <cx:axisId val="0"/>
        </cx:series>
        <cx:series layoutId="paretoLine" ownerIdx="0" uniqueId="{00E94179-ABA7-4A7C-92B8-22FC60D229D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4.xml><?xml version="1.0" encoding="utf-8"?>
<cx:chartSpace xmlns:a="http://schemas.openxmlformats.org/drawingml/2006/main" xmlns:r="http://schemas.openxmlformats.org/officeDocument/2006/relationships" xmlns:cx="http://schemas.microsoft.com/office/drawing/2014/chartex">
  <cx:chartData>
    <cx:data id="0">
      <cx:strDim type="cat">
        <cx:f dir="row">_xlchart.v1.112</cx:f>
      </cx:strDim>
      <cx:numDim type="val">
        <cx:f dir="row">_xlchart.v1.113</cx:f>
      </cx:numDim>
    </cx:data>
  </cx:chartData>
  <cx:chart>
    <cx:plotArea>
      <cx:plotAreaRegion>
        <cx:series layoutId="clusteredColumn" hidden="1" uniqueId="{C2C6E6CF-1DA0-4EB2-8429-A9C39F923FF3}" formatIdx="0">
          <cx:tx>
            <cx:txData>
              <cx:f>_xlchart.v1.111</cx:f>
              <cx:v/>
            </cx:txData>
          </cx:tx>
          <cx:dataLabels>
            <cx:numFmt formatCode="0%" sourceLinked="0"/>
            <cx:visibility seriesName="0" categoryName="0" value="1"/>
            <cx:separator>, </cx:separator>
          </cx:dataLabels>
          <cx:dataId val="0"/>
          <cx:layoutPr>
            <cx:aggregation/>
          </cx:layoutPr>
          <cx:axisId val="0"/>
        </cx:series>
        <cx:series layoutId="paretoLine" ownerIdx="0" uniqueId="{2DB62E83-2648-47E4-8F16-49D687C3E26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5.xml><?xml version="1.0" encoding="utf-8"?>
<cx:chartSpace xmlns:a="http://schemas.openxmlformats.org/drawingml/2006/main" xmlns:r="http://schemas.openxmlformats.org/officeDocument/2006/relationships" xmlns:cx="http://schemas.microsoft.com/office/drawing/2014/chartex">
  <cx:chartData>
    <cx:data id="0">
      <cx:strDim type="cat">
        <cx:f dir="row">_xlchart.v1.115</cx:f>
      </cx:strDim>
      <cx:numDim type="val">
        <cx:f dir="row">_xlchart.v1.116</cx:f>
      </cx:numDim>
    </cx:data>
  </cx:chartData>
  <cx:chart>
    <cx:plotArea>
      <cx:plotAreaRegion>
        <cx:series layoutId="clusteredColumn" hidden="1" uniqueId="{7EEA91A9-00F2-49BE-913A-C740FF187C99}" formatIdx="0">
          <cx:tx>
            <cx:txData>
              <cx:f>_xlchart.v1.114</cx:f>
              <cx:v/>
            </cx:txData>
          </cx:tx>
          <cx:dataLabels>
            <cx:numFmt formatCode="0%" sourceLinked="0"/>
            <cx:visibility seriesName="0" categoryName="0" value="1"/>
            <cx:separator>, </cx:separator>
          </cx:dataLabels>
          <cx:dataId val="0"/>
          <cx:layoutPr>
            <cx:aggregation/>
          </cx:layoutPr>
          <cx:axisId val="0"/>
        </cx:series>
        <cx:series layoutId="paretoLine" ownerIdx="0" uniqueId="{9994E003-C98E-4B07-BBBE-7532CCD3CDA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6.xml><?xml version="1.0" encoding="utf-8"?>
<cx:chartSpace xmlns:a="http://schemas.openxmlformats.org/drawingml/2006/main" xmlns:r="http://schemas.openxmlformats.org/officeDocument/2006/relationships" xmlns:cx="http://schemas.microsoft.com/office/drawing/2014/chartex">
  <cx:chartData>
    <cx:data id="0">
      <cx:strDim type="cat">
        <cx:f dir="row">_xlchart.v1.94</cx:f>
      </cx:strDim>
      <cx:numDim type="val">
        <cx:f dir="row">_xlchart.v1.95</cx:f>
      </cx:numDim>
    </cx:data>
  </cx:chartData>
  <cx:chart>
    <cx:plotArea>
      <cx:plotAreaRegion>
        <cx:series layoutId="clusteredColumn" hidden="1" uniqueId="{FCAE4D5C-A106-4F16-999A-60827DFB66BE}" formatIdx="0">
          <cx:tx>
            <cx:txData>
              <cx:f>_xlchart.v1.93</cx:f>
              <cx:v/>
            </cx:txData>
          </cx:tx>
          <cx:dataLabels>
            <cx:numFmt formatCode="0%" sourceLinked="0"/>
            <cx:visibility seriesName="0" categoryName="0" value="1"/>
            <cx:separator>, </cx:separator>
          </cx:dataLabels>
          <cx:dataId val="0"/>
          <cx:layoutPr>
            <cx:aggregation/>
          </cx:layoutPr>
          <cx:axisId val="0"/>
        </cx:series>
        <cx:series layoutId="paretoLine" ownerIdx="0" uniqueId="{CC883589-BF80-4034-A109-CFC8347A9EF0}"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7.xml><?xml version="1.0" encoding="utf-8"?>
<cx:chartSpace xmlns:a="http://schemas.openxmlformats.org/drawingml/2006/main" xmlns:r="http://schemas.openxmlformats.org/officeDocument/2006/relationships" xmlns:cx="http://schemas.microsoft.com/office/drawing/2014/chartex">
  <cx:chartData>
    <cx:data id="0">
      <cx:strDim type="cat">
        <cx:f dir="row">_xlchart.v1.97</cx:f>
      </cx:strDim>
      <cx:numDim type="val">
        <cx:f dir="row">_xlchart.v1.98</cx:f>
      </cx:numDim>
    </cx:data>
  </cx:chartData>
  <cx:chart>
    <cx:plotArea>
      <cx:plotAreaRegion>
        <cx:series layoutId="clusteredColumn" hidden="1" uniqueId="{7EE3B438-F5C6-4F83-B1C6-3C4E5E7E2C66}" formatIdx="0">
          <cx:tx>
            <cx:txData>
              <cx:f>_xlchart.v1.96</cx:f>
              <cx:v/>
            </cx:txData>
          </cx:tx>
          <cx:dataLabels>
            <cx:numFmt formatCode="0%" sourceLinked="0"/>
            <cx:visibility seriesName="0" categoryName="0" value="1"/>
            <cx:separator>, </cx:separator>
          </cx:dataLabels>
          <cx:dataId val="0"/>
          <cx:layoutPr>
            <cx:aggregation/>
          </cx:layoutPr>
          <cx:axisId val="0"/>
        </cx:series>
        <cx:series layoutId="paretoLine" ownerIdx="0" uniqueId="{84BBE632-43F2-49BE-83DA-BE2F5E61B8F1}"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8.xml><?xml version="1.0" encoding="utf-8"?>
<cx:chartSpace xmlns:a="http://schemas.openxmlformats.org/drawingml/2006/main" xmlns:r="http://schemas.openxmlformats.org/officeDocument/2006/relationships" xmlns:cx="http://schemas.microsoft.com/office/drawing/2014/chartex">
  <cx:chartData>
    <cx:data id="0">
      <cx:strDim type="cat">
        <cx:f dir="row">_xlchart.v1.106</cx:f>
      </cx:strDim>
      <cx:numDim type="val">
        <cx:f dir="row">_xlchart.v1.107</cx:f>
      </cx:numDim>
    </cx:data>
  </cx:chartData>
  <cx:chart>
    <cx:plotArea>
      <cx:plotAreaRegion>
        <cx:series layoutId="clusteredColumn" hidden="1" uniqueId="{FD5F442B-0575-4DEF-B14C-F4EBDAC9AB72}" formatIdx="0">
          <cx:tx>
            <cx:txData>
              <cx:f>_xlchart.v1.105</cx:f>
              <cx:v/>
            </cx:txData>
          </cx:tx>
          <cx:dataLabels>
            <cx:numFmt formatCode="0%" sourceLinked="0"/>
            <cx:visibility seriesName="0" categoryName="0" value="1"/>
            <cx:separator>, </cx:separator>
          </cx:dataLabels>
          <cx:dataId val="0"/>
          <cx:layoutPr>
            <cx:aggregation/>
          </cx:layoutPr>
          <cx:axisId val="0"/>
        </cx:series>
        <cx:series layoutId="paretoLine" ownerIdx="0" uniqueId="{6700D92E-DF26-4A47-B3F8-18CA452175C0}"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39.xml><?xml version="1.0" encoding="utf-8"?>
<cx:chartSpace xmlns:a="http://schemas.openxmlformats.org/drawingml/2006/main" xmlns:r="http://schemas.openxmlformats.org/officeDocument/2006/relationships" xmlns:cx="http://schemas.microsoft.com/office/drawing/2014/chartex">
  <cx:chartData>
    <cx:data id="0">
      <cx:strDim type="cat">
        <cx:f dir="row">_xlchart.v1.109</cx:f>
      </cx:strDim>
      <cx:numDim type="val">
        <cx:f dir="row">_xlchart.v1.110</cx:f>
      </cx:numDim>
    </cx:data>
  </cx:chartData>
  <cx:chart>
    <cx:plotArea>
      <cx:plotAreaRegion>
        <cx:series layoutId="clusteredColumn" hidden="1" uniqueId="{C1945D99-2465-4024-837F-B827D9D9E646}" formatIdx="0">
          <cx:tx>
            <cx:txData>
              <cx:f>_xlchart.v1.108</cx:f>
              <cx:v/>
            </cx:txData>
          </cx:tx>
          <cx:dataLabels>
            <cx:numFmt formatCode="0%" sourceLinked="0"/>
            <cx:visibility seriesName="0" categoryName="0" value="1"/>
            <cx:separator>, </cx:separator>
          </cx:dataLabels>
          <cx:dataId val="0"/>
          <cx:layoutPr>
            <cx:aggregation/>
          </cx:layoutPr>
          <cx:axisId val="0"/>
        </cx:series>
        <cx:series layoutId="paretoLine" ownerIdx="0" uniqueId="{DADC651C-127B-425B-B349-4F87666111D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0.xml><?xml version="1.0" encoding="utf-8"?>
<cx:chartSpace xmlns:a="http://schemas.openxmlformats.org/drawingml/2006/main" xmlns:r="http://schemas.openxmlformats.org/officeDocument/2006/relationships" xmlns:cx="http://schemas.microsoft.com/office/drawing/2014/chartex">
  <cx:chartData>
    <cx:data id="0">
      <cx:strDim type="cat">
        <cx:f dir="row">_xlchart.v1.157</cx:f>
      </cx:strDim>
      <cx:numDim type="val">
        <cx:f dir="row">_xlchart.v1.158</cx:f>
      </cx:numDim>
    </cx:data>
  </cx:chartData>
  <cx:chart>
    <cx:plotArea>
      <cx:plotAreaRegion>
        <cx:series layoutId="clusteredColumn" hidden="1" uniqueId="{6F3E4EC1-8838-4D35-ADE0-3836E8E5D73B}" formatIdx="0">
          <cx:tx>
            <cx:txData>
              <cx:f>_xlchart.v1.156</cx:f>
              <cx:v/>
            </cx:txData>
          </cx:tx>
          <cx:dataLabels>
            <cx:numFmt formatCode="0%" sourceLinked="0"/>
            <cx:visibility seriesName="0" categoryName="0" value="1"/>
            <cx:separator>, </cx:separator>
          </cx:dataLabels>
          <cx:dataId val="0"/>
          <cx:layoutPr>
            <cx:aggregation/>
          </cx:layoutPr>
          <cx:axisId val="0"/>
        </cx:series>
        <cx:series layoutId="paretoLine" ownerIdx="0" uniqueId="{7154878B-E846-4CA4-9256-761EB109240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1.xml><?xml version="1.0" encoding="utf-8"?>
<cx:chartSpace xmlns:a="http://schemas.openxmlformats.org/drawingml/2006/main" xmlns:r="http://schemas.openxmlformats.org/officeDocument/2006/relationships" xmlns:cx="http://schemas.microsoft.com/office/drawing/2014/chartex">
  <cx:chartData>
    <cx:data id="0">
      <cx:strDim type="cat">
        <cx:f dir="row">_xlchart.v1.124</cx:f>
      </cx:strDim>
      <cx:numDim type="val">
        <cx:f dir="row">_xlchart.v1.125</cx:f>
      </cx:numDim>
    </cx:data>
  </cx:chartData>
  <cx:chart>
    <cx:plotArea>
      <cx:plotAreaRegion>
        <cx:series layoutId="clusteredColumn" hidden="1" uniqueId="{0A273C8B-F19E-47BE-A3A4-E57366190E17}" formatIdx="0">
          <cx:tx>
            <cx:txData>
              <cx:f>_xlchart.v1.123</cx:f>
              <cx:v/>
            </cx:txData>
          </cx:tx>
          <cx:dataLabels>
            <cx:numFmt formatCode="0%" sourceLinked="0"/>
            <cx:visibility seriesName="0" categoryName="0" value="1"/>
            <cx:separator>, </cx:separator>
          </cx:dataLabels>
          <cx:dataId val="0"/>
          <cx:layoutPr>
            <cx:aggregation/>
          </cx:layoutPr>
          <cx:axisId val="0"/>
        </cx:series>
        <cx:series layoutId="paretoLine" ownerIdx="0" uniqueId="{19381366-BE86-452C-9467-2061A6A420D1}"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2.xml><?xml version="1.0" encoding="utf-8"?>
<cx:chartSpace xmlns:a="http://schemas.openxmlformats.org/drawingml/2006/main" xmlns:r="http://schemas.openxmlformats.org/officeDocument/2006/relationships" xmlns:cx="http://schemas.microsoft.com/office/drawing/2014/chartex">
  <cx:chartData>
    <cx:data id="0">
      <cx:strDim type="cat">
        <cx:f dir="row">_xlchart.v1.163</cx:f>
      </cx:strDim>
      <cx:numDim type="val">
        <cx:f dir="row">_xlchart.v1.164</cx:f>
      </cx:numDim>
    </cx:data>
  </cx:chartData>
  <cx:chart>
    <cx:plotArea>
      <cx:plotAreaRegion>
        <cx:series layoutId="clusteredColumn" hidden="1" uniqueId="{CAA81B44-536D-4727-A925-F81D4486E302}" formatIdx="0">
          <cx:tx>
            <cx:txData>
              <cx:f>_xlchart.v1.162</cx:f>
              <cx:v/>
            </cx:txData>
          </cx:tx>
          <cx:dataLabels>
            <cx:numFmt formatCode="0%" sourceLinked="0"/>
            <cx:visibility seriesName="0" categoryName="0" value="1"/>
            <cx:separator>, </cx:separator>
          </cx:dataLabels>
          <cx:dataId val="0"/>
          <cx:layoutPr>
            <cx:aggregation/>
          </cx:layoutPr>
          <cx:axisId val="0"/>
        </cx:series>
        <cx:series layoutId="paretoLine" ownerIdx="0" uniqueId="{5A13DFD3-54F8-48EB-B8E8-C4B05CDB6F2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3.xml><?xml version="1.0" encoding="utf-8"?>
<cx:chartSpace xmlns:a="http://schemas.openxmlformats.org/drawingml/2006/main" xmlns:r="http://schemas.openxmlformats.org/officeDocument/2006/relationships" xmlns:cx="http://schemas.microsoft.com/office/drawing/2014/chartex">
  <cx:chartData>
    <cx:data id="0">
      <cx:strDim type="cat">
        <cx:f dir="row">_xlchart.v1.166</cx:f>
      </cx:strDim>
      <cx:numDim type="val">
        <cx:f dir="row">_xlchart.v1.167</cx:f>
      </cx:numDim>
    </cx:data>
  </cx:chartData>
  <cx:chart>
    <cx:plotArea>
      <cx:plotAreaRegion>
        <cx:series layoutId="clusteredColumn" hidden="1" uniqueId="{8352F9B8-BD90-454B-9E4F-7669D6DFF605}" formatIdx="0">
          <cx:tx>
            <cx:txData>
              <cx:f>_xlchart.v1.165</cx:f>
              <cx:v/>
            </cx:txData>
          </cx:tx>
          <cx:dataLabels>
            <cx:numFmt formatCode="0%" sourceLinked="0"/>
            <cx:visibility seriesName="0" categoryName="0" value="1"/>
            <cx:separator>, </cx:separator>
          </cx:dataLabels>
          <cx:dataId val="0"/>
          <cx:layoutPr>
            <cx:aggregation/>
          </cx:layoutPr>
          <cx:axisId val="0"/>
        </cx:series>
        <cx:series layoutId="paretoLine" ownerIdx="0" uniqueId="{A5C53F28-3DFE-4728-AE76-21D5FA68AE1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4.xml><?xml version="1.0" encoding="utf-8"?>
<cx:chartSpace xmlns:a="http://schemas.openxmlformats.org/drawingml/2006/main" xmlns:r="http://schemas.openxmlformats.org/officeDocument/2006/relationships" xmlns:cx="http://schemas.microsoft.com/office/drawing/2014/chartex">
  <cx:chartData>
    <cx:data id="0">
      <cx:strDim type="cat">
        <cx:f dir="row">_xlchart.v1.145</cx:f>
      </cx:strDim>
      <cx:numDim type="val">
        <cx:f dir="row">_xlchart.v1.146</cx:f>
      </cx:numDim>
    </cx:data>
  </cx:chartData>
  <cx:chart>
    <cx:plotArea>
      <cx:plotAreaRegion>
        <cx:series layoutId="clusteredColumn" hidden="1" uniqueId="{95EE9C00-74F9-4B54-9C61-845438324D48}" formatIdx="0">
          <cx:tx>
            <cx:txData>
              <cx:f>_xlchart.v1.144</cx:f>
              <cx:v/>
            </cx:txData>
          </cx:tx>
          <cx:dataLabels>
            <cx:numFmt formatCode="0%" sourceLinked="0"/>
            <cx:visibility seriesName="0" categoryName="0" value="1"/>
            <cx:separator>, </cx:separator>
          </cx:dataLabels>
          <cx:dataId val="0"/>
          <cx:layoutPr>
            <cx:aggregation/>
          </cx:layoutPr>
          <cx:axisId val="0"/>
        </cx:series>
        <cx:series layoutId="paretoLine" ownerIdx="0" uniqueId="{9C6A0BC2-A6A1-4603-9E9A-1B6A056B94C3}"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5.xml><?xml version="1.0" encoding="utf-8"?>
<cx:chartSpace xmlns:a="http://schemas.openxmlformats.org/drawingml/2006/main" xmlns:r="http://schemas.openxmlformats.org/officeDocument/2006/relationships" xmlns:cx="http://schemas.microsoft.com/office/drawing/2014/chartex">
  <cx:chartData>
    <cx:data id="0">
      <cx:strDim type="cat">
        <cx:f dir="row">_xlchart.v1.175</cx:f>
      </cx:strDim>
      <cx:numDim type="val">
        <cx:f dir="row">_xlchart.v1.176</cx:f>
      </cx:numDim>
    </cx:data>
  </cx:chartData>
  <cx:chart>
    <cx:plotArea>
      <cx:plotAreaRegion>
        <cx:series layoutId="clusteredColumn" hidden="1" uniqueId="{3288AE29-E668-45BC-89EE-CCF3C29C7F21}" formatIdx="0">
          <cx:tx>
            <cx:txData>
              <cx:f>_xlchart.v1.174</cx:f>
              <cx:v/>
            </cx:txData>
          </cx:tx>
          <cx:dataLabels>
            <cx:numFmt formatCode="0%" sourceLinked="0"/>
            <cx:visibility seriesName="0" categoryName="0" value="1"/>
            <cx:separator>, </cx:separator>
          </cx:dataLabels>
          <cx:dataId val="0"/>
          <cx:layoutPr>
            <cx:aggregation/>
          </cx:layoutPr>
          <cx:axisId val="0"/>
        </cx:series>
        <cx:series layoutId="paretoLine" ownerIdx="0" uniqueId="{4E576CBE-B9EA-4095-81C4-51AF95460A3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6.xml><?xml version="1.0" encoding="utf-8"?>
<cx:chartSpace xmlns:a="http://schemas.openxmlformats.org/drawingml/2006/main" xmlns:r="http://schemas.openxmlformats.org/officeDocument/2006/relationships" xmlns:cx="http://schemas.microsoft.com/office/drawing/2014/chartex">
  <cx:chartData>
    <cx:data id="0">
      <cx:strDim type="cat">
        <cx:f dir="row">_xlchart.v1.169</cx:f>
      </cx:strDim>
      <cx:numDim type="val">
        <cx:f dir="row">_xlchart.v1.170</cx:f>
      </cx:numDim>
    </cx:data>
  </cx:chartData>
  <cx:chart>
    <cx:plotArea>
      <cx:plotAreaRegion>
        <cx:series layoutId="clusteredColumn" hidden="1" uniqueId="{8E0134DB-1769-4A30-B7DA-8158A0FC4B70}" formatIdx="0">
          <cx:tx>
            <cx:txData>
              <cx:f>_xlchart.v1.168</cx:f>
              <cx:v/>
            </cx:txData>
          </cx:tx>
          <cx:dataLabels>
            <cx:numFmt formatCode="0%" sourceLinked="0"/>
            <cx:visibility seriesName="0" categoryName="0" value="1"/>
            <cx:separator>, </cx:separator>
          </cx:dataLabels>
          <cx:dataId val="0"/>
          <cx:layoutPr>
            <cx:aggregation/>
          </cx:layoutPr>
          <cx:axisId val="0"/>
        </cx:series>
        <cx:series layoutId="paretoLine" ownerIdx="0" uniqueId="{1A956BC2-681B-4EA9-AD4D-369A56EA38E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7.xml><?xml version="1.0" encoding="utf-8"?>
<cx:chartSpace xmlns:a="http://schemas.openxmlformats.org/drawingml/2006/main" xmlns:r="http://schemas.openxmlformats.org/officeDocument/2006/relationships" xmlns:cx="http://schemas.microsoft.com/office/drawing/2014/chartex">
  <cx:chartData>
    <cx:data id="0">
      <cx:strDim type="cat">
        <cx:f dir="row">_xlchart.v1.142</cx:f>
      </cx:strDim>
      <cx:numDim type="val">
        <cx:f dir="row">_xlchart.v1.143</cx:f>
      </cx:numDim>
    </cx:data>
  </cx:chartData>
  <cx:chart>
    <cx:plotArea>
      <cx:plotAreaRegion>
        <cx:series layoutId="clusteredColumn" hidden="1" uniqueId="{BB5858DA-93FA-446E-90DF-806F8B31B557}" formatIdx="0">
          <cx:tx>
            <cx:txData>
              <cx:f>_xlchart.v1.141</cx:f>
              <cx:v/>
            </cx:txData>
          </cx:tx>
          <cx:dataLabels>
            <cx:numFmt formatCode="0%" sourceLinked="0"/>
            <cx:visibility seriesName="0" categoryName="0" value="1"/>
            <cx:separator>, </cx:separator>
          </cx:dataLabels>
          <cx:dataId val="0"/>
          <cx:layoutPr>
            <cx:aggregation/>
          </cx:layoutPr>
          <cx:axisId val="0"/>
        </cx:series>
        <cx:series layoutId="paretoLine" ownerIdx="0" uniqueId="{BEF04299-C4BE-4DE5-B31F-656A5D44BD6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8.xml><?xml version="1.0" encoding="utf-8"?>
<cx:chartSpace xmlns:a="http://schemas.openxmlformats.org/drawingml/2006/main" xmlns:r="http://schemas.openxmlformats.org/officeDocument/2006/relationships" xmlns:cx="http://schemas.microsoft.com/office/drawing/2014/chartex">
  <cx:chartData>
    <cx:data id="0">
      <cx:strDim type="cat">
        <cx:f dir="row">_xlchart.v1.172</cx:f>
      </cx:strDim>
      <cx:numDim type="val">
        <cx:f dir="row">_xlchart.v1.173</cx:f>
      </cx:numDim>
    </cx:data>
  </cx:chartData>
  <cx:chart>
    <cx:plotArea>
      <cx:plotAreaRegion>
        <cx:series layoutId="clusteredColumn" hidden="1" uniqueId="{5278ABB8-D074-4E3D-83E4-B907D9C0219F}" formatIdx="0">
          <cx:tx>
            <cx:txData>
              <cx:f>_xlchart.v1.171</cx:f>
              <cx:v/>
            </cx:txData>
          </cx:tx>
          <cx:dataLabels>
            <cx:numFmt formatCode="0%" sourceLinked="0"/>
            <cx:visibility seriesName="0" categoryName="0" value="1"/>
            <cx:separator>, </cx:separator>
          </cx:dataLabels>
          <cx:dataId val="0"/>
          <cx:layoutPr>
            <cx:aggregation/>
          </cx:layoutPr>
          <cx:axisId val="0"/>
        </cx:series>
        <cx:series layoutId="paretoLine" ownerIdx="0" uniqueId="{CA0D9570-73F1-47FD-AF21-D520DB077F6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49.xml><?xml version="1.0" encoding="utf-8"?>
<cx:chartSpace xmlns:a="http://schemas.openxmlformats.org/drawingml/2006/main" xmlns:r="http://schemas.openxmlformats.org/officeDocument/2006/relationships" xmlns:cx="http://schemas.microsoft.com/office/drawing/2014/chartex">
  <cx:chartData>
    <cx:data id="0">
      <cx:strDim type="cat">
        <cx:f dir="row">_xlchart.v1.121</cx:f>
      </cx:strDim>
      <cx:numDim type="val">
        <cx:f dir="row">_xlchart.v1.122</cx:f>
      </cx:numDim>
    </cx:data>
  </cx:chartData>
  <cx:chart>
    <cx:plotArea>
      <cx:plotAreaRegion>
        <cx:series layoutId="clusteredColumn" hidden="1" uniqueId="{97F6219F-D681-4546-9D18-A91FCE082971}" formatIdx="0">
          <cx:tx>
            <cx:txData>
              <cx:f>_xlchart.v1.120</cx:f>
              <cx:v/>
            </cx:txData>
          </cx:tx>
          <cx:dataLabels>
            <cx:numFmt formatCode="0%" sourceLinked="0"/>
            <cx:visibility seriesName="0" categoryName="0" value="1"/>
            <cx:separator>, </cx:separator>
          </cx:dataLabels>
          <cx:dataId val="0"/>
          <cx:layoutPr>
            <cx:aggregation/>
          </cx:layoutPr>
          <cx:axisId val="0"/>
        </cx:series>
        <cx:series layoutId="paretoLine" ownerIdx="0" uniqueId="{DE755BE5-5441-4A43-BB44-985E158B7A9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0.xml><?xml version="1.0" encoding="utf-8"?>
<cx:chartSpace xmlns:a="http://schemas.openxmlformats.org/drawingml/2006/main" xmlns:r="http://schemas.openxmlformats.org/officeDocument/2006/relationships" xmlns:cx="http://schemas.microsoft.com/office/drawing/2014/chartex">
  <cx:chartData>
    <cx:data id="0">
      <cx:strDim type="cat">
        <cx:f dir="row">_xlchart.v1.160</cx:f>
      </cx:strDim>
      <cx:numDim type="val">
        <cx:f dir="row">_xlchart.v1.161</cx:f>
      </cx:numDim>
    </cx:data>
  </cx:chartData>
  <cx:chart>
    <cx:plotArea>
      <cx:plotAreaRegion>
        <cx:series layoutId="clusteredColumn" hidden="1" uniqueId="{C994EF85-5AC9-4524-994F-0D5FD9CA5EB1}" formatIdx="0">
          <cx:tx>
            <cx:txData>
              <cx:f>_xlchart.v1.159</cx:f>
              <cx:v/>
            </cx:txData>
          </cx:tx>
          <cx:dataLabels>
            <cx:numFmt formatCode="0%" sourceLinked="0"/>
            <cx:visibility seriesName="0" categoryName="0" value="1"/>
            <cx:separator>, </cx:separator>
          </cx:dataLabels>
          <cx:dataId val="0"/>
          <cx:layoutPr>
            <cx:aggregation/>
          </cx:layoutPr>
          <cx:axisId val="0"/>
        </cx:series>
        <cx:series layoutId="paretoLine" ownerIdx="0" uniqueId="{D70BF0A9-CE50-425F-957C-BC13B9C5495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1.xml><?xml version="1.0" encoding="utf-8"?>
<cx:chartSpace xmlns:a="http://schemas.openxmlformats.org/drawingml/2006/main" xmlns:r="http://schemas.openxmlformats.org/officeDocument/2006/relationships" xmlns:cx="http://schemas.microsoft.com/office/drawing/2014/chartex">
  <cx:chartData>
    <cx:data id="0">
      <cx:strDim type="cat">
        <cx:f dir="row">_xlchart.v1.130</cx:f>
      </cx:strDim>
      <cx:numDim type="val">
        <cx:f dir="row">_xlchart.v1.131</cx:f>
      </cx:numDim>
    </cx:data>
  </cx:chartData>
  <cx:chart>
    <cx:plotArea>
      <cx:plotAreaRegion>
        <cx:series layoutId="clusteredColumn" hidden="1" uniqueId="{2B58DAA2-58B6-4099-A75A-E6D24387E332}" formatIdx="0">
          <cx:tx>
            <cx:txData>
              <cx:f>_xlchart.v1.129</cx:f>
              <cx:v/>
            </cx:txData>
          </cx:tx>
          <cx:dataLabels>
            <cx:numFmt formatCode="0%" sourceLinked="0"/>
            <cx:visibility seriesName="0" categoryName="0" value="1"/>
            <cx:separator>, </cx:separator>
          </cx:dataLabels>
          <cx:dataId val="0"/>
          <cx:layoutPr>
            <cx:aggregation/>
          </cx:layoutPr>
          <cx:axisId val="0"/>
        </cx:series>
        <cx:series layoutId="paretoLine" ownerIdx="0" uniqueId="{F5101DA0-DD40-4C21-9AC1-37749FDBBCD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2.xml><?xml version="1.0" encoding="utf-8"?>
<cx:chartSpace xmlns:a="http://schemas.openxmlformats.org/drawingml/2006/main" xmlns:r="http://schemas.openxmlformats.org/officeDocument/2006/relationships" xmlns:cx="http://schemas.microsoft.com/office/drawing/2014/chartex">
  <cx:chartData>
    <cx:data id="0">
      <cx:strDim type="cat">
        <cx:f dir="row">_xlchart.v1.127</cx:f>
      </cx:strDim>
      <cx:numDim type="val">
        <cx:f dir="row">_xlchart.v1.128</cx:f>
      </cx:numDim>
    </cx:data>
  </cx:chartData>
  <cx:chart>
    <cx:plotArea>
      <cx:plotAreaRegion>
        <cx:series layoutId="clusteredColumn" hidden="1" uniqueId="{4D8AE094-09C2-4D75-9476-A6BBF5878194}" formatIdx="0">
          <cx:tx>
            <cx:txData>
              <cx:f>_xlchart.v1.126</cx:f>
              <cx:v/>
            </cx:txData>
          </cx:tx>
          <cx:dataLabels>
            <cx:numFmt formatCode="0%" sourceLinked="0"/>
            <cx:visibility seriesName="0" categoryName="0" value="1"/>
            <cx:separator>, </cx:separator>
          </cx:dataLabels>
          <cx:dataId val="0"/>
          <cx:layoutPr>
            <cx:aggregation/>
          </cx:layoutPr>
          <cx:axisId val="0"/>
        </cx:series>
        <cx:series layoutId="paretoLine" ownerIdx="0" uniqueId="{C87EC811-8D94-40A8-8381-44D42A822B39}"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3.xml><?xml version="1.0" encoding="utf-8"?>
<cx:chartSpace xmlns:a="http://schemas.openxmlformats.org/drawingml/2006/main" xmlns:r="http://schemas.openxmlformats.org/officeDocument/2006/relationships" xmlns:cx="http://schemas.microsoft.com/office/drawing/2014/chartex">
  <cx:chartData>
    <cx:data id="0">
      <cx:strDim type="cat">
        <cx:f dir="row">_xlchart.v1.133</cx:f>
      </cx:strDim>
      <cx:numDim type="val">
        <cx:f dir="row">_xlchart.v1.134</cx:f>
      </cx:numDim>
    </cx:data>
  </cx:chartData>
  <cx:chart>
    <cx:plotArea>
      <cx:plotAreaRegion>
        <cx:series layoutId="clusteredColumn" hidden="1" uniqueId="{7B8C3A3B-8163-446D-832F-5AFBF7ED9533}" formatIdx="0">
          <cx:tx>
            <cx:txData>
              <cx:f>_xlchart.v1.132</cx:f>
              <cx:v/>
            </cx:txData>
          </cx:tx>
          <cx:dataLabels>
            <cx:numFmt formatCode="0%" sourceLinked="0"/>
            <cx:visibility seriesName="0" categoryName="0" value="1"/>
            <cx:separator>, </cx:separator>
          </cx:dataLabels>
          <cx:dataId val="0"/>
          <cx:layoutPr>
            <cx:aggregation/>
          </cx:layoutPr>
          <cx:axisId val="0"/>
        </cx:series>
        <cx:series layoutId="paretoLine" ownerIdx="0" uniqueId="{83AEB314-7E97-4C6B-9E14-F6DD21F297C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4.xml><?xml version="1.0" encoding="utf-8"?>
<cx:chartSpace xmlns:a="http://schemas.openxmlformats.org/drawingml/2006/main" xmlns:r="http://schemas.openxmlformats.org/officeDocument/2006/relationships" xmlns:cx="http://schemas.microsoft.com/office/drawing/2014/chartex">
  <cx:chartData>
    <cx:data id="0">
      <cx:strDim type="cat">
        <cx:f dir="row">_xlchart.v1.136</cx:f>
      </cx:strDim>
      <cx:numDim type="val">
        <cx:f dir="row">_xlchart.v1.137</cx:f>
      </cx:numDim>
    </cx:data>
  </cx:chartData>
  <cx:chart>
    <cx:plotArea>
      <cx:plotAreaRegion>
        <cx:series layoutId="clusteredColumn" hidden="1" uniqueId="{7EA3AA73-3D89-4894-B088-AD8012439344}" formatIdx="0">
          <cx:tx>
            <cx:txData>
              <cx:f>_xlchart.v1.135</cx:f>
              <cx:v/>
            </cx:txData>
          </cx:tx>
          <cx:dataLabels>
            <cx:numFmt formatCode="0%" sourceLinked="0"/>
            <cx:visibility seriesName="0" categoryName="0" value="1"/>
            <cx:separator>, </cx:separator>
          </cx:dataLabels>
          <cx:dataId val="0"/>
          <cx:layoutPr>
            <cx:aggregation/>
          </cx:layoutPr>
          <cx:axisId val="0"/>
        </cx:series>
        <cx:series layoutId="paretoLine" ownerIdx="0" uniqueId="{0E6BBAA0-8350-4D27-8B9D-EB5FFB63A44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5.xml><?xml version="1.0" encoding="utf-8"?>
<cx:chartSpace xmlns:a="http://schemas.openxmlformats.org/drawingml/2006/main" xmlns:r="http://schemas.openxmlformats.org/officeDocument/2006/relationships" xmlns:cx="http://schemas.microsoft.com/office/drawing/2014/chartex">
  <cx:chartData>
    <cx:data id="0">
      <cx:strDim type="cat">
        <cx:f dir="row">_xlchart.v1.139</cx:f>
      </cx:strDim>
      <cx:numDim type="val">
        <cx:f dir="row">_xlchart.v1.140</cx:f>
      </cx:numDim>
    </cx:data>
  </cx:chartData>
  <cx:chart>
    <cx:plotArea>
      <cx:plotAreaRegion>
        <cx:plotSurface>
          <cx:spPr>
            <a:ln>
              <a:noFill/>
            </a:ln>
          </cx:spPr>
        </cx:plotSurface>
        <cx:series layoutId="clusteredColumn" hidden="1" uniqueId="{07F59CF2-614F-4168-8CCB-7CCBB3EA5E12}" formatIdx="0">
          <cx:tx>
            <cx:txData>
              <cx:f>_xlchart.v1.138</cx:f>
              <cx:v/>
            </cx:txData>
          </cx:tx>
          <cx:dataLabels>
            <cx:numFmt formatCode="0%" sourceLinked="0"/>
            <cx:visibility seriesName="0" categoryName="0" value="1"/>
            <cx:separator>, </cx:separator>
          </cx:dataLabels>
          <cx:dataId val="0"/>
          <cx:layoutPr>
            <cx:aggregation/>
          </cx:layoutPr>
          <cx:axisId val="0"/>
        </cx:series>
        <cx:series layoutId="paretoLine" ownerIdx="0" uniqueId="{7FDFEBEA-3401-4625-9F3B-8B9DCB3EF08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6.xml><?xml version="1.0" encoding="utf-8"?>
<cx:chartSpace xmlns:a="http://schemas.openxmlformats.org/drawingml/2006/main" xmlns:r="http://schemas.openxmlformats.org/officeDocument/2006/relationships" xmlns:cx="http://schemas.microsoft.com/office/drawing/2014/chartex">
  <cx:chartData>
    <cx:data id="0">
      <cx:strDim type="cat">
        <cx:f dir="row">_xlchart.v1.148</cx:f>
      </cx:strDim>
      <cx:numDim type="val">
        <cx:f dir="row">_xlchart.v1.149</cx:f>
      </cx:numDim>
    </cx:data>
  </cx:chartData>
  <cx:chart>
    <cx:plotArea>
      <cx:plotAreaRegion>
        <cx:series layoutId="clusteredColumn" hidden="1" uniqueId="{EC7E4866-B3C2-4945-8EDC-1E9041DFCDCC}" formatIdx="0">
          <cx:tx>
            <cx:txData>
              <cx:f>_xlchart.v1.147</cx:f>
              <cx:v/>
            </cx:txData>
          </cx:tx>
          <cx:dataLabels>
            <cx:numFmt formatCode="0%" sourceLinked="0"/>
            <cx:visibility seriesName="0" categoryName="0" value="1"/>
            <cx:separator>, </cx:separator>
          </cx:dataLabels>
          <cx:dataId val="0"/>
          <cx:layoutPr>
            <cx:aggregation/>
          </cx:layoutPr>
          <cx:axisId val="0"/>
        </cx:series>
        <cx:series layoutId="paretoLine" ownerIdx="0" uniqueId="{7D78BB74-5C55-4957-9DA1-F72B2A7A2C6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7.xml><?xml version="1.0" encoding="utf-8"?>
<cx:chartSpace xmlns:a="http://schemas.openxmlformats.org/drawingml/2006/main" xmlns:r="http://schemas.openxmlformats.org/officeDocument/2006/relationships" xmlns:cx="http://schemas.microsoft.com/office/drawing/2014/chartex">
  <cx:chartData>
    <cx:data id="0">
      <cx:strDim type="cat">
        <cx:f dir="row">_xlchart.v1.151</cx:f>
      </cx:strDim>
      <cx:numDim type="val">
        <cx:f dir="row">_xlchart.v1.152</cx:f>
      </cx:numDim>
    </cx:data>
  </cx:chartData>
  <cx:chart>
    <cx:plotArea>
      <cx:plotAreaRegion>
        <cx:series layoutId="clusteredColumn" hidden="1" uniqueId="{8DE665FE-8C9D-4126-9F42-BB8355BDB7DF}" formatIdx="0">
          <cx:tx>
            <cx:txData>
              <cx:f>_xlchart.v1.150</cx:f>
              <cx:v/>
            </cx:txData>
          </cx:tx>
          <cx:dataLabels>
            <cx:numFmt formatCode="0%" sourceLinked="0"/>
            <cx:visibility seriesName="0" categoryName="0" value="1"/>
            <cx:separator>, </cx:separator>
          </cx:dataLabels>
          <cx:dataId val="0"/>
          <cx:layoutPr>
            <cx:aggregation/>
          </cx:layoutPr>
          <cx:axisId val="0"/>
        </cx:series>
        <cx:series layoutId="paretoLine" ownerIdx="0" uniqueId="{4B9EB179-7A37-4606-A6F2-5FAC4BD7369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8.xml><?xml version="1.0" encoding="utf-8"?>
<cx:chartSpace xmlns:a="http://schemas.openxmlformats.org/drawingml/2006/main" xmlns:r="http://schemas.openxmlformats.org/officeDocument/2006/relationships" xmlns:cx="http://schemas.microsoft.com/office/drawing/2014/chartex">
  <cx:chartData>
    <cx:data id="0">
      <cx:strDim type="cat">
        <cx:f dir="row">_xlchart.v1.100</cx:f>
      </cx:strDim>
      <cx:numDim type="val">
        <cx:f dir="row">_xlchart.v1.101</cx:f>
      </cx:numDim>
    </cx:data>
  </cx:chartData>
  <cx:chart>
    <cx:plotArea>
      <cx:plotAreaRegion>
        <cx:series layoutId="clusteredColumn" hidden="1" uniqueId="{709AF8A2-9D14-49E1-B2A1-172B1A3FF23D}" formatIdx="0">
          <cx:tx>
            <cx:txData>
              <cx:f>_xlchart.v1.99</cx:f>
              <cx:v/>
            </cx:txData>
          </cx:tx>
          <cx:dataLabels>
            <cx:numFmt formatCode="0%" sourceLinked="0"/>
            <cx:visibility seriesName="0" categoryName="0" value="1"/>
            <cx:separator>, </cx:separator>
          </cx:dataLabels>
          <cx:dataId val="0"/>
          <cx:layoutPr>
            <cx:aggregation/>
          </cx:layoutPr>
          <cx:axisId val="0"/>
        </cx:series>
        <cx:series layoutId="paretoLine" ownerIdx="0" uniqueId="{77DB69C0-64A4-4B13-87D0-E603D0E7692F}"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9.xml><?xml version="1.0" encoding="utf-8"?>
<cx:chartSpace xmlns:a="http://schemas.openxmlformats.org/drawingml/2006/main" xmlns:r="http://schemas.openxmlformats.org/officeDocument/2006/relationships" xmlns:cx="http://schemas.microsoft.com/office/drawing/2014/chartex">
  <cx:chartData>
    <cx:data id="0">
      <cx:strDim type="cat">
        <cx:f dir="row">_xlchart.v1.154</cx:f>
      </cx:strDim>
      <cx:numDim type="val">
        <cx:f dir="row">_xlchart.v1.155</cx:f>
      </cx:numDim>
    </cx:data>
  </cx:chartData>
  <cx:chart>
    <cx:plotArea>
      <cx:plotAreaRegion>
        <cx:series layoutId="clusteredColumn" hidden="1" uniqueId="{098884D3-7316-409E-BDF2-D573634C4D00}" formatIdx="0">
          <cx:tx>
            <cx:txData>
              <cx:f>_xlchart.v1.153</cx:f>
              <cx:v/>
            </cx:txData>
          </cx:tx>
          <cx:dataLabels>
            <cx:numFmt formatCode="0%" sourceLinked="0"/>
            <cx:visibility seriesName="0" categoryName="0" value="1"/>
            <cx:separator>, </cx:separator>
          </cx:dataLabels>
          <cx:dataId val="0"/>
          <cx:layoutPr>
            <cx:aggregation/>
          </cx:layoutPr>
          <cx:axisId val="0"/>
        </cx:series>
        <cx:series layoutId="paretoLine" ownerIdx="0" uniqueId="{6D8E2034-5C8F-4946-BE01-27CE622F6617}"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0.xml><?xml version="1.0" encoding="utf-8"?>
<cx:chartSpace xmlns:a="http://schemas.openxmlformats.org/drawingml/2006/main" xmlns:r="http://schemas.openxmlformats.org/officeDocument/2006/relationships" xmlns:cx="http://schemas.microsoft.com/office/drawing/2014/chartex">
  <cx:chartData>
    <cx:data id="0">
      <cx:strDim type="cat">
        <cx:f dir="row">_xlchart.v1.178</cx:f>
      </cx:strDim>
      <cx:numDim type="val">
        <cx:f dir="row">_xlchart.v1.179</cx:f>
      </cx:numDim>
    </cx:data>
  </cx:chartData>
  <cx:chart>
    <cx:plotArea>
      <cx:plotAreaRegion>
        <cx:series layoutId="clusteredColumn" hidden="1" uniqueId="{1A2FFC2E-9678-4644-B77B-D10FDD8C0343}" formatIdx="0">
          <cx:tx>
            <cx:txData>
              <cx:f>_xlchart.v1.177</cx:f>
              <cx:v/>
            </cx:txData>
          </cx:tx>
          <cx:dataLabels>
            <cx:numFmt formatCode="0%" sourceLinked="0"/>
            <cx:visibility seriesName="0" categoryName="0" value="1"/>
            <cx:separator>, </cx:separator>
          </cx:dataLabels>
          <cx:dataId val="0"/>
          <cx:layoutPr>
            <cx:aggregation/>
          </cx:layoutPr>
          <cx:axisId val="0"/>
        </cx:series>
        <cx:series layoutId="paretoLine" ownerIdx="0" uniqueId="{FDC937C5-FF6D-44FF-BFFF-AB522A07FA67}"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1.xml><?xml version="1.0" encoding="utf-8"?>
<cx:chartSpace xmlns:a="http://schemas.openxmlformats.org/drawingml/2006/main" xmlns:r="http://schemas.openxmlformats.org/officeDocument/2006/relationships" xmlns:cx="http://schemas.microsoft.com/office/drawing/2014/chartex">
  <cx:chartData>
    <cx:data id="0">
      <cx:strDim type="cat">
        <cx:f dir="row">_xlchart.v1.181</cx:f>
      </cx:strDim>
      <cx:numDim type="val">
        <cx:f dir="row">_xlchart.v1.182</cx:f>
      </cx:numDim>
    </cx:data>
  </cx:chartData>
  <cx:chart>
    <cx:plotArea>
      <cx:plotAreaRegion>
        <cx:series layoutId="clusteredColumn" hidden="1" uniqueId="{9C03F313-1CB5-40BA-91BC-72D6028E1B29}" formatIdx="0">
          <cx:tx>
            <cx:txData>
              <cx:f>_xlchart.v1.180</cx:f>
              <cx:v/>
            </cx:txData>
          </cx:tx>
          <cx:dataLabels>
            <cx:numFmt formatCode="0%" sourceLinked="0"/>
            <cx:visibility seriesName="0" categoryName="0" value="1"/>
            <cx:separator>, </cx:separator>
          </cx:dataLabels>
          <cx:dataId val="0"/>
          <cx:layoutPr>
            <cx:aggregation/>
          </cx:layoutPr>
          <cx:axisId val="0"/>
        </cx:series>
        <cx:series layoutId="paretoLine" ownerIdx="0" uniqueId="{1AF706B2-C993-455F-95A9-757C8FCD057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2.xml><?xml version="1.0" encoding="utf-8"?>
<cx:chartSpace xmlns:a="http://schemas.openxmlformats.org/drawingml/2006/main" xmlns:r="http://schemas.openxmlformats.org/officeDocument/2006/relationships" xmlns:cx="http://schemas.microsoft.com/office/drawing/2014/chartex">
  <cx:chartData>
    <cx:data id="0">
      <cx:strDim type="cat">
        <cx:f dir="row">_xlchart.v1.185</cx:f>
      </cx:strDim>
      <cx:numDim type="val">
        <cx:f dir="row">_xlchart.v1.184</cx:f>
      </cx:numDim>
    </cx:data>
  </cx:chartData>
  <cx:chart>
    <cx:plotArea>
      <cx:plotAreaRegion>
        <cx:series layoutId="clusteredColumn" uniqueId="{8968D3A9-14E3-42B6-830E-EAB139538D85}" formatIdx="0">
          <cx:tx>
            <cx:txData>
              <cx:f>_xlchart.v1.183</cx:f>
              <cx:v>#REF!</cx:v>
            </cx:txData>
          </cx:tx>
          <cx:dataLabels>
            <cx:numFmt formatCode="0%" sourceLinked="0"/>
            <cx:visibility seriesName="0" categoryName="0" value="1"/>
            <cx:separator>, </cx:separator>
          </cx:dataLabels>
          <cx:dataId val="0"/>
          <cx:layoutPr>
            <cx:aggregation/>
          </cx:layoutPr>
          <cx:axisId val="0"/>
        </cx:series>
        <cx:series layoutId="paretoLine" ownerIdx="0" uniqueId="{11601624-73E4-4379-B3B5-E0AB1A8AC06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63.xml><?xml version="1.0" encoding="utf-8"?>
<cx:chartSpace xmlns:a="http://schemas.openxmlformats.org/drawingml/2006/main" xmlns:r="http://schemas.openxmlformats.org/officeDocument/2006/relationships" xmlns:cx="http://schemas.microsoft.com/office/drawing/2014/chartex">
  <cx:chartData>
    <cx:data id="0">
      <cx:strDim type="cat">
        <cx:f dir="row">_xlchart.v1.188</cx:f>
      </cx:strDim>
      <cx:numDim type="val">
        <cx:f dir="row">_xlchart.v1.187</cx:f>
      </cx:numDim>
    </cx:data>
  </cx:chartData>
  <cx:chart>
    <cx:plotArea>
      <cx:plotAreaRegion>
        <cx:series layoutId="clusteredColumn" uniqueId="{8968D3A9-14E3-42B6-830E-EAB139538D85}" formatIdx="0">
          <cx:tx>
            <cx:txData>
              <cx:f>_xlchart.v1.186</cx:f>
              <cx:v>#REF!</cx:v>
            </cx:txData>
          </cx:tx>
          <cx:dataLabels>
            <cx:numFmt formatCode="0%" sourceLinked="0"/>
            <cx:visibility seriesName="0" categoryName="0" value="1"/>
            <cx:separator>, </cx:separator>
          </cx:dataLabels>
          <cx:dataId val="0"/>
          <cx:layoutPr>
            <cx:aggregation/>
          </cx:layoutPr>
          <cx:axisId val="0"/>
        </cx:series>
        <cx:series layoutId="paretoLine" ownerIdx="0" uniqueId="{11601624-73E4-4379-B3B5-E0AB1A8AC06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drawings/_rels/drawing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Performance!A2"/><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hyperlink" Target="#Environment!A2"/><Relationship Id="rId6" Type="http://schemas.openxmlformats.org/officeDocument/2006/relationships/image" Target="../media/image2.png"/><Relationship Id="rId5" Type="http://schemas.openxmlformats.org/officeDocument/2006/relationships/hyperlink" Target="#'Society Preparedness '!A2"/><Relationship Id="rId4" Type="http://schemas.openxmlformats.org/officeDocument/2006/relationships/hyperlink" Target="#Sustainability!A2"/><Relationship Id="rId9" Type="http://schemas.openxmlformats.org/officeDocument/2006/relationships/hyperlink" Target="#'Pension System Designs -&gt;'!A2"/></Relationships>
</file>

<file path=xl/drawings/_rels/drawing2.xml.rels><?xml version="1.0" encoding="UTF-8" standalone="yes"?>
<Relationships xmlns="http://schemas.openxmlformats.org/package/2006/relationships"><Relationship Id="rId8" Type="http://schemas.microsoft.com/office/2014/relationships/chartEx" Target="../charts/chartEx8.xml"/><Relationship Id="rId13" Type="http://schemas.microsoft.com/office/2014/relationships/chartEx" Target="../charts/chartEx13.xml"/><Relationship Id="rId18" Type="http://schemas.microsoft.com/office/2014/relationships/chartEx" Target="../charts/chartEx17.xml"/><Relationship Id="rId26" Type="http://schemas.openxmlformats.org/officeDocument/2006/relationships/chart" Target="../charts/chart7.xml"/><Relationship Id="rId39" Type="http://schemas.microsoft.com/office/2014/relationships/chartEx" Target="../charts/chartEx24.xml"/><Relationship Id="rId3" Type="http://schemas.microsoft.com/office/2014/relationships/chartEx" Target="../charts/chartEx3.xml"/><Relationship Id="rId21" Type="http://schemas.microsoft.com/office/2014/relationships/chartEx" Target="../charts/chartEx18.xml"/><Relationship Id="rId34" Type="http://schemas.openxmlformats.org/officeDocument/2006/relationships/chart" Target="../charts/chart12.xml"/><Relationship Id="rId42" Type="http://schemas.microsoft.com/office/2014/relationships/chartEx" Target="../charts/chartEx27.xml"/><Relationship Id="rId47" Type="http://schemas.openxmlformats.org/officeDocument/2006/relationships/chart" Target="../charts/chart16.xml"/><Relationship Id="rId7" Type="http://schemas.microsoft.com/office/2014/relationships/chartEx" Target="../charts/chartEx7.xml"/><Relationship Id="rId12" Type="http://schemas.microsoft.com/office/2014/relationships/chartEx" Target="../charts/chartEx12.xml"/><Relationship Id="rId17" Type="http://schemas.microsoft.com/office/2014/relationships/chartEx" Target="../charts/chartEx16.xml"/><Relationship Id="rId25" Type="http://schemas.microsoft.com/office/2014/relationships/chartEx" Target="../charts/chartEx19.xml"/><Relationship Id="rId33" Type="http://schemas.openxmlformats.org/officeDocument/2006/relationships/chart" Target="../charts/chart11.xml"/><Relationship Id="rId38" Type="http://schemas.microsoft.com/office/2014/relationships/chartEx" Target="../charts/chartEx23.xml"/><Relationship Id="rId46" Type="http://schemas.microsoft.com/office/2014/relationships/chartEx" Target="../charts/chartEx31.xml"/><Relationship Id="rId2" Type="http://schemas.microsoft.com/office/2014/relationships/chartEx" Target="../charts/chartEx2.xml"/><Relationship Id="rId16" Type="http://schemas.microsoft.com/office/2014/relationships/chartEx" Target="../charts/chartEx15.xml"/><Relationship Id="rId20" Type="http://schemas.openxmlformats.org/officeDocument/2006/relationships/chart" Target="../charts/chart3.xml"/><Relationship Id="rId29" Type="http://schemas.openxmlformats.org/officeDocument/2006/relationships/chart" Target="../charts/chart8.xml"/><Relationship Id="rId41" Type="http://schemas.microsoft.com/office/2014/relationships/chartEx" Target="../charts/chartEx26.xml"/><Relationship Id="rId1" Type="http://schemas.microsoft.com/office/2014/relationships/chartEx" Target="../charts/chartEx1.xml"/><Relationship Id="rId6" Type="http://schemas.microsoft.com/office/2014/relationships/chartEx" Target="../charts/chartEx6.xml"/><Relationship Id="rId11" Type="http://schemas.microsoft.com/office/2014/relationships/chartEx" Target="../charts/chartEx11.xml"/><Relationship Id="rId24" Type="http://schemas.openxmlformats.org/officeDocument/2006/relationships/chart" Target="../charts/chart6.xml"/><Relationship Id="rId32" Type="http://schemas.microsoft.com/office/2014/relationships/chartEx" Target="../charts/chartEx22.xml"/><Relationship Id="rId37" Type="http://schemas.openxmlformats.org/officeDocument/2006/relationships/chart" Target="../charts/chart15.xml"/><Relationship Id="rId40" Type="http://schemas.microsoft.com/office/2014/relationships/chartEx" Target="../charts/chartEx25.xml"/><Relationship Id="rId45" Type="http://schemas.microsoft.com/office/2014/relationships/chartEx" Target="../charts/chartEx30.xml"/><Relationship Id="rId5" Type="http://schemas.microsoft.com/office/2014/relationships/chartEx" Target="../charts/chartEx5.xml"/><Relationship Id="rId15" Type="http://schemas.microsoft.com/office/2014/relationships/chartEx" Target="../charts/chartEx14.xml"/><Relationship Id="rId23" Type="http://schemas.openxmlformats.org/officeDocument/2006/relationships/chart" Target="../charts/chart5.xml"/><Relationship Id="rId28" Type="http://schemas.microsoft.com/office/2014/relationships/chartEx" Target="../charts/chartEx21.xml"/><Relationship Id="rId36" Type="http://schemas.openxmlformats.org/officeDocument/2006/relationships/chart" Target="../charts/chart14.xml"/><Relationship Id="rId10" Type="http://schemas.microsoft.com/office/2014/relationships/chartEx" Target="../charts/chartEx10.xml"/><Relationship Id="rId19" Type="http://schemas.openxmlformats.org/officeDocument/2006/relationships/chart" Target="../charts/chart2.xml"/><Relationship Id="rId31" Type="http://schemas.openxmlformats.org/officeDocument/2006/relationships/chart" Target="../charts/chart10.xml"/><Relationship Id="rId44" Type="http://schemas.microsoft.com/office/2014/relationships/chartEx" Target="../charts/chartEx29.xml"/><Relationship Id="rId4" Type="http://schemas.microsoft.com/office/2014/relationships/chartEx" Target="../charts/chartEx4.xml"/><Relationship Id="rId9" Type="http://schemas.microsoft.com/office/2014/relationships/chartEx" Target="../charts/chartEx9.xml"/><Relationship Id="rId14" Type="http://schemas.openxmlformats.org/officeDocument/2006/relationships/chart" Target="../charts/chart1.xml"/><Relationship Id="rId22" Type="http://schemas.openxmlformats.org/officeDocument/2006/relationships/chart" Target="../charts/chart4.xml"/><Relationship Id="rId27" Type="http://schemas.microsoft.com/office/2014/relationships/chartEx" Target="../charts/chartEx20.xml"/><Relationship Id="rId30" Type="http://schemas.openxmlformats.org/officeDocument/2006/relationships/chart" Target="../charts/chart9.xml"/><Relationship Id="rId35" Type="http://schemas.openxmlformats.org/officeDocument/2006/relationships/chart" Target="../charts/chart13.xml"/><Relationship Id="rId43" Type="http://schemas.microsoft.com/office/2014/relationships/chartEx" Target="../charts/chartEx28.xml"/></Relationships>
</file>

<file path=xl/drawings/_rels/drawing3.xml.rels><?xml version="1.0" encoding="UTF-8" standalone="yes"?>
<Relationships xmlns="http://schemas.openxmlformats.org/package/2006/relationships"><Relationship Id="rId26" Type="http://schemas.microsoft.com/office/2014/relationships/chartEx" Target="../charts/chartEx46.xml"/><Relationship Id="rId21" Type="http://schemas.microsoft.com/office/2014/relationships/chartEx" Target="../charts/chartEx41.xml"/><Relationship Id="rId42" Type="http://schemas.openxmlformats.org/officeDocument/2006/relationships/chart" Target="../charts/chart24.xml"/><Relationship Id="rId47" Type="http://schemas.openxmlformats.org/officeDocument/2006/relationships/chart" Target="../charts/chart29.xml"/><Relationship Id="rId63" Type="http://schemas.openxmlformats.org/officeDocument/2006/relationships/chart" Target="../charts/chart45.xml"/><Relationship Id="rId68" Type="http://schemas.openxmlformats.org/officeDocument/2006/relationships/chart" Target="../charts/chart50.xml"/><Relationship Id="rId84" Type="http://schemas.openxmlformats.org/officeDocument/2006/relationships/chart" Target="../charts/chart66.xml"/><Relationship Id="rId89" Type="http://schemas.openxmlformats.org/officeDocument/2006/relationships/chart" Target="../charts/chart71.xml"/><Relationship Id="rId2" Type="http://schemas.openxmlformats.org/officeDocument/2006/relationships/image" Target="../media/image6.png"/><Relationship Id="rId16" Type="http://schemas.microsoft.com/office/2014/relationships/chartEx" Target="../charts/chartEx36.xml"/><Relationship Id="rId29" Type="http://schemas.microsoft.com/office/2014/relationships/chartEx" Target="../charts/chartEx49.xml"/><Relationship Id="rId107" Type="http://schemas.openxmlformats.org/officeDocument/2006/relationships/chart" Target="../charts/chart89.xml"/><Relationship Id="rId11" Type="http://schemas.openxmlformats.org/officeDocument/2006/relationships/chart" Target="../charts/chart23.xml"/><Relationship Id="rId24" Type="http://schemas.microsoft.com/office/2014/relationships/chartEx" Target="../charts/chartEx44.xml"/><Relationship Id="rId32" Type="http://schemas.microsoft.com/office/2014/relationships/chartEx" Target="../charts/chartEx52.xml"/><Relationship Id="rId37" Type="http://schemas.microsoft.com/office/2014/relationships/chartEx" Target="../charts/chartEx57.xml"/><Relationship Id="rId40" Type="http://schemas.microsoft.com/office/2014/relationships/chartEx" Target="../charts/chartEx60.xml"/><Relationship Id="rId45" Type="http://schemas.openxmlformats.org/officeDocument/2006/relationships/chart" Target="../charts/chart27.xml"/><Relationship Id="rId53" Type="http://schemas.openxmlformats.org/officeDocument/2006/relationships/chart" Target="../charts/chart35.xml"/><Relationship Id="rId58" Type="http://schemas.openxmlformats.org/officeDocument/2006/relationships/chart" Target="../charts/chart40.xml"/><Relationship Id="rId66" Type="http://schemas.openxmlformats.org/officeDocument/2006/relationships/chart" Target="../charts/chart48.xml"/><Relationship Id="rId74" Type="http://schemas.openxmlformats.org/officeDocument/2006/relationships/chart" Target="../charts/chart56.xml"/><Relationship Id="rId79" Type="http://schemas.openxmlformats.org/officeDocument/2006/relationships/chart" Target="../charts/chart61.xml"/><Relationship Id="rId87" Type="http://schemas.openxmlformats.org/officeDocument/2006/relationships/chart" Target="../charts/chart69.xml"/><Relationship Id="rId102" Type="http://schemas.openxmlformats.org/officeDocument/2006/relationships/chart" Target="../charts/chart84.xml"/><Relationship Id="rId110" Type="http://schemas.openxmlformats.org/officeDocument/2006/relationships/chart" Target="../charts/chart92.xml"/><Relationship Id="rId5" Type="http://schemas.openxmlformats.org/officeDocument/2006/relationships/chart" Target="../charts/chart17.xml"/><Relationship Id="rId61" Type="http://schemas.openxmlformats.org/officeDocument/2006/relationships/chart" Target="../charts/chart43.xml"/><Relationship Id="rId82" Type="http://schemas.openxmlformats.org/officeDocument/2006/relationships/chart" Target="../charts/chart64.xml"/><Relationship Id="rId90" Type="http://schemas.openxmlformats.org/officeDocument/2006/relationships/chart" Target="../charts/chart72.xml"/><Relationship Id="rId95" Type="http://schemas.openxmlformats.org/officeDocument/2006/relationships/chart" Target="../charts/chart77.xml"/><Relationship Id="rId19" Type="http://schemas.microsoft.com/office/2014/relationships/chartEx" Target="../charts/chartEx39.xml"/><Relationship Id="rId14" Type="http://schemas.microsoft.com/office/2014/relationships/chartEx" Target="../charts/chartEx34.xml"/><Relationship Id="rId22" Type="http://schemas.microsoft.com/office/2014/relationships/chartEx" Target="../charts/chartEx42.xml"/><Relationship Id="rId27" Type="http://schemas.microsoft.com/office/2014/relationships/chartEx" Target="../charts/chartEx47.xml"/><Relationship Id="rId30" Type="http://schemas.microsoft.com/office/2014/relationships/chartEx" Target="../charts/chartEx50.xml"/><Relationship Id="rId35" Type="http://schemas.microsoft.com/office/2014/relationships/chartEx" Target="../charts/chartEx55.xml"/><Relationship Id="rId43" Type="http://schemas.openxmlformats.org/officeDocument/2006/relationships/chart" Target="../charts/chart25.xml"/><Relationship Id="rId48" Type="http://schemas.openxmlformats.org/officeDocument/2006/relationships/chart" Target="../charts/chart30.xml"/><Relationship Id="rId56" Type="http://schemas.openxmlformats.org/officeDocument/2006/relationships/chart" Target="../charts/chart38.xml"/><Relationship Id="rId64" Type="http://schemas.openxmlformats.org/officeDocument/2006/relationships/chart" Target="../charts/chart46.xml"/><Relationship Id="rId69" Type="http://schemas.openxmlformats.org/officeDocument/2006/relationships/chart" Target="../charts/chart51.xml"/><Relationship Id="rId77" Type="http://schemas.openxmlformats.org/officeDocument/2006/relationships/chart" Target="../charts/chart59.xml"/><Relationship Id="rId100" Type="http://schemas.openxmlformats.org/officeDocument/2006/relationships/chart" Target="../charts/chart82.xml"/><Relationship Id="rId105" Type="http://schemas.openxmlformats.org/officeDocument/2006/relationships/chart" Target="../charts/chart87.xml"/><Relationship Id="rId8" Type="http://schemas.openxmlformats.org/officeDocument/2006/relationships/chart" Target="../charts/chart20.xml"/><Relationship Id="rId51" Type="http://schemas.openxmlformats.org/officeDocument/2006/relationships/chart" Target="../charts/chart33.xml"/><Relationship Id="rId72" Type="http://schemas.openxmlformats.org/officeDocument/2006/relationships/chart" Target="../charts/chart54.xml"/><Relationship Id="rId80" Type="http://schemas.openxmlformats.org/officeDocument/2006/relationships/chart" Target="../charts/chart62.xml"/><Relationship Id="rId85" Type="http://schemas.openxmlformats.org/officeDocument/2006/relationships/chart" Target="../charts/chart67.xml"/><Relationship Id="rId93" Type="http://schemas.openxmlformats.org/officeDocument/2006/relationships/chart" Target="../charts/chart75.xml"/><Relationship Id="rId98" Type="http://schemas.openxmlformats.org/officeDocument/2006/relationships/chart" Target="../charts/chart80.xml"/><Relationship Id="rId3" Type="http://schemas.openxmlformats.org/officeDocument/2006/relationships/image" Target="../media/image7.png"/><Relationship Id="rId12" Type="http://schemas.microsoft.com/office/2014/relationships/chartEx" Target="../charts/chartEx32.xml"/><Relationship Id="rId17" Type="http://schemas.microsoft.com/office/2014/relationships/chartEx" Target="../charts/chartEx37.xml"/><Relationship Id="rId25" Type="http://schemas.microsoft.com/office/2014/relationships/chartEx" Target="../charts/chartEx45.xml"/><Relationship Id="rId33" Type="http://schemas.microsoft.com/office/2014/relationships/chartEx" Target="../charts/chartEx53.xml"/><Relationship Id="rId38" Type="http://schemas.microsoft.com/office/2014/relationships/chartEx" Target="../charts/chartEx58.xml"/><Relationship Id="rId46" Type="http://schemas.openxmlformats.org/officeDocument/2006/relationships/chart" Target="../charts/chart28.xml"/><Relationship Id="rId59" Type="http://schemas.openxmlformats.org/officeDocument/2006/relationships/chart" Target="../charts/chart41.xml"/><Relationship Id="rId67" Type="http://schemas.openxmlformats.org/officeDocument/2006/relationships/chart" Target="../charts/chart49.xml"/><Relationship Id="rId103" Type="http://schemas.openxmlformats.org/officeDocument/2006/relationships/chart" Target="../charts/chart85.xml"/><Relationship Id="rId108" Type="http://schemas.openxmlformats.org/officeDocument/2006/relationships/chart" Target="../charts/chart90.xml"/><Relationship Id="rId20" Type="http://schemas.microsoft.com/office/2014/relationships/chartEx" Target="../charts/chartEx40.xml"/><Relationship Id="rId41" Type="http://schemas.microsoft.com/office/2014/relationships/chartEx" Target="../charts/chartEx61.xml"/><Relationship Id="rId54" Type="http://schemas.openxmlformats.org/officeDocument/2006/relationships/chart" Target="../charts/chart36.xml"/><Relationship Id="rId62" Type="http://schemas.openxmlformats.org/officeDocument/2006/relationships/chart" Target="../charts/chart44.xml"/><Relationship Id="rId70" Type="http://schemas.openxmlformats.org/officeDocument/2006/relationships/chart" Target="../charts/chart52.xml"/><Relationship Id="rId75" Type="http://schemas.openxmlformats.org/officeDocument/2006/relationships/chart" Target="../charts/chart57.xml"/><Relationship Id="rId83" Type="http://schemas.openxmlformats.org/officeDocument/2006/relationships/chart" Target="../charts/chart65.xml"/><Relationship Id="rId88" Type="http://schemas.openxmlformats.org/officeDocument/2006/relationships/chart" Target="../charts/chart70.xml"/><Relationship Id="rId91" Type="http://schemas.openxmlformats.org/officeDocument/2006/relationships/chart" Target="../charts/chart73.xml"/><Relationship Id="rId96" Type="http://schemas.openxmlformats.org/officeDocument/2006/relationships/chart" Target="../charts/chart78.xml"/><Relationship Id="rId1" Type="http://schemas.openxmlformats.org/officeDocument/2006/relationships/image" Target="../media/image5.png"/><Relationship Id="rId6" Type="http://schemas.openxmlformats.org/officeDocument/2006/relationships/chart" Target="../charts/chart18.xml"/><Relationship Id="rId15" Type="http://schemas.microsoft.com/office/2014/relationships/chartEx" Target="../charts/chartEx35.xml"/><Relationship Id="rId23" Type="http://schemas.microsoft.com/office/2014/relationships/chartEx" Target="../charts/chartEx43.xml"/><Relationship Id="rId28" Type="http://schemas.microsoft.com/office/2014/relationships/chartEx" Target="../charts/chartEx48.xml"/><Relationship Id="rId36" Type="http://schemas.microsoft.com/office/2014/relationships/chartEx" Target="../charts/chartEx56.xml"/><Relationship Id="rId49" Type="http://schemas.openxmlformats.org/officeDocument/2006/relationships/chart" Target="../charts/chart31.xml"/><Relationship Id="rId57" Type="http://schemas.openxmlformats.org/officeDocument/2006/relationships/chart" Target="../charts/chart39.xml"/><Relationship Id="rId106" Type="http://schemas.openxmlformats.org/officeDocument/2006/relationships/chart" Target="../charts/chart88.xml"/><Relationship Id="rId10" Type="http://schemas.openxmlformats.org/officeDocument/2006/relationships/chart" Target="../charts/chart22.xml"/><Relationship Id="rId31" Type="http://schemas.microsoft.com/office/2014/relationships/chartEx" Target="../charts/chartEx51.xml"/><Relationship Id="rId44" Type="http://schemas.openxmlformats.org/officeDocument/2006/relationships/chart" Target="../charts/chart26.xml"/><Relationship Id="rId52" Type="http://schemas.openxmlformats.org/officeDocument/2006/relationships/chart" Target="../charts/chart34.xml"/><Relationship Id="rId60" Type="http://schemas.openxmlformats.org/officeDocument/2006/relationships/chart" Target="../charts/chart42.xml"/><Relationship Id="rId65" Type="http://schemas.openxmlformats.org/officeDocument/2006/relationships/chart" Target="../charts/chart47.xml"/><Relationship Id="rId73" Type="http://schemas.openxmlformats.org/officeDocument/2006/relationships/chart" Target="../charts/chart55.xml"/><Relationship Id="rId78" Type="http://schemas.openxmlformats.org/officeDocument/2006/relationships/chart" Target="../charts/chart60.xml"/><Relationship Id="rId81" Type="http://schemas.openxmlformats.org/officeDocument/2006/relationships/chart" Target="../charts/chart63.xml"/><Relationship Id="rId86" Type="http://schemas.openxmlformats.org/officeDocument/2006/relationships/chart" Target="../charts/chart68.xml"/><Relationship Id="rId94" Type="http://schemas.openxmlformats.org/officeDocument/2006/relationships/chart" Target="../charts/chart76.xml"/><Relationship Id="rId99" Type="http://schemas.openxmlformats.org/officeDocument/2006/relationships/chart" Target="../charts/chart81.xml"/><Relationship Id="rId101" Type="http://schemas.openxmlformats.org/officeDocument/2006/relationships/chart" Target="../charts/chart83.xml"/><Relationship Id="rId4" Type="http://schemas.openxmlformats.org/officeDocument/2006/relationships/image" Target="../media/image8.png"/><Relationship Id="rId9" Type="http://schemas.openxmlformats.org/officeDocument/2006/relationships/chart" Target="../charts/chart21.xml"/><Relationship Id="rId13" Type="http://schemas.microsoft.com/office/2014/relationships/chartEx" Target="../charts/chartEx33.xml"/><Relationship Id="rId18" Type="http://schemas.microsoft.com/office/2014/relationships/chartEx" Target="../charts/chartEx38.xml"/><Relationship Id="rId39" Type="http://schemas.microsoft.com/office/2014/relationships/chartEx" Target="../charts/chartEx59.xml"/><Relationship Id="rId109" Type="http://schemas.openxmlformats.org/officeDocument/2006/relationships/chart" Target="../charts/chart91.xml"/><Relationship Id="rId34" Type="http://schemas.microsoft.com/office/2014/relationships/chartEx" Target="../charts/chartEx54.xml"/><Relationship Id="rId50" Type="http://schemas.openxmlformats.org/officeDocument/2006/relationships/chart" Target="../charts/chart32.xml"/><Relationship Id="rId55" Type="http://schemas.openxmlformats.org/officeDocument/2006/relationships/chart" Target="../charts/chart37.xml"/><Relationship Id="rId76" Type="http://schemas.openxmlformats.org/officeDocument/2006/relationships/chart" Target="../charts/chart58.xml"/><Relationship Id="rId97" Type="http://schemas.openxmlformats.org/officeDocument/2006/relationships/chart" Target="../charts/chart79.xml"/><Relationship Id="rId104" Type="http://schemas.openxmlformats.org/officeDocument/2006/relationships/chart" Target="../charts/chart86.xml"/><Relationship Id="rId7" Type="http://schemas.openxmlformats.org/officeDocument/2006/relationships/chart" Target="../charts/chart19.xml"/><Relationship Id="rId71" Type="http://schemas.openxmlformats.org/officeDocument/2006/relationships/chart" Target="../charts/chart53.xml"/><Relationship Id="rId92" Type="http://schemas.openxmlformats.org/officeDocument/2006/relationships/chart" Target="../charts/chart74.xml"/></Relationships>
</file>

<file path=xl/drawings/_rels/drawing4.xml.rels><?xml version="1.0" encoding="UTF-8" standalone="yes"?>
<Relationships xmlns="http://schemas.openxmlformats.org/package/2006/relationships"><Relationship Id="rId8" Type="http://schemas.openxmlformats.org/officeDocument/2006/relationships/chart" Target="../charts/chart98.xml"/><Relationship Id="rId13" Type="http://schemas.openxmlformats.org/officeDocument/2006/relationships/chart" Target="../charts/chart103.xml"/><Relationship Id="rId3" Type="http://schemas.openxmlformats.org/officeDocument/2006/relationships/chart" Target="../charts/chart94.xml"/><Relationship Id="rId7" Type="http://schemas.openxmlformats.org/officeDocument/2006/relationships/chart" Target="../charts/chart97.xml"/><Relationship Id="rId12" Type="http://schemas.openxmlformats.org/officeDocument/2006/relationships/chart" Target="../charts/chart102.xml"/><Relationship Id="rId2" Type="http://schemas.microsoft.com/office/2014/relationships/chartEx" Target="../charts/chartEx62.xml"/><Relationship Id="rId1" Type="http://schemas.openxmlformats.org/officeDocument/2006/relationships/chart" Target="../charts/chart93.xml"/><Relationship Id="rId6" Type="http://schemas.microsoft.com/office/2014/relationships/chartEx" Target="../charts/chartEx63.xml"/><Relationship Id="rId11" Type="http://schemas.openxmlformats.org/officeDocument/2006/relationships/chart" Target="../charts/chart101.xml"/><Relationship Id="rId5" Type="http://schemas.openxmlformats.org/officeDocument/2006/relationships/chart" Target="../charts/chart96.xml"/><Relationship Id="rId10" Type="http://schemas.openxmlformats.org/officeDocument/2006/relationships/chart" Target="../charts/chart100.xml"/><Relationship Id="rId4" Type="http://schemas.openxmlformats.org/officeDocument/2006/relationships/chart" Target="../charts/chart95.xml"/><Relationship Id="rId9" Type="http://schemas.openxmlformats.org/officeDocument/2006/relationships/chart" Target="../charts/chart99.xml"/></Relationships>
</file>

<file path=xl/drawings/_rels/drawing5.xml.rels><?xml version="1.0" encoding="UTF-8" standalone="yes"?>
<Relationships xmlns="http://schemas.openxmlformats.org/package/2006/relationships"><Relationship Id="rId8" Type="http://schemas.openxmlformats.org/officeDocument/2006/relationships/chart" Target="../charts/chart111.xml"/><Relationship Id="rId13" Type="http://schemas.openxmlformats.org/officeDocument/2006/relationships/chart" Target="../charts/chart116.xml"/><Relationship Id="rId18" Type="http://schemas.openxmlformats.org/officeDocument/2006/relationships/chart" Target="../charts/chart121.xml"/><Relationship Id="rId3" Type="http://schemas.openxmlformats.org/officeDocument/2006/relationships/chart" Target="../charts/chart106.xml"/><Relationship Id="rId7" Type="http://schemas.openxmlformats.org/officeDocument/2006/relationships/chart" Target="../charts/chart110.xml"/><Relationship Id="rId12" Type="http://schemas.openxmlformats.org/officeDocument/2006/relationships/chart" Target="../charts/chart115.xml"/><Relationship Id="rId17" Type="http://schemas.openxmlformats.org/officeDocument/2006/relationships/chart" Target="../charts/chart120.xml"/><Relationship Id="rId2" Type="http://schemas.openxmlformats.org/officeDocument/2006/relationships/chart" Target="../charts/chart105.xml"/><Relationship Id="rId16" Type="http://schemas.openxmlformats.org/officeDocument/2006/relationships/chart" Target="../charts/chart119.xml"/><Relationship Id="rId1" Type="http://schemas.openxmlformats.org/officeDocument/2006/relationships/chart" Target="../charts/chart104.xml"/><Relationship Id="rId6" Type="http://schemas.openxmlformats.org/officeDocument/2006/relationships/chart" Target="../charts/chart109.xml"/><Relationship Id="rId11" Type="http://schemas.openxmlformats.org/officeDocument/2006/relationships/chart" Target="../charts/chart114.xml"/><Relationship Id="rId5" Type="http://schemas.openxmlformats.org/officeDocument/2006/relationships/chart" Target="../charts/chart108.xml"/><Relationship Id="rId15" Type="http://schemas.openxmlformats.org/officeDocument/2006/relationships/chart" Target="../charts/chart118.xml"/><Relationship Id="rId10" Type="http://schemas.openxmlformats.org/officeDocument/2006/relationships/chart" Target="../charts/chart113.xml"/><Relationship Id="rId4" Type="http://schemas.openxmlformats.org/officeDocument/2006/relationships/chart" Target="../charts/chart107.xml"/><Relationship Id="rId9" Type="http://schemas.openxmlformats.org/officeDocument/2006/relationships/chart" Target="../charts/chart112.xml"/><Relationship Id="rId14" Type="http://schemas.openxmlformats.org/officeDocument/2006/relationships/chart" Target="../charts/chart117.xml"/></Relationships>
</file>

<file path=xl/drawings/_rels/drawing6.xml.rels><?xml version="1.0" encoding="UTF-8" standalone="yes"?>
<Relationships xmlns="http://schemas.openxmlformats.org/package/2006/relationships"><Relationship Id="rId1" Type="http://schemas.openxmlformats.org/officeDocument/2006/relationships/image" Target="../media/image9.png"/></Relationships>
</file>

<file path=xl/drawings/_rels/drawing7.xml.rels><?xml version="1.0" encoding="UTF-8" standalone="yes"?>
<Relationships xmlns="http://schemas.openxmlformats.org/package/2006/relationships"><Relationship Id="rId1" Type="http://schemas.openxmlformats.org/officeDocument/2006/relationships/image" Target="../media/image9.png"/></Relationships>
</file>

<file path=xl/drawings/_rels/drawing8.xml.rels><?xml version="1.0" encoding="UTF-8" standalone="yes"?>
<Relationships xmlns="http://schemas.openxmlformats.org/package/2006/relationships"><Relationship Id="rId1" Type="http://schemas.openxmlformats.org/officeDocument/2006/relationships/image" Target="../media/image9.png"/></Relationships>
</file>

<file path=xl/drawings/_rels/drawing9.xml.rels><?xml version="1.0" encoding="UTF-8" standalone="yes"?>
<Relationships xmlns="http://schemas.openxmlformats.org/package/2006/relationships"><Relationship Id="rId1" Type="http://schemas.openxmlformats.org/officeDocument/2006/relationships/image" Target="../media/image9.png"/></Relationships>
</file>

<file path=xl/drawings/_rels/drawing10.xml.rels><?xml version="1.0" encoding="UTF-8" standalone="yes"?>
<Relationships xmlns="http://schemas.openxmlformats.org/package/2006/relationships"><Relationship Id="rId1" Type="http://schemas.openxmlformats.org/officeDocument/2006/relationships/image" Target="../media/image9.png"/></Relationships>
</file>

<file path=xl/drawings/_rels/drawing11.xml.rels><?xml version="1.0" encoding="UTF-8" standalone="yes"?>
<Relationships xmlns="http://schemas.openxmlformats.org/package/2006/relationships"><Relationship Id="rId1" Type="http://schemas.openxmlformats.org/officeDocument/2006/relationships/image" Target="../media/image9.png"/></Relationships>
</file>

<file path=xl/drawings/_rels/drawing12.xml.rels><?xml version="1.0" encoding="UTF-8" standalone="yes"?>
<Relationships xmlns="http://schemas.openxmlformats.org/package/2006/relationships"><Relationship Id="rId1" Type="http://schemas.openxmlformats.org/officeDocument/2006/relationships/image" Target="../media/image9.png"/></Relationships>
</file>

<file path=xl/drawings/drawing1.xml><?xml version="1.0" encoding="utf-8"?>
<xdr:wsDr xmlns:xdr="http://schemas.openxmlformats.org/drawingml/2006/spreadsheetDrawing" xmlns:a="http://schemas.openxmlformats.org/drawingml/2006/main">
  <xdr:oneCellAnchor>
    <xdr:from>
      <xdr:col>1</xdr:col>
      <xdr:colOff>296496</xdr:colOff>
      <xdr:row>13</xdr:row>
      <xdr:rowOff>47661</xdr:rowOff>
    </xdr:from>
    <xdr:ext cx="240514" cy="182880"/>
    <xdr:sp macro="" textlink="">
      <xdr:nvSpPr>
        <xdr:cNvPr id="2" name="1 CuadroTexto">
          <a:hlinkClick xmlns:r="http://schemas.openxmlformats.org/officeDocument/2006/relationships" r:id="rId1"/>
          <a:extLst>
            <a:ext uri="{FF2B5EF4-FFF2-40B4-BE49-F238E27FC236}">
              <a16:creationId xmlns:a16="http://schemas.microsoft.com/office/drawing/2014/main" id="{F2D44755-34F8-48C5-B64C-75EA5004C13E}"/>
            </a:ext>
          </a:extLst>
        </xdr:cNvPr>
        <xdr:cNvSpPr txBox="1"/>
      </xdr:nvSpPr>
      <xdr:spPr>
        <a:xfrm>
          <a:off x="410796" y="2362236"/>
          <a:ext cx="240514" cy="182880"/>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none" rtlCol="0" anchor="ctr" anchorCtr="0">
          <a:spAutoFit/>
        </a:bodyPr>
        <a:lstStyle/>
        <a:p>
          <a:pPr algn="ctr"/>
          <a:r>
            <a:rPr lang="es-NI" sz="1100" b="1">
              <a:solidFill>
                <a:schemeClr val="tx2"/>
              </a:solidFill>
              <a:latin typeface="Garamond" pitchFamily="18" charset="0"/>
            </a:rPr>
            <a:t>1</a:t>
          </a:r>
        </a:p>
      </xdr:txBody>
    </xdr:sp>
    <xdr:clientData/>
  </xdr:oneCellAnchor>
  <xdr:twoCellAnchor editAs="oneCell">
    <xdr:from>
      <xdr:col>1</xdr:col>
      <xdr:colOff>64038</xdr:colOff>
      <xdr:row>1</xdr:row>
      <xdr:rowOff>68580</xdr:rowOff>
    </xdr:from>
    <xdr:to>
      <xdr:col>3</xdr:col>
      <xdr:colOff>552904</xdr:colOff>
      <xdr:row>5</xdr:row>
      <xdr:rowOff>92026</xdr:rowOff>
    </xdr:to>
    <xdr:pic>
      <xdr:nvPicPr>
        <xdr:cNvPr id="3" name="Picture 3" descr="http://yutejamaica.com/wp-content/uploads/2016/06/logo-english-33612.png">
          <a:extLst>
            <a:ext uri="{FF2B5EF4-FFF2-40B4-BE49-F238E27FC236}">
              <a16:creationId xmlns:a16="http://schemas.microsoft.com/office/drawing/2014/main" id="{D87BF16C-B2DF-4A69-9BBE-5A4F484A01F1}"/>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78338" y="163830"/>
          <a:ext cx="1650916" cy="67114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298938</xdr:colOff>
      <xdr:row>14</xdr:row>
      <xdr:rowOff>52754</xdr:rowOff>
    </xdr:from>
    <xdr:ext cx="236621" cy="186685"/>
    <xdr:sp macro="" textlink="">
      <xdr:nvSpPr>
        <xdr:cNvPr id="4" name="1 CuadroTexto">
          <a:hlinkClick xmlns:r="http://schemas.openxmlformats.org/officeDocument/2006/relationships" r:id="rId3"/>
          <a:extLst>
            <a:ext uri="{FF2B5EF4-FFF2-40B4-BE49-F238E27FC236}">
              <a16:creationId xmlns:a16="http://schemas.microsoft.com/office/drawing/2014/main" id="{2DD83213-D6C8-4CD5-BDF9-50FA933D1039}"/>
            </a:ext>
          </a:extLst>
        </xdr:cNvPr>
        <xdr:cNvSpPr txBox="1"/>
      </xdr:nvSpPr>
      <xdr:spPr>
        <a:xfrm>
          <a:off x="413238" y="2614979"/>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2</a:t>
          </a:r>
        </a:p>
      </xdr:txBody>
    </xdr:sp>
    <xdr:clientData/>
  </xdr:oneCellAnchor>
  <xdr:oneCellAnchor>
    <xdr:from>
      <xdr:col>1</xdr:col>
      <xdr:colOff>297180</xdr:colOff>
      <xdr:row>15</xdr:row>
      <xdr:rowOff>60960</xdr:rowOff>
    </xdr:from>
    <xdr:ext cx="236621" cy="186685"/>
    <xdr:sp macro="" textlink="">
      <xdr:nvSpPr>
        <xdr:cNvPr id="5" name="1 CuadroTexto">
          <a:hlinkClick xmlns:r="http://schemas.openxmlformats.org/officeDocument/2006/relationships" r:id="rId4"/>
          <a:extLst>
            <a:ext uri="{FF2B5EF4-FFF2-40B4-BE49-F238E27FC236}">
              <a16:creationId xmlns:a16="http://schemas.microsoft.com/office/drawing/2014/main" id="{01CC6E1E-CA74-4DC1-A915-3AD1B31D2779}"/>
            </a:ext>
          </a:extLst>
        </xdr:cNvPr>
        <xdr:cNvSpPr txBox="1"/>
      </xdr:nvSpPr>
      <xdr:spPr>
        <a:xfrm>
          <a:off x="411480" y="2870835"/>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3</a:t>
          </a:r>
        </a:p>
      </xdr:txBody>
    </xdr:sp>
    <xdr:clientData/>
  </xdr:oneCellAnchor>
  <xdr:oneCellAnchor>
    <xdr:from>
      <xdr:col>1</xdr:col>
      <xdr:colOff>302029</xdr:colOff>
      <xdr:row>16</xdr:row>
      <xdr:rowOff>47625</xdr:rowOff>
    </xdr:from>
    <xdr:ext cx="236621" cy="186685"/>
    <xdr:sp macro="" textlink="">
      <xdr:nvSpPr>
        <xdr:cNvPr id="6" name="1 CuadroTexto">
          <a:hlinkClick xmlns:r="http://schemas.openxmlformats.org/officeDocument/2006/relationships" r:id="rId5"/>
          <a:extLst>
            <a:ext uri="{FF2B5EF4-FFF2-40B4-BE49-F238E27FC236}">
              <a16:creationId xmlns:a16="http://schemas.microsoft.com/office/drawing/2014/main" id="{DB084DD8-5F1D-4654-A5C2-7F15F47250FA}"/>
            </a:ext>
          </a:extLst>
        </xdr:cNvPr>
        <xdr:cNvSpPr txBox="1"/>
      </xdr:nvSpPr>
      <xdr:spPr>
        <a:xfrm>
          <a:off x="416329" y="3105150"/>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4</a:t>
          </a:r>
        </a:p>
      </xdr:txBody>
    </xdr:sp>
    <xdr:clientData/>
  </xdr:oneCellAnchor>
  <xdr:twoCellAnchor editAs="oneCell">
    <xdr:from>
      <xdr:col>9</xdr:col>
      <xdr:colOff>261065</xdr:colOff>
      <xdr:row>1</xdr:row>
      <xdr:rowOff>10058</xdr:rowOff>
    </xdr:from>
    <xdr:to>
      <xdr:col>12</xdr:col>
      <xdr:colOff>393</xdr:colOff>
      <xdr:row>10</xdr:row>
      <xdr:rowOff>12984</xdr:rowOff>
    </xdr:to>
    <xdr:pic>
      <xdr:nvPicPr>
        <xdr:cNvPr id="7" name="Picture 22">
          <a:extLst>
            <a:ext uri="{FF2B5EF4-FFF2-40B4-BE49-F238E27FC236}">
              <a16:creationId xmlns:a16="http://schemas.microsoft.com/office/drawing/2014/main" id="{41E8A27F-7F8E-470D-8519-0D0D7F83A129}"/>
            </a:ext>
          </a:extLst>
        </xdr:cNvPr>
        <xdr:cNvPicPr>
          <a:picLocks noChangeAspect="1"/>
        </xdr:cNvPicPr>
      </xdr:nvPicPr>
      <xdr:blipFill rotWithShape="1">
        <a:blip xmlns:r="http://schemas.openxmlformats.org/officeDocument/2006/relationships" r:embed="rId6"/>
        <a:srcRect l="78516" t="19645" r="5240" b="9891"/>
        <a:stretch/>
      </xdr:blipFill>
      <xdr:spPr>
        <a:xfrm>
          <a:off x="5023565" y="105308"/>
          <a:ext cx="1482403" cy="1631701"/>
        </a:xfrm>
        <a:prstGeom prst="rect">
          <a:avLst/>
        </a:prstGeom>
      </xdr:spPr>
    </xdr:pic>
    <xdr:clientData/>
  </xdr:twoCellAnchor>
  <xdr:twoCellAnchor editAs="oneCell">
    <xdr:from>
      <xdr:col>1</xdr:col>
      <xdr:colOff>38100</xdr:colOff>
      <xdr:row>30</xdr:row>
      <xdr:rowOff>123825</xdr:rowOff>
    </xdr:from>
    <xdr:to>
      <xdr:col>3</xdr:col>
      <xdr:colOff>436464</xdr:colOff>
      <xdr:row>33</xdr:row>
      <xdr:rowOff>133419</xdr:rowOff>
    </xdr:to>
    <xdr:pic>
      <xdr:nvPicPr>
        <xdr:cNvPr id="8" name="Picture 8">
          <a:extLst>
            <a:ext uri="{FF2B5EF4-FFF2-40B4-BE49-F238E27FC236}">
              <a16:creationId xmlns:a16="http://schemas.microsoft.com/office/drawing/2014/main" id="{3ABE494D-A6B7-4B5D-A265-B82D4AE998D7}"/>
            </a:ext>
          </a:extLst>
        </xdr:cNvPr>
        <xdr:cNvPicPr>
          <a:picLocks noChangeAspect="1"/>
        </xdr:cNvPicPr>
      </xdr:nvPicPr>
      <xdr:blipFill>
        <a:blip xmlns:r="http://schemas.openxmlformats.org/officeDocument/2006/relationships" r:embed="rId7">
          <a:extLst>
            <a:ext uri="{28A0092B-C50C-407E-A947-70E740481C1C}">
              <a14:useLocalDpi xmlns:a14="http://schemas.microsoft.com/office/drawing/2010/main" val="0"/>
            </a:ext>
          </a:extLst>
        </a:blip>
        <a:stretch>
          <a:fillRect/>
        </a:stretch>
      </xdr:blipFill>
      <xdr:spPr>
        <a:xfrm>
          <a:off x="152400" y="5734050"/>
          <a:ext cx="1560414" cy="495369"/>
        </a:xfrm>
        <a:prstGeom prst="rect">
          <a:avLst/>
        </a:prstGeom>
      </xdr:spPr>
    </xdr:pic>
    <xdr:clientData/>
  </xdr:twoCellAnchor>
  <xdr:twoCellAnchor editAs="oneCell">
    <xdr:from>
      <xdr:col>1</xdr:col>
      <xdr:colOff>38100</xdr:colOff>
      <xdr:row>34</xdr:row>
      <xdr:rowOff>66675</xdr:rowOff>
    </xdr:from>
    <xdr:to>
      <xdr:col>4</xdr:col>
      <xdr:colOff>381291</xdr:colOff>
      <xdr:row>38</xdr:row>
      <xdr:rowOff>17237</xdr:rowOff>
    </xdr:to>
    <xdr:pic>
      <xdr:nvPicPr>
        <xdr:cNvPr id="9" name="Picture 10">
          <a:extLst>
            <a:ext uri="{FF2B5EF4-FFF2-40B4-BE49-F238E27FC236}">
              <a16:creationId xmlns:a16="http://schemas.microsoft.com/office/drawing/2014/main" id="{C662926D-14A5-4C95-B270-5D5F7402088B}"/>
            </a:ext>
          </a:extLst>
        </xdr:cNvPr>
        <xdr:cNvPicPr>
          <a:picLocks noChangeAspect="1"/>
        </xdr:cNvPicPr>
      </xdr:nvPicPr>
      <xdr:blipFill>
        <a:blip xmlns:r="http://schemas.openxmlformats.org/officeDocument/2006/relationships" r:embed="rId8">
          <a:extLst>
            <a:ext uri="{28A0092B-C50C-407E-A947-70E740481C1C}">
              <a14:useLocalDpi xmlns:a14="http://schemas.microsoft.com/office/drawing/2010/main" val="0"/>
            </a:ext>
          </a:extLst>
        </a:blip>
        <a:stretch>
          <a:fillRect/>
        </a:stretch>
      </xdr:blipFill>
      <xdr:spPr>
        <a:xfrm>
          <a:off x="152400" y="6353175"/>
          <a:ext cx="2086266" cy="645887"/>
        </a:xfrm>
        <a:prstGeom prst="rect">
          <a:avLst/>
        </a:prstGeom>
      </xdr:spPr>
    </xdr:pic>
    <xdr:clientData/>
  </xdr:twoCellAnchor>
  <xdr:twoCellAnchor>
    <xdr:from>
      <xdr:col>1</xdr:col>
      <xdr:colOff>200025</xdr:colOff>
      <xdr:row>33</xdr:row>
      <xdr:rowOff>66675</xdr:rowOff>
    </xdr:from>
    <xdr:to>
      <xdr:col>3</xdr:col>
      <xdr:colOff>561975</xdr:colOff>
      <xdr:row>33</xdr:row>
      <xdr:rowOff>66675</xdr:rowOff>
    </xdr:to>
    <xdr:cxnSp macro="">
      <xdr:nvCxnSpPr>
        <xdr:cNvPr id="10" name="Straight Arrow Connector 12">
          <a:extLst>
            <a:ext uri="{FF2B5EF4-FFF2-40B4-BE49-F238E27FC236}">
              <a16:creationId xmlns:a16="http://schemas.microsoft.com/office/drawing/2014/main" id="{F0E4E946-1AD1-4D14-A3B4-6A6840EAA0C0}"/>
            </a:ext>
          </a:extLst>
        </xdr:cNvPr>
        <xdr:cNvCxnSpPr/>
      </xdr:nvCxnSpPr>
      <xdr:spPr>
        <a:xfrm flipH="1" flipV="1">
          <a:off x="314325" y="6162675"/>
          <a:ext cx="1524000" cy="0"/>
        </a:xfrm>
        <a:prstGeom prst="straightConnector1">
          <a:avLst/>
        </a:prstGeom>
        <a:ln w="19050">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323850</xdr:colOff>
      <xdr:row>35</xdr:row>
      <xdr:rowOff>66675</xdr:rowOff>
    </xdr:from>
    <xdr:to>
      <xdr:col>4</xdr:col>
      <xdr:colOff>552450</xdr:colOff>
      <xdr:row>35</xdr:row>
      <xdr:rowOff>95250</xdr:rowOff>
    </xdr:to>
    <xdr:cxnSp macro="">
      <xdr:nvCxnSpPr>
        <xdr:cNvPr id="11" name="Straight Arrow Connector 17">
          <a:extLst>
            <a:ext uri="{FF2B5EF4-FFF2-40B4-BE49-F238E27FC236}">
              <a16:creationId xmlns:a16="http://schemas.microsoft.com/office/drawing/2014/main" id="{253FC814-B84A-4A82-97DF-3ED724183C68}"/>
            </a:ext>
          </a:extLst>
        </xdr:cNvPr>
        <xdr:cNvCxnSpPr/>
      </xdr:nvCxnSpPr>
      <xdr:spPr>
        <a:xfrm flipH="1" flipV="1">
          <a:off x="438150" y="6515100"/>
          <a:ext cx="1971675" cy="28575"/>
        </a:xfrm>
        <a:prstGeom prst="straightConnector1">
          <a:avLst/>
        </a:prstGeom>
        <a:ln w="19050">
          <a:tailEnd type="triangle"/>
        </a:ln>
      </xdr:spPr>
      <xdr:style>
        <a:lnRef idx="1">
          <a:schemeClr val="dk1"/>
        </a:lnRef>
        <a:fillRef idx="0">
          <a:schemeClr val="dk1"/>
        </a:fillRef>
        <a:effectRef idx="0">
          <a:schemeClr val="dk1"/>
        </a:effectRef>
        <a:fontRef idx="minor">
          <a:schemeClr val="tx1"/>
        </a:fontRef>
      </xdr:style>
    </xdr:cxnSp>
    <xdr:clientData/>
  </xdr:twoCellAnchor>
  <xdr:oneCellAnchor>
    <xdr:from>
      <xdr:col>1</xdr:col>
      <xdr:colOff>302029</xdr:colOff>
      <xdr:row>17</xdr:row>
      <xdr:rowOff>47625</xdr:rowOff>
    </xdr:from>
    <xdr:ext cx="236621" cy="186685"/>
    <xdr:sp macro="" textlink="">
      <xdr:nvSpPr>
        <xdr:cNvPr id="12" name="1 CuadroTexto">
          <a:hlinkClick xmlns:r="http://schemas.openxmlformats.org/officeDocument/2006/relationships" r:id="rId9"/>
          <a:extLst>
            <a:ext uri="{FF2B5EF4-FFF2-40B4-BE49-F238E27FC236}">
              <a16:creationId xmlns:a16="http://schemas.microsoft.com/office/drawing/2014/main" id="{377E8FB5-7669-40D4-8EFA-96EC5E362B9A}"/>
            </a:ext>
          </a:extLst>
        </xdr:cNvPr>
        <xdr:cNvSpPr txBox="1"/>
      </xdr:nvSpPr>
      <xdr:spPr>
        <a:xfrm>
          <a:off x="416329" y="3352800"/>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5</a:t>
          </a:r>
        </a:p>
      </xdr:txBody>
    </xdr:sp>
    <xdr:clientData/>
  </xdr:oneCellAnchor>
</xdr:wsDr>
</file>

<file path=xl/drawings/drawing2.xml><?xml version="1.0" encoding="utf-8"?>
<xdr:wsDr xmlns:xdr="http://schemas.openxmlformats.org/drawingml/2006/spreadsheetDrawing" xmlns:a="http://schemas.openxmlformats.org/drawingml/2006/main">
  <xdr:twoCellAnchor>
    <xdr:from>
      <xdr:col>1</xdr:col>
      <xdr:colOff>62774</xdr:colOff>
      <xdr:row>60</xdr:row>
      <xdr:rowOff>94706</xdr:rowOff>
    </xdr:from>
    <xdr:to>
      <xdr:col>7</xdr:col>
      <xdr:colOff>385354</xdr:colOff>
      <xdr:row>63</xdr:row>
      <xdr:rowOff>747849</xdr:rowOff>
    </xdr:to>
    <mc:AlternateContent xmlns:mc="http://schemas.openxmlformats.org/markup-compatibility/2006">
      <mc:Choice xmlns:cx1="http://schemas.microsoft.com/office/drawing/2015/9/8/chartex" Requires="cx1">
        <xdr:graphicFrame macro="">
          <xdr:nvGraphicFramePr>
            <xdr:cNvPr id="2" name="Chart 5">
              <a:extLst>
                <a:ext uri="{FF2B5EF4-FFF2-40B4-BE49-F238E27FC236}">
                  <a16:creationId xmlns:a16="http://schemas.microsoft.com/office/drawing/2014/main" id="{DD87288F-2173-4E97-ABAE-918AF4230DE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
            </a:graphicData>
          </a:graphic>
        </xdr:graphicFrame>
      </mc:Choice>
      <mc:Fallback>
        <xdr:sp macro="" textlink="">
          <xdr:nvSpPr>
            <xdr:cNvPr id="0" name=""/>
            <xdr:cNvSpPr>
              <a:spLocks noTextEdit="1"/>
            </xdr:cNvSpPr>
          </xdr:nvSpPr>
          <xdr:spPr>
            <a:xfrm>
              <a:off x="3529874" y="13439775"/>
              <a:ext cx="66090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577124</xdr:colOff>
      <xdr:row>60</xdr:row>
      <xdr:rowOff>98170</xdr:rowOff>
    </xdr:from>
    <xdr:to>
      <xdr:col>12</xdr:col>
      <xdr:colOff>899704</xdr:colOff>
      <xdr:row>63</xdr:row>
      <xdr:rowOff>751313</xdr:rowOff>
    </xdr:to>
    <mc:AlternateContent xmlns:mc="http://schemas.openxmlformats.org/markup-compatibility/2006">
      <mc:Choice xmlns:cx1="http://schemas.microsoft.com/office/drawing/2015/9/8/chartex" Requires="cx1">
        <xdr:graphicFrame macro="">
          <xdr:nvGraphicFramePr>
            <xdr:cNvPr id="3" name="Chart 6">
              <a:extLst>
                <a:ext uri="{FF2B5EF4-FFF2-40B4-BE49-F238E27FC236}">
                  <a16:creationId xmlns:a16="http://schemas.microsoft.com/office/drawing/2014/main" id="{87923A17-E003-4F83-8E07-41229320DB1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
            </a:graphicData>
          </a:graphic>
        </xdr:graphicFrame>
      </mc:Choice>
      <mc:Fallback>
        <xdr:sp macro="" textlink="">
          <xdr:nvSpPr>
            <xdr:cNvPr id="0" name=""/>
            <xdr:cNvSpPr>
              <a:spLocks noTextEdit="1"/>
            </xdr:cNvSpPr>
          </xdr:nvSpPr>
          <xdr:spPr>
            <a:xfrm>
              <a:off x="10330724" y="13439775"/>
              <a:ext cx="556133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13</xdr:col>
      <xdr:colOff>19479</xdr:colOff>
      <xdr:row>60</xdr:row>
      <xdr:rowOff>92974</xdr:rowOff>
    </xdr:from>
    <xdr:to>
      <xdr:col>17</xdr:col>
      <xdr:colOff>336863</xdr:colOff>
      <xdr:row>63</xdr:row>
      <xdr:rowOff>746117</xdr:rowOff>
    </xdr:to>
    <mc:AlternateContent xmlns:mc="http://schemas.openxmlformats.org/markup-compatibility/2006">
      <mc:Choice xmlns:cx1="http://schemas.microsoft.com/office/drawing/2015/9/8/chartex" Requires="cx1">
        <xdr:graphicFrame macro="">
          <xdr:nvGraphicFramePr>
            <xdr:cNvPr id="4" name="Chart 7">
              <a:extLst>
                <a:ext uri="{FF2B5EF4-FFF2-40B4-BE49-F238E27FC236}">
                  <a16:creationId xmlns:a16="http://schemas.microsoft.com/office/drawing/2014/main" id="{86DCF2AD-C39A-494D-96C8-97DF1D692C1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
            </a:graphicData>
          </a:graphic>
        </xdr:graphicFrame>
      </mc:Choice>
      <mc:Fallback>
        <xdr:sp macro="" textlink="">
          <xdr:nvSpPr>
            <xdr:cNvPr id="0" name=""/>
            <xdr:cNvSpPr>
              <a:spLocks noTextEdit="1"/>
            </xdr:cNvSpPr>
          </xdr:nvSpPr>
          <xdr:spPr>
            <a:xfrm>
              <a:off x="16059579" y="134397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512619</xdr:colOff>
      <xdr:row>60</xdr:row>
      <xdr:rowOff>83128</xdr:rowOff>
    </xdr:from>
    <xdr:to>
      <xdr:col>21</xdr:col>
      <xdr:colOff>2991312</xdr:colOff>
      <xdr:row>63</xdr:row>
      <xdr:rowOff>736271</xdr:rowOff>
    </xdr:to>
    <mc:AlternateContent xmlns:mc="http://schemas.openxmlformats.org/markup-compatibility/2006">
      <mc:Choice xmlns:cx1="http://schemas.microsoft.com/office/drawing/2015/9/8/chartex" Requires="cx1">
        <xdr:graphicFrame macro="">
          <xdr:nvGraphicFramePr>
            <xdr:cNvPr id="5" name="Chart 4">
              <a:extLst>
                <a:ext uri="{FF2B5EF4-FFF2-40B4-BE49-F238E27FC236}">
                  <a16:creationId xmlns:a16="http://schemas.microsoft.com/office/drawing/2014/main" id="{24AA978A-0230-4CD1-99A3-7B720DEB86D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
            </a:graphicData>
          </a:graphic>
        </xdr:graphicFrame>
      </mc:Choice>
      <mc:Fallback>
        <xdr:sp macro="" textlink="">
          <xdr:nvSpPr>
            <xdr:cNvPr id="0" name=""/>
            <xdr:cNvSpPr>
              <a:spLocks noTextEdit="1"/>
            </xdr:cNvSpPr>
          </xdr:nvSpPr>
          <xdr:spPr>
            <a:xfrm>
              <a:off x="20743719" y="13439775"/>
              <a:ext cx="740311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66</xdr:row>
      <xdr:rowOff>94706</xdr:rowOff>
    </xdr:from>
    <xdr:to>
      <xdr:col>7</xdr:col>
      <xdr:colOff>385354</xdr:colOff>
      <xdr:row>69</xdr:row>
      <xdr:rowOff>747849</xdr:rowOff>
    </xdr:to>
    <mc:AlternateContent xmlns:mc="http://schemas.openxmlformats.org/markup-compatibility/2006">
      <mc:Choice xmlns:cx1="http://schemas.microsoft.com/office/drawing/2015/9/8/chartex" Requires="cx1">
        <xdr:graphicFrame macro="">
          <xdr:nvGraphicFramePr>
            <xdr:cNvPr id="6" name="Chart 8">
              <a:extLst>
                <a:ext uri="{FF2B5EF4-FFF2-40B4-BE49-F238E27FC236}">
                  <a16:creationId xmlns:a16="http://schemas.microsoft.com/office/drawing/2014/main" id="{9733A197-8D19-47CD-B2DD-198A3490044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
            </a:graphicData>
          </a:graphic>
        </xdr:graphicFrame>
      </mc:Choice>
      <mc:Fallback>
        <xdr:sp macro="" textlink="">
          <xdr:nvSpPr>
            <xdr:cNvPr id="0" name=""/>
            <xdr:cNvSpPr>
              <a:spLocks noTextEdit="1"/>
            </xdr:cNvSpPr>
          </xdr:nvSpPr>
          <xdr:spPr>
            <a:xfrm>
              <a:off x="3529874" y="13439775"/>
              <a:ext cx="66090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577124</xdr:colOff>
      <xdr:row>66</xdr:row>
      <xdr:rowOff>98170</xdr:rowOff>
    </xdr:from>
    <xdr:to>
      <xdr:col>12</xdr:col>
      <xdr:colOff>899704</xdr:colOff>
      <xdr:row>69</xdr:row>
      <xdr:rowOff>751313</xdr:rowOff>
    </xdr:to>
    <mc:AlternateContent xmlns:mc="http://schemas.openxmlformats.org/markup-compatibility/2006">
      <mc:Choice xmlns:cx1="http://schemas.microsoft.com/office/drawing/2015/9/8/chartex" Requires="cx1">
        <xdr:graphicFrame macro="">
          <xdr:nvGraphicFramePr>
            <xdr:cNvPr id="7" name="Chart 9">
              <a:extLst>
                <a:ext uri="{FF2B5EF4-FFF2-40B4-BE49-F238E27FC236}">
                  <a16:creationId xmlns:a16="http://schemas.microsoft.com/office/drawing/2014/main" id="{F3844EA3-17E1-4E0D-B6FC-843EF2B58A0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
            </a:graphicData>
          </a:graphic>
        </xdr:graphicFrame>
      </mc:Choice>
      <mc:Fallback>
        <xdr:sp macro="" textlink="">
          <xdr:nvSpPr>
            <xdr:cNvPr id="0" name=""/>
            <xdr:cNvSpPr>
              <a:spLocks noTextEdit="1"/>
            </xdr:cNvSpPr>
          </xdr:nvSpPr>
          <xdr:spPr>
            <a:xfrm>
              <a:off x="10330724" y="13439775"/>
              <a:ext cx="556133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13</xdr:col>
      <xdr:colOff>19479</xdr:colOff>
      <xdr:row>66</xdr:row>
      <xdr:rowOff>92974</xdr:rowOff>
    </xdr:from>
    <xdr:to>
      <xdr:col>17</xdr:col>
      <xdr:colOff>336863</xdr:colOff>
      <xdr:row>69</xdr:row>
      <xdr:rowOff>746117</xdr:rowOff>
    </xdr:to>
    <mc:AlternateContent xmlns:mc="http://schemas.openxmlformats.org/markup-compatibility/2006">
      <mc:Choice xmlns:cx1="http://schemas.microsoft.com/office/drawing/2015/9/8/chartex" Requires="cx1">
        <xdr:graphicFrame macro="">
          <xdr:nvGraphicFramePr>
            <xdr:cNvPr id="8" name="Chart 10">
              <a:extLst>
                <a:ext uri="{FF2B5EF4-FFF2-40B4-BE49-F238E27FC236}">
                  <a16:creationId xmlns:a16="http://schemas.microsoft.com/office/drawing/2014/main" id="{5CB91592-32CF-46A3-8D38-0114DD0737D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
            </a:graphicData>
          </a:graphic>
        </xdr:graphicFrame>
      </mc:Choice>
      <mc:Fallback>
        <xdr:sp macro="" textlink="">
          <xdr:nvSpPr>
            <xdr:cNvPr id="0" name=""/>
            <xdr:cNvSpPr>
              <a:spLocks noTextEdit="1"/>
            </xdr:cNvSpPr>
          </xdr:nvSpPr>
          <xdr:spPr>
            <a:xfrm>
              <a:off x="16059579" y="134397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512619</xdr:colOff>
      <xdr:row>66</xdr:row>
      <xdr:rowOff>83128</xdr:rowOff>
    </xdr:from>
    <xdr:to>
      <xdr:col>21</xdr:col>
      <xdr:colOff>2991312</xdr:colOff>
      <xdr:row>69</xdr:row>
      <xdr:rowOff>736271</xdr:rowOff>
    </xdr:to>
    <mc:AlternateContent xmlns:mc="http://schemas.openxmlformats.org/markup-compatibility/2006">
      <mc:Choice xmlns:cx1="http://schemas.microsoft.com/office/drawing/2015/9/8/chartex" Requires="cx1">
        <xdr:graphicFrame macro="">
          <xdr:nvGraphicFramePr>
            <xdr:cNvPr id="9" name="Chart 11">
              <a:extLst>
                <a:ext uri="{FF2B5EF4-FFF2-40B4-BE49-F238E27FC236}">
                  <a16:creationId xmlns:a16="http://schemas.microsoft.com/office/drawing/2014/main" id="{4065B3B9-6E24-49ED-A820-6AB18D1D4BD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8"/>
            </a:graphicData>
          </a:graphic>
        </xdr:graphicFrame>
      </mc:Choice>
      <mc:Fallback>
        <xdr:sp macro="" textlink="">
          <xdr:nvSpPr>
            <xdr:cNvPr id="0" name=""/>
            <xdr:cNvSpPr>
              <a:spLocks noTextEdit="1"/>
            </xdr:cNvSpPr>
          </xdr:nvSpPr>
          <xdr:spPr>
            <a:xfrm>
              <a:off x="20743719" y="13439775"/>
              <a:ext cx="740311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0</xdr:col>
      <xdr:colOff>3546763</xdr:colOff>
      <xdr:row>71</xdr:row>
      <xdr:rowOff>96982</xdr:rowOff>
    </xdr:from>
    <xdr:to>
      <xdr:col>7</xdr:col>
      <xdr:colOff>303529</xdr:colOff>
      <xdr:row>74</xdr:row>
      <xdr:rowOff>750126</xdr:rowOff>
    </xdr:to>
    <mc:AlternateContent xmlns:mc="http://schemas.openxmlformats.org/markup-compatibility/2006">
      <mc:Choice xmlns:cx1="http://schemas.microsoft.com/office/drawing/2015/9/8/chartex" Requires="cx1">
        <xdr:graphicFrame macro="">
          <xdr:nvGraphicFramePr>
            <xdr:cNvPr id="10" name="Chart 12">
              <a:extLst>
                <a:ext uri="{FF2B5EF4-FFF2-40B4-BE49-F238E27FC236}">
                  <a16:creationId xmlns:a16="http://schemas.microsoft.com/office/drawing/2014/main" id="{590829AE-DD1D-483E-B077-6245E47D195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9"/>
            </a:graphicData>
          </a:graphic>
        </xdr:graphicFrame>
      </mc:Choice>
      <mc:Fallback>
        <xdr:sp macro="" textlink="">
          <xdr:nvSpPr>
            <xdr:cNvPr id="0" name=""/>
            <xdr:cNvSpPr>
              <a:spLocks noTextEdit="1"/>
            </xdr:cNvSpPr>
          </xdr:nvSpPr>
          <xdr:spPr>
            <a:xfrm>
              <a:off x="3470563" y="13439775"/>
              <a:ext cx="658656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78</xdr:row>
      <xdr:rowOff>94706</xdr:rowOff>
    </xdr:from>
    <xdr:to>
      <xdr:col>7</xdr:col>
      <xdr:colOff>385354</xdr:colOff>
      <xdr:row>81</xdr:row>
      <xdr:rowOff>747849</xdr:rowOff>
    </xdr:to>
    <mc:AlternateContent xmlns:mc="http://schemas.openxmlformats.org/markup-compatibility/2006">
      <mc:Choice xmlns:cx1="http://schemas.microsoft.com/office/drawing/2015/9/8/chartex" Requires="cx1">
        <xdr:graphicFrame macro="">
          <xdr:nvGraphicFramePr>
            <xdr:cNvPr id="11" name="Chart 13">
              <a:extLst>
                <a:ext uri="{FF2B5EF4-FFF2-40B4-BE49-F238E27FC236}">
                  <a16:creationId xmlns:a16="http://schemas.microsoft.com/office/drawing/2014/main" id="{53D26677-54D2-4D46-A0A1-71DC3E996A0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
            </a:graphicData>
          </a:graphic>
        </xdr:graphicFrame>
      </mc:Choice>
      <mc:Fallback>
        <xdr:sp macro="" textlink="">
          <xdr:nvSpPr>
            <xdr:cNvPr id="0" name=""/>
            <xdr:cNvSpPr>
              <a:spLocks noTextEdit="1"/>
            </xdr:cNvSpPr>
          </xdr:nvSpPr>
          <xdr:spPr>
            <a:xfrm>
              <a:off x="3529874" y="14135100"/>
              <a:ext cx="66090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577124</xdr:colOff>
      <xdr:row>78</xdr:row>
      <xdr:rowOff>98170</xdr:rowOff>
    </xdr:from>
    <xdr:to>
      <xdr:col>12</xdr:col>
      <xdr:colOff>899704</xdr:colOff>
      <xdr:row>81</xdr:row>
      <xdr:rowOff>751313</xdr:rowOff>
    </xdr:to>
    <mc:AlternateContent xmlns:mc="http://schemas.openxmlformats.org/markup-compatibility/2006">
      <mc:Choice xmlns:cx1="http://schemas.microsoft.com/office/drawing/2015/9/8/chartex" Requires="cx1">
        <xdr:graphicFrame macro="">
          <xdr:nvGraphicFramePr>
            <xdr:cNvPr id="12" name="Chart 14">
              <a:extLst>
                <a:ext uri="{FF2B5EF4-FFF2-40B4-BE49-F238E27FC236}">
                  <a16:creationId xmlns:a16="http://schemas.microsoft.com/office/drawing/2014/main" id="{1291FED4-3A21-47A3-9783-6FFF89C3310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1"/>
            </a:graphicData>
          </a:graphic>
        </xdr:graphicFrame>
      </mc:Choice>
      <mc:Fallback>
        <xdr:sp macro="" textlink="">
          <xdr:nvSpPr>
            <xdr:cNvPr id="0" name=""/>
            <xdr:cNvSpPr>
              <a:spLocks noTextEdit="1"/>
            </xdr:cNvSpPr>
          </xdr:nvSpPr>
          <xdr:spPr>
            <a:xfrm>
              <a:off x="10330724" y="14135100"/>
              <a:ext cx="556133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13</xdr:col>
      <xdr:colOff>19479</xdr:colOff>
      <xdr:row>78</xdr:row>
      <xdr:rowOff>92974</xdr:rowOff>
    </xdr:from>
    <xdr:to>
      <xdr:col>17</xdr:col>
      <xdr:colOff>336863</xdr:colOff>
      <xdr:row>81</xdr:row>
      <xdr:rowOff>746117</xdr:rowOff>
    </xdr:to>
    <mc:AlternateContent xmlns:mc="http://schemas.openxmlformats.org/markup-compatibility/2006">
      <mc:Choice xmlns:cx1="http://schemas.microsoft.com/office/drawing/2015/9/8/chartex" Requires="cx1">
        <xdr:graphicFrame macro="">
          <xdr:nvGraphicFramePr>
            <xdr:cNvPr id="13" name="Chart 15">
              <a:extLst>
                <a:ext uri="{FF2B5EF4-FFF2-40B4-BE49-F238E27FC236}">
                  <a16:creationId xmlns:a16="http://schemas.microsoft.com/office/drawing/2014/main" id="{8F9F9F25-B39A-486A-8393-5516984FAF3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2"/>
            </a:graphicData>
          </a:graphic>
        </xdr:graphicFrame>
      </mc:Choice>
      <mc:Fallback>
        <xdr:sp macro="" textlink="">
          <xdr:nvSpPr>
            <xdr:cNvPr id="0" name=""/>
            <xdr:cNvSpPr>
              <a:spLocks noTextEdit="1"/>
            </xdr:cNvSpPr>
          </xdr:nvSpPr>
          <xdr:spPr>
            <a:xfrm>
              <a:off x="16059579" y="14135100"/>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84</xdr:row>
      <xdr:rowOff>94706</xdr:rowOff>
    </xdr:from>
    <xdr:to>
      <xdr:col>7</xdr:col>
      <xdr:colOff>385354</xdr:colOff>
      <xdr:row>87</xdr:row>
      <xdr:rowOff>747849</xdr:rowOff>
    </xdr:to>
    <mc:AlternateContent xmlns:mc="http://schemas.openxmlformats.org/markup-compatibility/2006">
      <mc:Choice xmlns:cx1="http://schemas.microsoft.com/office/drawing/2015/9/8/chartex" Requires="cx1">
        <xdr:graphicFrame macro="">
          <xdr:nvGraphicFramePr>
            <xdr:cNvPr id="14" name="Chart 17">
              <a:extLst>
                <a:ext uri="{FF2B5EF4-FFF2-40B4-BE49-F238E27FC236}">
                  <a16:creationId xmlns:a16="http://schemas.microsoft.com/office/drawing/2014/main" id="{2600CAC1-7A8F-416E-8931-199DA6417F7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3"/>
            </a:graphicData>
          </a:graphic>
        </xdr:graphicFrame>
      </mc:Choice>
      <mc:Fallback>
        <xdr:sp macro="" textlink="">
          <xdr:nvSpPr>
            <xdr:cNvPr id="0" name=""/>
            <xdr:cNvSpPr>
              <a:spLocks noTextEdit="1"/>
            </xdr:cNvSpPr>
          </xdr:nvSpPr>
          <xdr:spPr>
            <a:xfrm>
              <a:off x="3529874" y="14135100"/>
              <a:ext cx="66090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60300</xdr:colOff>
      <xdr:row>84</xdr:row>
      <xdr:rowOff>92974</xdr:rowOff>
    </xdr:from>
    <xdr:to>
      <xdr:col>19</xdr:col>
      <xdr:colOff>966108</xdr:colOff>
      <xdr:row>87</xdr:row>
      <xdr:rowOff>734785</xdr:rowOff>
    </xdr:to>
    <xdr:graphicFrame macro="">
      <xdr:nvGraphicFramePr>
        <xdr:cNvPr id="15" name="Chart 19">
          <a:extLst>
            <a:ext uri="{FF2B5EF4-FFF2-40B4-BE49-F238E27FC236}">
              <a16:creationId xmlns:a16="http://schemas.microsoft.com/office/drawing/2014/main" id="{17B0B908-37D0-472B-B2B5-4255F276FD0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1</xdr:col>
      <xdr:colOff>46445</xdr:colOff>
      <xdr:row>91</xdr:row>
      <xdr:rowOff>193421</xdr:rowOff>
    </xdr:from>
    <xdr:to>
      <xdr:col>6</xdr:col>
      <xdr:colOff>149679</xdr:colOff>
      <xdr:row>94</xdr:row>
      <xdr:rowOff>707573</xdr:rowOff>
    </xdr:to>
    <mc:AlternateContent xmlns:mc="http://schemas.openxmlformats.org/markup-compatibility/2006">
      <mc:Choice xmlns:cx1="http://schemas.microsoft.com/office/drawing/2015/9/8/chartex" Requires="cx1">
        <xdr:graphicFrame macro="">
          <xdr:nvGraphicFramePr>
            <xdr:cNvPr id="16" name="Chart 23">
              <a:extLst>
                <a:ext uri="{FF2B5EF4-FFF2-40B4-BE49-F238E27FC236}">
                  <a16:creationId xmlns:a16="http://schemas.microsoft.com/office/drawing/2014/main" id="{B71E727A-0C71-46B2-9729-ABB0E9E08FD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5"/>
            </a:graphicData>
          </a:graphic>
        </xdr:graphicFrame>
      </mc:Choice>
      <mc:Fallback>
        <xdr:sp macro="" textlink="">
          <xdr:nvSpPr>
            <xdr:cNvPr id="0" name=""/>
            <xdr:cNvSpPr>
              <a:spLocks noTextEdit="1"/>
            </xdr:cNvSpPr>
          </xdr:nvSpPr>
          <xdr:spPr>
            <a:xfrm>
              <a:off x="3513545" y="14887575"/>
              <a:ext cx="53419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0</xdr:colOff>
      <xdr:row>91</xdr:row>
      <xdr:rowOff>190499</xdr:rowOff>
    </xdr:from>
    <xdr:to>
      <xdr:col>17</xdr:col>
      <xdr:colOff>367393</xdr:colOff>
      <xdr:row>94</xdr:row>
      <xdr:rowOff>680356</xdr:rowOff>
    </xdr:to>
    <mc:AlternateContent xmlns:mc="http://schemas.openxmlformats.org/markup-compatibility/2006">
      <mc:Choice xmlns:cx1="http://schemas.microsoft.com/office/drawing/2015/9/8/chartex" Requires="cx1">
        <xdr:graphicFrame macro="">
          <xdr:nvGraphicFramePr>
            <xdr:cNvPr id="17" name="Chart 24">
              <a:extLst>
                <a:ext uri="{FF2B5EF4-FFF2-40B4-BE49-F238E27FC236}">
                  <a16:creationId xmlns:a16="http://schemas.microsoft.com/office/drawing/2014/main" id="{4C9CC9F2-3528-481D-8223-EFC32EAA1D8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6"/>
            </a:graphicData>
          </a:graphic>
        </xdr:graphicFrame>
      </mc:Choice>
      <mc:Fallback>
        <xdr:sp macro="" textlink="">
          <xdr:nvSpPr>
            <xdr:cNvPr id="0" name=""/>
            <xdr:cNvSpPr>
              <a:spLocks noTextEdit="1"/>
            </xdr:cNvSpPr>
          </xdr:nvSpPr>
          <xdr:spPr>
            <a:xfrm>
              <a:off x="14992350" y="14887575"/>
              <a:ext cx="560614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97</xdr:row>
      <xdr:rowOff>94706</xdr:rowOff>
    </xdr:from>
    <xdr:to>
      <xdr:col>6</xdr:col>
      <xdr:colOff>158750</xdr:colOff>
      <xdr:row>100</xdr:row>
      <xdr:rowOff>698500</xdr:rowOff>
    </xdr:to>
    <mc:AlternateContent xmlns:mc="http://schemas.openxmlformats.org/markup-compatibility/2006">
      <mc:Choice xmlns:cx1="http://schemas.microsoft.com/office/drawing/2015/9/8/chartex" Requires="cx1">
        <xdr:graphicFrame macro="">
          <xdr:nvGraphicFramePr>
            <xdr:cNvPr id="18" name="Chart 26">
              <a:extLst>
                <a:ext uri="{FF2B5EF4-FFF2-40B4-BE49-F238E27FC236}">
                  <a16:creationId xmlns:a16="http://schemas.microsoft.com/office/drawing/2014/main" id="{C8F9164A-28DA-4639-9174-F3D118A86DBA}"/>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7"/>
            </a:graphicData>
          </a:graphic>
        </xdr:graphicFrame>
      </mc:Choice>
      <mc:Fallback>
        <xdr:sp macro="" textlink="">
          <xdr:nvSpPr>
            <xdr:cNvPr id="0" name=""/>
            <xdr:cNvSpPr>
              <a:spLocks noTextEdit="1"/>
            </xdr:cNvSpPr>
          </xdr:nvSpPr>
          <xdr:spPr>
            <a:xfrm>
              <a:off x="3529874" y="14887575"/>
              <a:ext cx="533472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95249</xdr:colOff>
      <xdr:row>102</xdr:row>
      <xdr:rowOff>111124</xdr:rowOff>
    </xdr:from>
    <xdr:to>
      <xdr:col>17</xdr:col>
      <xdr:colOff>381000</xdr:colOff>
      <xdr:row>105</xdr:row>
      <xdr:rowOff>841374</xdr:rowOff>
    </xdr:to>
    <mc:AlternateContent xmlns:mc="http://schemas.openxmlformats.org/markup-compatibility/2006">
      <mc:Choice xmlns:cx1="http://schemas.microsoft.com/office/drawing/2015/9/8/chartex" Requires="cx1">
        <xdr:graphicFrame macro="">
          <xdr:nvGraphicFramePr>
            <xdr:cNvPr id="19" name="Chart 31">
              <a:extLst>
                <a:ext uri="{FF2B5EF4-FFF2-40B4-BE49-F238E27FC236}">
                  <a16:creationId xmlns:a16="http://schemas.microsoft.com/office/drawing/2014/main" id="{CC3BD94B-DE43-43A6-8ED3-AAA25333B50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8"/>
            </a:graphicData>
          </a:graphic>
        </xdr:graphicFrame>
      </mc:Choice>
      <mc:Fallback>
        <xdr:sp macro="" textlink="">
          <xdr:nvSpPr>
            <xdr:cNvPr id="0" name=""/>
            <xdr:cNvSpPr>
              <a:spLocks noTextEdit="1"/>
            </xdr:cNvSpPr>
          </xdr:nvSpPr>
          <xdr:spPr>
            <a:xfrm>
              <a:off x="15087599" y="14887575"/>
              <a:ext cx="552450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15875</xdr:colOff>
      <xdr:row>108</xdr:row>
      <xdr:rowOff>111125</xdr:rowOff>
    </xdr:from>
    <xdr:to>
      <xdr:col>6</xdr:col>
      <xdr:colOff>174625</xdr:colOff>
      <xdr:row>111</xdr:row>
      <xdr:rowOff>714375</xdr:rowOff>
    </xdr:to>
    <xdr:graphicFrame macro="">
      <xdr:nvGraphicFramePr>
        <xdr:cNvPr id="20" name="Chart 34">
          <a:extLst>
            <a:ext uri="{FF2B5EF4-FFF2-40B4-BE49-F238E27FC236}">
              <a16:creationId xmlns:a16="http://schemas.microsoft.com/office/drawing/2014/main" id="{908CE49C-1FA5-4E29-A2BD-95D195D2FAC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9"/>
        </a:graphicData>
      </a:graphic>
    </xdr:graphicFrame>
    <xdr:clientData/>
  </xdr:twoCellAnchor>
  <xdr:twoCellAnchor>
    <xdr:from>
      <xdr:col>6</xdr:col>
      <xdr:colOff>289353</xdr:colOff>
      <xdr:row>108</xdr:row>
      <xdr:rowOff>124724</xdr:rowOff>
    </xdr:from>
    <xdr:to>
      <xdr:col>11</xdr:col>
      <xdr:colOff>1031874</xdr:colOff>
      <xdr:row>111</xdr:row>
      <xdr:rowOff>714375</xdr:rowOff>
    </xdr:to>
    <xdr:graphicFrame macro="">
      <xdr:nvGraphicFramePr>
        <xdr:cNvPr id="21" name="Chart 35">
          <a:extLst>
            <a:ext uri="{FF2B5EF4-FFF2-40B4-BE49-F238E27FC236}">
              <a16:creationId xmlns:a16="http://schemas.microsoft.com/office/drawing/2014/main" id="{F709CF9E-7DE4-48D1-9F91-A170711D5B2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0"/>
        </a:graphicData>
      </a:graphic>
    </xdr:graphicFrame>
    <xdr:clientData/>
  </xdr:twoCellAnchor>
  <xdr:twoCellAnchor>
    <xdr:from>
      <xdr:col>17</xdr:col>
      <xdr:colOff>506558</xdr:colOff>
      <xdr:row>97</xdr:row>
      <xdr:rowOff>83127</xdr:rowOff>
    </xdr:from>
    <xdr:to>
      <xdr:col>21</xdr:col>
      <xdr:colOff>1381125</xdr:colOff>
      <xdr:row>100</xdr:row>
      <xdr:rowOff>746125</xdr:rowOff>
    </xdr:to>
    <mc:AlternateContent xmlns:mc="http://schemas.openxmlformats.org/markup-compatibility/2006">
      <mc:Choice xmlns:cx1="http://schemas.microsoft.com/office/drawing/2015/9/8/chartex" Requires="cx1">
        <xdr:graphicFrame macro="">
          <xdr:nvGraphicFramePr>
            <xdr:cNvPr id="22" name="Chart 37">
              <a:extLst>
                <a:ext uri="{FF2B5EF4-FFF2-40B4-BE49-F238E27FC236}">
                  <a16:creationId xmlns:a16="http://schemas.microsoft.com/office/drawing/2014/main" id="{58491494-6D45-44A5-A2BA-A2D981D1F89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1"/>
            </a:graphicData>
          </a:graphic>
        </xdr:graphicFrame>
      </mc:Choice>
      <mc:Fallback>
        <xdr:sp macro="" textlink="">
          <xdr:nvSpPr>
            <xdr:cNvPr id="0" name=""/>
            <xdr:cNvSpPr>
              <a:spLocks noTextEdit="1"/>
            </xdr:cNvSpPr>
          </xdr:nvSpPr>
          <xdr:spPr>
            <a:xfrm>
              <a:off x="20737658" y="14887575"/>
              <a:ext cx="5798992"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46183</xdr:colOff>
      <xdr:row>114</xdr:row>
      <xdr:rowOff>127000</xdr:rowOff>
    </xdr:from>
    <xdr:to>
      <xdr:col>6</xdr:col>
      <xdr:colOff>127000</xdr:colOff>
      <xdr:row>117</xdr:row>
      <xdr:rowOff>666751</xdr:rowOff>
    </xdr:to>
    <xdr:graphicFrame macro="">
      <xdr:nvGraphicFramePr>
        <xdr:cNvPr id="23" name="Chart 39">
          <a:extLst>
            <a:ext uri="{FF2B5EF4-FFF2-40B4-BE49-F238E27FC236}">
              <a16:creationId xmlns:a16="http://schemas.microsoft.com/office/drawing/2014/main" id="{DB6CC929-8206-4E43-B1E5-AFC67CC435A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2"/>
        </a:graphicData>
      </a:graphic>
    </xdr:graphicFrame>
    <xdr:clientData/>
  </xdr:twoCellAnchor>
  <xdr:twoCellAnchor>
    <xdr:from>
      <xdr:col>6</xdr:col>
      <xdr:colOff>298177</xdr:colOff>
      <xdr:row>114</xdr:row>
      <xdr:rowOff>104974</xdr:rowOff>
    </xdr:from>
    <xdr:to>
      <xdr:col>11</xdr:col>
      <xdr:colOff>1031874</xdr:colOff>
      <xdr:row>117</xdr:row>
      <xdr:rowOff>635000</xdr:rowOff>
    </xdr:to>
    <xdr:graphicFrame macro="">
      <xdr:nvGraphicFramePr>
        <xdr:cNvPr id="24" name="Chart 45">
          <a:extLst>
            <a:ext uri="{FF2B5EF4-FFF2-40B4-BE49-F238E27FC236}">
              <a16:creationId xmlns:a16="http://schemas.microsoft.com/office/drawing/2014/main" id="{1FE287BD-F6F5-48B0-AAAD-CE63DB851D6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3"/>
        </a:graphicData>
      </a:graphic>
    </xdr:graphicFrame>
    <xdr:clientData/>
  </xdr:twoCellAnchor>
  <xdr:twoCellAnchor>
    <xdr:from>
      <xdr:col>6</xdr:col>
      <xdr:colOff>259623</xdr:colOff>
      <xdr:row>119</xdr:row>
      <xdr:rowOff>129920</xdr:rowOff>
    </xdr:from>
    <xdr:to>
      <xdr:col>11</xdr:col>
      <xdr:colOff>1031874</xdr:colOff>
      <xdr:row>122</xdr:row>
      <xdr:rowOff>666750</xdr:rowOff>
    </xdr:to>
    <xdr:graphicFrame macro="">
      <xdr:nvGraphicFramePr>
        <xdr:cNvPr id="25" name="Chart 50">
          <a:extLst>
            <a:ext uri="{FF2B5EF4-FFF2-40B4-BE49-F238E27FC236}">
              <a16:creationId xmlns:a16="http://schemas.microsoft.com/office/drawing/2014/main" id="{F837BC79-788E-4253-A30C-13C232972F5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4"/>
        </a:graphicData>
      </a:graphic>
    </xdr:graphicFrame>
    <xdr:clientData/>
  </xdr:twoCellAnchor>
  <xdr:twoCellAnchor>
    <xdr:from>
      <xdr:col>17</xdr:col>
      <xdr:colOff>536040</xdr:colOff>
      <xdr:row>119</xdr:row>
      <xdr:rowOff>133020</xdr:rowOff>
    </xdr:from>
    <xdr:to>
      <xdr:col>21</xdr:col>
      <xdr:colOff>1571626</xdr:colOff>
      <xdr:row>122</xdr:row>
      <xdr:rowOff>714375</xdr:rowOff>
    </xdr:to>
    <mc:AlternateContent xmlns:mc="http://schemas.openxmlformats.org/markup-compatibility/2006">
      <mc:Choice xmlns:cx1="http://schemas.microsoft.com/office/drawing/2015/9/8/chartex" Requires="cx1">
        <xdr:graphicFrame macro="">
          <xdr:nvGraphicFramePr>
            <xdr:cNvPr id="26" name="Chart 51">
              <a:extLst>
                <a:ext uri="{FF2B5EF4-FFF2-40B4-BE49-F238E27FC236}">
                  <a16:creationId xmlns:a16="http://schemas.microsoft.com/office/drawing/2014/main" id="{80C27225-6AAB-46A5-BD16-7548CF523DF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5"/>
            </a:graphicData>
          </a:graphic>
        </xdr:graphicFrame>
      </mc:Choice>
      <mc:Fallback>
        <xdr:sp macro="" textlink="">
          <xdr:nvSpPr>
            <xdr:cNvPr id="0" name=""/>
            <xdr:cNvSpPr>
              <a:spLocks noTextEdit="1"/>
            </xdr:cNvSpPr>
          </xdr:nvSpPr>
          <xdr:spPr>
            <a:xfrm>
              <a:off x="20767140" y="14887575"/>
              <a:ext cx="596001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109105</xdr:colOff>
      <xdr:row>119</xdr:row>
      <xdr:rowOff>127000</xdr:rowOff>
    </xdr:from>
    <xdr:to>
      <xdr:col>17</xdr:col>
      <xdr:colOff>444500</xdr:colOff>
      <xdr:row>122</xdr:row>
      <xdr:rowOff>698500</xdr:rowOff>
    </xdr:to>
    <xdr:graphicFrame macro="">
      <xdr:nvGraphicFramePr>
        <xdr:cNvPr id="27" name="Chart 52">
          <a:extLst>
            <a:ext uri="{FF2B5EF4-FFF2-40B4-BE49-F238E27FC236}">
              <a16:creationId xmlns:a16="http://schemas.microsoft.com/office/drawing/2014/main" id="{D07B3B98-55BB-43B0-B6F1-F58F909D517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6"/>
        </a:graphicData>
      </a:graphic>
    </xdr:graphicFrame>
    <xdr:clientData/>
  </xdr:twoCellAnchor>
  <xdr:twoCellAnchor>
    <xdr:from>
      <xdr:col>1</xdr:col>
      <xdr:colOff>62774</xdr:colOff>
      <xdr:row>126</xdr:row>
      <xdr:rowOff>94706</xdr:rowOff>
    </xdr:from>
    <xdr:to>
      <xdr:col>7</xdr:col>
      <xdr:colOff>385354</xdr:colOff>
      <xdr:row>129</xdr:row>
      <xdr:rowOff>747849</xdr:rowOff>
    </xdr:to>
    <mc:AlternateContent xmlns:mc="http://schemas.openxmlformats.org/markup-compatibility/2006">
      <mc:Choice xmlns:cx1="http://schemas.microsoft.com/office/drawing/2015/9/8/chartex" Requires="cx1">
        <xdr:graphicFrame macro="">
          <xdr:nvGraphicFramePr>
            <xdr:cNvPr id="28" name="Chart 53">
              <a:extLst>
                <a:ext uri="{FF2B5EF4-FFF2-40B4-BE49-F238E27FC236}">
                  <a16:creationId xmlns:a16="http://schemas.microsoft.com/office/drawing/2014/main" id="{55466A09-027A-4A1F-BFF6-D1FB11E9040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7"/>
            </a:graphicData>
          </a:graphic>
        </xdr:graphicFrame>
      </mc:Choice>
      <mc:Fallback>
        <xdr:sp macro="" textlink="">
          <xdr:nvSpPr>
            <xdr:cNvPr id="0" name=""/>
            <xdr:cNvSpPr>
              <a:spLocks noTextEdit="1"/>
            </xdr:cNvSpPr>
          </xdr:nvSpPr>
          <xdr:spPr>
            <a:xfrm>
              <a:off x="3529874" y="15582900"/>
              <a:ext cx="66090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577124</xdr:colOff>
      <xdr:row>126</xdr:row>
      <xdr:rowOff>98170</xdr:rowOff>
    </xdr:from>
    <xdr:to>
      <xdr:col>12</xdr:col>
      <xdr:colOff>899704</xdr:colOff>
      <xdr:row>129</xdr:row>
      <xdr:rowOff>751313</xdr:rowOff>
    </xdr:to>
    <mc:AlternateContent xmlns:mc="http://schemas.openxmlformats.org/markup-compatibility/2006">
      <mc:Choice xmlns:cx1="http://schemas.microsoft.com/office/drawing/2015/9/8/chartex" Requires="cx1">
        <xdr:graphicFrame macro="">
          <xdr:nvGraphicFramePr>
            <xdr:cNvPr id="29" name="Chart 54">
              <a:extLst>
                <a:ext uri="{FF2B5EF4-FFF2-40B4-BE49-F238E27FC236}">
                  <a16:creationId xmlns:a16="http://schemas.microsoft.com/office/drawing/2014/main" id="{FE9D5977-FC9D-4F94-995A-7A3BC3D0936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8"/>
            </a:graphicData>
          </a:graphic>
        </xdr:graphicFrame>
      </mc:Choice>
      <mc:Fallback>
        <xdr:sp macro="" textlink="">
          <xdr:nvSpPr>
            <xdr:cNvPr id="0" name=""/>
            <xdr:cNvSpPr>
              <a:spLocks noTextEdit="1"/>
            </xdr:cNvSpPr>
          </xdr:nvSpPr>
          <xdr:spPr>
            <a:xfrm>
              <a:off x="10330724" y="15582900"/>
              <a:ext cx="556133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13</xdr:col>
      <xdr:colOff>19479</xdr:colOff>
      <xdr:row>126</xdr:row>
      <xdr:rowOff>92974</xdr:rowOff>
    </xdr:from>
    <xdr:to>
      <xdr:col>18</xdr:col>
      <xdr:colOff>244929</xdr:colOff>
      <xdr:row>129</xdr:row>
      <xdr:rowOff>746117</xdr:rowOff>
    </xdr:to>
    <xdr:graphicFrame macro="">
      <xdr:nvGraphicFramePr>
        <xdr:cNvPr id="30" name="Chart 55">
          <a:extLst>
            <a:ext uri="{FF2B5EF4-FFF2-40B4-BE49-F238E27FC236}">
              <a16:creationId xmlns:a16="http://schemas.microsoft.com/office/drawing/2014/main" id="{3C7BB91B-5399-41DB-96FD-5BB085C3BDA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9"/>
        </a:graphicData>
      </a:graphic>
    </xdr:graphicFrame>
    <xdr:clientData/>
  </xdr:twoCellAnchor>
  <xdr:twoCellAnchor>
    <xdr:from>
      <xdr:col>18</xdr:col>
      <xdr:colOff>471798</xdr:colOff>
      <xdr:row>126</xdr:row>
      <xdr:rowOff>137557</xdr:rowOff>
    </xdr:from>
    <xdr:to>
      <xdr:col>21</xdr:col>
      <xdr:colOff>2068286</xdr:colOff>
      <xdr:row>129</xdr:row>
      <xdr:rowOff>734786</xdr:rowOff>
    </xdr:to>
    <xdr:graphicFrame macro="">
      <xdr:nvGraphicFramePr>
        <xdr:cNvPr id="31" name="Chart 56">
          <a:extLst>
            <a:ext uri="{FF2B5EF4-FFF2-40B4-BE49-F238E27FC236}">
              <a16:creationId xmlns:a16="http://schemas.microsoft.com/office/drawing/2014/main" id="{C8375042-5F53-4622-8DC8-62334B61BF1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0"/>
        </a:graphicData>
      </a:graphic>
    </xdr:graphicFrame>
    <xdr:clientData/>
  </xdr:twoCellAnchor>
  <xdr:twoCellAnchor>
    <xdr:from>
      <xdr:col>1</xdr:col>
      <xdr:colOff>62774</xdr:colOff>
      <xdr:row>132</xdr:row>
      <xdr:rowOff>94706</xdr:rowOff>
    </xdr:from>
    <xdr:to>
      <xdr:col>7</xdr:col>
      <xdr:colOff>385354</xdr:colOff>
      <xdr:row>135</xdr:row>
      <xdr:rowOff>747849</xdr:rowOff>
    </xdr:to>
    <xdr:graphicFrame macro="">
      <xdr:nvGraphicFramePr>
        <xdr:cNvPr id="32" name="Chart 57">
          <a:extLst>
            <a:ext uri="{FF2B5EF4-FFF2-40B4-BE49-F238E27FC236}">
              <a16:creationId xmlns:a16="http://schemas.microsoft.com/office/drawing/2014/main" id="{8DC47CC6-2713-4193-84B5-ECD8CCE0B3D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1"/>
        </a:graphicData>
      </a:graphic>
    </xdr:graphicFrame>
    <xdr:clientData/>
  </xdr:twoCellAnchor>
  <xdr:twoCellAnchor>
    <xdr:from>
      <xdr:col>17</xdr:col>
      <xdr:colOff>585107</xdr:colOff>
      <xdr:row>78</xdr:row>
      <xdr:rowOff>68036</xdr:rowOff>
    </xdr:from>
    <xdr:to>
      <xdr:col>21</xdr:col>
      <xdr:colOff>1950241</xdr:colOff>
      <xdr:row>81</xdr:row>
      <xdr:rowOff>721179</xdr:rowOff>
    </xdr:to>
    <mc:AlternateContent xmlns:mc="http://schemas.openxmlformats.org/markup-compatibility/2006">
      <mc:Choice xmlns:cx1="http://schemas.microsoft.com/office/drawing/2015/9/8/chartex" Requires="cx1">
        <xdr:graphicFrame macro="">
          <xdr:nvGraphicFramePr>
            <xdr:cNvPr id="33" name="Chart 15">
              <a:extLst>
                <a:ext uri="{FF2B5EF4-FFF2-40B4-BE49-F238E27FC236}">
                  <a16:creationId xmlns:a16="http://schemas.microsoft.com/office/drawing/2014/main" id="{5044EAD9-5DB8-47C0-95CA-6A2DAEFD9DD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2"/>
            </a:graphicData>
          </a:graphic>
        </xdr:graphicFrame>
      </mc:Choice>
      <mc:Fallback>
        <xdr:sp macro="" textlink="">
          <xdr:nvSpPr>
            <xdr:cNvPr id="0" name=""/>
            <xdr:cNvSpPr>
              <a:spLocks noTextEdit="1"/>
            </xdr:cNvSpPr>
          </xdr:nvSpPr>
          <xdr:spPr>
            <a:xfrm>
              <a:off x="20816207" y="14135100"/>
              <a:ext cx="628955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174625</xdr:colOff>
      <xdr:row>108</xdr:row>
      <xdr:rowOff>111125</xdr:rowOff>
    </xdr:from>
    <xdr:to>
      <xdr:col>17</xdr:col>
      <xdr:colOff>412750</xdr:colOff>
      <xdr:row>111</xdr:row>
      <xdr:rowOff>666750</xdr:rowOff>
    </xdr:to>
    <xdr:graphicFrame macro="">
      <xdr:nvGraphicFramePr>
        <xdr:cNvPr id="34" name="Chart 29">
          <a:extLst>
            <a:ext uri="{FF2B5EF4-FFF2-40B4-BE49-F238E27FC236}">
              <a16:creationId xmlns:a16="http://schemas.microsoft.com/office/drawing/2014/main" id="{8589F9E2-CE0C-4D2E-9646-75AE377AD42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3"/>
        </a:graphicData>
      </a:graphic>
    </xdr:graphicFrame>
    <xdr:clientData/>
  </xdr:twoCellAnchor>
  <xdr:twoCellAnchor>
    <xdr:from>
      <xdr:col>12</xdr:col>
      <xdr:colOff>190500</xdr:colOff>
      <xdr:row>114</xdr:row>
      <xdr:rowOff>117927</xdr:rowOff>
    </xdr:from>
    <xdr:to>
      <xdr:col>17</xdr:col>
      <xdr:colOff>428625</xdr:colOff>
      <xdr:row>117</xdr:row>
      <xdr:rowOff>603250</xdr:rowOff>
    </xdr:to>
    <xdr:graphicFrame macro="">
      <xdr:nvGraphicFramePr>
        <xdr:cNvPr id="35" name="Chart 45">
          <a:extLst>
            <a:ext uri="{FF2B5EF4-FFF2-40B4-BE49-F238E27FC236}">
              <a16:creationId xmlns:a16="http://schemas.microsoft.com/office/drawing/2014/main" id="{E6E926B7-8E51-468A-967F-3248F77FCFD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4"/>
        </a:graphicData>
      </a:graphic>
    </xdr:graphicFrame>
    <xdr:clientData/>
  </xdr:twoCellAnchor>
  <xdr:twoCellAnchor>
    <xdr:from>
      <xdr:col>17</xdr:col>
      <xdr:colOff>548820</xdr:colOff>
      <xdr:row>114</xdr:row>
      <xdr:rowOff>95250</xdr:rowOff>
    </xdr:from>
    <xdr:to>
      <xdr:col>21</xdr:col>
      <xdr:colOff>1508125</xdr:colOff>
      <xdr:row>117</xdr:row>
      <xdr:rowOff>571500</xdr:rowOff>
    </xdr:to>
    <xdr:graphicFrame macro="">
      <xdr:nvGraphicFramePr>
        <xdr:cNvPr id="36" name="Chart 45">
          <a:extLst>
            <a:ext uri="{FF2B5EF4-FFF2-40B4-BE49-F238E27FC236}">
              <a16:creationId xmlns:a16="http://schemas.microsoft.com/office/drawing/2014/main" id="{DAD36CBA-FD6C-41F0-835D-13351693F04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5"/>
        </a:graphicData>
      </a:graphic>
    </xdr:graphicFrame>
    <xdr:clientData/>
  </xdr:twoCellAnchor>
  <xdr:twoCellAnchor>
    <xdr:from>
      <xdr:col>1</xdr:col>
      <xdr:colOff>27216</xdr:colOff>
      <xdr:row>119</xdr:row>
      <xdr:rowOff>127000</xdr:rowOff>
    </xdr:from>
    <xdr:to>
      <xdr:col>6</xdr:col>
      <xdr:colOff>142876</xdr:colOff>
      <xdr:row>122</xdr:row>
      <xdr:rowOff>666750</xdr:rowOff>
    </xdr:to>
    <xdr:graphicFrame macro="">
      <xdr:nvGraphicFramePr>
        <xdr:cNvPr id="37" name="Chart 44">
          <a:extLst>
            <a:ext uri="{FF2B5EF4-FFF2-40B4-BE49-F238E27FC236}">
              <a16:creationId xmlns:a16="http://schemas.microsoft.com/office/drawing/2014/main" id="{D1B6F85B-9121-4930-B315-51D8194BB68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6"/>
        </a:graphicData>
      </a:graphic>
    </xdr:graphicFrame>
    <xdr:clientData/>
  </xdr:twoCellAnchor>
  <xdr:twoCellAnchor>
    <xdr:from>
      <xdr:col>7</xdr:col>
      <xdr:colOff>517070</xdr:colOff>
      <xdr:row>132</xdr:row>
      <xdr:rowOff>108857</xdr:rowOff>
    </xdr:from>
    <xdr:to>
      <xdr:col>12</xdr:col>
      <xdr:colOff>952499</xdr:colOff>
      <xdr:row>135</xdr:row>
      <xdr:rowOff>816428</xdr:rowOff>
    </xdr:to>
    <xdr:graphicFrame macro="">
      <xdr:nvGraphicFramePr>
        <xdr:cNvPr id="38" name="Chart 57">
          <a:extLst>
            <a:ext uri="{FF2B5EF4-FFF2-40B4-BE49-F238E27FC236}">
              <a16:creationId xmlns:a16="http://schemas.microsoft.com/office/drawing/2014/main" id="{9AA68EF4-3C8C-4FF7-9982-260C6666231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7"/>
        </a:graphicData>
      </a:graphic>
    </xdr:graphicFrame>
    <xdr:clientData/>
  </xdr:twoCellAnchor>
  <xdr:twoCellAnchor>
    <xdr:from>
      <xdr:col>13</xdr:col>
      <xdr:colOff>40821</xdr:colOff>
      <xdr:row>132</xdr:row>
      <xdr:rowOff>136072</xdr:rowOff>
    </xdr:from>
    <xdr:to>
      <xdr:col>18</xdr:col>
      <xdr:colOff>476250</xdr:colOff>
      <xdr:row>136</xdr:row>
      <xdr:rowOff>0</xdr:rowOff>
    </xdr:to>
    <mc:AlternateContent xmlns:mc="http://schemas.openxmlformats.org/markup-compatibility/2006">
      <mc:Choice xmlns:cx1="http://schemas.microsoft.com/office/drawing/2015/9/8/chartex" Requires="cx1">
        <xdr:graphicFrame macro="">
          <xdr:nvGraphicFramePr>
            <xdr:cNvPr id="39" name="Chart 57">
              <a:extLst>
                <a:ext uri="{FF2B5EF4-FFF2-40B4-BE49-F238E27FC236}">
                  <a16:creationId xmlns:a16="http://schemas.microsoft.com/office/drawing/2014/main" id="{9080655D-11AB-4BAE-A1EF-60A48E1D7C4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8"/>
            </a:graphicData>
          </a:graphic>
        </xdr:graphicFrame>
      </mc:Choice>
      <mc:Fallback>
        <xdr:sp macro="" textlink="">
          <xdr:nvSpPr>
            <xdr:cNvPr id="0" name=""/>
            <xdr:cNvSpPr>
              <a:spLocks noTextEdit="1"/>
            </xdr:cNvSpPr>
          </xdr:nvSpPr>
          <xdr:spPr>
            <a:xfrm>
              <a:off x="16080921" y="15582900"/>
              <a:ext cx="567417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503464</xdr:colOff>
      <xdr:row>84</xdr:row>
      <xdr:rowOff>122463</xdr:rowOff>
    </xdr:from>
    <xdr:to>
      <xdr:col>13</xdr:col>
      <xdr:colOff>870858</xdr:colOff>
      <xdr:row>87</xdr:row>
      <xdr:rowOff>693964</xdr:rowOff>
    </xdr:to>
    <mc:AlternateContent xmlns:mc="http://schemas.openxmlformats.org/markup-compatibility/2006">
      <mc:Choice xmlns:cx1="http://schemas.microsoft.com/office/drawing/2015/9/8/chartex" Requires="cx1">
        <xdr:graphicFrame macro="">
          <xdr:nvGraphicFramePr>
            <xdr:cNvPr id="40" name="Chart 17">
              <a:extLst>
                <a:ext uri="{FF2B5EF4-FFF2-40B4-BE49-F238E27FC236}">
                  <a16:creationId xmlns:a16="http://schemas.microsoft.com/office/drawing/2014/main" id="{64DCDBAC-7A30-4CC7-9218-FF1E0F3DD10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9"/>
            </a:graphicData>
          </a:graphic>
        </xdr:graphicFrame>
      </mc:Choice>
      <mc:Fallback>
        <xdr:sp macro="" textlink="">
          <xdr:nvSpPr>
            <xdr:cNvPr id="0" name=""/>
            <xdr:cNvSpPr>
              <a:spLocks noTextEdit="1"/>
            </xdr:cNvSpPr>
          </xdr:nvSpPr>
          <xdr:spPr>
            <a:xfrm>
              <a:off x="10257064" y="14135100"/>
              <a:ext cx="665389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299358</xdr:colOff>
      <xdr:row>91</xdr:row>
      <xdr:rowOff>204108</xdr:rowOff>
    </xdr:from>
    <xdr:to>
      <xdr:col>11</xdr:col>
      <xdr:colOff>979715</xdr:colOff>
      <xdr:row>94</xdr:row>
      <xdr:rowOff>707571</xdr:rowOff>
    </xdr:to>
    <mc:AlternateContent xmlns:mc="http://schemas.openxmlformats.org/markup-compatibility/2006">
      <mc:Choice xmlns:cx1="http://schemas.microsoft.com/office/drawing/2015/9/8/chartex" Requires="cx1">
        <xdr:graphicFrame macro="">
          <xdr:nvGraphicFramePr>
            <xdr:cNvPr id="41" name="Chart 22">
              <a:extLst>
                <a:ext uri="{FF2B5EF4-FFF2-40B4-BE49-F238E27FC236}">
                  <a16:creationId xmlns:a16="http://schemas.microsoft.com/office/drawing/2014/main" id="{2A573BE9-1C36-4CAA-9981-27D6A728217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0"/>
            </a:graphicData>
          </a:graphic>
        </xdr:graphicFrame>
      </mc:Choice>
      <mc:Fallback>
        <xdr:sp macro="" textlink="">
          <xdr:nvSpPr>
            <xdr:cNvPr id="0" name=""/>
            <xdr:cNvSpPr>
              <a:spLocks noTextEdit="1"/>
            </xdr:cNvSpPr>
          </xdr:nvSpPr>
          <xdr:spPr>
            <a:xfrm>
              <a:off x="9005208" y="14887575"/>
              <a:ext cx="5919107"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299357</xdr:colOff>
      <xdr:row>97</xdr:row>
      <xdr:rowOff>102054</xdr:rowOff>
    </xdr:from>
    <xdr:to>
      <xdr:col>11</xdr:col>
      <xdr:colOff>968375</xdr:colOff>
      <xdr:row>100</xdr:row>
      <xdr:rowOff>714375</xdr:rowOff>
    </xdr:to>
    <mc:AlternateContent xmlns:mc="http://schemas.openxmlformats.org/markup-compatibility/2006">
      <mc:Choice xmlns:cx1="http://schemas.microsoft.com/office/drawing/2015/9/8/chartex" Requires="cx1">
        <xdr:graphicFrame macro="">
          <xdr:nvGraphicFramePr>
            <xdr:cNvPr id="42" name="Chart 25">
              <a:extLst>
                <a:ext uri="{FF2B5EF4-FFF2-40B4-BE49-F238E27FC236}">
                  <a16:creationId xmlns:a16="http://schemas.microsoft.com/office/drawing/2014/main" id="{D7188FCE-4BB5-460D-A4A3-ECD1DEC0E9B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1"/>
            </a:graphicData>
          </a:graphic>
        </xdr:graphicFrame>
      </mc:Choice>
      <mc:Fallback>
        <xdr:sp macro="" textlink="">
          <xdr:nvSpPr>
            <xdr:cNvPr id="0" name=""/>
            <xdr:cNvSpPr>
              <a:spLocks noTextEdit="1"/>
            </xdr:cNvSpPr>
          </xdr:nvSpPr>
          <xdr:spPr>
            <a:xfrm>
              <a:off x="9005207" y="14887575"/>
              <a:ext cx="590776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489856</xdr:colOff>
      <xdr:row>91</xdr:row>
      <xdr:rowOff>204107</xdr:rowOff>
    </xdr:from>
    <xdr:to>
      <xdr:col>21</xdr:col>
      <xdr:colOff>1319893</xdr:colOff>
      <xdr:row>94</xdr:row>
      <xdr:rowOff>666751</xdr:rowOff>
    </xdr:to>
    <mc:AlternateContent xmlns:mc="http://schemas.openxmlformats.org/markup-compatibility/2006">
      <mc:Choice xmlns:cx1="http://schemas.microsoft.com/office/drawing/2015/9/8/chartex" Requires="cx1">
        <xdr:graphicFrame macro="">
          <xdr:nvGraphicFramePr>
            <xdr:cNvPr id="43" name="Chart 27">
              <a:extLst>
                <a:ext uri="{FF2B5EF4-FFF2-40B4-BE49-F238E27FC236}">
                  <a16:creationId xmlns:a16="http://schemas.microsoft.com/office/drawing/2014/main" id="{FD924A09-BF9D-468A-BA5D-7487AFAE29D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2"/>
            </a:graphicData>
          </a:graphic>
        </xdr:graphicFrame>
      </mc:Choice>
      <mc:Fallback>
        <xdr:sp macro="" textlink="">
          <xdr:nvSpPr>
            <xdr:cNvPr id="0" name=""/>
            <xdr:cNvSpPr>
              <a:spLocks noTextEdit="1"/>
            </xdr:cNvSpPr>
          </xdr:nvSpPr>
          <xdr:spPr>
            <a:xfrm>
              <a:off x="20720956" y="14887575"/>
              <a:ext cx="5754462"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56697</xdr:colOff>
      <xdr:row>97</xdr:row>
      <xdr:rowOff>95249</xdr:rowOff>
    </xdr:from>
    <xdr:to>
      <xdr:col>17</xdr:col>
      <xdr:colOff>381000</xdr:colOff>
      <xdr:row>100</xdr:row>
      <xdr:rowOff>741589</xdr:rowOff>
    </xdr:to>
    <mc:AlternateContent xmlns:mc="http://schemas.openxmlformats.org/markup-compatibility/2006">
      <mc:Choice xmlns:cx1="http://schemas.microsoft.com/office/drawing/2015/9/8/chartex" Requires="cx1">
        <xdr:graphicFrame macro="">
          <xdr:nvGraphicFramePr>
            <xdr:cNvPr id="44" name="Chart 29">
              <a:extLst>
                <a:ext uri="{FF2B5EF4-FFF2-40B4-BE49-F238E27FC236}">
                  <a16:creationId xmlns:a16="http://schemas.microsoft.com/office/drawing/2014/main" id="{64556937-0D7E-45D1-BC1B-87A54617156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3"/>
            </a:graphicData>
          </a:graphic>
        </xdr:graphicFrame>
      </mc:Choice>
      <mc:Fallback>
        <xdr:sp macro="" textlink="">
          <xdr:nvSpPr>
            <xdr:cNvPr id="0" name=""/>
            <xdr:cNvSpPr>
              <a:spLocks noTextEdit="1"/>
            </xdr:cNvSpPr>
          </xdr:nvSpPr>
          <xdr:spPr>
            <a:xfrm>
              <a:off x="15049047" y="14887575"/>
              <a:ext cx="556305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0</xdr:colOff>
      <xdr:row>102</xdr:row>
      <xdr:rowOff>81642</xdr:rowOff>
    </xdr:from>
    <xdr:to>
      <xdr:col>6</xdr:col>
      <xdr:colOff>174625</xdr:colOff>
      <xdr:row>105</xdr:row>
      <xdr:rowOff>825500</xdr:rowOff>
    </xdr:to>
    <mc:AlternateContent xmlns:mc="http://schemas.openxmlformats.org/markup-compatibility/2006">
      <mc:Choice xmlns:cx1="http://schemas.microsoft.com/office/drawing/2015/9/8/chartex" Requires="cx1">
        <xdr:graphicFrame macro="">
          <xdr:nvGraphicFramePr>
            <xdr:cNvPr id="45" name="Chart 28">
              <a:extLst>
                <a:ext uri="{FF2B5EF4-FFF2-40B4-BE49-F238E27FC236}">
                  <a16:creationId xmlns:a16="http://schemas.microsoft.com/office/drawing/2014/main" id="{65FB56BD-9E45-46D8-8C54-CD1FC62F363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4"/>
            </a:graphicData>
          </a:graphic>
        </xdr:graphicFrame>
      </mc:Choice>
      <mc:Fallback>
        <xdr:sp macro="" textlink="">
          <xdr:nvSpPr>
            <xdr:cNvPr id="0" name=""/>
            <xdr:cNvSpPr>
              <a:spLocks noTextEdit="1"/>
            </xdr:cNvSpPr>
          </xdr:nvSpPr>
          <xdr:spPr>
            <a:xfrm>
              <a:off x="3467100" y="14887575"/>
              <a:ext cx="5413375"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285750</xdr:colOff>
      <xdr:row>102</xdr:row>
      <xdr:rowOff>85723</xdr:rowOff>
    </xdr:from>
    <xdr:to>
      <xdr:col>11</xdr:col>
      <xdr:colOff>1016000</xdr:colOff>
      <xdr:row>105</xdr:row>
      <xdr:rowOff>825499</xdr:rowOff>
    </xdr:to>
    <mc:AlternateContent xmlns:mc="http://schemas.openxmlformats.org/markup-compatibility/2006">
      <mc:Choice xmlns:cx1="http://schemas.microsoft.com/office/drawing/2015/9/8/chartex" Requires="cx1">
        <xdr:graphicFrame macro="">
          <xdr:nvGraphicFramePr>
            <xdr:cNvPr id="46" name="Chart 32">
              <a:extLst>
                <a:ext uri="{FF2B5EF4-FFF2-40B4-BE49-F238E27FC236}">
                  <a16:creationId xmlns:a16="http://schemas.microsoft.com/office/drawing/2014/main" id="{5719CC8F-3F89-411F-9397-62FB3756465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5"/>
            </a:graphicData>
          </a:graphic>
        </xdr:graphicFrame>
      </mc:Choice>
      <mc:Fallback>
        <xdr:sp macro="" textlink="">
          <xdr:nvSpPr>
            <xdr:cNvPr id="0" name=""/>
            <xdr:cNvSpPr>
              <a:spLocks noTextEdit="1"/>
            </xdr:cNvSpPr>
          </xdr:nvSpPr>
          <xdr:spPr>
            <a:xfrm>
              <a:off x="8991600" y="14887575"/>
              <a:ext cx="596900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476250</xdr:colOff>
      <xdr:row>102</xdr:row>
      <xdr:rowOff>126999</xdr:rowOff>
    </xdr:from>
    <xdr:to>
      <xdr:col>21</xdr:col>
      <xdr:colOff>1428750</xdr:colOff>
      <xdr:row>106</xdr:row>
      <xdr:rowOff>15874</xdr:rowOff>
    </xdr:to>
    <mc:AlternateContent xmlns:mc="http://schemas.openxmlformats.org/markup-compatibility/2006">
      <mc:Choice xmlns:cx1="http://schemas.microsoft.com/office/drawing/2015/9/8/chartex" Requires="cx1">
        <xdr:graphicFrame macro="">
          <xdr:nvGraphicFramePr>
            <xdr:cNvPr id="47" name="Chart 30">
              <a:extLst>
                <a:ext uri="{FF2B5EF4-FFF2-40B4-BE49-F238E27FC236}">
                  <a16:creationId xmlns:a16="http://schemas.microsoft.com/office/drawing/2014/main" id="{BC689DEC-5E07-4B87-8F54-055C22C77B9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6"/>
            </a:graphicData>
          </a:graphic>
        </xdr:graphicFrame>
      </mc:Choice>
      <mc:Fallback>
        <xdr:sp macro="" textlink="">
          <xdr:nvSpPr>
            <xdr:cNvPr id="0" name=""/>
            <xdr:cNvSpPr>
              <a:spLocks noTextEdit="1"/>
            </xdr:cNvSpPr>
          </xdr:nvSpPr>
          <xdr:spPr>
            <a:xfrm>
              <a:off x="20707350" y="14887575"/>
              <a:ext cx="5876925"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555625</xdr:colOff>
      <xdr:row>108</xdr:row>
      <xdr:rowOff>127000</xdr:rowOff>
    </xdr:from>
    <xdr:to>
      <xdr:col>21</xdr:col>
      <xdr:colOff>1460500</xdr:colOff>
      <xdr:row>111</xdr:row>
      <xdr:rowOff>666750</xdr:rowOff>
    </xdr:to>
    <xdr:graphicFrame macro="">
      <xdr:nvGraphicFramePr>
        <xdr:cNvPr id="48" name="Chart 44">
          <a:extLst>
            <a:ext uri="{FF2B5EF4-FFF2-40B4-BE49-F238E27FC236}">
              <a16:creationId xmlns:a16="http://schemas.microsoft.com/office/drawing/2014/main" id="{EAEA127D-69FA-4DA2-9B83-50BDA313A3C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7"/>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30</xdr:col>
      <xdr:colOff>703036</xdr:colOff>
      <xdr:row>22</xdr:row>
      <xdr:rowOff>489858</xdr:rowOff>
    </xdr:from>
    <xdr:to>
      <xdr:col>30</xdr:col>
      <xdr:colOff>2449286</xdr:colOff>
      <xdr:row>22</xdr:row>
      <xdr:rowOff>489858</xdr:rowOff>
    </xdr:to>
    <xdr:pic>
      <xdr:nvPicPr>
        <xdr:cNvPr id="2" name="Picture 10">
          <a:extLst>
            <a:ext uri="{FF2B5EF4-FFF2-40B4-BE49-F238E27FC236}">
              <a16:creationId xmlns:a16="http://schemas.microsoft.com/office/drawing/2014/main" id="{6B3D53D8-2CA7-4A0E-A4B2-40379798713D}"/>
            </a:ext>
          </a:extLst>
        </xdr:cNvPr>
        <xdr:cNvPicPr>
          <a:picLocks noChangeAspect="1" noChangeArrowheads="1"/>
        </xdr:cNvPicPr>
      </xdr:nvPicPr>
      <xdr:blipFill>
        <a:blip xmlns:r="http://schemas.openxmlformats.org/officeDocument/2006/relationships" r:embed="rId1" cstate="print">
          <a:clrChange>
            <a:clrFrom>
              <a:srgbClr val="FFFFFF"/>
            </a:clrFrom>
            <a:clrTo>
              <a:srgbClr val="FFFFFF">
                <a:alpha val="0"/>
              </a:srgbClr>
            </a:clrTo>
          </a:clrChange>
        </a:blip>
        <a:srcRect/>
        <a:stretch>
          <a:fillRect/>
        </a:stretch>
      </xdr:blipFill>
      <xdr:spPr bwMode="auto">
        <a:xfrm>
          <a:off x="37936261" y="2890158"/>
          <a:ext cx="1746250" cy="0"/>
        </a:xfrm>
        <a:prstGeom prst="rect">
          <a:avLst/>
        </a:prstGeom>
        <a:solidFill>
          <a:schemeClr val="bg1"/>
        </a:solidFill>
      </xdr:spPr>
    </xdr:pic>
    <xdr:clientData/>
  </xdr:twoCellAnchor>
  <xdr:twoCellAnchor>
    <xdr:from>
      <xdr:col>30</xdr:col>
      <xdr:colOff>5771243</xdr:colOff>
      <xdr:row>96</xdr:row>
      <xdr:rowOff>152400</xdr:rowOff>
    </xdr:from>
    <xdr:to>
      <xdr:col>31</xdr:col>
      <xdr:colOff>514181</xdr:colOff>
      <xdr:row>99</xdr:row>
      <xdr:rowOff>27214</xdr:rowOff>
    </xdr:to>
    <xdr:pic>
      <xdr:nvPicPr>
        <xdr:cNvPr id="3" name="Picture 8">
          <a:extLst>
            <a:ext uri="{FF2B5EF4-FFF2-40B4-BE49-F238E27FC236}">
              <a16:creationId xmlns:a16="http://schemas.microsoft.com/office/drawing/2014/main" id="{14188F4C-A449-4986-8794-F05E643483DF}"/>
            </a:ext>
          </a:extLst>
        </xdr:cNvPr>
        <xdr:cNvPicPr>
          <a:picLocks noChangeAspect="1" noChangeArrowheads="1"/>
        </xdr:cNvPicPr>
      </xdr:nvPicPr>
      <xdr:blipFill>
        <a:blip xmlns:r="http://schemas.openxmlformats.org/officeDocument/2006/relationships"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43004468" y="2905125"/>
          <a:ext cx="5696688" cy="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30</xdr:col>
      <xdr:colOff>5576047</xdr:colOff>
      <xdr:row>28</xdr:row>
      <xdr:rowOff>273898</xdr:rowOff>
    </xdr:from>
    <xdr:to>
      <xdr:col>30</xdr:col>
      <xdr:colOff>11128817</xdr:colOff>
      <xdr:row>33</xdr:row>
      <xdr:rowOff>264459</xdr:rowOff>
    </xdr:to>
    <xdr:pic>
      <xdr:nvPicPr>
        <xdr:cNvPr id="4" name="Picture 9">
          <a:extLst>
            <a:ext uri="{FF2B5EF4-FFF2-40B4-BE49-F238E27FC236}">
              <a16:creationId xmlns:a16="http://schemas.microsoft.com/office/drawing/2014/main" id="{5AB4DD1A-CE5C-4555-8288-7ACBF70DEDD1}"/>
            </a:ext>
          </a:extLst>
        </xdr:cNvPr>
        <xdr:cNvPicPr>
          <a:picLocks noChangeAspect="1" noChangeArrowheads="1"/>
        </xdr:cNvPicPr>
      </xdr:nvPicPr>
      <xdr:blipFill>
        <a:blip xmlns:r="http://schemas.openxmlformats.org/officeDocument/2006/relationships"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42809272" y="2905125"/>
          <a:ext cx="5381320" cy="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30</xdr:col>
      <xdr:colOff>6063341</xdr:colOff>
      <xdr:row>61</xdr:row>
      <xdr:rowOff>206830</xdr:rowOff>
    </xdr:from>
    <xdr:to>
      <xdr:col>30</xdr:col>
      <xdr:colOff>10647534</xdr:colOff>
      <xdr:row>66</xdr:row>
      <xdr:rowOff>21771</xdr:rowOff>
    </xdr:to>
    <xdr:pic>
      <xdr:nvPicPr>
        <xdr:cNvPr id="5" name="Picture 11">
          <a:extLst>
            <a:ext uri="{FF2B5EF4-FFF2-40B4-BE49-F238E27FC236}">
              <a16:creationId xmlns:a16="http://schemas.microsoft.com/office/drawing/2014/main" id="{BF939AAC-C53B-47C3-9C16-87F06DD1C669}"/>
            </a:ext>
          </a:extLst>
        </xdr:cNvPr>
        <xdr:cNvPicPr>
          <a:picLocks noChangeAspect="1" noChangeArrowheads="1"/>
        </xdr:cNvPicPr>
      </xdr:nvPicPr>
      <xdr:blipFill>
        <a:blip xmlns:r="http://schemas.openxmlformats.org/officeDocument/2006/relationships"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43296566" y="2905125"/>
          <a:ext cx="4584193" cy="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7</xdr:col>
      <xdr:colOff>108857</xdr:colOff>
      <xdr:row>125</xdr:row>
      <xdr:rowOff>84910</xdr:rowOff>
    </xdr:from>
    <xdr:to>
      <xdr:col>11</xdr:col>
      <xdr:colOff>935736</xdr:colOff>
      <xdr:row>128</xdr:row>
      <xdr:rowOff>721180</xdr:rowOff>
    </xdr:to>
    <xdr:graphicFrame macro="">
      <xdr:nvGraphicFramePr>
        <xdr:cNvPr id="6" name="Chart 18">
          <a:extLst>
            <a:ext uri="{FF2B5EF4-FFF2-40B4-BE49-F238E27FC236}">
              <a16:creationId xmlns:a16="http://schemas.microsoft.com/office/drawing/2014/main" id="{74F189FF-140F-434B-9B5A-1CB765B7F06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12</xdr:col>
      <xdr:colOff>58783</xdr:colOff>
      <xdr:row>125</xdr:row>
      <xdr:rowOff>76200</xdr:rowOff>
    </xdr:from>
    <xdr:to>
      <xdr:col>17</xdr:col>
      <xdr:colOff>384919</xdr:colOff>
      <xdr:row>128</xdr:row>
      <xdr:rowOff>729343</xdr:rowOff>
    </xdr:to>
    <xdr:graphicFrame macro="">
      <xdr:nvGraphicFramePr>
        <xdr:cNvPr id="7" name="Chart 19">
          <a:extLst>
            <a:ext uri="{FF2B5EF4-FFF2-40B4-BE49-F238E27FC236}">
              <a16:creationId xmlns:a16="http://schemas.microsoft.com/office/drawing/2014/main" id="{3E544C5A-B9EA-4D89-915B-640732DEBD1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17</xdr:col>
      <xdr:colOff>435428</xdr:colOff>
      <xdr:row>125</xdr:row>
      <xdr:rowOff>60961</xdr:rowOff>
    </xdr:from>
    <xdr:to>
      <xdr:col>22</xdr:col>
      <xdr:colOff>340179</xdr:colOff>
      <xdr:row>128</xdr:row>
      <xdr:rowOff>707573</xdr:rowOff>
    </xdr:to>
    <xdr:graphicFrame macro="">
      <xdr:nvGraphicFramePr>
        <xdr:cNvPr id="8" name="Chart 20">
          <a:extLst>
            <a:ext uri="{FF2B5EF4-FFF2-40B4-BE49-F238E27FC236}">
              <a16:creationId xmlns:a16="http://schemas.microsoft.com/office/drawing/2014/main" id="{3F7244DD-2AB0-459C-8302-6641051C801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22</xdr:col>
      <xdr:colOff>421822</xdr:colOff>
      <xdr:row>125</xdr:row>
      <xdr:rowOff>64226</xdr:rowOff>
    </xdr:from>
    <xdr:to>
      <xdr:col>27</xdr:col>
      <xdr:colOff>577778</xdr:colOff>
      <xdr:row>128</xdr:row>
      <xdr:rowOff>680357</xdr:rowOff>
    </xdr:to>
    <xdr:graphicFrame macro="">
      <xdr:nvGraphicFramePr>
        <xdr:cNvPr id="9" name="Chart 21">
          <a:extLst>
            <a:ext uri="{FF2B5EF4-FFF2-40B4-BE49-F238E27FC236}">
              <a16:creationId xmlns:a16="http://schemas.microsoft.com/office/drawing/2014/main" id="{8478C310-BD3C-4D3B-89E9-DFE9C9AC7A9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1</xdr:col>
      <xdr:colOff>62774</xdr:colOff>
      <xdr:row>137</xdr:row>
      <xdr:rowOff>94706</xdr:rowOff>
    </xdr:from>
    <xdr:to>
      <xdr:col>7</xdr:col>
      <xdr:colOff>388910</xdr:colOff>
      <xdr:row>140</xdr:row>
      <xdr:rowOff>747849</xdr:rowOff>
    </xdr:to>
    <xdr:graphicFrame macro="">
      <xdr:nvGraphicFramePr>
        <xdr:cNvPr id="10" name="Chart 23">
          <a:extLst>
            <a:ext uri="{FF2B5EF4-FFF2-40B4-BE49-F238E27FC236}">
              <a16:creationId xmlns:a16="http://schemas.microsoft.com/office/drawing/2014/main" id="{58EDCC3C-9F07-4F51-A2C5-AF13F3FB4EF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7</xdr:col>
      <xdr:colOff>579120</xdr:colOff>
      <xdr:row>137</xdr:row>
      <xdr:rowOff>91440</xdr:rowOff>
    </xdr:from>
    <xdr:to>
      <xdr:col>13</xdr:col>
      <xdr:colOff>721178</xdr:colOff>
      <xdr:row>140</xdr:row>
      <xdr:rowOff>734785</xdr:rowOff>
    </xdr:to>
    <xdr:graphicFrame macro="">
      <xdr:nvGraphicFramePr>
        <xdr:cNvPr id="11" name="Chart 24">
          <a:extLst>
            <a:ext uri="{FF2B5EF4-FFF2-40B4-BE49-F238E27FC236}">
              <a16:creationId xmlns:a16="http://schemas.microsoft.com/office/drawing/2014/main" id="{D960BC39-B66F-4B05-8207-CF1301B9DB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13</xdr:col>
      <xdr:colOff>943792</xdr:colOff>
      <xdr:row>137</xdr:row>
      <xdr:rowOff>77833</xdr:rowOff>
    </xdr:from>
    <xdr:to>
      <xdr:col>19</xdr:col>
      <xdr:colOff>1006929</xdr:colOff>
      <xdr:row>140</xdr:row>
      <xdr:rowOff>666750</xdr:rowOff>
    </xdr:to>
    <xdr:graphicFrame macro="">
      <xdr:nvGraphicFramePr>
        <xdr:cNvPr id="12" name="Chart 25">
          <a:extLst>
            <a:ext uri="{FF2B5EF4-FFF2-40B4-BE49-F238E27FC236}">
              <a16:creationId xmlns:a16="http://schemas.microsoft.com/office/drawing/2014/main" id="{ABDBBEC6-955C-4984-B542-01FCADC4E0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1</xdr:col>
      <xdr:colOff>62774</xdr:colOff>
      <xdr:row>145</xdr:row>
      <xdr:rowOff>94706</xdr:rowOff>
    </xdr:from>
    <xdr:to>
      <xdr:col>6</xdr:col>
      <xdr:colOff>557893</xdr:colOff>
      <xdr:row>148</xdr:row>
      <xdr:rowOff>639536</xdr:rowOff>
    </xdr:to>
    <mc:AlternateContent xmlns:mc="http://schemas.openxmlformats.org/markup-compatibility/2006">
      <mc:Choice xmlns:cx1="http://schemas.microsoft.com/office/drawing/2015/9/8/chartex" Requires="cx1">
        <xdr:graphicFrame macro="">
          <xdr:nvGraphicFramePr>
            <xdr:cNvPr id="13" name="Chart 29">
              <a:extLst>
                <a:ext uri="{FF2B5EF4-FFF2-40B4-BE49-F238E27FC236}">
                  <a16:creationId xmlns:a16="http://schemas.microsoft.com/office/drawing/2014/main" id="{312173ED-1BF4-45A4-8DB7-CAEBC8A2271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2"/>
            </a:graphicData>
          </a:graphic>
        </xdr:graphicFrame>
      </mc:Choice>
      <mc:Fallback>
        <xdr:sp macro="" textlink="">
          <xdr:nvSpPr>
            <xdr:cNvPr id="0" name=""/>
            <xdr:cNvSpPr>
              <a:spLocks noTextEdit="1"/>
            </xdr:cNvSpPr>
          </xdr:nvSpPr>
          <xdr:spPr>
            <a:xfrm>
              <a:off x="4463324" y="7077075"/>
              <a:ext cx="573386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653143</xdr:colOff>
      <xdr:row>145</xdr:row>
      <xdr:rowOff>84909</xdr:rowOff>
    </xdr:from>
    <xdr:to>
      <xdr:col>11</xdr:col>
      <xdr:colOff>935736</xdr:colOff>
      <xdr:row>148</xdr:row>
      <xdr:rowOff>653143</xdr:rowOff>
    </xdr:to>
    <mc:AlternateContent xmlns:mc="http://schemas.openxmlformats.org/markup-compatibility/2006">
      <mc:Choice xmlns:cx1="http://schemas.microsoft.com/office/drawing/2015/9/8/chartex" Requires="cx1">
        <xdr:graphicFrame macro="">
          <xdr:nvGraphicFramePr>
            <xdr:cNvPr id="14" name="Chart 30">
              <a:extLst>
                <a:ext uri="{FF2B5EF4-FFF2-40B4-BE49-F238E27FC236}">
                  <a16:creationId xmlns:a16="http://schemas.microsoft.com/office/drawing/2014/main" id="{2347023D-3617-47C0-906A-42E20753452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3"/>
            </a:graphicData>
          </a:graphic>
        </xdr:graphicFrame>
      </mc:Choice>
      <mc:Fallback>
        <xdr:sp macro="" textlink="">
          <xdr:nvSpPr>
            <xdr:cNvPr id="0" name=""/>
            <xdr:cNvSpPr>
              <a:spLocks noTextEdit="1"/>
            </xdr:cNvSpPr>
          </xdr:nvSpPr>
          <xdr:spPr>
            <a:xfrm>
              <a:off x="10292443" y="7077075"/>
              <a:ext cx="552134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145</xdr:row>
      <xdr:rowOff>76200</xdr:rowOff>
    </xdr:from>
    <xdr:to>
      <xdr:col>17</xdr:col>
      <xdr:colOff>384919</xdr:colOff>
      <xdr:row>148</xdr:row>
      <xdr:rowOff>729343</xdr:rowOff>
    </xdr:to>
    <mc:AlternateContent xmlns:mc="http://schemas.openxmlformats.org/markup-compatibility/2006">
      <mc:Choice xmlns:cx1="http://schemas.microsoft.com/office/drawing/2015/9/8/chartex" Requires="cx1">
        <xdr:graphicFrame macro="">
          <xdr:nvGraphicFramePr>
            <xdr:cNvPr id="15" name="Chart 31">
              <a:extLst>
                <a:ext uri="{FF2B5EF4-FFF2-40B4-BE49-F238E27FC236}">
                  <a16:creationId xmlns:a16="http://schemas.microsoft.com/office/drawing/2014/main" id="{55A925EE-078F-47E1-A937-2D9029A68AC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4"/>
            </a:graphicData>
          </a:graphic>
        </xdr:graphicFrame>
      </mc:Choice>
      <mc:Fallback>
        <xdr:sp macro="" textlink="">
          <xdr:nvSpPr>
            <xdr:cNvPr id="0" name=""/>
            <xdr:cNvSpPr>
              <a:spLocks noTextEdit="1"/>
            </xdr:cNvSpPr>
          </xdr:nvSpPr>
          <xdr:spPr>
            <a:xfrm>
              <a:off x="15984583" y="7077075"/>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524690</xdr:colOff>
      <xdr:row>145</xdr:row>
      <xdr:rowOff>101781</xdr:rowOff>
    </xdr:from>
    <xdr:to>
      <xdr:col>23</xdr:col>
      <xdr:colOff>938893</xdr:colOff>
      <xdr:row>148</xdr:row>
      <xdr:rowOff>761999</xdr:rowOff>
    </xdr:to>
    <mc:AlternateContent xmlns:mc="http://schemas.openxmlformats.org/markup-compatibility/2006">
      <mc:Choice xmlns:cx1="http://schemas.microsoft.com/office/drawing/2015/9/8/chartex" Requires="cx1">
        <xdr:graphicFrame macro="">
          <xdr:nvGraphicFramePr>
            <xdr:cNvPr id="16" name="Chart 32">
              <a:extLst>
                <a:ext uri="{FF2B5EF4-FFF2-40B4-BE49-F238E27FC236}">
                  <a16:creationId xmlns:a16="http://schemas.microsoft.com/office/drawing/2014/main" id="{CE6F9E1F-1C70-416C-9A93-EE505265097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5"/>
            </a:graphicData>
          </a:graphic>
        </xdr:graphicFrame>
      </mc:Choice>
      <mc:Fallback>
        <xdr:sp macro="" textlink="">
          <xdr:nvSpPr>
            <xdr:cNvPr id="0" name=""/>
            <xdr:cNvSpPr>
              <a:spLocks noTextEdit="1"/>
            </xdr:cNvSpPr>
          </xdr:nvSpPr>
          <xdr:spPr>
            <a:xfrm>
              <a:off x="22175015" y="7077075"/>
              <a:ext cx="670070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47534</xdr:colOff>
      <xdr:row>145</xdr:row>
      <xdr:rowOff>105048</xdr:rowOff>
    </xdr:from>
    <xdr:to>
      <xdr:col>29</xdr:col>
      <xdr:colOff>2544536</xdr:colOff>
      <xdr:row>148</xdr:row>
      <xdr:rowOff>734787</xdr:rowOff>
    </xdr:to>
    <mc:AlternateContent xmlns:mc="http://schemas.openxmlformats.org/markup-compatibility/2006">
      <mc:Choice xmlns:cx1="http://schemas.microsoft.com/office/drawing/2015/9/8/chartex" Requires="cx1">
        <xdr:graphicFrame macro="">
          <xdr:nvGraphicFramePr>
            <xdr:cNvPr id="17" name="Chart 33">
              <a:extLst>
                <a:ext uri="{FF2B5EF4-FFF2-40B4-BE49-F238E27FC236}">
                  <a16:creationId xmlns:a16="http://schemas.microsoft.com/office/drawing/2014/main" id="{4C14D68F-B2DA-4900-840F-FE8A2C2F866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6"/>
            </a:graphicData>
          </a:graphic>
        </xdr:graphicFrame>
      </mc:Choice>
      <mc:Fallback>
        <xdr:sp macro="" textlink="">
          <xdr:nvSpPr>
            <xdr:cNvPr id="0" name=""/>
            <xdr:cNvSpPr>
              <a:spLocks noTextEdit="1"/>
            </xdr:cNvSpPr>
          </xdr:nvSpPr>
          <xdr:spPr>
            <a:xfrm>
              <a:off x="29032109" y="7077075"/>
              <a:ext cx="8202477"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150</xdr:row>
      <xdr:rowOff>94706</xdr:rowOff>
    </xdr:from>
    <xdr:to>
      <xdr:col>6</xdr:col>
      <xdr:colOff>585107</xdr:colOff>
      <xdr:row>153</xdr:row>
      <xdr:rowOff>721179</xdr:rowOff>
    </xdr:to>
    <mc:AlternateContent xmlns:mc="http://schemas.openxmlformats.org/markup-compatibility/2006">
      <mc:Choice xmlns:cx1="http://schemas.microsoft.com/office/drawing/2015/9/8/chartex" Requires="cx1">
        <xdr:graphicFrame macro="">
          <xdr:nvGraphicFramePr>
            <xdr:cNvPr id="18" name="Chart 34">
              <a:extLst>
                <a:ext uri="{FF2B5EF4-FFF2-40B4-BE49-F238E27FC236}">
                  <a16:creationId xmlns:a16="http://schemas.microsoft.com/office/drawing/2014/main" id="{E68FE395-5DFD-4AB0-896F-B971012B44C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7"/>
            </a:graphicData>
          </a:graphic>
        </xdr:graphicFrame>
      </mc:Choice>
      <mc:Fallback>
        <xdr:sp macro="" textlink="">
          <xdr:nvSpPr>
            <xdr:cNvPr id="0" name=""/>
            <xdr:cNvSpPr>
              <a:spLocks noTextEdit="1"/>
            </xdr:cNvSpPr>
          </xdr:nvSpPr>
          <xdr:spPr>
            <a:xfrm>
              <a:off x="4463324" y="7077075"/>
              <a:ext cx="576108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680357</xdr:colOff>
      <xdr:row>150</xdr:row>
      <xdr:rowOff>84908</xdr:rowOff>
    </xdr:from>
    <xdr:to>
      <xdr:col>11</xdr:col>
      <xdr:colOff>935736</xdr:colOff>
      <xdr:row>153</xdr:row>
      <xdr:rowOff>748392</xdr:rowOff>
    </xdr:to>
    <mc:AlternateContent xmlns:mc="http://schemas.openxmlformats.org/markup-compatibility/2006">
      <mc:Choice xmlns:cx1="http://schemas.microsoft.com/office/drawing/2015/9/8/chartex" Requires="cx1">
        <xdr:graphicFrame macro="">
          <xdr:nvGraphicFramePr>
            <xdr:cNvPr id="19" name="Chart 35">
              <a:extLst>
                <a:ext uri="{FF2B5EF4-FFF2-40B4-BE49-F238E27FC236}">
                  <a16:creationId xmlns:a16="http://schemas.microsoft.com/office/drawing/2014/main" id="{3FA17E30-83B9-4F49-A54F-E3CCDF16899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8"/>
            </a:graphicData>
          </a:graphic>
        </xdr:graphicFrame>
      </mc:Choice>
      <mc:Fallback>
        <xdr:sp macro="" textlink="">
          <xdr:nvSpPr>
            <xdr:cNvPr id="0" name=""/>
            <xdr:cNvSpPr>
              <a:spLocks noTextEdit="1"/>
            </xdr:cNvSpPr>
          </xdr:nvSpPr>
          <xdr:spPr>
            <a:xfrm>
              <a:off x="10319657" y="7077075"/>
              <a:ext cx="549412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150</xdr:row>
      <xdr:rowOff>76200</xdr:rowOff>
    </xdr:from>
    <xdr:to>
      <xdr:col>17</xdr:col>
      <xdr:colOff>384919</xdr:colOff>
      <xdr:row>153</xdr:row>
      <xdr:rowOff>729343</xdr:rowOff>
    </xdr:to>
    <mc:AlternateContent xmlns:mc="http://schemas.openxmlformats.org/markup-compatibility/2006">
      <mc:Choice xmlns:cx1="http://schemas.microsoft.com/office/drawing/2015/9/8/chartex" Requires="cx1">
        <xdr:graphicFrame macro="">
          <xdr:nvGraphicFramePr>
            <xdr:cNvPr id="20" name="Chart 36">
              <a:extLst>
                <a:ext uri="{FF2B5EF4-FFF2-40B4-BE49-F238E27FC236}">
                  <a16:creationId xmlns:a16="http://schemas.microsoft.com/office/drawing/2014/main" id="{0923DA02-DAC0-4230-A7BD-98FE24A5E69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9"/>
            </a:graphicData>
          </a:graphic>
        </xdr:graphicFrame>
      </mc:Choice>
      <mc:Fallback>
        <xdr:sp macro="" textlink="">
          <xdr:nvSpPr>
            <xdr:cNvPr id="0" name=""/>
            <xdr:cNvSpPr>
              <a:spLocks noTextEdit="1"/>
            </xdr:cNvSpPr>
          </xdr:nvSpPr>
          <xdr:spPr>
            <a:xfrm>
              <a:off x="15984583" y="7077075"/>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579120</xdr:colOff>
      <xdr:row>150</xdr:row>
      <xdr:rowOff>108858</xdr:rowOff>
    </xdr:from>
    <xdr:to>
      <xdr:col>23</xdr:col>
      <xdr:colOff>925286</xdr:colOff>
      <xdr:row>153</xdr:row>
      <xdr:rowOff>714103</xdr:rowOff>
    </xdr:to>
    <mc:AlternateContent xmlns:mc="http://schemas.openxmlformats.org/markup-compatibility/2006">
      <mc:Choice xmlns:cx1="http://schemas.microsoft.com/office/drawing/2015/9/8/chartex" Requires="cx1">
        <xdr:graphicFrame macro="">
          <xdr:nvGraphicFramePr>
            <xdr:cNvPr id="21" name="Chart 37">
              <a:extLst>
                <a:ext uri="{FF2B5EF4-FFF2-40B4-BE49-F238E27FC236}">
                  <a16:creationId xmlns:a16="http://schemas.microsoft.com/office/drawing/2014/main" id="{2E929D2A-0832-47E5-A65B-BE9FF4478B4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0"/>
            </a:graphicData>
          </a:graphic>
        </xdr:graphicFrame>
      </mc:Choice>
      <mc:Fallback>
        <xdr:sp macro="" textlink="">
          <xdr:nvSpPr>
            <xdr:cNvPr id="0" name=""/>
            <xdr:cNvSpPr>
              <a:spLocks noTextEdit="1"/>
            </xdr:cNvSpPr>
          </xdr:nvSpPr>
          <xdr:spPr>
            <a:xfrm>
              <a:off x="22229445" y="7077075"/>
              <a:ext cx="663266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74747</xdr:colOff>
      <xdr:row>150</xdr:row>
      <xdr:rowOff>108858</xdr:rowOff>
    </xdr:from>
    <xdr:to>
      <xdr:col>29</xdr:col>
      <xdr:colOff>2530928</xdr:colOff>
      <xdr:row>153</xdr:row>
      <xdr:rowOff>771797</xdr:rowOff>
    </xdr:to>
    <mc:AlternateContent xmlns:mc="http://schemas.openxmlformats.org/markup-compatibility/2006">
      <mc:Choice xmlns:cx1="http://schemas.microsoft.com/office/drawing/2015/9/8/chartex" Requires="cx1">
        <xdr:graphicFrame macro="">
          <xdr:nvGraphicFramePr>
            <xdr:cNvPr id="22" name="Chart 38">
              <a:extLst>
                <a:ext uri="{FF2B5EF4-FFF2-40B4-BE49-F238E27FC236}">
                  <a16:creationId xmlns:a16="http://schemas.microsoft.com/office/drawing/2014/main" id="{DE901394-9658-4EB9-B285-46E79071F72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1"/>
            </a:graphicData>
          </a:graphic>
        </xdr:graphicFrame>
      </mc:Choice>
      <mc:Fallback>
        <xdr:sp macro="" textlink="">
          <xdr:nvSpPr>
            <xdr:cNvPr id="0" name=""/>
            <xdr:cNvSpPr>
              <a:spLocks noTextEdit="1"/>
            </xdr:cNvSpPr>
          </xdr:nvSpPr>
          <xdr:spPr>
            <a:xfrm>
              <a:off x="29059322" y="7077075"/>
              <a:ext cx="817118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155</xdr:row>
      <xdr:rowOff>94706</xdr:rowOff>
    </xdr:from>
    <xdr:to>
      <xdr:col>6</xdr:col>
      <xdr:colOff>598714</xdr:colOff>
      <xdr:row>158</xdr:row>
      <xdr:rowOff>734786</xdr:rowOff>
    </xdr:to>
    <mc:AlternateContent xmlns:mc="http://schemas.openxmlformats.org/markup-compatibility/2006">
      <mc:Choice xmlns:cx1="http://schemas.microsoft.com/office/drawing/2015/9/8/chartex" Requires="cx1">
        <xdr:graphicFrame macro="">
          <xdr:nvGraphicFramePr>
            <xdr:cNvPr id="23" name="Chart 39">
              <a:extLst>
                <a:ext uri="{FF2B5EF4-FFF2-40B4-BE49-F238E27FC236}">
                  <a16:creationId xmlns:a16="http://schemas.microsoft.com/office/drawing/2014/main" id="{E53F380C-F1B1-4729-AA81-49E64C6A0B6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2"/>
            </a:graphicData>
          </a:graphic>
        </xdr:graphicFrame>
      </mc:Choice>
      <mc:Fallback>
        <xdr:sp macro="" textlink="">
          <xdr:nvSpPr>
            <xdr:cNvPr id="0" name=""/>
            <xdr:cNvSpPr>
              <a:spLocks noTextEdit="1"/>
            </xdr:cNvSpPr>
          </xdr:nvSpPr>
          <xdr:spPr>
            <a:xfrm>
              <a:off x="4463324" y="7077075"/>
              <a:ext cx="577469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707572</xdr:colOff>
      <xdr:row>155</xdr:row>
      <xdr:rowOff>108857</xdr:rowOff>
    </xdr:from>
    <xdr:to>
      <xdr:col>11</xdr:col>
      <xdr:colOff>935736</xdr:colOff>
      <xdr:row>158</xdr:row>
      <xdr:rowOff>738051</xdr:rowOff>
    </xdr:to>
    <mc:AlternateContent xmlns:mc="http://schemas.openxmlformats.org/markup-compatibility/2006">
      <mc:Choice xmlns:cx1="http://schemas.microsoft.com/office/drawing/2015/9/8/chartex" Requires="cx1">
        <xdr:graphicFrame macro="">
          <xdr:nvGraphicFramePr>
            <xdr:cNvPr id="24" name="Chart 40">
              <a:extLst>
                <a:ext uri="{FF2B5EF4-FFF2-40B4-BE49-F238E27FC236}">
                  <a16:creationId xmlns:a16="http://schemas.microsoft.com/office/drawing/2014/main" id="{09ECAD51-ED57-4552-A0F8-3AB02633660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3"/>
            </a:graphicData>
          </a:graphic>
        </xdr:graphicFrame>
      </mc:Choice>
      <mc:Fallback>
        <xdr:sp macro="" textlink="">
          <xdr:nvSpPr>
            <xdr:cNvPr id="0" name=""/>
            <xdr:cNvSpPr>
              <a:spLocks noTextEdit="1"/>
            </xdr:cNvSpPr>
          </xdr:nvSpPr>
          <xdr:spPr>
            <a:xfrm>
              <a:off x="10346872" y="7077075"/>
              <a:ext cx="546691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155</xdr:row>
      <xdr:rowOff>76200</xdr:rowOff>
    </xdr:from>
    <xdr:to>
      <xdr:col>17</xdr:col>
      <xdr:colOff>384919</xdr:colOff>
      <xdr:row>158</xdr:row>
      <xdr:rowOff>729343</xdr:rowOff>
    </xdr:to>
    <mc:AlternateContent xmlns:mc="http://schemas.openxmlformats.org/markup-compatibility/2006">
      <mc:Choice xmlns:cx1="http://schemas.microsoft.com/office/drawing/2015/9/8/chartex" Requires="cx1">
        <xdr:graphicFrame macro="">
          <xdr:nvGraphicFramePr>
            <xdr:cNvPr id="25" name="Chart 41">
              <a:extLst>
                <a:ext uri="{FF2B5EF4-FFF2-40B4-BE49-F238E27FC236}">
                  <a16:creationId xmlns:a16="http://schemas.microsoft.com/office/drawing/2014/main" id="{844256A5-26CC-442C-85F0-1147B2101BD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4"/>
            </a:graphicData>
          </a:graphic>
        </xdr:graphicFrame>
      </mc:Choice>
      <mc:Fallback>
        <xdr:sp macro="" textlink="">
          <xdr:nvSpPr>
            <xdr:cNvPr id="0" name=""/>
            <xdr:cNvSpPr>
              <a:spLocks noTextEdit="1"/>
            </xdr:cNvSpPr>
          </xdr:nvSpPr>
          <xdr:spPr>
            <a:xfrm>
              <a:off x="15984583" y="7077075"/>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579119</xdr:colOff>
      <xdr:row>155</xdr:row>
      <xdr:rowOff>81643</xdr:rowOff>
    </xdr:from>
    <xdr:to>
      <xdr:col>23</xdr:col>
      <xdr:colOff>966106</xdr:colOff>
      <xdr:row>158</xdr:row>
      <xdr:rowOff>734786</xdr:rowOff>
    </xdr:to>
    <mc:AlternateContent xmlns:mc="http://schemas.openxmlformats.org/markup-compatibility/2006">
      <mc:Choice xmlns:cx1="http://schemas.microsoft.com/office/drawing/2015/9/8/chartex" Requires="cx1">
        <xdr:graphicFrame macro="">
          <xdr:nvGraphicFramePr>
            <xdr:cNvPr id="26" name="Chart 42">
              <a:extLst>
                <a:ext uri="{FF2B5EF4-FFF2-40B4-BE49-F238E27FC236}">
                  <a16:creationId xmlns:a16="http://schemas.microsoft.com/office/drawing/2014/main" id="{F4F27B97-8AB4-4C28-AB17-DFA30FB6598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5"/>
            </a:graphicData>
          </a:graphic>
        </xdr:graphicFrame>
      </mc:Choice>
      <mc:Fallback>
        <xdr:sp macro="" textlink="">
          <xdr:nvSpPr>
            <xdr:cNvPr id="0" name=""/>
            <xdr:cNvSpPr>
              <a:spLocks noTextEdit="1"/>
            </xdr:cNvSpPr>
          </xdr:nvSpPr>
          <xdr:spPr>
            <a:xfrm>
              <a:off x="22229444" y="7077075"/>
              <a:ext cx="6673487"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101962</xdr:colOff>
      <xdr:row>155</xdr:row>
      <xdr:rowOff>64226</xdr:rowOff>
    </xdr:from>
    <xdr:to>
      <xdr:col>29</xdr:col>
      <xdr:colOff>2517321</xdr:colOff>
      <xdr:row>158</xdr:row>
      <xdr:rowOff>653143</xdr:rowOff>
    </xdr:to>
    <mc:AlternateContent xmlns:mc="http://schemas.openxmlformats.org/markup-compatibility/2006">
      <mc:Choice xmlns:cx1="http://schemas.microsoft.com/office/drawing/2015/9/8/chartex" Requires="cx1">
        <xdr:graphicFrame macro="">
          <xdr:nvGraphicFramePr>
            <xdr:cNvPr id="27" name="Chart 43">
              <a:extLst>
                <a:ext uri="{FF2B5EF4-FFF2-40B4-BE49-F238E27FC236}">
                  <a16:creationId xmlns:a16="http://schemas.microsoft.com/office/drawing/2014/main" id="{265E095D-F2BC-4C43-8E2B-1CBAD38BC4B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6"/>
            </a:graphicData>
          </a:graphic>
        </xdr:graphicFrame>
      </mc:Choice>
      <mc:Fallback>
        <xdr:sp macro="" textlink="">
          <xdr:nvSpPr>
            <xdr:cNvPr id="0" name=""/>
            <xdr:cNvSpPr>
              <a:spLocks noTextEdit="1"/>
            </xdr:cNvSpPr>
          </xdr:nvSpPr>
          <xdr:spPr>
            <a:xfrm>
              <a:off x="29086537" y="7077075"/>
              <a:ext cx="814940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62775</xdr:colOff>
      <xdr:row>162</xdr:row>
      <xdr:rowOff>69273</xdr:rowOff>
    </xdr:from>
    <xdr:to>
      <xdr:col>6</xdr:col>
      <xdr:colOff>640773</xdr:colOff>
      <xdr:row>165</xdr:row>
      <xdr:rowOff>747849</xdr:rowOff>
    </xdr:to>
    <mc:AlternateContent xmlns:mc="http://schemas.openxmlformats.org/markup-compatibility/2006">
      <mc:Choice xmlns:cx1="http://schemas.microsoft.com/office/drawing/2015/9/8/chartex" Requires="cx1">
        <xdr:graphicFrame macro="">
          <xdr:nvGraphicFramePr>
            <xdr:cNvPr id="28" name="Chart 44">
              <a:extLst>
                <a:ext uri="{FF2B5EF4-FFF2-40B4-BE49-F238E27FC236}">
                  <a16:creationId xmlns:a16="http://schemas.microsoft.com/office/drawing/2014/main" id="{5A82EFDB-2BF6-4A9F-B5D7-061806473DB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7"/>
            </a:graphicData>
          </a:graphic>
        </xdr:graphicFrame>
      </mc:Choice>
      <mc:Fallback>
        <xdr:sp macro="" textlink="">
          <xdr:nvSpPr>
            <xdr:cNvPr id="0" name=""/>
            <xdr:cNvSpPr>
              <a:spLocks noTextEdit="1"/>
            </xdr:cNvSpPr>
          </xdr:nvSpPr>
          <xdr:spPr>
            <a:xfrm>
              <a:off x="4463325" y="7600950"/>
              <a:ext cx="581674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744681</xdr:colOff>
      <xdr:row>162</xdr:row>
      <xdr:rowOff>86591</xdr:rowOff>
    </xdr:from>
    <xdr:to>
      <xdr:col>11</xdr:col>
      <xdr:colOff>935736</xdr:colOff>
      <xdr:row>165</xdr:row>
      <xdr:rowOff>738052</xdr:rowOff>
    </xdr:to>
    <mc:AlternateContent xmlns:mc="http://schemas.openxmlformats.org/markup-compatibility/2006">
      <mc:Choice xmlns:cx1="http://schemas.microsoft.com/office/drawing/2015/9/8/chartex" Requires="cx1">
        <xdr:graphicFrame macro="">
          <xdr:nvGraphicFramePr>
            <xdr:cNvPr id="29" name="Chart 45">
              <a:extLst>
                <a:ext uri="{FF2B5EF4-FFF2-40B4-BE49-F238E27FC236}">
                  <a16:creationId xmlns:a16="http://schemas.microsoft.com/office/drawing/2014/main" id="{D3D13E88-29F0-47ED-803E-7FD1619D395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8"/>
            </a:graphicData>
          </a:graphic>
        </xdr:graphicFrame>
      </mc:Choice>
      <mc:Fallback>
        <xdr:sp macro="" textlink="">
          <xdr:nvSpPr>
            <xdr:cNvPr id="0" name=""/>
            <xdr:cNvSpPr>
              <a:spLocks noTextEdit="1"/>
            </xdr:cNvSpPr>
          </xdr:nvSpPr>
          <xdr:spPr>
            <a:xfrm>
              <a:off x="10383981" y="7600950"/>
              <a:ext cx="5429805"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162</xdr:row>
      <xdr:rowOff>76200</xdr:rowOff>
    </xdr:from>
    <xdr:to>
      <xdr:col>17</xdr:col>
      <xdr:colOff>384919</xdr:colOff>
      <xdr:row>165</xdr:row>
      <xdr:rowOff>729343</xdr:rowOff>
    </xdr:to>
    <mc:AlternateContent xmlns:mc="http://schemas.openxmlformats.org/markup-compatibility/2006">
      <mc:Choice xmlns:cx1="http://schemas.microsoft.com/office/drawing/2015/9/8/chartex" Requires="cx1">
        <xdr:graphicFrame macro="">
          <xdr:nvGraphicFramePr>
            <xdr:cNvPr id="30" name="Chart 46">
              <a:extLst>
                <a:ext uri="{FF2B5EF4-FFF2-40B4-BE49-F238E27FC236}">
                  <a16:creationId xmlns:a16="http://schemas.microsoft.com/office/drawing/2014/main" id="{D47E90B6-2BF6-4134-AD55-0A763CF415A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9"/>
            </a:graphicData>
          </a:graphic>
        </xdr:graphicFrame>
      </mc:Choice>
      <mc:Fallback>
        <xdr:sp macro="" textlink="">
          <xdr:nvSpPr>
            <xdr:cNvPr id="0" name=""/>
            <xdr:cNvSpPr>
              <a:spLocks noTextEdit="1"/>
            </xdr:cNvSpPr>
          </xdr:nvSpPr>
          <xdr:spPr>
            <a:xfrm>
              <a:off x="15984583" y="7600950"/>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557893</xdr:colOff>
      <xdr:row>162</xdr:row>
      <xdr:rowOff>81643</xdr:rowOff>
    </xdr:from>
    <xdr:to>
      <xdr:col>23</xdr:col>
      <xdr:colOff>952500</xdr:colOff>
      <xdr:row>165</xdr:row>
      <xdr:rowOff>714103</xdr:rowOff>
    </xdr:to>
    <mc:AlternateContent xmlns:mc="http://schemas.openxmlformats.org/markup-compatibility/2006">
      <mc:Choice xmlns:cx1="http://schemas.microsoft.com/office/drawing/2015/9/8/chartex" Requires="cx1">
        <xdr:graphicFrame macro="">
          <xdr:nvGraphicFramePr>
            <xdr:cNvPr id="31" name="Chart 47">
              <a:extLst>
                <a:ext uri="{FF2B5EF4-FFF2-40B4-BE49-F238E27FC236}">
                  <a16:creationId xmlns:a16="http://schemas.microsoft.com/office/drawing/2014/main" id="{35303B8A-3C03-49E9-A41C-72071473A24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0"/>
            </a:graphicData>
          </a:graphic>
        </xdr:graphicFrame>
      </mc:Choice>
      <mc:Fallback>
        <xdr:sp macro="" textlink="">
          <xdr:nvSpPr>
            <xdr:cNvPr id="0" name=""/>
            <xdr:cNvSpPr>
              <a:spLocks noTextEdit="1"/>
            </xdr:cNvSpPr>
          </xdr:nvSpPr>
          <xdr:spPr>
            <a:xfrm>
              <a:off x="22208218" y="7600950"/>
              <a:ext cx="6681107"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168762</xdr:colOff>
      <xdr:row>162</xdr:row>
      <xdr:rowOff>51955</xdr:rowOff>
    </xdr:from>
    <xdr:to>
      <xdr:col>29</xdr:col>
      <xdr:colOff>2511136</xdr:colOff>
      <xdr:row>165</xdr:row>
      <xdr:rowOff>734687</xdr:rowOff>
    </xdr:to>
    <mc:AlternateContent xmlns:mc="http://schemas.openxmlformats.org/markup-compatibility/2006">
      <mc:Choice xmlns:cx1="http://schemas.microsoft.com/office/drawing/2015/9/8/chartex" Requires="cx1">
        <xdr:graphicFrame macro="">
          <xdr:nvGraphicFramePr>
            <xdr:cNvPr id="32" name="Chart 48">
              <a:extLst>
                <a:ext uri="{FF2B5EF4-FFF2-40B4-BE49-F238E27FC236}">
                  <a16:creationId xmlns:a16="http://schemas.microsoft.com/office/drawing/2014/main" id="{06FADD56-903E-4848-B7D6-ED747D3D574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1"/>
            </a:graphicData>
          </a:graphic>
        </xdr:graphicFrame>
      </mc:Choice>
      <mc:Fallback>
        <xdr:sp macro="" textlink="">
          <xdr:nvSpPr>
            <xdr:cNvPr id="0" name=""/>
            <xdr:cNvSpPr>
              <a:spLocks noTextEdit="1"/>
            </xdr:cNvSpPr>
          </xdr:nvSpPr>
          <xdr:spPr>
            <a:xfrm>
              <a:off x="29153337" y="7600950"/>
              <a:ext cx="807642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167</xdr:row>
      <xdr:rowOff>68036</xdr:rowOff>
    </xdr:from>
    <xdr:to>
      <xdr:col>6</xdr:col>
      <xdr:colOff>666750</xdr:colOff>
      <xdr:row>170</xdr:row>
      <xdr:rowOff>747849</xdr:rowOff>
    </xdr:to>
    <mc:AlternateContent xmlns:mc="http://schemas.openxmlformats.org/markup-compatibility/2006">
      <mc:Choice xmlns:cx1="http://schemas.microsoft.com/office/drawing/2015/9/8/chartex" Requires="cx1">
        <xdr:graphicFrame macro="">
          <xdr:nvGraphicFramePr>
            <xdr:cNvPr id="33" name="Chart 49">
              <a:extLst>
                <a:ext uri="{FF2B5EF4-FFF2-40B4-BE49-F238E27FC236}">
                  <a16:creationId xmlns:a16="http://schemas.microsoft.com/office/drawing/2014/main" id="{DD1A7EE0-85F5-4EE2-854F-71C1FA9EE63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2"/>
            </a:graphicData>
          </a:graphic>
        </xdr:graphicFrame>
      </mc:Choice>
      <mc:Fallback>
        <xdr:sp macro="" textlink="">
          <xdr:nvSpPr>
            <xdr:cNvPr id="0" name=""/>
            <xdr:cNvSpPr>
              <a:spLocks noTextEdit="1"/>
            </xdr:cNvSpPr>
          </xdr:nvSpPr>
          <xdr:spPr>
            <a:xfrm>
              <a:off x="4463324" y="7600950"/>
              <a:ext cx="584272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789214</xdr:colOff>
      <xdr:row>167</xdr:row>
      <xdr:rowOff>81643</xdr:rowOff>
    </xdr:from>
    <xdr:to>
      <xdr:col>11</xdr:col>
      <xdr:colOff>935736</xdr:colOff>
      <xdr:row>170</xdr:row>
      <xdr:rowOff>738052</xdr:rowOff>
    </xdr:to>
    <mc:AlternateContent xmlns:mc="http://schemas.openxmlformats.org/markup-compatibility/2006">
      <mc:Choice xmlns:cx1="http://schemas.microsoft.com/office/drawing/2015/9/8/chartex" Requires="cx1">
        <xdr:graphicFrame macro="">
          <xdr:nvGraphicFramePr>
            <xdr:cNvPr id="34" name="Chart 50">
              <a:extLst>
                <a:ext uri="{FF2B5EF4-FFF2-40B4-BE49-F238E27FC236}">
                  <a16:creationId xmlns:a16="http://schemas.microsoft.com/office/drawing/2014/main" id="{1CD567EF-D97C-44AD-AFA1-9C0644FA845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3"/>
            </a:graphicData>
          </a:graphic>
        </xdr:graphicFrame>
      </mc:Choice>
      <mc:Fallback>
        <xdr:sp macro="" textlink="">
          <xdr:nvSpPr>
            <xdr:cNvPr id="0" name=""/>
            <xdr:cNvSpPr>
              <a:spLocks noTextEdit="1"/>
            </xdr:cNvSpPr>
          </xdr:nvSpPr>
          <xdr:spPr>
            <a:xfrm>
              <a:off x="10428514" y="7600950"/>
              <a:ext cx="5385272"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167</xdr:row>
      <xdr:rowOff>76200</xdr:rowOff>
    </xdr:from>
    <xdr:to>
      <xdr:col>17</xdr:col>
      <xdr:colOff>384919</xdr:colOff>
      <xdr:row>170</xdr:row>
      <xdr:rowOff>729343</xdr:rowOff>
    </xdr:to>
    <mc:AlternateContent xmlns:mc="http://schemas.openxmlformats.org/markup-compatibility/2006">
      <mc:Choice xmlns:cx1="http://schemas.microsoft.com/office/drawing/2015/9/8/chartex" Requires="cx1">
        <xdr:graphicFrame macro="">
          <xdr:nvGraphicFramePr>
            <xdr:cNvPr id="35" name="Chart 51">
              <a:extLst>
                <a:ext uri="{FF2B5EF4-FFF2-40B4-BE49-F238E27FC236}">
                  <a16:creationId xmlns:a16="http://schemas.microsoft.com/office/drawing/2014/main" id="{E3B5A961-1481-4A83-A00B-95CFE956393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4"/>
            </a:graphicData>
          </a:graphic>
        </xdr:graphicFrame>
      </mc:Choice>
      <mc:Fallback>
        <xdr:sp macro="" textlink="">
          <xdr:nvSpPr>
            <xdr:cNvPr id="0" name=""/>
            <xdr:cNvSpPr>
              <a:spLocks noTextEdit="1"/>
            </xdr:cNvSpPr>
          </xdr:nvSpPr>
          <xdr:spPr>
            <a:xfrm>
              <a:off x="15984583" y="7600950"/>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579120</xdr:colOff>
      <xdr:row>167</xdr:row>
      <xdr:rowOff>60960</xdr:rowOff>
    </xdr:from>
    <xdr:to>
      <xdr:col>23</xdr:col>
      <xdr:colOff>1020536</xdr:colOff>
      <xdr:row>170</xdr:row>
      <xdr:rowOff>707571</xdr:rowOff>
    </xdr:to>
    <mc:AlternateContent xmlns:mc="http://schemas.openxmlformats.org/markup-compatibility/2006">
      <mc:Choice xmlns:cx1="http://schemas.microsoft.com/office/drawing/2015/9/8/chartex" Requires="cx1">
        <xdr:graphicFrame macro="">
          <xdr:nvGraphicFramePr>
            <xdr:cNvPr id="36" name="Chart 52">
              <a:extLst>
                <a:ext uri="{FF2B5EF4-FFF2-40B4-BE49-F238E27FC236}">
                  <a16:creationId xmlns:a16="http://schemas.microsoft.com/office/drawing/2014/main" id="{188098CE-C010-4E3E-B5D7-3CD7174A56E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5"/>
            </a:graphicData>
          </a:graphic>
        </xdr:graphicFrame>
      </mc:Choice>
      <mc:Fallback>
        <xdr:sp macro="" textlink="">
          <xdr:nvSpPr>
            <xdr:cNvPr id="0" name=""/>
            <xdr:cNvSpPr>
              <a:spLocks noTextEdit="1"/>
            </xdr:cNvSpPr>
          </xdr:nvSpPr>
          <xdr:spPr>
            <a:xfrm>
              <a:off x="22229445" y="7600950"/>
              <a:ext cx="672791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169999</xdr:colOff>
      <xdr:row>167</xdr:row>
      <xdr:rowOff>40820</xdr:rowOff>
    </xdr:from>
    <xdr:to>
      <xdr:col>29</xdr:col>
      <xdr:colOff>2490107</xdr:colOff>
      <xdr:row>170</xdr:row>
      <xdr:rowOff>690154</xdr:rowOff>
    </xdr:to>
    <mc:AlternateContent xmlns:mc="http://schemas.openxmlformats.org/markup-compatibility/2006">
      <mc:Choice xmlns:cx1="http://schemas.microsoft.com/office/drawing/2015/9/8/chartex" Requires="cx1">
        <xdr:graphicFrame macro="">
          <xdr:nvGraphicFramePr>
            <xdr:cNvPr id="37" name="Chart 53">
              <a:extLst>
                <a:ext uri="{FF2B5EF4-FFF2-40B4-BE49-F238E27FC236}">
                  <a16:creationId xmlns:a16="http://schemas.microsoft.com/office/drawing/2014/main" id="{CEFCF002-B758-4042-98DC-1D31FB2379B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6"/>
            </a:graphicData>
          </a:graphic>
        </xdr:graphicFrame>
      </mc:Choice>
      <mc:Fallback>
        <xdr:sp macro="" textlink="">
          <xdr:nvSpPr>
            <xdr:cNvPr id="0" name=""/>
            <xdr:cNvSpPr>
              <a:spLocks noTextEdit="1"/>
            </xdr:cNvSpPr>
          </xdr:nvSpPr>
          <xdr:spPr>
            <a:xfrm>
              <a:off x="29154574" y="7600950"/>
              <a:ext cx="808273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172</xdr:row>
      <xdr:rowOff>81643</xdr:rowOff>
    </xdr:from>
    <xdr:to>
      <xdr:col>6</xdr:col>
      <xdr:colOff>707572</xdr:colOff>
      <xdr:row>175</xdr:row>
      <xdr:rowOff>747849</xdr:rowOff>
    </xdr:to>
    <mc:AlternateContent xmlns:mc="http://schemas.openxmlformats.org/markup-compatibility/2006">
      <mc:Choice xmlns:cx1="http://schemas.microsoft.com/office/drawing/2015/9/8/chartex" Requires="cx1">
        <xdr:graphicFrame macro="">
          <xdr:nvGraphicFramePr>
            <xdr:cNvPr id="38" name="Chart 54">
              <a:extLst>
                <a:ext uri="{FF2B5EF4-FFF2-40B4-BE49-F238E27FC236}">
                  <a16:creationId xmlns:a16="http://schemas.microsoft.com/office/drawing/2014/main" id="{42F74958-A081-4645-9B09-9147CC06A0D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7"/>
            </a:graphicData>
          </a:graphic>
        </xdr:graphicFrame>
      </mc:Choice>
      <mc:Fallback>
        <xdr:sp macro="" textlink="">
          <xdr:nvSpPr>
            <xdr:cNvPr id="0" name=""/>
            <xdr:cNvSpPr>
              <a:spLocks noTextEdit="1"/>
            </xdr:cNvSpPr>
          </xdr:nvSpPr>
          <xdr:spPr>
            <a:xfrm>
              <a:off x="4463324" y="7600950"/>
              <a:ext cx="588354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6</xdr:col>
      <xdr:colOff>843643</xdr:colOff>
      <xdr:row>172</xdr:row>
      <xdr:rowOff>95249</xdr:rowOff>
    </xdr:from>
    <xdr:to>
      <xdr:col>11</xdr:col>
      <xdr:colOff>935736</xdr:colOff>
      <xdr:row>175</xdr:row>
      <xdr:rowOff>738051</xdr:rowOff>
    </xdr:to>
    <mc:AlternateContent xmlns:mc="http://schemas.openxmlformats.org/markup-compatibility/2006">
      <mc:Choice xmlns:cx1="http://schemas.microsoft.com/office/drawing/2015/9/8/chartex" Requires="cx1">
        <xdr:graphicFrame macro="">
          <xdr:nvGraphicFramePr>
            <xdr:cNvPr id="39" name="Chart 55">
              <a:extLst>
                <a:ext uri="{FF2B5EF4-FFF2-40B4-BE49-F238E27FC236}">
                  <a16:creationId xmlns:a16="http://schemas.microsoft.com/office/drawing/2014/main" id="{89125F6F-55A6-4F6E-927D-A0E329D3B07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8"/>
            </a:graphicData>
          </a:graphic>
        </xdr:graphicFrame>
      </mc:Choice>
      <mc:Fallback>
        <xdr:sp macro="" textlink="">
          <xdr:nvSpPr>
            <xdr:cNvPr id="0" name=""/>
            <xdr:cNvSpPr>
              <a:spLocks noTextEdit="1"/>
            </xdr:cNvSpPr>
          </xdr:nvSpPr>
          <xdr:spPr>
            <a:xfrm>
              <a:off x="10482943" y="7600950"/>
              <a:ext cx="533084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12</xdr:col>
      <xdr:colOff>58783</xdr:colOff>
      <xdr:row>172</xdr:row>
      <xdr:rowOff>76200</xdr:rowOff>
    </xdr:from>
    <xdr:to>
      <xdr:col>17</xdr:col>
      <xdr:colOff>384919</xdr:colOff>
      <xdr:row>175</xdr:row>
      <xdr:rowOff>729343</xdr:rowOff>
    </xdr:to>
    <mc:AlternateContent xmlns:mc="http://schemas.openxmlformats.org/markup-compatibility/2006">
      <mc:Choice xmlns:cx1="http://schemas.microsoft.com/office/drawing/2015/9/8/chartex" Requires="cx1">
        <xdr:graphicFrame macro="">
          <xdr:nvGraphicFramePr>
            <xdr:cNvPr id="40" name="Chart 56">
              <a:extLst>
                <a:ext uri="{FF2B5EF4-FFF2-40B4-BE49-F238E27FC236}">
                  <a16:creationId xmlns:a16="http://schemas.microsoft.com/office/drawing/2014/main" id="{3F6300E2-88B5-42DD-94F8-43D8C36A6B0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9"/>
            </a:graphicData>
          </a:graphic>
        </xdr:graphicFrame>
      </mc:Choice>
      <mc:Fallback>
        <xdr:sp macro="" textlink="">
          <xdr:nvSpPr>
            <xdr:cNvPr id="0" name=""/>
            <xdr:cNvSpPr>
              <a:spLocks noTextEdit="1"/>
            </xdr:cNvSpPr>
          </xdr:nvSpPr>
          <xdr:spPr>
            <a:xfrm>
              <a:off x="15984583" y="7600950"/>
              <a:ext cx="605066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17</xdr:col>
      <xdr:colOff>579120</xdr:colOff>
      <xdr:row>172</xdr:row>
      <xdr:rowOff>95250</xdr:rowOff>
    </xdr:from>
    <xdr:to>
      <xdr:col>23</xdr:col>
      <xdr:colOff>1006929</xdr:colOff>
      <xdr:row>175</xdr:row>
      <xdr:rowOff>714103</xdr:rowOff>
    </xdr:to>
    <mc:AlternateContent xmlns:mc="http://schemas.openxmlformats.org/markup-compatibility/2006">
      <mc:Choice xmlns:cx1="http://schemas.microsoft.com/office/drawing/2015/9/8/chartex" Requires="cx1">
        <xdr:graphicFrame macro="">
          <xdr:nvGraphicFramePr>
            <xdr:cNvPr id="41" name="Chart 57">
              <a:extLst>
                <a:ext uri="{FF2B5EF4-FFF2-40B4-BE49-F238E27FC236}">
                  <a16:creationId xmlns:a16="http://schemas.microsoft.com/office/drawing/2014/main" id="{68AF4FCD-99A7-4D3C-A859-72730669532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0"/>
            </a:graphicData>
          </a:graphic>
        </xdr:graphicFrame>
      </mc:Choice>
      <mc:Fallback>
        <xdr:sp macro="" textlink="">
          <xdr:nvSpPr>
            <xdr:cNvPr id="0" name=""/>
            <xdr:cNvSpPr>
              <a:spLocks noTextEdit="1"/>
            </xdr:cNvSpPr>
          </xdr:nvSpPr>
          <xdr:spPr>
            <a:xfrm>
              <a:off x="22229445" y="7600950"/>
              <a:ext cx="671430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24</xdr:col>
      <xdr:colOff>169998</xdr:colOff>
      <xdr:row>172</xdr:row>
      <xdr:rowOff>81643</xdr:rowOff>
    </xdr:from>
    <xdr:to>
      <xdr:col>29</xdr:col>
      <xdr:colOff>2476499</xdr:colOff>
      <xdr:row>175</xdr:row>
      <xdr:rowOff>703762</xdr:rowOff>
    </xdr:to>
    <mc:AlternateContent xmlns:mc="http://schemas.openxmlformats.org/markup-compatibility/2006">
      <mc:Choice xmlns:cx1="http://schemas.microsoft.com/office/drawing/2015/9/8/chartex" Requires="cx1">
        <xdr:graphicFrame macro="">
          <xdr:nvGraphicFramePr>
            <xdr:cNvPr id="42" name="Chart 58">
              <a:extLst>
                <a:ext uri="{FF2B5EF4-FFF2-40B4-BE49-F238E27FC236}">
                  <a16:creationId xmlns:a16="http://schemas.microsoft.com/office/drawing/2014/main" id="{02EDC98A-61C7-4640-A9F6-CF2FBFBFF86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1"/>
            </a:graphicData>
          </a:graphic>
        </xdr:graphicFrame>
      </mc:Choice>
      <mc:Fallback>
        <xdr:sp macro="" textlink="">
          <xdr:nvSpPr>
            <xdr:cNvPr id="0" name=""/>
            <xdr:cNvSpPr>
              <a:spLocks noTextEdit="1"/>
            </xdr:cNvSpPr>
          </xdr:nvSpPr>
          <xdr:spPr>
            <a:xfrm>
              <a:off x="29154573" y="7600950"/>
              <a:ext cx="807865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179</xdr:row>
      <xdr:rowOff>69272</xdr:rowOff>
    </xdr:from>
    <xdr:to>
      <xdr:col>6</xdr:col>
      <xdr:colOff>692727</xdr:colOff>
      <xdr:row>182</xdr:row>
      <xdr:rowOff>747849</xdr:rowOff>
    </xdr:to>
    <xdr:graphicFrame macro="">
      <xdr:nvGraphicFramePr>
        <xdr:cNvPr id="43" name="Chart 59">
          <a:extLst>
            <a:ext uri="{FF2B5EF4-FFF2-40B4-BE49-F238E27FC236}">
              <a16:creationId xmlns:a16="http://schemas.microsoft.com/office/drawing/2014/main" id="{78C7F7E3-4B29-4AAA-9DA4-89888FD85E0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2"/>
        </a:graphicData>
      </a:graphic>
    </xdr:graphicFrame>
    <xdr:clientData/>
  </xdr:twoCellAnchor>
  <xdr:twoCellAnchor>
    <xdr:from>
      <xdr:col>6</xdr:col>
      <xdr:colOff>848591</xdr:colOff>
      <xdr:row>179</xdr:row>
      <xdr:rowOff>69273</xdr:rowOff>
    </xdr:from>
    <xdr:to>
      <xdr:col>11</xdr:col>
      <xdr:colOff>935736</xdr:colOff>
      <xdr:row>182</xdr:row>
      <xdr:rowOff>738053</xdr:rowOff>
    </xdr:to>
    <xdr:graphicFrame macro="">
      <xdr:nvGraphicFramePr>
        <xdr:cNvPr id="44" name="Chart 60">
          <a:extLst>
            <a:ext uri="{FF2B5EF4-FFF2-40B4-BE49-F238E27FC236}">
              <a16:creationId xmlns:a16="http://schemas.microsoft.com/office/drawing/2014/main" id="{B8178644-2492-46B5-A579-BBF4C936370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3"/>
        </a:graphicData>
      </a:graphic>
    </xdr:graphicFrame>
    <xdr:clientData/>
  </xdr:twoCellAnchor>
  <xdr:twoCellAnchor>
    <xdr:from>
      <xdr:col>0</xdr:col>
      <xdr:colOff>539024</xdr:colOff>
      <xdr:row>280</xdr:row>
      <xdr:rowOff>258536</xdr:rowOff>
    </xdr:from>
    <xdr:to>
      <xdr:col>1</xdr:col>
      <xdr:colOff>661053</xdr:colOff>
      <xdr:row>280</xdr:row>
      <xdr:rowOff>304255</xdr:rowOff>
    </xdr:to>
    <xdr:graphicFrame macro="">
      <xdr:nvGraphicFramePr>
        <xdr:cNvPr id="45" name="Chart 116">
          <a:extLst>
            <a:ext uri="{FF2B5EF4-FFF2-40B4-BE49-F238E27FC236}">
              <a16:creationId xmlns:a16="http://schemas.microsoft.com/office/drawing/2014/main" id="{13AA9B68-6E1E-4872-B534-019E1EB2DDF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4"/>
        </a:graphicData>
      </a:graphic>
    </xdr:graphicFrame>
    <xdr:clientData/>
  </xdr:twoCellAnchor>
  <xdr:twoCellAnchor>
    <xdr:from>
      <xdr:col>1</xdr:col>
      <xdr:colOff>62774</xdr:colOff>
      <xdr:row>130</xdr:row>
      <xdr:rowOff>94706</xdr:rowOff>
    </xdr:from>
    <xdr:to>
      <xdr:col>7</xdr:col>
      <xdr:colOff>0</xdr:colOff>
      <xdr:row>133</xdr:row>
      <xdr:rowOff>625929</xdr:rowOff>
    </xdr:to>
    <xdr:graphicFrame macro="">
      <xdr:nvGraphicFramePr>
        <xdr:cNvPr id="46" name="Chart 103">
          <a:extLst>
            <a:ext uri="{FF2B5EF4-FFF2-40B4-BE49-F238E27FC236}">
              <a16:creationId xmlns:a16="http://schemas.microsoft.com/office/drawing/2014/main" id="{102268ED-494B-4B2B-9BCE-4A2975BDE3D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5"/>
        </a:graphicData>
      </a:graphic>
    </xdr:graphicFrame>
    <xdr:clientData/>
  </xdr:twoCellAnchor>
  <xdr:twoCellAnchor>
    <xdr:from>
      <xdr:col>17</xdr:col>
      <xdr:colOff>585922</xdr:colOff>
      <xdr:row>130</xdr:row>
      <xdr:rowOff>108858</xdr:rowOff>
    </xdr:from>
    <xdr:to>
      <xdr:col>22</xdr:col>
      <xdr:colOff>449035</xdr:colOff>
      <xdr:row>133</xdr:row>
      <xdr:rowOff>625930</xdr:rowOff>
    </xdr:to>
    <xdr:graphicFrame macro="">
      <xdr:nvGraphicFramePr>
        <xdr:cNvPr id="47" name="Chart 123">
          <a:extLst>
            <a:ext uri="{FF2B5EF4-FFF2-40B4-BE49-F238E27FC236}">
              <a16:creationId xmlns:a16="http://schemas.microsoft.com/office/drawing/2014/main" id="{986B8BA9-5546-4940-9086-A438E7FBF02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6"/>
        </a:graphicData>
      </a:graphic>
    </xdr:graphicFrame>
    <xdr:clientData/>
  </xdr:twoCellAnchor>
  <xdr:twoCellAnchor>
    <xdr:from>
      <xdr:col>27</xdr:col>
      <xdr:colOff>638084</xdr:colOff>
      <xdr:row>125</xdr:row>
      <xdr:rowOff>57876</xdr:rowOff>
    </xdr:from>
    <xdr:to>
      <xdr:col>30</xdr:col>
      <xdr:colOff>1757970</xdr:colOff>
      <xdr:row>128</xdr:row>
      <xdr:rowOff>711019</xdr:rowOff>
    </xdr:to>
    <xdr:graphicFrame macro="">
      <xdr:nvGraphicFramePr>
        <xdr:cNvPr id="48" name="Chart 126">
          <a:extLst>
            <a:ext uri="{FF2B5EF4-FFF2-40B4-BE49-F238E27FC236}">
              <a16:creationId xmlns:a16="http://schemas.microsoft.com/office/drawing/2014/main" id="{A1511033-D75D-4A81-BE93-CC72E123A15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7"/>
        </a:graphicData>
      </a:graphic>
    </xdr:graphicFrame>
    <xdr:clientData/>
  </xdr:twoCellAnchor>
  <xdr:twoCellAnchor>
    <xdr:from>
      <xdr:col>7</xdr:col>
      <xdr:colOff>149679</xdr:colOff>
      <xdr:row>130</xdr:row>
      <xdr:rowOff>76563</xdr:rowOff>
    </xdr:from>
    <xdr:to>
      <xdr:col>12</xdr:col>
      <xdr:colOff>54429</xdr:colOff>
      <xdr:row>133</xdr:row>
      <xdr:rowOff>612322</xdr:rowOff>
    </xdr:to>
    <xdr:graphicFrame macro="">
      <xdr:nvGraphicFramePr>
        <xdr:cNvPr id="49" name="Chart 127">
          <a:extLst>
            <a:ext uri="{FF2B5EF4-FFF2-40B4-BE49-F238E27FC236}">
              <a16:creationId xmlns:a16="http://schemas.microsoft.com/office/drawing/2014/main" id="{2F6167A3-45B9-4CE6-85AD-63943032B89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8"/>
        </a:graphicData>
      </a:graphic>
    </xdr:graphicFrame>
    <xdr:clientData/>
  </xdr:twoCellAnchor>
  <xdr:twoCellAnchor>
    <xdr:from>
      <xdr:col>12</xdr:col>
      <xdr:colOff>163286</xdr:colOff>
      <xdr:row>130</xdr:row>
      <xdr:rowOff>92893</xdr:rowOff>
    </xdr:from>
    <xdr:to>
      <xdr:col>17</xdr:col>
      <xdr:colOff>462643</xdr:colOff>
      <xdr:row>133</xdr:row>
      <xdr:rowOff>612323</xdr:rowOff>
    </xdr:to>
    <xdr:graphicFrame macro="">
      <xdr:nvGraphicFramePr>
        <xdr:cNvPr id="50" name="Chart 129">
          <a:extLst>
            <a:ext uri="{FF2B5EF4-FFF2-40B4-BE49-F238E27FC236}">
              <a16:creationId xmlns:a16="http://schemas.microsoft.com/office/drawing/2014/main" id="{6A364394-DA29-4726-927B-DD38824BD27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9"/>
        </a:graphicData>
      </a:graphic>
    </xdr:graphicFrame>
    <xdr:clientData/>
  </xdr:twoCellAnchor>
  <xdr:twoCellAnchor>
    <xdr:from>
      <xdr:col>22</xdr:col>
      <xdr:colOff>517071</xdr:colOff>
      <xdr:row>130</xdr:row>
      <xdr:rowOff>97518</xdr:rowOff>
    </xdr:from>
    <xdr:to>
      <xdr:col>27</xdr:col>
      <xdr:colOff>556006</xdr:colOff>
      <xdr:row>133</xdr:row>
      <xdr:rowOff>625930</xdr:rowOff>
    </xdr:to>
    <xdr:graphicFrame macro="">
      <xdr:nvGraphicFramePr>
        <xdr:cNvPr id="51" name="Chart 130">
          <a:extLst>
            <a:ext uri="{FF2B5EF4-FFF2-40B4-BE49-F238E27FC236}">
              <a16:creationId xmlns:a16="http://schemas.microsoft.com/office/drawing/2014/main" id="{C4CFBC3D-26C1-4A2A-9FBB-A56037DDB68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0"/>
        </a:graphicData>
      </a:graphic>
    </xdr:graphicFrame>
    <xdr:clientData/>
  </xdr:twoCellAnchor>
  <xdr:twoCellAnchor>
    <xdr:from>
      <xdr:col>27</xdr:col>
      <xdr:colOff>635000</xdr:colOff>
      <xdr:row>130</xdr:row>
      <xdr:rowOff>111125</xdr:rowOff>
    </xdr:from>
    <xdr:to>
      <xdr:col>30</xdr:col>
      <xdr:colOff>1763958</xdr:colOff>
      <xdr:row>133</xdr:row>
      <xdr:rowOff>759460</xdr:rowOff>
    </xdr:to>
    <xdr:graphicFrame macro="">
      <xdr:nvGraphicFramePr>
        <xdr:cNvPr id="52" name="Chart 131">
          <a:extLst>
            <a:ext uri="{FF2B5EF4-FFF2-40B4-BE49-F238E27FC236}">
              <a16:creationId xmlns:a16="http://schemas.microsoft.com/office/drawing/2014/main" id="{2629C4EC-B945-454B-AB8B-E04DC796428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1"/>
        </a:graphicData>
      </a:graphic>
    </xdr:graphicFrame>
    <xdr:clientData/>
  </xdr:twoCellAnchor>
  <xdr:twoCellAnchor>
    <xdr:from>
      <xdr:col>1</xdr:col>
      <xdr:colOff>81644</xdr:colOff>
      <xdr:row>125</xdr:row>
      <xdr:rowOff>84364</xdr:rowOff>
    </xdr:from>
    <xdr:to>
      <xdr:col>7</xdr:col>
      <xdr:colOff>0</xdr:colOff>
      <xdr:row>128</xdr:row>
      <xdr:rowOff>802822</xdr:rowOff>
    </xdr:to>
    <xdr:graphicFrame macro="">
      <xdr:nvGraphicFramePr>
        <xdr:cNvPr id="53" name="Gráfico 52">
          <a:extLst>
            <a:ext uri="{FF2B5EF4-FFF2-40B4-BE49-F238E27FC236}">
              <a16:creationId xmlns:a16="http://schemas.microsoft.com/office/drawing/2014/main" id="{446B082E-F8F0-44B0-8765-89073DD405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2"/>
        </a:graphicData>
      </a:graphic>
    </xdr:graphicFrame>
    <xdr:clientData/>
  </xdr:twoCellAnchor>
  <xdr:twoCellAnchor>
    <xdr:from>
      <xdr:col>12</xdr:col>
      <xdr:colOff>27214</xdr:colOff>
      <xdr:row>179</xdr:row>
      <xdr:rowOff>54429</xdr:rowOff>
    </xdr:from>
    <xdr:to>
      <xdr:col>17</xdr:col>
      <xdr:colOff>381000</xdr:colOff>
      <xdr:row>182</xdr:row>
      <xdr:rowOff>734786</xdr:rowOff>
    </xdr:to>
    <xdr:graphicFrame macro="">
      <xdr:nvGraphicFramePr>
        <xdr:cNvPr id="54" name="Chart 60">
          <a:extLst>
            <a:ext uri="{FF2B5EF4-FFF2-40B4-BE49-F238E27FC236}">
              <a16:creationId xmlns:a16="http://schemas.microsoft.com/office/drawing/2014/main" id="{7A966A25-E0BA-4ED8-9695-F15077EE059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3"/>
        </a:graphicData>
      </a:graphic>
    </xdr:graphicFrame>
    <xdr:clientData/>
  </xdr:twoCellAnchor>
  <xdr:twoCellAnchor>
    <xdr:from>
      <xdr:col>17</xdr:col>
      <xdr:colOff>557892</xdr:colOff>
      <xdr:row>179</xdr:row>
      <xdr:rowOff>81643</xdr:rowOff>
    </xdr:from>
    <xdr:to>
      <xdr:col>23</xdr:col>
      <xdr:colOff>557893</xdr:colOff>
      <xdr:row>182</xdr:row>
      <xdr:rowOff>707571</xdr:rowOff>
    </xdr:to>
    <xdr:graphicFrame macro="">
      <xdr:nvGraphicFramePr>
        <xdr:cNvPr id="55" name="Chart 60">
          <a:extLst>
            <a:ext uri="{FF2B5EF4-FFF2-40B4-BE49-F238E27FC236}">
              <a16:creationId xmlns:a16="http://schemas.microsoft.com/office/drawing/2014/main" id="{12610E3C-6B6E-4551-A1E1-591B70BF81F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4"/>
        </a:graphicData>
      </a:graphic>
    </xdr:graphicFrame>
    <xdr:clientData/>
  </xdr:twoCellAnchor>
  <xdr:twoCellAnchor>
    <xdr:from>
      <xdr:col>23</xdr:col>
      <xdr:colOff>721179</xdr:colOff>
      <xdr:row>179</xdr:row>
      <xdr:rowOff>81643</xdr:rowOff>
    </xdr:from>
    <xdr:to>
      <xdr:col>29</xdr:col>
      <xdr:colOff>1714501</xdr:colOff>
      <xdr:row>182</xdr:row>
      <xdr:rowOff>653143</xdr:rowOff>
    </xdr:to>
    <xdr:graphicFrame macro="">
      <xdr:nvGraphicFramePr>
        <xdr:cNvPr id="56" name="Chart 60">
          <a:extLst>
            <a:ext uri="{FF2B5EF4-FFF2-40B4-BE49-F238E27FC236}">
              <a16:creationId xmlns:a16="http://schemas.microsoft.com/office/drawing/2014/main" id="{A50DEF53-A228-46FE-AF05-2B98BBFDD4E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5"/>
        </a:graphicData>
      </a:graphic>
    </xdr:graphicFrame>
    <xdr:clientData/>
  </xdr:twoCellAnchor>
  <xdr:twoCellAnchor>
    <xdr:from>
      <xdr:col>1</xdr:col>
      <xdr:colOff>68035</xdr:colOff>
      <xdr:row>184</xdr:row>
      <xdr:rowOff>81643</xdr:rowOff>
    </xdr:from>
    <xdr:to>
      <xdr:col>6</xdr:col>
      <xdr:colOff>697988</xdr:colOff>
      <xdr:row>187</xdr:row>
      <xdr:rowOff>760220</xdr:rowOff>
    </xdr:to>
    <xdr:graphicFrame macro="">
      <xdr:nvGraphicFramePr>
        <xdr:cNvPr id="57" name="Chart 59">
          <a:extLst>
            <a:ext uri="{FF2B5EF4-FFF2-40B4-BE49-F238E27FC236}">
              <a16:creationId xmlns:a16="http://schemas.microsoft.com/office/drawing/2014/main" id="{3A636686-BF60-4EC5-994A-1DF9F07EE51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6"/>
        </a:graphicData>
      </a:graphic>
    </xdr:graphicFrame>
    <xdr:clientData/>
  </xdr:twoCellAnchor>
  <xdr:twoCellAnchor>
    <xdr:from>
      <xdr:col>6</xdr:col>
      <xdr:colOff>816428</xdr:colOff>
      <xdr:row>184</xdr:row>
      <xdr:rowOff>68036</xdr:rowOff>
    </xdr:from>
    <xdr:to>
      <xdr:col>11</xdr:col>
      <xdr:colOff>925286</xdr:colOff>
      <xdr:row>187</xdr:row>
      <xdr:rowOff>748392</xdr:rowOff>
    </xdr:to>
    <xdr:graphicFrame macro="">
      <xdr:nvGraphicFramePr>
        <xdr:cNvPr id="58" name="Chart 59">
          <a:extLst>
            <a:ext uri="{FF2B5EF4-FFF2-40B4-BE49-F238E27FC236}">
              <a16:creationId xmlns:a16="http://schemas.microsoft.com/office/drawing/2014/main" id="{A1159FA3-96C4-46D8-A841-6C4FA097940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7"/>
        </a:graphicData>
      </a:graphic>
    </xdr:graphicFrame>
    <xdr:clientData/>
  </xdr:twoCellAnchor>
  <xdr:twoCellAnchor>
    <xdr:from>
      <xdr:col>12</xdr:col>
      <xdr:colOff>27213</xdr:colOff>
      <xdr:row>184</xdr:row>
      <xdr:rowOff>95250</xdr:rowOff>
    </xdr:from>
    <xdr:to>
      <xdr:col>17</xdr:col>
      <xdr:colOff>380999</xdr:colOff>
      <xdr:row>187</xdr:row>
      <xdr:rowOff>761999</xdr:rowOff>
    </xdr:to>
    <xdr:graphicFrame macro="">
      <xdr:nvGraphicFramePr>
        <xdr:cNvPr id="59" name="Chart 59">
          <a:extLst>
            <a:ext uri="{FF2B5EF4-FFF2-40B4-BE49-F238E27FC236}">
              <a16:creationId xmlns:a16="http://schemas.microsoft.com/office/drawing/2014/main" id="{241C83F0-0E3F-4FF6-92BB-244D10B4CAE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8"/>
        </a:graphicData>
      </a:graphic>
    </xdr:graphicFrame>
    <xdr:clientData/>
  </xdr:twoCellAnchor>
  <xdr:twoCellAnchor>
    <xdr:from>
      <xdr:col>17</xdr:col>
      <xdr:colOff>557893</xdr:colOff>
      <xdr:row>184</xdr:row>
      <xdr:rowOff>68036</xdr:rowOff>
    </xdr:from>
    <xdr:to>
      <xdr:col>23</xdr:col>
      <xdr:colOff>571501</xdr:colOff>
      <xdr:row>187</xdr:row>
      <xdr:rowOff>762000</xdr:rowOff>
    </xdr:to>
    <xdr:graphicFrame macro="">
      <xdr:nvGraphicFramePr>
        <xdr:cNvPr id="60" name="Chart 59">
          <a:extLst>
            <a:ext uri="{FF2B5EF4-FFF2-40B4-BE49-F238E27FC236}">
              <a16:creationId xmlns:a16="http://schemas.microsoft.com/office/drawing/2014/main" id="{8E529761-1966-46D4-9586-BC798909EE9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9"/>
        </a:graphicData>
      </a:graphic>
    </xdr:graphicFrame>
    <xdr:clientData/>
  </xdr:twoCellAnchor>
  <xdr:twoCellAnchor>
    <xdr:from>
      <xdr:col>23</xdr:col>
      <xdr:colOff>748395</xdr:colOff>
      <xdr:row>184</xdr:row>
      <xdr:rowOff>81642</xdr:rowOff>
    </xdr:from>
    <xdr:to>
      <xdr:col>29</xdr:col>
      <xdr:colOff>1932215</xdr:colOff>
      <xdr:row>187</xdr:row>
      <xdr:rowOff>789214</xdr:rowOff>
    </xdr:to>
    <xdr:graphicFrame macro="">
      <xdr:nvGraphicFramePr>
        <xdr:cNvPr id="61" name="Chart 59">
          <a:extLst>
            <a:ext uri="{FF2B5EF4-FFF2-40B4-BE49-F238E27FC236}">
              <a16:creationId xmlns:a16="http://schemas.microsoft.com/office/drawing/2014/main" id="{9378D017-C0BB-4B6A-863B-64F803953B3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0"/>
        </a:graphicData>
      </a:graphic>
    </xdr:graphicFrame>
    <xdr:clientData/>
  </xdr:twoCellAnchor>
  <xdr:twoCellAnchor>
    <xdr:from>
      <xdr:col>1</xdr:col>
      <xdr:colOff>68036</xdr:colOff>
      <xdr:row>189</xdr:row>
      <xdr:rowOff>68037</xdr:rowOff>
    </xdr:from>
    <xdr:to>
      <xdr:col>6</xdr:col>
      <xdr:colOff>721180</xdr:colOff>
      <xdr:row>192</xdr:row>
      <xdr:rowOff>789214</xdr:rowOff>
    </xdr:to>
    <xdr:graphicFrame macro="">
      <xdr:nvGraphicFramePr>
        <xdr:cNvPr id="62" name="Chart 59">
          <a:extLst>
            <a:ext uri="{FF2B5EF4-FFF2-40B4-BE49-F238E27FC236}">
              <a16:creationId xmlns:a16="http://schemas.microsoft.com/office/drawing/2014/main" id="{FFCD0D89-2914-4036-BF84-1CA53EA877A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1"/>
        </a:graphicData>
      </a:graphic>
    </xdr:graphicFrame>
    <xdr:clientData/>
  </xdr:twoCellAnchor>
  <xdr:twoCellAnchor>
    <xdr:from>
      <xdr:col>6</xdr:col>
      <xdr:colOff>857250</xdr:colOff>
      <xdr:row>189</xdr:row>
      <xdr:rowOff>68036</xdr:rowOff>
    </xdr:from>
    <xdr:to>
      <xdr:col>11</xdr:col>
      <xdr:colOff>979714</xdr:colOff>
      <xdr:row>192</xdr:row>
      <xdr:rowOff>734786</xdr:rowOff>
    </xdr:to>
    <xdr:graphicFrame macro="">
      <xdr:nvGraphicFramePr>
        <xdr:cNvPr id="63" name="Chart 59">
          <a:extLst>
            <a:ext uri="{FF2B5EF4-FFF2-40B4-BE49-F238E27FC236}">
              <a16:creationId xmlns:a16="http://schemas.microsoft.com/office/drawing/2014/main" id="{EC063F00-47C7-4208-8B9E-EEA54894B40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2"/>
        </a:graphicData>
      </a:graphic>
    </xdr:graphicFrame>
    <xdr:clientData/>
  </xdr:twoCellAnchor>
  <xdr:twoCellAnchor>
    <xdr:from>
      <xdr:col>12</xdr:col>
      <xdr:colOff>27215</xdr:colOff>
      <xdr:row>189</xdr:row>
      <xdr:rowOff>68036</xdr:rowOff>
    </xdr:from>
    <xdr:to>
      <xdr:col>17</xdr:col>
      <xdr:colOff>421822</xdr:colOff>
      <xdr:row>192</xdr:row>
      <xdr:rowOff>734786</xdr:rowOff>
    </xdr:to>
    <xdr:graphicFrame macro="">
      <xdr:nvGraphicFramePr>
        <xdr:cNvPr id="64" name="Chart 59">
          <a:extLst>
            <a:ext uri="{FF2B5EF4-FFF2-40B4-BE49-F238E27FC236}">
              <a16:creationId xmlns:a16="http://schemas.microsoft.com/office/drawing/2014/main" id="{F020C461-9BCD-465B-BDA5-A0AD0901C72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3"/>
        </a:graphicData>
      </a:graphic>
    </xdr:graphicFrame>
    <xdr:clientData/>
  </xdr:twoCellAnchor>
  <xdr:twoCellAnchor>
    <xdr:from>
      <xdr:col>17</xdr:col>
      <xdr:colOff>571499</xdr:colOff>
      <xdr:row>189</xdr:row>
      <xdr:rowOff>54430</xdr:rowOff>
    </xdr:from>
    <xdr:to>
      <xdr:col>23</xdr:col>
      <xdr:colOff>571500</xdr:colOff>
      <xdr:row>192</xdr:row>
      <xdr:rowOff>666750</xdr:rowOff>
    </xdr:to>
    <xdr:graphicFrame macro="">
      <xdr:nvGraphicFramePr>
        <xdr:cNvPr id="65" name="Chart 59">
          <a:extLst>
            <a:ext uri="{FF2B5EF4-FFF2-40B4-BE49-F238E27FC236}">
              <a16:creationId xmlns:a16="http://schemas.microsoft.com/office/drawing/2014/main" id="{6B4C0C35-C9D0-4BD8-BF02-437D6C0A116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4"/>
        </a:graphicData>
      </a:graphic>
    </xdr:graphicFrame>
    <xdr:clientData/>
  </xdr:twoCellAnchor>
  <xdr:twoCellAnchor>
    <xdr:from>
      <xdr:col>23</xdr:col>
      <xdr:colOff>802822</xdr:colOff>
      <xdr:row>189</xdr:row>
      <xdr:rowOff>54429</xdr:rowOff>
    </xdr:from>
    <xdr:to>
      <xdr:col>29</xdr:col>
      <xdr:colOff>1986644</xdr:colOff>
      <xdr:row>192</xdr:row>
      <xdr:rowOff>734786</xdr:rowOff>
    </xdr:to>
    <xdr:graphicFrame macro="">
      <xdr:nvGraphicFramePr>
        <xdr:cNvPr id="66" name="Chart 59">
          <a:extLst>
            <a:ext uri="{FF2B5EF4-FFF2-40B4-BE49-F238E27FC236}">
              <a16:creationId xmlns:a16="http://schemas.microsoft.com/office/drawing/2014/main" id="{04053C3A-6F96-49D5-939F-9D9F20FEA31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5"/>
        </a:graphicData>
      </a:graphic>
    </xdr:graphicFrame>
    <xdr:clientData/>
  </xdr:twoCellAnchor>
  <xdr:twoCellAnchor>
    <xdr:from>
      <xdr:col>1</xdr:col>
      <xdr:colOff>54429</xdr:colOff>
      <xdr:row>196</xdr:row>
      <xdr:rowOff>68036</xdr:rowOff>
    </xdr:from>
    <xdr:to>
      <xdr:col>6</xdr:col>
      <xdr:colOff>781791</xdr:colOff>
      <xdr:row>199</xdr:row>
      <xdr:rowOff>760763</xdr:rowOff>
    </xdr:to>
    <xdr:graphicFrame macro="">
      <xdr:nvGraphicFramePr>
        <xdr:cNvPr id="67" name="Chart 59">
          <a:extLst>
            <a:ext uri="{FF2B5EF4-FFF2-40B4-BE49-F238E27FC236}">
              <a16:creationId xmlns:a16="http://schemas.microsoft.com/office/drawing/2014/main" id="{99D7D48F-AE3E-41B9-A487-7373F80D562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6"/>
        </a:graphicData>
      </a:graphic>
    </xdr:graphicFrame>
    <xdr:clientData/>
  </xdr:twoCellAnchor>
  <xdr:twoCellAnchor>
    <xdr:from>
      <xdr:col>6</xdr:col>
      <xdr:colOff>888175</xdr:colOff>
      <xdr:row>196</xdr:row>
      <xdr:rowOff>68036</xdr:rowOff>
    </xdr:from>
    <xdr:to>
      <xdr:col>12</xdr:col>
      <xdr:colOff>44532</xdr:colOff>
      <xdr:row>199</xdr:row>
      <xdr:rowOff>781793</xdr:rowOff>
    </xdr:to>
    <xdr:graphicFrame macro="">
      <xdr:nvGraphicFramePr>
        <xdr:cNvPr id="68" name="Chart 59">
          <a:extLst>
            <a:ext uri="{FF2B5EF4-FFF2-40B4-BE49-F238E27FC236}">
              <a16:creationId xmlns:a16="http://schemas.microsoft.com/office/drawing/2014/main" id="{B049D3F7-3B79-45AE-951E-A3BE5E9A06F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7"/>
        </a:graphicData>
      </a:graphic>
    </xdr:graphicFrame>
    <xdr:clientData/>
  </xdr:twoCellAnchor>
  <xdr:twoCellAnchor>
    <xdr:from>
      <xdr:col>12</xdr:col>
      <xdr:colOff>136071</xdr:colOff>
      <xdr:row>196</xdr:row>
      <xdr:rowOff>68036</xdr:rowOff>
    </xdr:from>
    <xdr:to>
      <xdr:col>17</xdr:col>
      <xdr:colOff>476250</xdr:colOff>
      <xdr:row>199</xdr:row>
      <xdr:rowOff>754578</xdr:rowOff>
    </xdr:to>
    <xdr:graphicFrame macro="">
      <xdr:nvGraphicFramePr>
        <xdr:cNvPr id="69" name="Chart 59">
          <a:extLst>
            <a:ext uri="{FF2B5EF4-FFF2-40B4-BE49-F238E27FC236}">
              <a16:creationId xmlns:a16="http://schemas.microsoft.com/office/drawing/2014/main" id="{EA32A3D3-F52A-4DAC-860F-4D375CED83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8"/>
        </a:graphicData>
      </a:graphic>
    </xdr:graphicFrame>
    <xdr:clientData/>
  </xdr:twoCellAnchor>
  <xdr:twoCellAnchor>
    <xdr:from>
      <xdr:col>17</xdr:col>
      <xdr:colOff>612321</xdr:colOff>
      <xdr:row>196</xdr:row>
      <xdr:rowOff>54428</xdr:rowOff>
    </xdr:from>
    <xdr:to>
      <xdr:col>23</xdr:col>
      <xdr:colOff>734787</xdr:colOff>
      <xdr:row>199</xdr:row>
      <xdr:rowOff>754578</xdr:rowOff>
    </xdr:to>
    <xdr:graphicFrame macro="">
      <xdr:nvGraphicFramePr>
        <xdr:cNvPr id="70" name="Chart 59">
          <a:extLst>
            <a:ext uri="{FF2B5EF4-FFF2-40B4-BE49-F238E27FC236}">
              <a16:creationId xmlns:a16="http://schemas.microsoft.com/office/drawing/2014/main" id="{2ED4F54E-57CC-446A-AF72-CE0EF4FC210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9"/>
        </a:graphicData>
      </a:graphic>
    </xdr:graphicFrame>
    <xdr:clientData/>
  </xdr:twoCellAnchor>
  <xdr:twoCellAnchor>
    <xdr:from>
      <xdr:col>23</xdr:col>
      <xdr:colOff>857250</xdr:colOff>
      <xdr:row>196</xdr:row>
      <xdr:rowOff>68035</xdr:rowOff>
    </xdr:from>
    <xdr:to>
      <xdr:col>29</xdr:col>
      <xdr:colOff>2027466</xdr:colOff>
      <xdr:row>199</xdr:row>
      <xdr:rowOff>768185</xdr:rowOff>
    </xdr:to>
    <xdr:graphicFrame macro="">
      <xdr:nvGraphicFramePr>
        <xdr:cNvPr id="71" name="Chart 59">
          <a:extLst>
            <a:ext uri="{FF2B5EF4-FFF2-40B4-BE49-F238E27FC236}">
              <a16:creationId xmlns:a16="http://schemas.microsoft.com/office/drawing/2014/main" id="{E156D596-E032-4840-B780-0F27B21E8D5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0"/>
        </a:graphicData>
      </a:graphic>
    </xdr:graphicFrame>
    <xdr:clientData/>
  </xdr:twoCellAnchor>
  <xdr:twoCellAnchor>
    <xdr:from>
      <xdr:col>1</xdr:col>
      <xdr:colOff>54428</xdr:colOff>
      <xdr:row>201</xdr:row>
      <xdr:rowOff>81643</xdr:rowOff>
    </xdr:from>
    <xdr:to>
      <xdr:col>6</xdr:col>
      <xdr:colOff>707572</xdr:colOff>
      <xdr:row>204</xdr:row>
      <xdr:rowOff>762000</xdr:rowOff>
    </xdr:to>
    <xdr:graphicFrame macro="">
      <xdr:nvGraphicFramePr>
        <xdr:cNvPr id="72" name="Chart 59">
          <a:extLst>
            <a:ext uri="{FF2B5EF4-FFF2-40B4-BE49-F238E27FC236}">
              <a16:creationId xmlns:a16="http://schemas.microsoft.com/office/drawing/2014/main" id="{9BEAE4B3-5355-4FF1-9067-7D21653E783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1"/>
        </a:graphicData>
      </a:graphic>
    </xdr:graphicFrame>
    <xdr:clientData/>
  </xdr:twoCellAnchor>
  <xdr:twoCellAnchor>
    <xdr:from>
      <xdr:col>6</xdr:col>
      <xdr:colOff>857251</xdr:colOff>
      <xdr:row>201</xdr:row>
      <xdr:rowOff>108858</xdr:rowOff>
    </xdr:from>
    <xdr:to>
      <xdr:col>12</xdr:col>
      <xdr:colOff>1</xdr:colOff>
      <xdr:row>204</xdr:row>
      <xdr:rowOff>748394</xdr:rowOff>
    </xdr:to>
    <xdr:graphicFrame macro="">
      <xdr:nvGraphicFramePr>
        <xdr:cNvPr id="73" name="Chart 59">
          <a:extLst>
            <a:ext uri="{FF2B5EF4-FFF2-40B4-BE49-F238E27FC236}">
              <a16:creationId xmlns:a16="http://schemas.microsoft.com/office/drawing/2014/main" id="{892D40E6-A93F-44A7-A885-5ED9C632687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2"/>
        </a:graphicData>
      </a:graphic>
    </xdr:graphicFrame>
    <xdr:clientData/>
  </xdr:twoCellAnchor>
  <xdr:twoCellAnchor>
    <xdr:from>
      <xdr:col>12</xdr:col>
      <xdr:colOff>108856</xdr:colOff>
      <xdr:row>201</xdr:row>
      <xdr:rowOff>81643</xdr:rowOff>
    </xdr:from>
    <xdr:to>
      <xdr:col>17</xdr:col>
      <xdr:colOff>462642</xdr:colOff>
      <xdr:row>204</xdr:row>
      <xdr:rowOff>748393</xdr:rowOff>
    </xdr:to>
    <xdr:graphicFrame macro="">
      <xdr:nvGraphicFramePr>
        <xdr:cNvPr id="74" name="Chart 59">
          <a:extLst>
            <a:ext uri="{FF2B5EF4-FFF2-40B4-BE49-F238E27FC236}">
              <a16:creationId xmlns:a16="http://schemas.microsoft.com/office/drawing/2014/main" id="{64C5CC50-F0E1-4E09-9078-15F91DA8D65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3"/>
        </a:graphicData>
      </a:graphic>
    </xdr:graphicFrame>
    <xdr:clientData/>
  </xdr:twoCellAnchor>
  <xdr:twoCellAnchor>
    <xdr:from>
      <xdr:col>17</xdr:col>
      <xdr:colOff>612321</xdr:colOff>
      <xdr:row>201</xdr:row>
      <xdr:rowOff>95250</xdr:rowOff>
    </xdr:from>
    <xdr:to>
      <xdr:col>23</xdr:col>
      <xdr:colOff>721179</xdr:colOff>
      <xdr:row>204</xdr:row>
      <xdr:rowOff>762000</xdr:rowOff>
    </xdr:to>
    <xdr:graphicFrame macro="">
      <xdr:nvGraphicFramePr>
        <xdr:cNvPr id="75" name="Chart 59">
          <a:extLst>
            <a:ext uri="{FF2B5EF4-FFF2-40B4-BE49-F238E27FC236}">
              <a16:creationId xmlns:a16="http://schemas.microsoft.com/office/drawing/2014/main" id="{4B888F20-057F-4573-A2F9-549D3382EEE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4"/>
        </a:graphicData>
      </a:graphic>
    </xdr:graphicFrame>
    <xdr:clientData/>
  </xdr:twoCellAnchor>
  <xdr:twoCellAnchor>
    <xdr:from>
      <xdr:col>23</xdr:col>
      <xdr:colOff>884465</xdr:colOff>
      <xdr:row>201</xdr:row>
      <xdr:rowOff>81643</xdr:rowOff>
    </xdr:from>
    <xdr:to>
      <xdr:col>29</xdr:col>
      <xdr:colOff>2041073</xdr:colOff>
      <xdr:row>204</xdr:row>
      <xdr:rowOff>748393</xdr:rowOff>
    </xdr:to>
    <xdr:graphicFrame macro="">
      <xdr:nvGraphicFramePr>
        <xdr:cNvPr id="76" name="Chart 59">
          <a:extLst>
            <a:ext uri="{FF2B5EF4-FFF2-40B4-BE49-F238E27FC236}">
              <a16:creationId xmlns:a16="http://schemas.microsoft.com/office/drawing/2014/main" id="{E7113D14-A785-4FF5-A3D0-73686E339BA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5"/>
        </a:graphicData>
      </a:graphic>
    </xdr:graphicFrame>
    <xdr:clientData/>
  </xdr:twoCellAnchor>
  <xdr:twoCellAnchor>
    <xdr:from>
      <xdr:col>1</xdr:col>
      <xdr:colOff>68035</xdr:colOff>
      <xdr:row>206</xdr:row>
      <xdr:rowOff>81643</xdr:rowOff>
    </xdr:from>
    <xdr:to>
      <xdr:col>6</xdr:col>
      <xdr:colOff>816428</xdr:colOff>
      <xdr:row>209</xdr:row>
      <xdr:rowOff>762000</xdr:rowOff>
    </xdr:to>
    <xdr:graphicFrame macro="">
      <xdr:nvGraphicFramePr>
        <xdr:cNvPr id="77" name="Chart 59">
          <a:extLst>
            <a:ext uri="{FF2B5EF4-FFF2-40B4-BE49-F238E27FC236}">
              <a16:creationId xmlns:a16="http://schemas.microsoft.com/office/drawing/2014/main" id="{4DAF9E65-3DBF-4658-BF94-23BBD4438CC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6"/>
        </a:graphicData>
      </a:graphic>
    </xdr:graphicFrame>
    <xdr:clientData/>
  </xdr:twoCellAnchor>
  <xdr:twoCellAnchor>
    <xdr:from>
      <xdr:col>6</xdr:col>
      <xdr:colOff>938893</xdr:colOff>
      <xdr:row>206</xdr:row>
      <xdr:rowOff>95250</xdr:rowOff>
    </xdr:from>
    <xdr:to>
      <xdr:col>12</xdr:col>
      <xdr:colOff>27215</xdr:colOff>
      <xdr:row>209</xdr:row>
      <xdr:rowOff>762000</xdr:rowOff>
    </xdr:to>
    <xdr:graphicFrame macro="">
      <xdr:nvGraphicFramePr>
        <xdr:cNvPr id="78" name="Chart 59">
          <a:extLst>
            <a:ext uri="{FF2B5EF4-FFF2-40B4-BE49-F238E27FC236}">
              <a16:creationId xmlns:a16="http://schemas.microsoft.com/office/drawing/2014/main" id="{1589F33F-07CF-4531-9932-95DB65B05EB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7"/>
        </a:graphicData>
      </a:graphic>
    </xdr:graphicFrame>
    <xdr:clientData/>
  </xdr:twoCellAnchor>
  <xdr:twoCellAnchor>
    <xdr:from>
      <xdr:col>12</xdr:col>
      <xdr:colOff>149678</xdr:colOff>
      <xdr:row>206</xdr:row>
      <xdr:rowOff>68036</xdr:rowOff>
    </xdr:from>
    <xdr:to>
      <xdr:col>17</xdr:col>
      <xdr:colOff>462642</xdr:colOff>
      <xdr:row>209</xdr:row>
      <xdr:rowOff>748393</xdr:rowOff>
    </xdr:to>
    <xdr:graphicFrame macro="">
      <xdr:nvGraphicFramePr>
        <xdr:cNvPr id="79" name="Chart 59">
          <a:extLst>
            <a:ext uri="{FF2B5EF4-FFF2-40B4-BE49-F238E27FC236}">
              <a16:creationId xmlns:a16="http://schemas.microsoft.com/office/drawing/2014/main" id="{742712C9-312C-4963-847D-F5FB679B297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8"/>
        </a:graphicData>
      </a:graphic>
    </xdr:graphicFrame>
    <xdr:clientData/>
  </xdr:twoCellAnchor>
  <xdr:twoCellAnchor>
    <xdr:from>
      <xdr:col>17</xdr:col>
      <xdr:colOff>598715</xdr:colOff>
      <xdr:row>206</xdr:row>
      <xdr:rowOff>68036</xdr:rowOff>
    </xdr:from>
    <xdr:to>
      <xdr:col>23</xdr:col>
      <xdr:colOff>734786</xdr:colOff>
      <xdr:row>209</xdr:row>
      <xdr:rowOff>761999</xdr:rowOff>
    </xdr:to>
    <xdr:graphicFrame macro="">
      <xdr:nvGraphicFramePr>
        <xdr:cNvPr id="80" name="Chart 59">
          <a:extLst>
            <a:ext uri="{FF2B5EF4-FFF2-40B4-BE49-F238E27FC236}">
              <a16:creationId xmlns:a16="http://schemas.microsoft.com/office/drawing/2014/main" id="{807C1146-C45A-40ED-9568-4208D09B661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9"/>
        </a:graphicData>
      </a:graphic>
    </xdr:graphicFrame>
    <xdr:clientData/>
  </xdr:twoCellAnchor>
  <xdr:twoCellAnchor>
    <xdr:from>
      <xdr:col>23</xdr:col>
      <xdr:colOff>884465</xdr:colOff>
      <xdr:row>206</xdr:row>
      <xdr:rowOff>54428</xdr:rowOff>
    </xdr:from>
    <xdr:to>
      <xdr:col>29</xdr:col>
      <xdr:colOff>2068286</xdr:colOff>
      <xdr:row>209</xdr:row>
      <xdr:rowOff>748391</xdr:rowOff>
    </xdr:to>
    <xdr:graphicFrame macro="">
      <xdr:nvGraphicFramePr>
        <xdr:cNvPr id="81" name="Chart 59">
          <a:extLst>
            <a:ext uri="{FF2B5EF4-FFF2-40B4-BE49-F238E27FC236}">
              <a16:creationId xmlns:a16="http://schemas.microsoft.com/office/drawing/2014/main" id="{17ED4C67-B38B-45EB-8BA6-7A31CD1EF1B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0"/>
        </a:graphicData>
      </a:graphic>
    </xdr:graphicFrame>
    <xdr:clientData/>
  </xdr:twoCellAnchor>
  <xdr:twoCellAnchor>
    <xdr:from>
      <xdr:col>1</xdr:col>
      <xdr:colOff>81644</xdr:colOff>
      <xdr:row>213</xdr:row>
      <xdr:rowOff>27215</xdr:rowOff>
    </xdr:from>
    <xdr:to>
      <xdr:col>6</xdr:col>
      <xdr:colOff>748394</xdr:colOff>
      <xdr:row>216</xdr:row>
      <xdr:rowOff>707571</xdr:rowOff>
    </xdr:to>
    <xdr:graphicFrame macro="">
      <xdr:nvGraphicFramePr>
        <xdr:cNvPr id="82" name="Chart 59">
          <a:extLst>
            <a:ext uri="{FF2B5EF4-FFF2-40B4-BE49-F238E27FC236}">
              <a16:creationId xmlns:a16="http://schemas.microsoft.com/office/drawing/2014/main" id="{909AAB8F-7BA6-449F-9BCF-560285C8AE5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1"/>
        </a:graphicData>
      </a:graphic>
    </xdr:graphicFrame>
    <xdr:clientData/>
  </xdr:twoCellAnchor>
  <xdr:twoCellAnchor>
    <xdr:from>
      <xdr:col>6</xdr:col>
      <xdr:colOff>843644</xdr:colOff>
      <xdr:row>213</xdr:row>
      <xdr:rowOff>40822</xdr:rowOff>
    </xdr:from>
    <xdr:to>
      <xdr:col>11</xdr:col>
      <xdr:colOff>1034144</xdr:colOff>
      <xdr:row>216</xdr:row>
      <xdr:rowOff>693962</xdr:rowOff>
    </xdr:to>
    <xdr:graphicFrame macro="">
      <xdr:nvGraphicFramePr>
        <xdr:cNvPr id="83" name="Chart 59">
          <a:extLst>
            <a:ext uri="{FF2B5EF4-FFF2-40B4-BE49-F238E27FC236}">
              <a16:creationId xmlns:a16="http://schemas.microsoft.com/office/drawing/2014/main" id="{8619CA12-4DB4-4906-956D-9B527FC87EB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2"/>
        </a:graphicData>
      </a:graphic>
    </xdr:graphicFrame>
    <xdr:clientData/>
  </xdr:twoCellAnchor>
  <xdr:twoCellAnchor>
    <xdr:from>
      <xdr:col>12</xdr:col>
      <xdr:colOff>122465</xdr:colOff>
      <xdr:row>213</xdr:row>
      <xdr:rowOff>108857</xdr:rowOff>
    </xdr:from>
    <xdr:to>
      <xdr:col>16</xdr:col>
      <xdr:colOff>666750</xdr:colOff>
      <xdr:row>216</xdr:row>
      <xdr:rowOff>680354</xdr:rowOff>
    </xdr:to>
    <xdr:graphicFrame macro="">
      <xdr:nvGraphicFramePr>
        <xdr:cNvPr id="84" name="Chart 59">
          <a:extLst>
            <a:ext uri="{FF2B5EF4-FFF2-40B4-BE49-F238E27FC236}">
              <a16:creationId xmlns:a16="http://schemas.microsoft.com/office/drawing/2014/main" id="{C66DA16B-4279-4C25-8E06-F2CD191F154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3"/>
        </a:graphicData>
      </a:graphic>
    </xdr:graphicFrame>
    <xdr:clientData/>
  </xdr:twoCellAnchor>
  <xdr:twoCellAnchor>
    <xdr:from>
      <xdr:col>16</xdr:col>
      <xdr:colOff>802821</xdr:colOff>
      <xdr:row>213</xdr:row>
      <xdr:rowOff>81643</xdr:rowOff>
    </xdr:from>
    <xdr:to>
      <xdr:col>21</xdr:col>
      <xdr:colOff>938893</xdr:colOff>
      <xdr:row>216</xdr:row>
      <xdr:rowOff>693964</xdr:rowOff>
    </xdr:to>
    <xdr:graphicFrame macro="">
      <xdr:nvGraphicFramePr>
        <xdr:cNvPr id="85" name="Chart 59">
          <a:extLst>
            <a:ext uri="{FF2B5EF4-FFF2-40B4-BE49-F238E27FC236}">
              <a16:creationId xmlns:a16="http://schemas.microsoft.com/office/drawing/2014/main" id="{880018F2-7A30-49A5-B95D-48832AA320F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4"/>
        </a:graphicData>
      </a:graphic>
    </xdr:graphicFrame>
    <xdr:clientData/>
  </xdr:twoCellAnchor>
  <xdr:twoCellAnchor>
    <xdr:from>
      <xdr:col>22</xdr:col>
      <xdr:colOff>13608</xdr:colOff>
      <xdr:row>213</xdr:row>
      <xdr:rowOff>108857</xdr:rowOff>
    </xdr:from>
    <xdr:to>
      <xdr:col>27</xdr:col>
      <xdr:colOff>367394</xdr:colOff>
      <xdr:row>216</xdr:row>
      <xdr:rowOff>721178</xdr:rowOff>
    </xdr:to>
    <xdr:graphicFrame macro="">
      <xdr:nvGraphicFramePr>
        <xdr:cNvPr id="86" name="Chart 59">
          <a:extLst>
            <a:ext uri="{FF2B5EF4-FFF2-40B4-BE49-F238E27FC236}">
              <a16:creationId xmlns:a16="http://schemas.microsoft.com/office/drawing/2014/main" id="{EDFE52B0-3F77-4D02-A716-97FDA337771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5"/>
        </a:graphicData>
      </a:graphic>
    </xdr:graphicFrame>
    <xdr:clientData/>
  </xdr:twoCellAnchor>
  <xdr:twoCellAnchor>
    <xdr:from>
      <xdr:col>1</xdr:col>
      <xdr:colOff>81643</xdr:colOff>
      <xdr:row>218</xdr:row>
      <xdr:rowOff>13607</xdr:rowOff>
    </xdr:from>
    <xdr:to>
      <xdr:col>6</xdr:col>
      <xdr:colOff>721179</xdr:colOff>
      <xdr:row>221</xdr:row>
      <xdr:rowOff>734785</xdr:rowOff>
    </xdr:to>
    <xdr:graphicFrame macro="">
      <xdr:nvGraphicFramePr>
        <xdr:cNvPr id="87" name="Chart 59">
          <a:extLst>
            <a:ext uri="{FF2B5EF4-FFF2-40B4-BE49-F238E27FC236}">
              <a16:creationId xmlns:a16="http://schemas.microsoft.com/office/drawing/2014/main" id="{82AB04AF-AAA7-4A92-8216-9175A18E872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6"/>
        </a:graphicData>
      </a:graphic>
    </xdr:graphicFrame>
    <xdr:clientData/>
  </xdr:twoCellAnchor>
  <xdr:twoCellAnchor>
    <xdr:from>
      <xdr:col>6</xdr:col>
      <xdr:colOff>857250</xdr:colOff>
      <xdr:row>218</xdr:row>
      <xdr:rowOff>13608</xdr:rowOff>
    </xdr:from>
    <xdr:to>
      <xdr:col>12</xdr:col>
      <xdr:colOff>40822</xdr:colOff>
      <xdr:row>221</xdr:row>
      <xdr:rowOff>748393</xdr:rowOff>
    </xdr:to>
    <xdr:graphicFrame macro="">
      <xdr:nvGraphicFramePr>
        <xdr:cNvPr id="88" name="Chart 59">
          <a:extLst>
            <a:ext uri="{FF2B5EF4-FFF2-40B4-BE49-F238E27FC236}">
              <a16:creationId xmlns:a16="http://schemas.microsoft.com/office/drawing/2014/main" id="{365475D4-8C1A-4201-98A7-24CE08A9BCC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7"/>
        </a:graphicData>
      </a:graphic>
    </xdr:graphicFrame>
    <xdr:clientData/>
  </xdr:twoCellAnchor>
  <xdr:twoCellAnchor>
    <xdr:from>
      <xdr:col>12</xdr:col>
      <xdr:colOff>163286</xdr:colOff>
      <xdr:row>218</xdr:row>
      <xdr:rowOff>13607</xdr:rowOff>
    </xdr:from>
    <xdr:to>
      <xdr:col>16</xdr:col>
      <xdr:colOff>707572</xdr:colOff>
      <xdr:row>221</xdr:row>
      <xdr:rowOff>748392</xdr:rowOff>
    </xdr:to>
    <xdr:graphicFrame macro="">
      <xdr:nvGraphicFramePr>
        <xdr:cNvPr id="89" name="Chart 59">
          <a:extLst>
            <a:ext uri="{FF2B5EF4-FFF2-40B4-BE49-F238E27FC236}">
              <a16:creationId xmlns:a16="http://schemas.microsoft.com/office/drawing/2014/main" id="{AEE9EAB3-BD50-413B-A48B-874344B0653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8"/>
        </a:graphicData>
      </a:graphic>
    </xdr:graphicFrame>
    <xdr:clientData/>
  </xdr:twoCellAnchor>
  <xdr:twoCellAnchor>
    <xdr:from>
      <xdr:col>16</xdr:col>
      <xdr:colOff>870857</xdr:colOff>
      <xdr:row>218</xdr:row>
      <xdr:rowOff>13607</xdr:rowOff>
    </xdr:from>
    <xdr:to>
      <xdr:col>21</xdr:col>
      <xdr:colOff>979715</xdr:colOff>
      <xdr:row>221</xdr:row>
      <xdr:rowOff>748392</xdr:rowOff>
    </xdr:to>
    <xdr:graphicFrame macro="">
      <xdr:nvGraphicFramePr>
        <xdr:cNvPr id="90" name="Chart 59">
          <a:extLst>
            <a:ext uri="{FF2B5EF4-FFF2-40B4-BE49-F238E27FC236}">
              <a16:creationId xmlns:a16="http://schemas.microsoft.com/office/drawing/2014/main" id="{99A4D093-0C68-4E7E-9AEC-B01F3A10562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9"/>
        </a:graphicData>
      </a:graphic>
    </xdr:graphicFrame>
    <xdr:clientData/>
  </xdr:twoCellAnchor>
  <xdr:twoCellAnchor>
    <xdr:from>
      <xdr:col>22</xdr:col>
      <xdr:colOff>0</xdr:colOff>
      <xdr:row>218</xdr:row>
      <xdr:rowOff>27214</xdr:rowOff>
    </xdr:from>
    <xdr:to>
      <xdr:col>27</xdr:col>
      <xdr:colOff>326572</xdr:colOff>
      <xdr:row>221</xdr:row>
      <xdr:rowOff>734784</xdr:rowOff>
    </xdr:to>
    <xdr:graphicFrame macro="">
      <xdr:nvGraphicFramePr>
        <xdr:cNvPr id="91" name="Chart 59">
          <a:extLst>
            <a:ext uri="{FF2B5EF4-FFF2-40B4-BE49-F238E27FC236}">
              <a16:creationId xmlns:a16="http://schemas.microsoft.com/office/drawing/2014/main" id="{595E4631-7022-431A-A282-FF08C364F95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0"/>
        </a:graphicData>
      </a:graphic>
    </xdr:graphicFrame>
    <xdr:clientData/>
  </xdr:twoCellAnchor>
  <xdr:twoCellAnchor>
    <xdr:from>
      <xdr:col>1</xdr:col>
      <xdr:colOff>68035</xdr:colOff>
      <xdr:row>223</xdr:row>
      <xdr:rowOff>40821</xdr:rowOff>
    </xdr:from>
    <xdr:to>
      <xdr:col>6</xdr:col>
      <xdr:colOff>680357</xdr:colOff>
      <xdr:row>226</xdr:row>
      <xdr:rowOff>748392</xdr:rowOff>
    </xdr:to>
    <xdr:graphicFrame macro="">
      <xdr:nvGraphicFramePr>
        <xdr:cNvPr id="92" name="Chart 59">
          <a:extLst>
            <a:ext uri="{FF2B5EF4-FFF2-40B4-BE49-F238E27FC236}">
              <a16:creationId xmlns:a16="http://schemas.microsoft.com/office/drawing/2014/main" id="{6EA56CF1-C38C-4789-8998-FB1247BC71B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1"/>
        </a:graphicData>
      </a:graphic>
    </xdr:graphicFrame>
    <xdr:clientData/>
  </xdr:twoCellAnchor>
  <xdr:twoCellAnchor>
    <xdr:from>
      <xdr:col>6</xdr:col>
      <xdr:colOff>802822</xdr:colOff>
      <xdr:row>223</xdr:row>
      <xdr:rowOff>54428</xdr:rowOff>
    </xdr:from>
    <xdr:to>
      <xdr:col>12</xdr:col>
      <xdr:colOff>81643</xdr:colOff>
      <xdr:row>226</xdr:row>
      <xdr:rowOff>748392</xdr:rowOff>
    </xdr:to>
    <xdr:graphicFrame macro="">
      <xdr:nvGraphicFramePr>
        <xdr:cNvPr id="93" name="Chart 59">
          <a:extLst>
            <a:ext uri="{FF2B5EF4-FFF2-40B4-BE49-F238E27FC236}">
              <a16:creationId xmlns:a16="http://schemas.microsoft.com/office/drawing/2014/main" id="{ACE51AB4-6EF7-4226-AF61-E6D662427E1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2"/>
        </a:graphicData>
      </a:graphic>
    </xdr:graphicFrame>
    <xdr:clientData/>
  </xdr:twoCellAnchor>
  <xdr:twoCellAnchor>
    <xdr:from>
      <xdr:col>12</xdr:col>
      <xdr:colOff>136072</xdr:colOff>
      <xdr:row>223</xdr:row>
      <xdr:rowOff>54429</xdr:rowOff>
    </xdr:from>
    <xdr:to>
      <xdr:col>16</xdr:col>
      <xdr:colOff>734786</xdr:colOff>
      <xdr:row>226</xdr:row>
      <xdr:rowOff>734785</xdr:rowOff>
    </xdr:to>
    <xdr:graphicFrame macro="">
      <xdr:nvGraphicFramePr>
        <xdr:cNvPr id="94" name="Chart 59">
          <a:extLst>
            <a:ext uri="{FF2B5EF4-FFF2-40B4-BE49-F238E27FC236}">
              <a16:creationId xmlns:a16="http://schemas.microsoft.com/office/drawing/2014/main" id="{847BE437-AD89-4567-B1A0-1CBA1C3722F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3"/>
        </a:graphicData>
      </a:graphic>
    </xdr:graphicFrame>
    <xdr:clientData/>
  </xdr:twoCellAnchor>
  <xdr:twoCellAnchor>
    <xdr:from>
      <xdr:col>16</xdr:col>
      <xdr:colOff>884464</xdr:colOff>
      <xdr:row>223</xdr:row>
      <xdr:rowOff>54429</xdr:rowOff>
    </xdr:from>
    <xdr:to>
      <xdr:col>21</xdr:col>
      <xdr:colOff>925285</xdr:colOff>
      <xdr:row>226</xdr:row>
      <xdr:rowOff>734785</xdr:rowOff>
    </xdr:to>
    <xdr:graphicFrame macro="">
      <xdr:nvGraphicFramePr>
        <xdr:cNvPr id="95" name="Chart 59">
          <a:extLst>
            <a:ext uri="{FF2B5EF4-FFF2-40B4-BE49-F238E27FC236}">
              <a16:creationId xmlns:a16="http://schemas.microsoft.com/office/drawing/2014/main" id="{C3D080FF-A9BD-47F5-B657-41E3634D704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4"/>
        </a:graphicData>
      </a:graphic>
    </xdr:graphicFrame>
    <xdr:clientData/>
  </xdr:twoCellAnchor>
  <xdr:twoCellAnchor>
    <xdr:from>
      <xdr:col>22</xdr:col>
      <xdr:colOff>0</xdr:colOff>
      <xdr:row>223</xdr:row>
      <xdr:rowOff>54428</xdr:rowOff>
    </xdr:from>
    <xdr:to>
      <xdr:col>27</xdr:col>
      <xdr:colOff>40821</xdr:colOff>
      <xdr:row>226</xdr:row>
      <xdr:rowOff>734784</xdr:rowOff>
    </xdr:to>
    <xdr:graphicFrame macro="">
      <xdr:nvGraphicFramePr>
        <xdr:cNvPr id="96" name="Chart 59">
          <a:extLst>
            <a:ext uri="{FF2B5EF4-FFF2-40B4-BE49-F238E27FC236}">
              <a16:creationId xmlns:a16="http://schemas.microsoft.com/office/drawing/2014/main" id="{1905AB28-B2AF-4AE0-BBFF-77B782D8D01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5"/>
        </a:graphicData>
      </a:graphic>
    </xdr:graphicFrame>
    <xdr:clientData/>
  </xdr:twoCellAnchor>
  <xdr:twoCellAnchor>
    <xdr:from>
      <xdr:col>1</xdr:col>
      <xdr:colOff>54428</xdr:colOff>
      <xdr:row>230</xdr:row>
      <xdr:rowOff>54428</xdr:rowOff>
    </xdr:from>
    <xdr:to>
      <xdr:col>6</xdr:col>
      <xdr:colOff>489857</xdr:colOff>
      <xdr:row>233</xdr:row>
      <xdr:rowOff>707572</xdr:rowOff>
    </xdr:to>
    <xdr:graphicFrame macro="">
      <xdr:nvGraphicFramePr>
        <xdr:cNvPr id="97" name="Chart 59">
          <a:extLst>
            <a:ext uri="{FF2B5EF4-FFF2-40B4-BE49-F238E27FC236}">
              <a16:creationId xmlns:a16="http://schemas.microsoft.com/office/drawing/2014/main" id="{E6721DAA-8EC5-42FF-B5E1-725B4654ED4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6"/>
        </a:graphicData>
      </a:graphic>
    </xdr:graphicFrame>
    <xdr:clientData/>
  </xdr:twoCellAnchor>
  <xdr:twoCellAnchor>
    <xdr:from>
      <xdr:col>6</xdr:col>
      <xdr:colOff>571500</xdr:colOff>
      <xdr:row>230</xdr:row>
      <xdr:rowOff>27215</xdr:rowOff>
    </xdr:from>
    <xdr:to>
      <xdr:col>11</xdr:col>
      <xdr:colOff>979714</xdr:colOff>
      <xdr:row>233</xdr:row>
      <xdr:rowOff>707573</xdr:rowOff>
    </xdr:to>
    <xdr:graphicFrame macro="">
      <xdr:nvGraphicFramePr>
        <xdr:cNvPr id="98" name="Chart 59">
          <a:extLst>
            <a:ext uri="{FF2B5EF4-FFF2-40B4-BE49-F238E27FC236}">
              <a16:creationId xmlns:a16="http://schemas.microsoft.com/office/drawing/2014/main" id="{A7EFAAD5-6E1E-4508-8EF7-6F8E3D5486E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7"/>
        </a:graphicData>
      </a:graphic>
    </xdr:graphicFrame>
    <xdr:clientData/>
  </xdr:twoCellAnchor>
  <xdr:twoCellAnchor>
    <xdr:from>
      <xdr:col>12</xdr:col>
      <xdr:colOff>27215</xdr:colOff>
      <xdr:row>230</xdr:row>
      <xdr:rowOff>40821</xdr:rowOff>
    </xdr:from>
    <xdr:to>
      <xdr:col>16</xdr:col>
      <xdr:colOff>830036</xdr:colOff>
      <xdr:row>233</xdr:row>
      <xdr:rowOff>707572</xdr:rowOff>
    </xdr:to>
    <xdr:graphicFrame macro="">
      <xdr:nvGraphicFramePr>
        <xdr:cNvPr id="99" name="Chart 59">
          <a:extLst>
            <a:ext uri="{FF2B5EF4-FFF2-40B4-BE49-F238E27FC236}">
              <a16:creationId xmlns:a16="http://schemas.microsoft.com/office/drawing/2014/main" id="{8C54FF3B-7062-4E67-A664-C3653A2B9A9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8"/>
        </a:graphicData>
      </a:graphic>
    </xdr:graphicFrame>
    <xdr:clientData/>
  </xdr:twoCellAnchor>
  <xdr:twoCellAnchor>
    <xdr:from>
      <xdr:col>16</xdr:col>
      <xdr:colOff>911679</xdr:colOff>
      <xdr:row>230</xdr:row>
      <xdr:rowOff>54428</xdr:rowOff>
    </xdr:from>
    <xdr:to>
      <xdr:col>21</xdr:col>
      <xdr:colOff>993322</xdr:colOff>
      <xdr:row>233</xdr:row>
      <xdr:rowOff>707573</xdr:rowOff>
    </xdr:to>
    <xdr:graphicFrame macro="">
      <xdr:nvGraphicFramePr>
        <xdr:cNvPr id="100" name="Chart 59">
          <a:extLst>
            <a:ext uri="{FF2B5EF4-FFF2-40B4-BE49-F238E27FC236}">
              <a16:creationId xmlns:a16="http://schemas.microsoft.com/office/drawing/2014/main" id="{42A39200-8D37-401C-B12F-4A1CB915884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9"/>
        </a:graphicData>
      </a:graphic>
    </xdr:graphicFrame>
    <xdr:clientData/>
  </xdr:twoCellAnchor>
  <xdr:twoCellAnchor>
    <xdr:from>
      <xdr:col>22</xdr:col>
      <xdr:colOff>68036</xdr:colOff>
      <xdr:row>230</xdr:row>
      <xdr:rowOff>40821</xdr:rowOff>
    </xdr:from>
    <xdr:to>
      <xdr:col>27</xdr:col>
      <xdr:colOff>149679</xdr:colOff>
      <xdr:row>233</xdr:row>
      <xdr:rowOff>693966</xdr:rowOff>
    </xdr:to>
    <xdr:graphicFrame macro="">
      <xdr:nvGraphicFramePr>
        <xdr:cNvPr id="101" name="Chart 59">
          <a:extLst>
            <a:ext uri="{FF2B5EF4-FFF2-40B4-BE49-F238E27FC236}">
              <a16:creationId xmlns:a16="http://schemas.microsoft.com/office/drawing/2014/main" id="{537136F6-2BA1-4E5D-90AC-FA44643C0A0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0"/>
        </a:graphicData>
      </a:graphic>
    </xdr:graphicFrame>
    <xdr:clientData/>
  </xdr:twoCellAnchor>
  <xdr:twoCellAnchor>
    <xdr:from>
      <xdr:col>1</xdr:col>
      <xdr:colOff>81643</xdr:colOff>
      <xdr:row>235</xdr:row>
      <xdr:rowOff>13607</xdr:rowOff>
    </xdr:from>
    <xdr:to>
      <xdr:col>6</xdr:col>
      <xdr:colOff>421822</xdr:colOff>
      <xdr:row>238</xdr:row>
      <xdr:rowOff>653145</xdr:rowOff>
    </xdr:to>
    <xdr:graphicFrame macro="">
      <xdr:nvGraphicFramePr>
        <xdr:cNvPr id="102" name="Chart 59">
          <a:extLst>
            <a:ext uri="{FF2B5EF4-FFF2-40B4-BE49-F238E27FC236}">
              <a16:creationId xmlns:a16="http://schemas.microsoft.com/office/drawing/2014/main" id="{832F4431-8A49-486D-AD55-6A1FCC92AAE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1"/>
        </a:graphicData>
      </a:graphic>
    </xdr:graphicFrame>
    <xdr:clientData/>
  </xdr:twoCellAnchor>
  <xdr:twoCellAnchor>
    <xdr:from>
      <xdr:col>6</xdr:col>
      <xdr:colOff>571500</xdr:colOff>
      <xdr:row>235</xdr:row>
      <xdr:rowOff>40820</xdr:rowOff>
    </xdr:from>
    <xdr:to>
      <xdr:col>11</xdr:col>
      <xdr:colOff>993322</xdr:colOff>
      <xdr:row>238</xdr:row>
      <xdr:rowOff>666751</xdr:rowOff>
    </xdr:to>
    <xdr:graphicFrame macro="">
      <xdr:nvGraphicFramePr>
        <xdr:cNvPr id="103" name="Chart 59">
          <a:extLst>
            <a:ext uri="{FF2B5EF4-FFF2-40B4-BE49-F238E27FC236}">
              <a16:creationId xmlns:a16="http://schemas.microsoft.com/office/drawing/2014/main" id="{3557DA64-05C9-487B-A73D-45C9EC214A3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2"/>
        </a:graphicData>
      </a:graphic>
    </xdr:graphicFrame>
    <xdr:clientData/>
  </xdr:twoCellAnchor>
  <xdr:twoCellAnchor>
    <xdr:from>
      <xdr:col>12</xdr:col>
      <xdr:colOff>40822</xdr:colOff>
      <xdr:row>235</xdr:row>
      <xdr:rowOff>54427</xdr:rowOff>
    </xdr:from>
    <xdr:to>
      <xdr:col>16</xdr:col>
      <xdr:colOff>762000</xdr:colOff>
      <xdr:row>238</xdr:row>
      <xdr:rowOff>680360</xdr:rowOff>
    </xdr:to>
    <xdr:graphicFrame macro="">
      <xdr:nvGraphicFramePr>
        <xdr:cNvPr id="104" name="Chart 59">
          <a:extLst>
            <a:ext uri="{FF2B5EF4-FFF2-40B4-BE49-F238E27FC236}">
              <a16:creationId xmlns:a16="http://schemas.microsoft.com/office/drawing/2014/main" id="{18C5B858-44C2-45CB-B874-CFE9D34AD3F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3"/>
        </a:graphicData>
      </a:graphic>
    </xdr:graphicFrame>
    <xdr:clientData/>
  </xdr:twoCellAnchor>
  <xdr:twoCellAnchor>
    <xdr:from>
      <xdr:col>16</xdr:col>
      <xdr:colOff>857250</xdr:colOff>
      <xdr:row>235</xdr:row>
      <xdr:rowOff>54428</xdr:rowOff>
    </xdr:from>
    <xdr:to>
      <xdr:col>21</xdr:col>
      <xdr:colOff>1020535</xdr:colOff>
      <xdr:row>238</xdr:row>
      <xdr:rowOff>680361</xdr:rowOff>
    </xdr:to>
    <xdr:graphicFrame macro="">
      <xdr:nvGraphicFramePr>
        <xdr:cNvPr id="105" name="Chart 59">
          <a:extLst>
            <a:ext uri="{FF2B5EF4-FFF2-40B4-BE49-F238E27FC236}">
              <a16:creationId xmlns:a16="http://schemas.microsoft.com/office/drawing/2014/main" id="{CCF906F0-AD23-430E-A425-E3A65807D62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4"/>
        </a:graphicData>
      </a:graphic>
    </xdr:graphicFrame>
    <xdr:clientData/>
  </xdr:twoCellAnchor>
  <xdr:twoCellAnchor>
    <xdr:from>
      <xdr:col>22</xdr:col>
      <xdr:colOff>68036</xdr:colOff>
      <xdr:row>235</xdr:row>
      <xdr:rowOff>54428</xdr:rowOff>
    </xdr:from>
    <xdr:to>
      <xdr:col>27</xdr:col>
      <xdr:colOff>231321</xdr:colOff>
      <xdr:row>238</xdr:row>
      <xdr:rowOff>680361</xdr:rowOff>
    </xdr:to>
    <xdr:graphicFrame macro="">
      <xdr:nvGraphicFramePr>
        <xdr:cNvPr id="106" name="Chart 59">
          <a:extLst>
            <a:ext uri="{FF2B5EF4-FFF2-40B4-BE49-F238E27FC236}">
              <a16:creationId xmlns:a16="http://schemas.microsoft.com/office/drawing/2014/main" id="{C1CED287-5C73-418C-98A0-5C97D78FE8E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5"/>
        </a:graphicData>
      </a:graphic>
    </xdr:graphicFrame>
    <xdr:clientData/>
  </xdr:twoCellAnchor>
  <xdr:twoCellAnchor>
    <xdr:from>
      <xdr:col>1</xdr:col>
      <xdr:colOff>95250</xdr:colOff>
      <xdr:row>240</xdr:row>
      <xdr:rowOff>81643</xdr:rowOff>
    </xdr:from>
    <xdr:to>
      <xdr:col>6</xdr:col>
      <xdr:colOff>408214</xdr:colOff>
      <xdr:row>243</xdr:row>
      <xdr:rowOff>707576</xdr:rowOff>
    </xdr:to>
    <xdr:graphicFrame macro="">
      <xdr:nvGraphicFramePr>
        <xdr:cNvPr id="107" name="Chart 59">
          <a:extLst>
            <a:ext uri="{FF2B5EF4-FFF2-40B4-BE49-F238E27FC236}">
              <a16:creationId xmlns:a16="http://schemas.microsoft.com/office/drawing/2014/main" id="{C6A2FEEA-FB61-4CA7-8055-B532D1BAF15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6"/>
        </a:graphicData>
      </a:graphic>
    </xdr:graphicFrame>
    <xdr:clientData/>
  </xdr:twoCellAnchor>
  <xdr:twoCellAnchor>
    <xdr:from>
      <xdr:col>6</xdr:col>
      <xdr:colOff>557893</xdr:colOff>
      <xdr:row>240</xdr:row>
      <xdr:rowOff>81643</xdr:rowOff>
    </xdr:from>
    <xdr:to>
      <xdr:col>11</xdr:col>
      <xdr:colOff>870857</xdr:colOff>
      <xdr:row>243</xdr:row>
      <xdr:rowOff>707576</xdr:rowOff>
    </xdr:to>
    <xdr:graphicFrame macro="">
      <xdr:nvGraphicFramePr>
        <xdr:cNvPr id="108" name="Chart 59">
          <a:extLst>
            <a:ext uri="{FF2B5EF4-FFF2-40B4-BE49-F238E27FC236}">
              <a16:creationId xmlns:a16="http://schemas.microsoft.com/office/drawing/2014/main" id="{E0B4490C-51D1-47C3-AEAF-5D522E18C44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7"/>
        </a:graphicData>
      </a:graphic>
    </xdr:graphicFrame>
    <xdr:clientData/>
  </xdr:twoCellAnchor>
  <xdr:twoCellAnchor>
    <xdr:from>
      <xdr:col>11</xdr:col>
      <xdr:colOff>1006928</xdr:colOff>
      <xdr:row>240</xdr:row>
      <xdr:rowOff>108857</xdr:rowOff>
    </xdr:from>
    <xdr:to>
      <xdr:col>16</xdr:col>
      <xdr:colOff>707572</xdr:colOff>
      <xdr:row>243</xdr:row>
      <xdr:rowOff>707576</xdr:rowOff>
    </xdr:to>
    <xdr:graphicFrame macro="">
      <xdr:nvGraphicFramePr>
        <xdr:cNvPr id="109" name="Chart 59">
          <a:extLst>
            <a:ext uri="{FF2B5EF4-FFF2-40B4-BE49-F238E27FC236}">
              <a16:creationId xmlns:a16="http://schemas.microsoft.com/office/drawing/2014/main" id="{2609A092-900B-45A4-BDEC-EADE82774EA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8"/>
        </a:graphicData>
      </a:graphic>
    </xdr:graphicFrame>
    <xdr:clientData/>
  </xdr:twoCellAnchor>
  <xdr:twoCellAnchor>
    <xdr:from>
      <xdr:col>16</xdr:col>
      <xdr:colOff>830036</xdr:colOff>
      <xdr:row>240</xdr:row>
      <xdr:rowOff>95250</xdr:rowOff>
    </xdr:from>
    <xdr:to>
      <xdr:col>21</xdr:col>
      <xdr:colOff>1020537</xdr:colOff>
      <xdr:row>243</xdr:row>
      <xdr:rowOff>693969</xdr:rowOff>
    </xdr:to>
    <xdr:graphicFrame macro="">
      <xdr:nvGraphicFramePr>
        <xdr:cNvPr id="110" name="Chart 59">
          <a:extLst>
            <a:ext uri="{FF2B5EF4-FFF2-40B4-BE49-F238E27FC236}">
              <a16:creationId xmlns:a16="http://schemas.microsoft.com/office/drawing/2014/main" id="{4114D14F-EEAA-4B12-B311-4EF61E06DE3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9"/>
        </a:graphicData>
      </a:graphic>
    </xdr:graphicFrame>
    <xdr:clientData/>
  </xdr:twoCellAnchor>
  <xdr:twoCellAnchor>
    <xdr:from>
      <xdr:col>22</xdr:col>
      <xdr:colOff>81643</xdr:colOff>
      <xdr:row>240</xdr:row>
      <xdr:rowOff>108858</xdr:rowOff>
    </xdr:from>
    <xdr:to>
      <xdr:col>27</xdr:col>
      <xdr:colOff>272144</xdr:colOff>
      <xdr:row>243</xdr:row>
      <xdr:rowOff>707577</xdr:rowOff>
    </xdr:to>
    <xdr:graphicFrame macro="">
      <xdr:nvGraphicFramePr>
        <xdr:cNvPr id="111" name="Chart 59">
          <a:extLst>
            <a:ext uri="{FF2B5EF4-FFF2-40B4-BE49-F238E27FC236}">
              <a16:creationId xmlns:a16="http://schemas.microsoft.com/office/drawing/2014/main" id="{82F260C9-3052-4D22-A023-52E8DD6516F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0"/>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1</xdr:col>
      <xdr:colOff>62774</xdr:colOff>
      <xdr:row>21</xdr:row>
      <xdr:rowOff>94706</xdr:rowOff>
    </xdr:from>
    <xdr:to>
      <xdr:col>7</xdr:col>
      <xdr:colOff>388910</xdr:colOff>
      <xdr:row>24</xdr:row>
      <xdr:rowOff>747849</xdr:rowOff>
    </xdr:to>
    <xdr:graphicFrame macro="">
      <xdr:nvGraphicFramePr>
        <xdr:cNvPr id="2" name="Chart 1">
          <a:extLst>
            <a:ext uri="{FF2B5EF4-FFF2-40B4-BE49-F238E27FC236}">
              <a16:creationId xmlns:a16="http://schemas.microsoft.com/office/drawing/2014/main" id="{ABB13B70-AC87-4491-9ED5-67D0F45F302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24</xdr:col>
      <xdr:colOff>47534</xdr:colOff>
      <xdr:row>21</xdr:row>
      <xdr:rowOff>64226</xdr:rowOff>
    </xdr:from>
    <xdr:to>
      <xdr:col>28</xdr:col>
      <xdr:colOff>373670</xdr:colOff>
      <xdr:row>24</xdr:row>
      <xdr:rowOff>717369</xdr:rowOff>
    </xdr:to>
    <mc:AlternateContent xmlns:mc="http://schemas.openxmlformats.org/markup-compatibility/2006">
      <mc:Choice xmlns:cx1="http://schemas.microsoft.com/office/drawing/2015/9/8/chartex" Requires="cx1">
        <xdr:graphicFrame macro="">
          <xdr:nvGraphicFramePr>
            <xdr:cNvPr id="3" name="Chart 5">
              <a:extLst>
                <a:ext uri="{FF2B5EF4-FFF2-40B4-BE49-F238E27FC236}">
                  <a16:creationId xmlns:a16="http://schemas.microsoft.com/office/drawing/2014/main" id="{5FA9C161-9F9B-42A6-9D57-4D217FD372A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
            </a:graphicData>
          </a:graphic>
        </xdr:graphicFrame>
      </mc:Choice>
      <mc:Fallback>
        <xdr:sp macro="" textlink="">
          <xdr:nvSpPr>
            <xdr:cNvPr id="0" name=""/>
            <xdr:cNvSpPr>
              <a:spLocks noTextEdit="1"/>
            </xdr:cNvSpPr>
          </xdr:nvSpPr>
          <xdr:spPr>
            <a:xfrm>
              <a:off x="39328634" y="3524250"/>
              <a:ext cx="36408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555172</xdr:colOff>
      <xdr:row>21</xdr:row>
      <xdr:rowOff>97972</xdr:rowOff>
    </xdr:from>
    <xdr:to>
      <xdr:col>12</xdr:col>
      <xdr:colOff>881308</xdr:colOff>
      <xdr:row>24</xdr:row>
      <xdr:rowOff>751115</xdr:rowOff>
    </xdr:to>
    <xdr:graphicFrame macro="">
      <xdr:nvGraphicFramePr>
        <xdr:cNvPr id="4" name="Chart 6">
          <a:extLst>
            <a:ext uri="{FF2B5EF4-FFF2-40B4-BE49-F238E27FC236}">
              <a16:creationId xmlns:a16="http://schemas.microsoft.com/office/drawing/2014/main" id="{971870CC-2E7E-443C-A6F8-D9241B93DB5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12</xdr:col>
      <xdr:colOff>1034143</xdr:colOff>
      <xdr:row>21</xdr:row>
      <xdr:rowOff>108856</xdr:rowOff>
    </xdr:from>
    <xdr:to>
      <xdr:col>18</xdr:col>
      <xdr:colOff>1034143</xdr:colOff>
      <xdr:row>24</xdr:row>
      <xdr:rowOff>751114</xdr:rowOff>
    </xdr:to>
    <xdr:graphicFrame macro="">
      <xdr:nvGraphicFramePr>
        <xdr:cNvPr id="5" name="Chart 7">
          <a:extLst>
            <a:ext uri="{FF2B5EF4-FFF2-40B4-BE49-F238E27FC236}">
              <a16:creationId xmlns:a16="http://schemas.microsoft.com/office/drawing/2014/main" id="{3D92412F-FA19-481A-9CCE-2E078905FD6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xdr:col>
      <xdr:colOff>43724</xdr:colOff>
      <xdr:row>26</xdr:row>
      <xdr:rowOff>97428</xdr:rowOff>
    </xdr:from>
    <xdr:to>
      <xdr:col>7</xdr:col>
      <xdr:colOff>369860</xdr:colOff>
      <xdr:row>29</xdr:row>
      <xdr:rowOff>749210</xdr:rowOff>
    </xdr:to>
    <xdr:graphicFrame macro="">
      <xdr:nvGraphicFramePr>
        <xdr:cNvPr id="6" name="Chart 9">
          <a:extLst>
            <a:ext uri="{FF2B5EF4-FFF2-40B4-BE49-F238E27FC236}">
              <a16:creationId xmlns:a16="http://schemas.microsoft.com/office/drawing/2014/main" id="{0D74BBA3-AE0F-4655-B392-8405F0F0D59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24</xdr:col>
      <xdr:colOff>47534</xdr:colOff>
      <xdr:row>26</xdr:row>
      <xdr:rowOff>64226</xdr:rowOff>
    </xdr:from>
    <xdr:to>
      <xdr:col>28</xdr:col>
      <xdr:colOff>373670</xdr:colOff>
      <xdr:row>29</xdr:row>
      <xdr:rowOff>717369</xdr:rowOff>
    </xdr:to>
    <mc:AlternateContent xmlns:mc="http://schemas.openxmlformats.org/markup-compatibility/2006">
      <mc:Choice xmlns:cx1="http://schemas.microsoft.com/office/drawing/2015/9/8/chartex" Requires="cx1">
        <xdr:graphicFrame macro="">
          <xdr:nvGraphicFramePr>
            <xdr:cNvPr id="7" name="Chart 10">
              <a:extLst>
                <a:ext uri="{FF2B5EF4-FFF2-40B4-BE49-F238E27FC236}">
                  <a16:creationId xmlns:a16="http://schemas.microsoft.com/office/drawing/2014/main" id="{197C2A5E-C7C8-4E69-8C1C-DFF04C223DB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
            </a:graphicData>
          </a:graphic>
        </xdr:graphicFrame>
      </mc:Choice>
      <mc:Fallback>
        <xdr:sp macro="" textlink="">
          <xdr:nvSpPr>
            <xdr:cNvPr id="0" name=""/>
            <xdr:cNvSpPr>
              <a:spLocks noTextEdit="1"/>
            </xdr:cNvSpPr>
          </xdr:nvSpPr>
          <xdr:spPr>
            <a:xfrm>
              <a:off x="39328634" y="3524250"/>
              <a:ext cx="36408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7</xdr:col>
      <xdr:colOff>555172</xdr:colOff>
      <xdr:row>26</xdr:row>
      <xdr:rowOff>97972</xdr:rowOff>
    </xdr:from>
    <xdr:to>
      <xdr:col>12</xdr:col>
      <xdr:colOff>881308</xdr:colOff>
      <xdr:row>29</xdr:row>
      <xdr:rowOff>751115</xdr:rowOff>
    </xdr:to>
    <xdr:graphicFrame macro="">
      <xdr:nvGraphicFramePr>
        <xdr:cNvPr id="8" name="Chart 11">
          <a:extLst>
            <a:ext uri="{FF2B5EF4-FFF2-40B4-BE49-F238E27FC236}">
              <a16:creationId xmlns:a16="http://schemas.microsoft.com/office/drawing/2014/main" id="{DFA72DE4-9F2C-4826-9FB5-868465501B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13</xdr:col>
      <xdr:colOff>27214</xdr:colOff>
      <xdr:row>26</xdr:row>
      <xdr:rowOff>79375</xdr:rowOff>
    </xdr:from>
    <xdr:to>
      <xdr:col>19</xdr:col>
      <xdr:colOff>31749</xdr:colOff>
      <xdr:row>29</xdr:row>
      <xdr:rowOff>737507</xdr:rowOff>
    </xdr:to>
    <xdr:graphicFrame macro="">
      <xdr:nvGraphicFramePr>
        <xdr:cNvPr id="9" name="Chart 12">
          <a:extLst>
            <a:ext uri="{FF2B5EF4-FFF2-40B4-BE49-F238E27FC236}">
              <a16:creationId xmlns:a16="http://schemas.microsoft.com/office/drawing/2014/main" id="{646282CA-C684-4EAA-806A-2B4D080043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1</xdr:col>
      <xdr:colOff>62774</xdr:colOff>
      <xdr:row>33</xdr:row>
      <xdr:rowOff>94706</xdr:rowOff>
    </xdr:from>
    <xdr:to>
      <xdr:col>7</xdr:col>
      <xdr:colOff>388910</xdr:colOff>
      <xdr:row>36</xdr:row>
      <xdr:rowOff>747849</xdr:rowOff>
    </xdr:to>
    <xdr:graphicFrame macro="">
      <xdr:nvGraphicFramePr>
        <xdr:cNvPr id="10" name="Chart 14">
          <a:extLst>
            <a:ext uri="{FF2B5EF4-FFF2-40B4-BE49-F238E27FC236}">
              <a16:creationId xmlns:a16="http://schemas.microsoft.com/office/drawing/2014/main" id="{5EF1E0FB-5AC7-4090-BAE1-882EDE84F47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19</xdr:col>
      <xdr:colOff>127001</xdr:colOff>
      <xdr:row>26</xdr:row>
      <xdr:rowOff>83909</xdr:rowOff>
    </xdr:from>
    <xdr:to>
      <xdr:col>22</xdr:col>
      <xdr:colOff>898072</xdr:colOff>
      <xdr:row>29</xdr:row>
      <xdr:rowOff>762000</xdr:rowOff>
    </xdr:to>
    <xdr:graphicFrame macro="">
      <xdr:nvGraphicFramePr>
        <xdr:cNvPr id="11" name="Chart 18">
          <a:extLst>
            <a:ext uri="{FF2B5EF4-FFF2-40B4-BE49-F238E27FC236}">
              <a16:creationId xmlns:a16="http://schemas.microsoft.com/office/drawing/2014/main" id="{437D414E-AA61-438C-B7FB-404847A178C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6</xdr:col>
      <xdr:colOff>361950</xdr:colOff>
      <xdr:row>51</xdr:row>
      <xdr:rowOff>819150</xdr:rowOff>
    </xdr:from>
    <xdr:to>
      <xdr:col>11</xdr:col>
      <xdr:colOff>658150</xdr:colOff>
      <xdr:row>55</xdr:row>
      <xdr:rowOff>615043</xdr:rowOff>
    </xdr:to>
    <xdr:graphicFrame macro="">
      <xdr:nvGraphicFramePr>
        <xdr:cNvPr id="12" name="Chart 13">
          <a:extLst>
            <a:ext uri="{FF2B5EF4-FFF2-40B4-BE49-F238E27FC236}">
              <a16:creationId xmlns:a16="http://schemas.microsoft.com/office/drawing/2014/main" id="{97AB033A-F1EE-4017-B99B-489310CF406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7</xdr:col>
      <xdr:colOff>698500</xdr:colOff>
      <xdr:row>33</xdr:row>
      <xdr:rowOff>95250</xdr:rowOff>
    </xdr:from>
    <xdr:to>
      <xdr:col>13</xdr:col>
      <xdr:colOff>1024636</xdr:colOff>
      <xdr:row>36</xdr:row>
      <xdr:rowOff>748393</xdr:rowOff>
    </xdr:to>
    <xdr:graphicFrame macro="">
      <xdr:nvGraphicFramePr>
        <xdr:cNvPr id="13" name="Chart 14">
          <a:extLst>
            <a:ext uri="{FF2B5EF4-FFF2-40B4-BE49-F238E27FC236}">
              <a16:creationId xmlns:a16="http://schemas.microsoft.com/office/drawing/2014/main" id="{CBB266F5-2A86-42EE-BADE-326F8773776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19</xdr:col>
      <xdr:colOff>163286</xdr:colOff>
      <xdr:row>21</xdr:row>
      <xdr:rowOff>122464</xdr:rowOff>
    </xdr:from>
    <xdr:to>
      <xdr:col>22</xdr:col>
      <xdr:colOff>870857</xdr:colOff>
      <xdr:row>24</xdr:row>
      <xdr:rowOff>764722</xdr:rowOff>
    </xdr:to>
    <xdr:graphicFrame macro="">
      <xdr:nvGraphicFramePr>
        <xdr:cNvPr id="14" name="Chart 7">
          <a:extLst>
            <a:ext uri="{FF2B5EF4-FFF2-40B4-BE49-F238E27FC236}">
              <a16:creationId xmlns:a16="http://schemas.microsoft.com/office/drawing/2014/main" id="{9FBB8E9D-0A26-477B-84FB-DD3EC8A3C61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1</xdr:col>
      <xdr:colOff>62774</xdr:colOff>
      <xdr:row>28</xdr:row>
      <xdr:rowOff>94706</xdr:rowOff>
    </xdr:from>
    <xdr:to>
      <xdr:col>7</xdr:col>
      <xdr:colOff>385354</xdr:colOff>
      <xdr:row>31</xdr:row>
      <xdr:rowOff>747849</xdr:rowOff>
    </xdr:to>
    <xdr:graphicFrame macro="">
      <xdr:nvGraphicFramePr>
        <xdr:cNvPr id="2" name="Chart 1">
          <a:extLst>
            <a:ext uri="{FF2B5EF4-FFF2-40B4-BE49-F238E27FC236}">
              <a16:creationId xmlns:a16="http://schemas.microsoft.com/office/drawing/2014/main" id="{C91D318F-6975-4FFF-A689-D51A5704E93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7</xdr:col>
      <xdr:colOff>549910</xdr:colOff>
      <xdr:row>28</xdr:row>
      <xdr:rowOff>79738</xdr:rowOff>
    </xdr:from>
    <xdr:to>
      <xdr:col>12</xdr:col>
      <xdr:colOff>818061</xdr:colOff>
      <xdr:row>31</xdr:row>
      <xdr:rowOff>732881</xdr:rowOff>
    </xdr:to>
    <xdr:graphicFrame macro="">
      <xdr:nvGraphicFramePr>
        <xdr:cNvPr id="3" name="Chart 10">
          <a:extLst>
            <a:ext uri="{FF2B5EF4-FFF2-40B4-BE49-F238E27FC236}">
              <a16:creationId xmlns:a16="http://schemas.microsoft.com/office/drawing/2014/main" id="{FCB261BA-002B-4E20-9795-E20FB5E57AE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12</xdr:col>
      <xdr:colOff>960845</xdr:colOff>
      <xdr:row>28</xdr:row>
      <xdr:rowOff>82459</xdr:rowOff>
    </xdr:from>
    <xdr:to>
      <xdr:col>17</xdr:col>
      <xdr:colOff>911679</xdr:colOff>
      <xdr:row>31</xdr:row>
      <xdr:rowOff>735602</xdr:rowOff>
    </xdr:to>
    <xdr:graphicFrame macro="">
      <xdr:nvGraphicFramePr>
        <xdr:cNvPr id="4" name="Chart 11">
          <a:extLst>
            <a:ext uri="{FF2B5EF4-FFF2-40B4-BE49-F238E27FC236}">
              <a16:creationId xmlns:a16="http://schemas.microsoft.com/office/drawing/2014/main" id="{BA2A5E16-5DB3-482D-B802-973962EF93C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62774</xdr:colOff>
      <xdr:row>41</xdr:row>
      <xdr:rowOff>94706</xdr:rowOff>
    </xdr:from>
    <xdr:to>
      <xdr:col>7</xdr:col>
      <xdr:colOff>385354</xdr:colOff>
      <xdr:row>44</xdr:row>
      <xdr:rowOff>747849</xdr:rowOff>
    </xdr:to>
    <xdr:graphicFrame macro="">
      <xdr:nvGraphicFramePr>
        <xdr:cNvPr id="5" name="Chart 17">
          <a:extLst>
            <a:ext uri="{FF2B5EF4-FFF2-40B4-BE49-F238E27FC236}">
              <a16:creationId xmlns:a16="http://schemas.microsoft.com/office/drawing/2014/main" id="{261A90DE-64A5-4B02-B920-A466DCDCB7C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7</xdr:col>
      <xdr:colOff>549910</xdr:colOff>
      <xdr:row>41</xdr:row>
      <xdr:rowOff>79738</xdr:rowOff>
    </xdr:from>
    <xdr:to>
      <xdr:col>12</xdr:col>
      <xdr:colOff>818061</xdr:colOff>
      <xdr:row>44</xdr:row>
      <xdr:rowOff>732881</xdr:rowOff>
    </xdr:to>
    <xdr:graphicFrame macro="">
      <xdr:nvGraphicFramePr>
        <xdr:cNvPr id="6" name="Chart 18">
          <a:extLst>
            <a:ext uri="{FF2B5EF4-FFF2-40B4-BE49-F238E27FC236}">
              <a16:creationId xmlns:a16="http://schemas.microsoft.com/office/drawing/2014/main" id="{063E1F1D-1441-49A4-88E9-26BA9C679A3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12</xdr:col>
      <xdr:colOff>960845</xdr:colOff>
      <xdr:row>41</xdr:row>
      <xdr:rowOff>82459</xdr:rowOff>
    </xdr:from>
    <xdr:to>
      <xdr:col>18</xdr:col>
      <xdr:colOff>258535</xdr:colOff>
      <xdr:row>44</xdr:row>
      <xdr:rowOff>735602</xdr:rowOff>
    </xdr:to>
    <xdr:graphicFrame macro="">
      <xdr:nvGraphicFramePr>
        <xdr:cNvPr id="7" name="Chart 19">
          <a:extLst>
            <a:ext uri="{FF2B5EF4-FFF2-40B4-BE49-F238E27FC236}">
              <a16:creationId xmlns:a16="http://schemas.microsoft.com/office/drawing/2014/main" id="{1CB2039C-36EA-4FE2-A7AA-A63A3ADD273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18</xdr:col>
      <xdr:colOff>364851</xdr:colOff>
      <xdr:row>41</xdr:row>
      <xdr:rowOff>71574</xdr:rowOff>
    </xdr:from>
    <xdr:to>
      <xdr:col>22</xdr:col>
      <xdr:colOff>1408610</xdr:colOff>
      <xdr:row>44</xdr:row>
      <xdr:rowOff>724717</xdr:rowOff>
    </xdr:to>
    <xdr:graphicFrame macro="">
      <xdr:nvGraphicFramePr>
        <xdr:cNvPr id="8" name="Chart 20">
          <a:extLst>
            <a:ext uri="{FF2B5EF4-FFF2-40B4-BE49-F238E27FC236}">
              <a16:creationId xmlns:a16="http://schemas.microsoft.com/office/drawing/2014/main" id="{0C1D87F1-C36A-4C9D-A01A-517851542E8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1</xdr:col>
      <xdr:colOff>54429</xdr:colOff>
      <xdr:row>47</xdr:row>
      <xdr:rowOff>68036</xdr:rowOff>
    </xdr:from>
    <xdr:to>
      <xdr:col>7</xdr:col>
      <xdr:colOff>377009</xdr:colOff>
      <xdr:row>50</xdr:row>
      <xdr:rowOff>721179</xdr:rowOff>
    </xdr:to>
    <xdr:graphicFrame macro="">
      <xdr:nvGraphicFramePr>
        <xdr:cNvPr id="9" name="Chart 21">
          <a:extLst>
            <a:ext uri="{FF2B5EF4-FFF2-40B4-BE49-F238E27FC236}">
              <a16:creationId xmlns:a16="http://schemas.microsoft.com/office/drawing/2014/main" id="{48B6574F-F5D6-4F9E-B0FB-A774F23DCC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7</xdr:col>
      <xdr:colOff>560614</xdr:colOff>
      <xdr:row>47</xdr:row>
      <xdr:rowOff>70757</xdr:rowOff>
    </xdr:from>
    <xdr:to>
      <xdr:col>12</xdr:col>
      <xdr:colOff>828765</xdr:colOff>
      <xdr:row>50</xdr:row>
      <xdr:rowOff>723900</xdr:rowOff>
    </xdr:to>
    <xdr:graphicFrame macro="">
      <xdr:nvGraphicFramePr>
        <xdr:cNvPr id="10" name="Chart 22">
          <a:extLst>
            <a:ext uri="{FF2B5EF4-FFF2-40B4-BE49-F238E27FC236}">
              <a16:creationId xmlns:a16="http://schemas.microsoft.com/office/drawing/2014/main" id="{B65AAF44-0E96-420C-AE3E-09876938D95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13</xdr:col>
      <xdr:colOff>32657</xdr:colOff>
      <xdr:row>47</xdr:row>
      <xdr:rowOff>73478</xdr:rowOff>
    </xdr:from>
    <xdr:to>
      <xdr:col>18</xdr:col>
      <xdr:colOff>326571</xdr:colOff>
      <xdr:row>50</xdr:row>
      <xdr:rowOff>726621</xdr:rowOff>
    </xdr:to>
    <xdr:graphicFrame macro="">
      <xdr:nvGraphicFramePr>
        <xdr:cNvPr id="11" name="Chart 23">
          <a:extLst>
            <a:ext uri="{FF2B5EF4-FFF2-40B4-BE49-F238E27FC236}">
              <a16:creationId xmlns:a16="http://schemas.microsoft.com/office/drawing/2014/main" id="{375DE99F-2D72-4E27-8C7A-14A0193CC4B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18</xdr:col>
      <xdr:colOff>484414</xdr:colOff>
      <xdr:row>47</xdr:row>
      <xdr:rowOff>62592</xdr:rowOff>
    </xdr:from>
    <xdr:to>
      <xdr:col>22</xdr:col>
      <xdr:colOff>1528173</xdr:colOff>
      <xdr:row>50</xdr:row>
      <xdr:rowOff>715735</xdr:rowOff>
    </xdr:to>
    <xdr:graphicFrame macro="">
      <xdr:nvGraphicFramePr>
        <xdr:cNvPr id="12" name="Chart 24">
          <a:extLst>
            <a:ext uri="{FF2B5EF4-FFF2-40B4-BE49-F238E27FC236}">
              <a16:creationId xmlns:a16="http://schemas.microsoft.com/office/drawing/2014/main" id="{F2960D3D-FC85-4B8C-86E3-5230C97F2FB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1</xdr:col>
      <xdr:colOff>87267</xdr:colOff>
      <xdr:row>52</xdr:row>
      <xdr:rowOff>52523</xdr:rowOff>
    </xdr:from>
    <xdr:to>
      <xdr:col>7</xdr:col>
      <xdr:colOff>409847</xdr:colOff>
      <xdr:row>55</xdr:row>
      <xdr:rowOff>705666</xdr:rowOff>
    </xdr:to>
    <xdr:graphicFrame macro="">
      <xdr:nvGraphicFramePr>
        <xdr:cNvPr id="13" name="Chart 26">
          <a:extLst>
            <a:ext uri="{FF2B5EF4-FFF2-40B4-BE49-F238E27FC236}">
              <a16:creationId xmlns:a16="http://schemas.microsoft.com/office/drawing/2014/main" id="{FCFCC8CE-6EF9-47B0-B683-FED1D857AB0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7</xdr:col>
      <xdr:colOff>579845</xdr:colOff>
      <xdr:row>52</xdr:row>
      <xdr:rowOff>41637</xdr:rowOff>
    </xdr:from>
    <xdr:to>
      <xdr:col>12</xdr:col>
      <xdr:colOff>847996</xdr:colOff>
      <xdr:row>55</xdr:row>
      <xdr:rowOff>694780</xdr:rowOff>
    </xdr:to>
    <xdr:graphicFrame macro="">
      <xdr:nvGraphicFramePr>
        <xdr:cNvPr id="14" name="Chart 27">
          <a:extLst>
            <a:ext uri="{FF2B5EF4-FFF2-40B4-BE49-F238E27FC236}">
              <a16:creationId xmlns:a16="http://schemas.microsoft.com/office/drawing/2014/main" id="{045536BD-C173-4FB8-A108-DFAB2C5340C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18</xdr:col>
      <xdr:colOff>136071</xdr:colOff>
      <xdr:row>28</xdr:row>
      <xdr:rowOff>68036</xdr:rowOff>
    </xdr:from>
    <xdr:to>
      <xdr:col>22</xdr:col>
      <xdr:colOff>808084</xdr:colOff>
      <xdr:row>31</xdr:row>
      <xdr:rowOff>721179</xdr:rowOff>
    </xdr:to>
    <xdr:graphicFrame macro="">
      <xdr:nvGraphicFramePr>
        <xdr:cNvPr id="15" name="Chart 11">
          <a:extLst>
            <a:ext uri="{FF2B5EF4-FFF2-40B4-BE49-F238E27FC236}">
              <a16:creationId xmlns:a16="http://schemas.microsoft.com/office/drawing/2014/main" id="{B699EE54-B951-4193-AD04-4C0D04B1E24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1</xdr:col>
      <xdr:colOff>54428</xdr:colOff>
      <xdr:row>34</xdr:row>
      <xdr:rowOff>81643</xdr:rowOff>
    </xdr:from>
    <xdr:to>
      <xdr:col>7</xdr:col>
      <xdr:colOff>421821</xdr:colOff>
      <xdr:row>37</xdr:row>
      <xdr:rowOff>707572</xdr:rowOff>
    </xdr:to>
    <xdr:graphicFrame macro="">
      <xdr:nvGraphicFramePr>
        <xdr:cNvPr id="16" name="Chart 11">
          <a:extLst>
            <a:ext uri="{FF2B5EF4-FFF2-40B4-BE49-F238E27FC236}">
              <a16:creationId xmlns:a16="http://schemas.microsoft.com/office/drawing/2014/main" id="{B644B0F3-59AF-430B-B1C3-18627EEE3FC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xdr:from>
      <xdr:col>7</xdr:col>
      <xdr:colOff>544287</xdr:colOff>
      <xdr:row>34</xdr:row>
      <xdr:rowOff>81642</xdr:rowOff>
    </xdr:from>
    <xdr:to>
      <xdr:col>12</xdr:col>
      <xdr:colOff>870857</xdr:colOff>
      <xdr:row>37</xdr:row>
      <xdr:rowOff>707571</xdr:rowOff>
    </xdr:to>
    <xdr:graphicFrame macro="">
      <xdr:nvGraphicFramePr>
        <xdr:cNvPr id="17" name="Chart 11">
          <a:extLst>
            <a:ext uri="{FF2B5EF4-FFF2-40B4-BE49-F238E27FC236}">
              <a16:creationId xmlns:a16="http://schemas.microsoft.com/office/drawing/2014/main" id="{E46361D0-2C09-4EB9-8B9E-A6E22984620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xdr:from>
      <xdr:col>13</xdr:col>
      <xdr:colOff>0</xdr:colOff>
      <xdr:row>34</xdr:row>
      <xdr:rowOff>95249</xdr:rowOff>
    </xdr:from>
    <xdr:to>
      <xdr:col>17</xdr:col>
      <xdr:colOff>966107</xdr:colOff>
      <xdr:row>37</xdr:row>
      <xdr:rowOff>707571</xdr:rowOff>
    </xdr:to>
    <xdr:graphicFrame macro="">
      <xdr:nvGraphicFramePr>
        <xdr:cNvPr id="18" name="Chart 11">
          <a:extLst>
            <a:ext uri="{FF2B5EF4-FFF2-40B4-BE49-F238E27FC236}">
              <a16:creationId xmlns:a16="http://schemas.microsoft.com/office/drawing/2014/main" id="{B5EEB71D-E462-4EAF-9690-5E3FB9855D0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xdr:from>
      <xdr:col>18</xdr:col>
      <xdr:colOff>122464</xdr:colOff>
      <xdr:row>34</xdr:row>
      <xdr:rowOff>95250</xdr:rowOff>
    </xdr:from>
    <xdr:to>
      <xdr:col>22</xdr:col>
      <xdr:colOff>830036</xdr:colOff>
      <xdr:row>37</xdr:row>
      <xdr:rowOff>707572</xdr:rowOff>
    </xdr:to>
    <xdr:graphicFrame macro="">
      <xdr:nvGraphicFramePr>
        <xdr:cNvPr id="19" name="Chart 11">
          <a:extLst>
            <a:ext uri="{FF2B5EF4-FFF2-40B4-BE49-F238E27FC236}">
              <a16:creationId xmlns:a16="http://schemas.microsoft.com/office/drawing/2014/main" id="{62902BD0-7EBA-4145-AC2D-EED1A6336B6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937591D1-33FE-4FE4-BE85-F93B04182EE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781425" y="7810500"/>
          <a:ext cx="0" cy="55626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9C30D4A8-F706-4B28-B939-6BBA230E22E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781425" y="9915525"/>
          <a:ext cx="0" cy="28098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E1DDB727-C6C9-4B9F-A7C7-C561096A87B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781425" y="7324725"/>
          <a:ext cx="0" cy="29718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B9BC144F-88E2-4299-8FA6-E1C24341809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790950" y="7000875"/>
          <a:ext cx="0" cy="18383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D069C3B4-906E-4676-890F-F824DBAE578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771900" y="7315200"/>
          <a:ext cx="0" cy="20002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FB493357-DB90-496C-9E34-7C288DEB531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905250" y="11001375"/>
          <a:ext cx="0" cy="475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AB006469-49B4-45E7-BA09-19FFCD422A2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905250" y="9267825"/>
          <a:ext cx="0" cy="2324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E:\Proyeccion%20SP\Otros\Pedido%20D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3.%20Proyecto%20Indicadores%20(CF)\Segunda%20etapa\Versi&#243;n%20JUL%202020%20(feb20+rev%20pa&#237;ses)\Pension%20Indicators_PLACNetwork_JUL2020.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Users/alvaroalt/Documents/Pensiones/Pension%20vejez%20Latam%203.0.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Users\alvaroalt\Documents\Pensiones\Pension%20vejez%20Latam%203.0.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3.%20Proyecto%20Indicadores%20(CF)/Segunda%20etapa/Versi&#243;n%20JUL%202020%20(feb20+rev%20pa&#237;ses)/Pension%20Indicators_PLACNetwork_JUL20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_Consolidado"/>
      <sheetName val="Base_Consolidado_mill"/>
      <sheetName val="Base_PE"/>
      <sheetName val="Reforma_PE"/>
      <sheetName val="México"/>
      <sheetName val="AFPCHI_penprom"/>
      <sheetName val="Base_CHI"/>
      <sheetName val="CHI_muj(65)_reforma"/>
      <sheetName val="Población"/>
      <sheetName val="pob ar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erformance"/>
      <sheetName val="Environment"/>
      <sheetName val="Sustainability"/>
      <sheetName val="Society Preparedness "/>
    </sheetNames>
    <sheetDataSet>
      <sheetData sheetId="0" refreshError="1"/>
      <sheetData sheetId="1" refreshError="1"/>
      <sheetData sheetId="2" refreshError="1"/>
      <sheetData sheetId="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éame"/>
      <sheetName val="Índice"/>
      <sheetName val="Resultados"/>
      <sheetName val="Resultados x D"/>
      <sheetName val="BD"/>
      <sheetName val="CD"/>
      <sheetName val="P_NC"/>
      <sheetName val="CD+PM"/>
      <sheetName val="Scorecard graphs I"/>
      <sheetName val="Scorecard graphs II"/>
      <sheetName val="salarios"/>
      <sheetName val="Life_exp_atbirth"/>
      <sheetName val="%Mayor_a_65"/>
      <sheetName val="Age_exp_65"/>
      <sheetName val="pension x supervivencia"/>
      <sheetName val="PET"/>
      <sheetName val="all_rentas"/>
      <sheetName val="Rentas"/>
      <sheetName val="CRI"/>
      <sheetName val="COL"/>
      <sheetName val="DOM"/>
      <sheetName val="BOL"/>
      <sheetName val="ECU"/>
      <sheetName val="JAM"/>
      <sheetName val="MEX"/>
      <sheetName val="NIC"/>
      <sheetName val="PAN"/>
      <sheetName val="PER"/>
      <sheetName val="TTO"/>
      <sheetName val="URY"/>
    </sheetNames>
    <sheetDataSet>
      <sheetData sheetId="0" refreshError="1"/>
      <sheetData sheetId="1" refreshError="1"/>
      <sheetData sheetId="2" refreshError="1"/>
      <sheetData sheetId="3" refreshError="1"/>
      <sheetData sheetId="4">
        <row r="3">
          <cell r="D3">
            <v>60</v>
          </cell>
          <cell r="M3">
            <v>17.190235517326514</v>
          </cell>
          <cell r="N3">
            <v>5.816127948628802</v>
          </cell>
          <cell r="O3">
            <v>10</v>
          </cell>
          <cell r="R3">
            <v>2000</v>
          </cell>
          <cell r="S3">
            <v>40</v>
          </cell>
          <cell r="GK3">
            <v>10</v>
          </cell>
          <cell r="GM3">
            <v>5</v>
          </cell>
          <cell r="GO3">
            <v>1312</v>
          </cell>
        </row>
        <row r="4">
          <cell r="D4">
            <v>60</v>
          </cell>
          <cell r="M4">
            <v>19.106651546589646</v>
          </cell>
          <cell r="N4">
            <v>2.4141020736802399</v>
          </cell>
          <cell r="O4">
            <v>10</v>
          </cell>
          <cell r="R4">
            <v>2000</v>
          </cell>
          <cell r="S4">
            <v>40</v>
          </cell>
          <cell r="GK4">
            <v>10</v>
          </cell>
          <cell r="GM4">
            <v>5</v>
          </cell>
          <cell r="GO4">
            <v>1312</v>
          </cell>
        </row>
        <row r="5">
          <cell r="D5">
            <v>65</v>
          </cell>
          <cell r="M5">
            <v>13.524133217731293</v>
          </cell>
          <cell r="N5">
            <v>6.5937483469856799</v>
          </cell>
          <cell r="O5">
            <v>30</v>
          </cell>
          <cell r="R5">
            <v>9466</v>
          </cell>
          <cell r="S5">
            <v>45</v>
          </cell>
          <cell r="GK5">
            <v>0</v>
          </cell>
          <cell r="GM5">
            <v>10</v>
          </cell>
          <cell r="GO5">
            <v>1329.31</v>
          </cell>
        </row>
        <row r="6">
          <cell r="D6">
            <v>60</v>
          </cell>
          <cell r="M6">
            <v>19.255413412796621</v>
          </cell>
          <cell r="N6">
            <v>1.8900391324211829</v>
          </cell>
          <cell r="O6">
            <v>30</v>
          </cell>
          <cell r="R6">
            <v>7790</v>
          </cell>
          <cell r="S6">
            <v>40</v>
          </cell>
          <cell r="GK6">
            <v>0</v>
          </cell>
          <cell r="GM6">
            <v>10</v>
          </cell>
          <cell r="GO6">
            <v>1329.31</v>
          </cell>
        </row>
        <row r="7">
          <cell r="D7">
            <v>66.5</v>
          </cell>
          <cell r="M7">
            <v>11.941134644497282</v>
          </cell>
          <cell r="N7">
            <v>5.4381650843845346</v>
          </cell>
          <cell r="O7">
            <v>10</v>
          </cell>
          <cell r="R7">
            <v>2590.6533155581092</v>
          </cell>
          <cell r="S7">
            <v>46.5</v>
          </cell>
          <cell r="GK7">
            <v>10</v>
          </cell>
          <cell r="GM7">
            <v>5</v>
          </cell>
          <cell r="GO7">
            <v>91</v>
          </cell>
        </row>
        <row r="8">
          <cell r="D8">
            <v>66.5</v>
          </cell>
          <cell r="M8">
            <v>13.868675782075407</v>
          </cell>
          <cell r="N8">
            <v>1.847404345868207</v>
          </cell>
          <cell r="O8">
            <v>10</v>
          </cell>
          <cell r="R8">
            <v>2397.3525758580731</v>
          </cell>
          <cell r="S8">
            <v>46.5</v>
          </cell>
          <cell r="GK8">
            <v>10</v>
          </cell>
          <cell r="GM8">
            <v>5</v>
          </cell>
          <cell r="GO8">
            <v>91</v>
          </cell>
        </row>
        <row r="9">
          <cell r="D9">
            <v>65</v>
          </cell>
          <cell r="M9">
            <v>15.368503747483377</v>
          </cell>
          <cell r="N9">
            <v>6.130866593203451</v>
          </cell>
          <cell r="O9">
            <v>10</v>
          </cell>
          <cell r="R9">
            <v>1958</v>
          </cell>
          <cell r="S9">
            <v>45</v>
          </cell>
          <cell r="GK9">
            <v>10</v>
          </cell>
          <cell r="GM9">
            <v>5</v>
          </cell>
          <cell r="GO9">
            <v>0</v>
          </cell>
        </row>
        <row r="10">
          <cell r="D10">
            <v>65</v>
          </cell>
          <cell r="M10">
            <v>17.40764742730304</v>
          </cell>
          <cell r="N10">
            <v>2.6336609011681764</v>
          </cell>
          <cell r="O10">
            <v>10</v>
          </cell>
          <cell r="R10">
            <v>1839</v>
          </cell>
          <cell r="S10">
            <v>45</v>
          </cell>
          <cell r="GK10">
            <v>10</v>
          </cell>
          <cell r="GM10">
            <v>5</v>
          </cell>
          <cell r="GO10">
            <v>0</v>
          </cell>
        </row>
        <row r="11">
          <cell r="D11">
            <v>65</v>
          </cell>
          <cell r="M11">
            <v>11.902027116599003</v>
          </cell>
          <cell r="N11">
            <v>5.2198839977527998</v>
          </cell>
          <cell r="O11">
            <v>10</v>
          </cell>
          <cell r="R11">
            <v>725</v>
          </cell>
          <cell r="S11">
            <v>45</v>
          </cell>
          <cell r="GK11">
            <v>0</v>
          </cell>
          <cell r="GM11">
            <v>3</v>
          </cell>
          <cell r="GO11">
            <v>0</v>
          </cell>
        </row>
        <row r="12">
          <cell r="D12">
            <v>65</v>
          </cell>
          <cell r="M12">
            <v>13.35483879646705</v>
          </cell>
          <cell r="N12">
            <v>2.1858043149531037</v>
          </cell>
          <cell r="O12">
            <v>10</v>
          </cell>
          <cell r="R12">
            <v>725</v>
          </cell>
          <cell r="S12">
            <v>45</v>
          </cell>
          <cell r="GK12">
            <v>0</v>
          </cell>
          <cell r="GM12">
            <v>3</v>
          </cell>
          <cell r="GO12">
            <v>0</v>
          </cell>
        </row>
        <row r="13">
          <cell r="D13">
            <v>65</v>
          </cell>
          <cell r="M13">
            <v>14.462675437608898</v>
          </cell>
          <cell r="N13">
            <v>5.8750010134934207</v>
          </cell>
          <cell r="O13">
            <v>15</v>
          </cell>
          <cell r="R13">
            <v>2398</v>
          </cell>
          <cell r="S13">
            <v>45</v>
          </cell>
          <cell r="GK13">
            <v>0</v>
          </cell>
          <cell r="GM13" t="str">
            <v>..</v>
          </cell>
          <cell r="GO13">
            <v>788</v>
          </cell>
        </row>
        <row r="14">
          <cell r="D14">
            <v>60</v>
          </cell>
          <cell r="M14">
            <v>18.847044484984025</v>
          </cell>
          <cell r="N14">
            <v>2.4825481917437386</v>
          </cell>
          <cell r="O14">
            <v>15</v>
          </cell>
          <cell r="R14">
            <v>1825</v>
          </cell>
          <cell r="S14">
            <v>40</v>
          </cell>
          <cell r="GK14">
            <v>0</v>
          </cell>
          <cell r="GM14" t="str">
            <v>..</v>
          </cell>
          <cell r="GO14">
            <v>788</v>
          </cell>
        </row>
        <row r="15">
          <cell r="D15">
            <v>55</v>
          </cell>
          <cell r="M15">
            <v>18.887258025939023</v>
          </cell>
          <cell r="N15">
            <v>6.2579149998796639</v>
          </cell>
          <cell r="O15">
            <v>35</v>
          </cell>
          <cell r="R15">
            <v>2398</v>
          </cell>
          <cell r="S15">
            <v>35</v>
          </cell>
          <cell r="GK15">
            <v>0</v>
          </cell>
          <cell r="GM15" t="str">
            <v>..</v>
          </cell>
          <cell r="GO15">
            <v>788</v>
          </cell>
        </row>
        <row r="16">
          <cell r="D16">
            <v>50</v>
          </cell>
          <cell r="M16">
            <v>23.567662178935485</v>
          </cell>
          <cell r="N16">
            <v>2.4837461769468878</v>
          </cell>
          <cell r="O16">
            <v>30</v>
          </cell>
          <cell r="R16">
            <v>1825</v>
          </cell>
          <cell r="S16">
            <v>30</v>
          </cell>
          <cell r="GK16">
            <v>0</v>
          </cell>
          <cell r="GM16" t="str">
            <v>..</v>
          </cell>
          <cell r="GO16">
            <v>788</v>
          </cell>
        </row>
        <row r="17">
          <cell r="D17">
            <v>62</v>
          </cell>
          <cell r="M17">
            <v>15.954569281397717</v>
          </cell>
          <cell r="N17">
            <v>5.4811604161934593</v>
          </cell>
          <cell r="O17">
            <v>26</v>
          </cell>
          <cell r="R17">
            <v>1532188</v>
          </cell>
          <cell r="S17">
            <v>42</v>
          </cell>
          <cell r="GK17">
            <v>0</v>
          </cell>
          <cell r="GM17">
            <v>10</v>
          </cell>
          <cell r="GO17">
            <v>644350</v>
          </cell>
        </row>
        <row r="18">
          <cell r="D18">
            <v>57</v>
          </cell>
          <cell r="M18">
            <v>19.773833489024035</v>
          </cell>
          <cell r="N18">
            <v>2.6646048840919141</v>
          </cell>
          <cell r="O18">
            <v>26</v>
          </cell>
          <cell r="R18">
            <v>1432728</v>
          </cell>
          <cell r="S18">
            <v>37</v>
          </cell>
          <cell r="GK18">
            <v>0</v>
          </cell>
          <cell r="GM18">
            <v>10</v>
          </cell>
          <cell r="GO18">
            <v>644350</v>
          </cell>
        </row>
        <row r="19">
          <cell r="D19">
            <v>65</v>
          </cell>
          <cell r="M19">
            <v>15.796743967982293</v>
          </cell>
          <cell r="N19">
            <v>5.5827207314737164</v>
          </cell>
          <cell r="O19">
            <v>25</v>
          </cell>
          <cell r="R19">
            <v>519723</v>
          </cell>
          <cell r="S19">
            <v>45</v>
          </cell>
          <cell r="GK19">
            <v>0</v>
          </cell>
          <cell r="GM19">
            <v>5</v>
          </cell>
          <cell r="GO19">
            <v>131760</v>
          </cell>
        </row>
        <row r="20">
          <cell r="D20">
            <v>65</v>
          </cell>
          <cell r="M20">
            <v>17.422194810391613</v>
          </cell>
          <cell r="N20">
            <v>2.3987811829898766</v>
          </cell>
          <cell r="O20">
            <v>25</v>
          </cell>
          <cell r="R20">
            <v>510503</v>
          </cell>
          <cell r="S20">
            <v>45</v>
          </cell>
          <cell r="GK20">
            <v>0</v>
          </cell>
          <cell r="GM20">
            <v>5</v>
          </cell>
          <cell r="GO20">
            <v>131760</v>
          </cell>
        </row>
        <row r="21">
          <cell r="D21">
            <v>65</v>
          </cell>
          <cell r="M21">
            <v>15.358187611906347</v>
          </cell>
          <cell r="N21">
            <v>5.5612733828408878</v>
          </cell>
          <cell r="O21">
            <v>30</v>
          </cell>
          <cell r="R21">
            <v>225</v>
          </cell>
          <cell r="S21">
            <v>45</v>
          </cell>
          <cell r="GK21">
            <v>30</v>
          </cell>
          <cell r="GM21">
            <v>5</v>
          </cell>
          <cell r="GO21">
            <v>0</v>
          </cell>
        </row>
        <row r="22">
          <cell r="D22">
            <v>60</v>
          </cell>
          <cell r="M22">
            <v>19.424291092185612</v>
          </cell>
          <cell r="N22">
            <v>2.5092752832221872</v>
          </cell>
          <cell r="O22">
            <v>30</v>
          </cell>
          <cell r="R22">
            <v>225</v>
          </cell>
          <cell r="S22">
            <v>40</v>
          </cell>
          <cell r="GK22">
            <v>30</v>
          </cell>
          <cell r="GM22">
            <v>5</v>
          </cell>
          <cell r="GO22">
            <v>0</v>
          </cell>
        </row>
        <row r="23">
          <cell r="D23">
            <v>60</v>
          </cell>
          <cell r="M23">
            <v>18.295071205604025</v>
          </cell>
          <cell r="N23">
            <v>5.5829609593818219</v>
          </cell>
          <cell r="O23">
            <v>30</v>
          </cell>
          <cell r="R23">
            <v>720</v>
          </cell>
          <cell r="S23">
            <v>40</v>
          </cell>
          <cell r="GK23">
            <v>0</v>
          </cell>
          <cell r="GM23">
            <v>5</v>
          </cell>
          <cell r="GO23">
            <v>318</v>
          </cell>
        </row>
        <row r="24">
          <cell r="D24">
            <v>60</v>
          </cell>
          <cell r="M24">
            <v>19.678996662151146</v>
          </cell>
          <cell r="N24">
            <v>2.7408542508997207</v>
          </cell>
          <cell r="O24">
            <v>30</v>
          </cell>
          <cell r="R24">
            <v>611</v>
          </cell>
          <cell r="S24">
            <v>40</v>
          </cell>
          <cell r="GK24">
            <v>0</v>
          </cell>
          <cell r="GM24">
            <v>5</v>
          </cell>
          <cell r="GO24">
            <v>318</v>
          </cell>
        </row>
        <row r="25">
          <cell r="D25">
            <v>60</v>
          </cell>
          <cell r="M25">
            <v>17.448750027447957</v>
          </cell>
          <cell r="N25">
            <v>5.6999700136221279</v>
          </cell>
          <cell r="O25">
            <v>25</v>
          </cell>
          <cell r="R25">
            <v>442</v>
          </cell>
          <cell r="S25">
            <v>40</v>
          </cell>
          <cell r="GK25">
            <v>3</v>
          </cell>
          <cell r="GM25">
            <v>10</v>
          </cell>
          <cell r="GO25">
            <v>246.60000000000002</v>
          </cell>
        </row>
        <row r="26">
          <cell r="D26">
            <v>55</v>
          </cell>
          <cell r="M26">
            <v>21.145808276623821</v>
          </cell>
          <cell r="N26">
            <v>2.9340208116946829</v>
          </cell>
          <cell r="O26">
            <v>25</v>
          </cell>
          <cell r="R26">
            <v>415</v>
          </cell>
          <cell r="S26">
            <v>35</v>
          </cell>
          <cell r="GK26">
            <v>3</v>
          </cell>
          <cell r="GM26">
            <v>10</v>
          </cell>
          <cell r="GO26">
            <v>246.60000000000002</v>
          </cell>
        </row>
        <row r="27">
          <cell r="D27">
            <v>60</v>
          </cell>
          <cell r="M27">
            <v>17.531195183597273</v>
          </cell>
          <cell r="N27">
            <v>5.5595248686494703</v>
          </cell>
          <cell r="O27">
            <v>20</v>
          </cell>
          <cell r="R27">
            <v>4078</v>
          </cell>
          <cell r="S27">
            <v>40</v>
          </cell>
          <cell r="GK27">
            <v>20</v>
          </cell>
          <cell r="GM27">
            <v>5</v>
          </cell>
          <cell r="GO27">
            <v>2361.6</v>
          </cell>
        </row>
        <row r="28">
          <cell r="D28">
            <v>60</v>
          </cell>
          <cell r="M28">
            <v>18.693038048257769</v>
          </cell>
          <cell r="N28">
            <v>2.9478568272668477</v>
          </cell>
          <cell r="O28">
            <v>20</v>
          </cell>
          <cell r="R28">
            <v>3903</v>
          </cell>
          <cell r="S28">
            <v>40</v>
          </cell>
          <cell r="GK28">
            <v>20</v>
          </cell>
          <cell r="GM28">
            <v>5</v>
          </cell>
          <cell r="GO28">
            <v>2361.6</v>
          </cell>
        </row>
        <row r="29">
          <cell r="D29">
            <v>60</v>
          </cell>
          <cell r="M29">
            <v>13.92249357884854</v>
          </cell>
          <cell r="N29">
            <v>4.9879523557138405</v>
          </cell>
          <cell r="O29">
            <v>15</v>
          </cell>
          <cell r="R29">
            <v>48683.333333333336</v>
          </cell>
          <cell r="S29">
            <v>40</v>
          </cell>
          <cell r="GK29">
            <v>15</v>
          </cell>
          <cell r="GM29">
            <v>3</v>
          </cell>
          <cell r="GO29">
            <v>30</v>
          </cell>
        </row>
        <row r="30">
          <cell r="D30">
            <v>60</v>
          </cell>
          <cell r="M30">
            <v>14.652902664896473</v>
          </cell>
          <cell r="N30">
            <v>2.7220351174709889</v>
          </cell>
          <cell r="O30">
            <v>15</v>
          </cell>
          <cell r="R30">
            <v>48683.333333333336</v>
          </cell>
          <cell r="S30">
            <v>40</v>
          </cell>
          <cell r="GK30">
            <v>15</v>
          </cell>
          <cell r="GM30">
            <v>3</v>
          </cell>
          <cell r="GO30">
            <v>30</v>
          </cell>
        </row>
        <row r="31">
          <cell r="D31">
            <v>55</v>
          </cell>
          <cell r="M31">
            <v>17.17755218748113</v>
          </cell>
          <cell r="N31">
            <v>5.5811920227173912</v>
          </cell>
          <cell r="O31">
            <v>25</v>
          </cell>
          <cell r="R31">
            <v>2266.6666666666665</v>
          </cell>
          <cell r="S31">
            <v>35</v>
          </cell>
          <cell r="GK31">
            <v>25</v>
          </cell>
          <cell r="GM31">
            <v>10</v>
          </cell>
          <cell r="GO31">
            <v>0</v>
          </cell>
        </row>
        <row r="32">
          <cell r="D32">
            <v>55</v>
          </cell>
          <cell r="M32">
            <v>18.4353428648921</v>
          </cell>
          <cell r="N32">
            <v>2.8745708601744457</v>
          </cell>
          <cell r="O32">
            <v>25</v>
          </cell>
          <cell r="R32">
            <v>2266.6666666666665</v>
          </cell>
          <cell r="S32">
            <v>35</v>
          </cell>
          <cell r="GK32">
            <v>25</v>
          </cell>
          <cell r="GM32">
            <v>10</v>
          </cell>
          <cell r="GO32">
            <v>0</v>
          </cell>
        </row>
        <row r="33">
          <cell r="D33">
            <v>65</v>
          </cell>
          <cell r="M33">
            <v>15.125340514219525</v>
          </cell>
          <cell r="N33">
            <v>5.8885676948326227</v>
          </cell>
          <cell r="O33">
            <v>15</v>
          </cell>
          <cell r="R33">
            <v>10516</v>
          </cell>
          <cell r="S33">
            <v>45</v>
          </cell>
          <cell r="GK33">
            <v>5</v>
          </cell>
          <cell r="GM33">
            <v>15</v>
          </cell>
          <cell r="GO33">
            <v>7119.1759999999995</v>
          </cell>
        </row>
        <row r="34">
          <cell r="D34">
            <v>60</v>
          </cell>
          <cell r="M34">
            <v>19.349645166586104</v>
          </cell>
          <cell r="N34">
            <v>2.644630177062512</v>
          </cell>
          <cell r="O34">
            <v>15</v>
          </cell>
          <cell r="R34">
            <v>10250</v>
          </cell>
          <cell r="S34">
            <v>40</v>
          </cell>
          <cell r="GK34">
            <v>5</v>
          </cell>
          <cell r="GM34">
            <v>15</v>
          </cell>
          <cell r="GO34">
            <v>7119.1759999999995</v>
          </cell>
        </row>
        <row r="35">
          <cell r="D35">
            <v>65</v>
          </cell>
          <cell r="M35">
            <v>15.356820274060276</v>
          </cell>
          <cell r="N35">
            <v>5.5122975645152232</v>
          </cell>
          <cell r="O35">
            <v>27.75</v>
          </cell>
          <cell r="R35">
            <v>39897.799326520726</v>
          </cell>
          <cell r="S35">
            <v>45</v>
          </cell>
          <cell r="GK35">
            <v>0</v>
          </cell>
          <cell r="GM35" t="str">
            <v>..</v>
          </cell>
          <cell r="GO35">
            <v>0</v>
          </cell>
        </row>
        <row r="36">
          <cell r="D36">
            <v>64</v>
          </cell>
          <cell r="M36">
            <v>17.149943934438227</v>
          </cell>
          <cell r="N36">
            <v>2.6983886671182025</v>
          </cell>
          <cell r="O36">
            <v>27.75</v>
          </cell>
          <cell r="R36">
            <v>38533.613101076255</v>
          </cell>
          <cell r="S36">
            <v>44</v>
          </cell>
          <cell r="GK36">
            <v>0</v>
          </cell>
          <cell r="GM36" t="str">
            <v>..</v>
          </cell>
          <cell r="GO36">
            <v>0</v>
          </cell>
        </row>
        <row r="37">
          <cell r="D37">
            <v>65</v>
          </cell>
          <cell r="M37">
            <v>15.57625501804516</v>
          </cell>
          <cell r="N37">
            <v>5.2102007003765527</v>
          </cell>
          <cell r="O37">
            <v>10</v>
          </cell>
          <cell r="R37">
            <v>10934.512175506698</v>
          </cell>
          <cell r="S37">
            <v>45</v>
          </cell>
          <cell r="GK37">
            <v>0</v>
          </cell>
          <cell r="GM37">
            <v>5</v>
          </cell>
          <cell r="GO37">
            <v>2132.208333333333</v>
          </cell>
        </row>
        <row r="38">
          <cell r="D38">
            <v>65</v>
          </cell>
          <cell r="M38">
            <v>16.462546476454207</v>
          </cell>
          <cell r="N38">
            <v>2.7995043435294886</v>
          </cell>
          <cell r="O38">
            <v>10</v>
          </cell>
          <cell r="R38">
            <v>8445.2001772505682</v>
          </cell>
          <cell r="S38">
            <v>45</v>
          </cell>
          <cell r="GK38">
            <v>0</v>
          </cell>
          <cell r="GM38">
            <v>5</v>
          </cell>
          <cell r="GO38">
            <v>2132.208333333333</v>
          </cell>
        </row>
        <row r="39">
          <cell r="D39">
            <v>60</v>
          </cell>
          <cell r="M39">
            <v>17.696803080201111</v>
          </cell>
          <cell r="N39">
            <v>5.6103657033621381</v>
          </cell>
          <cell r="O39">
            <v>15</v>
          </cell>
          <cell r="R39">
            <v>9865</v>
          </cell>
          <cell r="S39">
            <v>40</v>
          </cell>
          <cell r="GK39">
            <v>15</v>
          </cell>
          <cell r="GM39">
            <v>5</v>
          </cell>
          <cell r="GO39">
            <v>4285.6400000000003</v>
          </cell>
        </row>
        <row r="40">
          <cell r="D40">
            <v>60</v>
          </cell>
          <cell r="M40">
            <v>18.887449007569369</v>
          </cell>
          <cell r="N40">
            <v>2.9899449755535397</v>
          </cell>
          <cell r="O40">
            <v>15</v>
          </cell>
          <cell r="R40">
            <v>8926</v>
          </cell>
          <cell r="S40">
            <v>40</v>
          </cell>
          <cell r="GK40">
            <v>15</v>
          </cell>
          <cell r="GM40">
            <v>5</v>
          </cell>
          <cell r="GO40">
            <v>4285.6400000000003</v>
          </cell>
        </row>
        <row r="41">
          <cell r="D41">
            <v>62</v>
          </cell>
          <cell r="M41">
            <v>17.385848781520824</v>
          </cell>
          <cell r="N41">
            <v>5.8802767001803611</v>
          </cell>
          <cell r="O41">
            <v>20</v>
          </cell>
          <cell r="R41">
            <v>852</v>
          </cell>
          <cell r="S41">
            <v>42</v>
          </cell>
          <cell r="GK41">
            <v>20</v>
          </cell>
          <cell r="GM41">
            <v>10</v>
          </cell>
          <cell r="GO41">
            <v>245</v>
          </cell>
        </row>
        <row r="42">
          <cell r="D42">
            <v>57</v>
          </cell>
          <cell r="M42">
            <v>21.612703773526185</v>
          </cell>
          <cell r="N42">
            <v>2.611408943786961</v>
          </cell>
          <cell r="O42">
            <v>20</v>
          </cell>
          <cell r="R42">
            <v>815</v>
          </cell>
          <cell r="S42">
            <v>37</v>
          </cell>
          <cell r="GK42">
            <v>20</v>
          </cell>
          <cell r="GM42">
            <v>10</v>
          </cell>
          <cell r="GO42">
            <v>245</v>
          </cell>
        </row>
        <row r="43">
          <cell r="D43">
            <v>60</v>
          </cell>
          <cell r="M43">
            <v>16.957988519082129</v>
          </cell>
          <cell r="N43">
            <v>5.7083291231675917</v>
          </cell>
          <cell r="O43">
            <v>25</v>
          </cell>
          <cell r="R43">
            <v>3408537</v>
          </cell>
          <cell r="S43">
            <v>40</v>
          </cell>
          <cell r="GK43">
            <v>25</v>
          </cell>
          <cell r="GM43">
            <v>3</v>
          </cell>
          <cell r="GO43">
            <v>1824055</v>
          </cell>
        </row>
        <row r="44">
          <cell r="D44">
            <v>60</v>
          </cell>
          <cell r="M44">
            <v>18.526129704410824</v>
          </cell>
          <cell r="N44">
            <v>2.678874933067958</v>
          </cell>
          <cell r="O44">
            <v>25</v>
          </cell>
          <cell r="R44">
            <v>3005467</v>
          </cell>
          <cell r="S44">
            <v>40</v>
          </cell>
          <cell r="GK44">
            <v>25</v>
          </cell>
          <cell r="GM44">
            <v>3</v>
          </cell>
          <cell r="GO44">
            <v>1824055</v>
          </cell>
        </row>
        <row r="45">
          <cell r="D45">
            <v>65</v>
          </cell>
          <cell r="M45">
            <v>14.372281871550582</v>
          </cell>
          <cell r="N45">
            <v>5.692767064221476</v>
          </cell>
          <cell r="O45">
            <v>20</v>
          </cell>
          <cell r="R45">
            <v>2000</v>
          </cell>
          <cell r="S45">
            <v>45</v>
          </cell>
          <cell r="GK45">
            <v>20</v>
          </cell>
          <cell r="GM45">
            <v>5</v>
          </cell>
          <cell r="GO45">
            <v>750</v>
          </cell>
        </row>
        <row r="46">
          <cell r="D46">
            <v>65</v>
          </cell>
          <cell r="M46">
            <v>16.166520155721024</v>
          </cell>
          <cell r="N46">
            <v>2.3517869978983681</v>
          </cell>
          <cell r="O46">
            <v>20</v>
          </cell>
          <cell r="R46">
            <v>1653</v>
          </cell>
          <cell r="S46">
            <v>45</v>
          </cell>
          <cell r="GK46">
            <v>20</v>
          </cell>
          <cell r="GM46">
            <v>5</v>
          </cell>
          <cell r="GO46">
            <v>750</v>
          </cell>
        </row>
        <row r="47">
          <cell r="D47">
            <v>60</v>
          </cell>
          <cell r="M47">
            <v>14.71729136844891</v>
          </cell>
          <cell r="N47">
            <v>5.9805698579874447</v>
          </cell>
          <cell r="O47">
            <v>10</v>
          </cell>
          <cell r="R47">
            <v>1800</v>
          </cell>
          <cell r="S47">
            <v>40</v>
          </cell>
          <cell r="GK47">
            <v>10</v>
          </cell>
          <cell r="GM47">
            <v>2</v>
          </cell>
          <cell r="GO47">
            <v>0</v>
          </cell>
        </row>
        <row r="48">
          <cell r="D48">
            <v>60</v>
          </cell>
          <cell r="M48">
            <v>16.822782108318069</v>
          </cell>
          <cell r="N48">
            <v>2.3514386361118227</v>
          </cell>
          <cell r="O48">
            <v>10</v>
          </cell>
          <cell r="R48">
            <v>1800</v>
          </cell>
          <cell r="S48">
            <v>40</v>
          </cell>
          <cell r="GK48">
            <v>10</v>
          </cell>
          <cell r="GM48">
            <v>2</v>
          </cell>
          <cell r="GO48">
            <v>0</v>
          </cell>
        </row>
        <row r="49">
          <cell r="D49">
            <v>60</v>
          </cell>
          <cell r="M49">
            <v>14.246645568183164</v>
          </cell>
          <cell r="N49">
            <v>6.3049438819052179</v>
          </cell>
          <cell r="O49">
            <v>15</v>
          </cell>
          <cell r="R49">
            <v>5859.598</v>
          </cell>
          <cell r="S49">
            <v>40</v>
          </cell>
          <cell r="GK49">
            <v>15</v>
          </cell>
          <cell r="GM49">
            <v>0</v>
          </cell>
          <cell r="GO49">
            <v>0</v>
          </cell>
        </row>
        <row r="50">
          <cell r="D50">
            <v>60</v>
          </cell>
          <cell r="M50">
            <v>16.886193080330283</v>
          </cell>
          <cell r="N50">
            <v>2.1456851689701479</v>
          </cell>
          <cell r="O50">
            <v>15</v>
          </cell>
          <cell r="R50">
            <v>4980.9870000000001</v>
          </cell>
          <cell r="S50">
            <v>40</v>
          </cell>
          <cell r="GK50">
            <v>15</v>
          </cell>
          <cell r="GM50">
            <v>0</v>
          </cell>
          <cell r="GO50">
            <v>0</v>
          </cell>
        </row>
        <row r="51">
          <cell r="D51">
            <v>60</v>
          </cell>
          <cell r="M51">
            <v>16.133636729594667</v>
          </cell>
          <cell r="N51">
            <v>6.7434872331345961</v>
          </cell>
          <cell r="O51">
            <v>30</v>
          </cell>
          <cell r="R51">
            <v>30207</v>
          </cell>
          <cell r="S51">
            <v>40</v>
          </cell>
          <cell r="GK51">
            <v>30</v>
          </cell>
          <cell r="GM51">
            <v>10</v>
          </cell>
          <cell r="GO51">
            <v>3052</v>
          </cell>
        </row>
        <row r="52">
          <cell r="D52">
            <v>60</v>
          </cell>
          <cell r="M52">
            <v>19.435236379708012</v>
          </cell>
          <cell r="N52">
            <v>1.9412873058256312</v>
          </cell>
          <cell r="O52">
            <v>30</v>
          </cell>
          <cell r="R52">
            <v>21807</v>
          </cell>
          <cell r="S52">
            <v>40</v>
          </cell>
          <cell r="GK52">
            <v>30</v>
          </cell>
          <cell r="GM52">
            <v>10</v>
          </cell>
          <cell r="GO52">
            <v>3052</v>
          </cell>
        </row>
        <row r="53">
          <cell r="D53">
            <v>60</v>
          </cell>
          <cell r="M53">
            <v>15.82036065603573</v>
          </cell>
          <cell r="N53">
            <v>5.8985179556793872</v>
          </cell>
          <cell r="O53">
            <v>15</v>
          </cell>
          <cell r="R53">
            <v>13285</v>
          </cell>
          <cell r="S53">
            <v>40</v>
          </cell>
          <cell r="GK53">
            <v>0</v>
          </cell>
          <cell r="GM53">
            <v>5</v>
          </cell>
          <cell r="GO53">
            <v>5622.4764999999989</v>
          </cell>
        </row>
        <row r="54">
          <cell r="D54">
            <v>55</v>
          </cell>
          <cell r="M54">
            <v>20.263910219445442</v>
          </cell>
          <cell r="N54">
            <v>2.4504530579269201</v>
          </cell>
          <cell r="O54">
            <v>15</v>
          </cell>
          <cell r="R54">
            <v>12027</v>
          </cell>
          <cell r="S54">
            <v>35</v>
          </cell>
          <cell r="GK54">
            <v>0</v>
          </cell>
          <cell r="GM54">
            <v>5</v>
          </cell>
          <cell r="GO54">
            <v>5622.4764999999989</v>
          </cell>
        </row>
        <row r="57">
          <cell r="C57">
            <v>0.02</v>
          </cell>
        </row>
        <row r="58">
          <cell r="C58">
            <v>0.01</v>
          </cell>
        </row>
        <row r="59">
          <cell r="C59">
            <v>20</v>
          </cell>
        </row>
        <row r="60">
          <cell r="C60">
            <v>12</v>
          </cell>
        </row>
        <row r="61">
          <cell r="C61">
            <v>1</v>
          </cell>
        </row>
        <row r="63">
          <cell r="C63">
            <v>3.5000000000000003E-2</v>
          </cell>
        </row>
      </sheetData>
      <sheetData sheetId="5">
        <row r="4">
          <cell r="N4">
            <v>19.1882649128137</v>
          </cell>
          <cell r="O4">
            <v>4.0636399548038913</v>
          </cell>
        </row>
        <row r="5">
          <cell r="N5">
            <v>18.362490469579267</v>
          </cell>
          <cell r="O5">
            <v>3.2545452241890627</v>
          </cell>
        </row>
        <row r="6">
          <cell r="N6">
            <v>16.111762697268443</v>
          </cell>
          <cell r="O6">
            <v>5.8766776185562968</v>
          </cell>
        </row>
        <row r="7">
          <cell r="N7">
            <v>20.808664344132485</v>
          </cell>
          <cell r="O7">
            <v>2.1951045736512382</v>
          </cell>
        </row>
        <row r="8">
          <cell r="N8">
            <v>15.954569281397717</v>
          </cell>
          <cell r="O8">
            <v>5.4811604161934593</v>
          </cell>
        </row>
        <row r="9">
          <cell r="N9">
            <v>19.773833489024035</v>
          </cell>
          <cell r="O9">
            <v>2.6646048840919141</v>
          </cell>
        </row>
        <row r="10">
          <cell r="N10">
            <v>15.796743967982293</v>
          </cell>
          <cell r="O10">
            <v>5.5827207314737164</v>
          </cell>
        </row>
        <row r="11">
          <cell r="N11">
            <v>17.422194810391613</v>
          </cell>
          <cell r="O11">
            <v>2.3987811829898766</v>
          </cell>
        </row>
        <row r="12">
          <cell r="N12">
            <v>17.448750027447957</v>
          </cell>
          <cell r="O12">
            <v>5.6999700136221279</v>
          </cell>
        </row>
        <row r="13">
          <cell r="N13">
            <v>21.145808276623821</v>
          </cell>
          <cell r="O13">
            <v>2.9340208116946829</v>
          </cell>
        </row>
        <row r="14">
          <cell r="N14">
            <v>15.57625501804516</v>
          </cell>
          <cell r="O14">
            <v>5.2102007003765527</v>
          </cell>
        </row>
        <row r="15">
          <cell r="N15">
            <v>16.462546476454207</v>
          </cell>
          <cell r="O15">
            <v>2.7995043435294886</v>
          </cell>
        </row>
        <row r="16">
          <cell r="N16">
            <v>17.385848781520824</v>
          </cell>
          <cell r="O16">
            <v>5.8802767001803611</v>
          </cell>
        </row>
        <row r="17">
          <cell r="N17">
            <v>21.612703773526185</v>
          </cell>
          <cell r="O17">
            <v>2.611408943786961</v>
          </cell>
        </row>
        <row r="18">
          <cell r="N18">
            <v>14.372281871550582</v>
          </cell>
          <cell r="O18">
            <v>5.692767064221476</v>
          </cell>
        </row>
        <row r="19">
          <cell r="N19">
            <v>16.166520155721024</v>
          </cell>
          <cell r="O19">
            <v>2.3517869978983681</v>
          </cell>
        </row>
        <row r="20">
          <cell r="N20">
            <v>16.133636729594667</v>
          </cell>
          <cell r="O20">
            <v>6.7434872331345961</v>
          </cell>
        </row>
        <row r="21">
          <cell r="N21">
            <v>19.435236379708012</v>
          </cell>
          <cell r="O21">
            <v>1.9412873058256312</v>
          </cell>
        </row>
        <row r="22">
          <cell r="N22">
            <v>16.875029955361768</v>
          </cell>
          <cell r="O22">
            <v>5.890485089933378</v>
          </cell>
        </row>
        <row r="23">
          <cell r="N23">
            <v>18.496781498226788</v>
          </cell>
          <cell r="O23">
            <v>2.8299804585596759</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A7">
            <v>1</v>
          </cell>
          <cell r="B7">
            <v>0.13</v>
          </cell>
        </row>
        <row r="8">
          <cell r="A8">
            <v>2</v>
          </cell>
          <cell r="B8">
            <v>0.13</v>
          </cell>
        </row>
        <row r="9">
          <cell r="A9">
            <v>3</v>
          </cell>
          <cell r="B9">
            <v>0.13</v>
          </cell>
        </row>
        <row r="10">
          <cell r="A10">
            <v>4</v>
          </cell>
          <cell r="B10">
            <v>0.13</v>
          </cell>
        </row>
        <row r="11">
          <cell r="A11">
            <v>5</v>
          </cell>
          <cell r="B11">
            <v>0.14000000000000001</v>
          </cell>
        </row>
        <row r="12">
          <cell r="A12">
            <v>6</v>
          </cell>
          <cell r="B12">
            <v>0.14000000000000001</v>
          </cell>
        </row>
        <row r="13">
          <cell r="A13">
            <v>7</v>
          </cell>
          <cell r="B13">
            <v>0.14000000000000001</v>
          </cell>
        </row>
        <row r="14">
          <cell r="A14">
            <v>8</v>
          </cell>
          <cell r="B14">
            <v>0.14000000000000001</v>
          </cell>
        </row>
        <row r="15">
          <cell r="A15">
            <v>9</v>
          </cell>
          <cell r="B15">
            <v>0.14000000000000001</v>
          </cell>
        </row>
        <row r="16">
          <cell r="A16">
            <v>10</v>
          </cell>
          <cell r="B16">
            <v>0.14000000000000001</v>
          </cell>
        </row>
        <row r="17">
          <cell r="A17">
            <v>11</v>
          </cell>
          <cell r="B17">
            <v>0.14000000000000001</v>
          </cell>
        </row>
        <row r="18">
          <cell r="A18">
            <v>12</v>
          </cell>
          <cell r="B18">
            <v>0.14000000000000001</v>
          </cell>
        </row>
        <row r="19">
          <cell r="A19">
            <v>13</v>
          </cell>
          <cell r="B19">
            <v>0.14000000000000001</v>
          </cell>
        </row>
        <row r="20">
          <cell r="A20">
            <v>14</v>
          </cell>
          <cell r="B20">
            <v>0.14000000000000001</v>
          </cell>
        </row>
        <row r="21">
          <cell r="A21">
            <v>15</v>
          </cell>
          <cell r="B21">
            <v>0.14000000000000001</v>
          </cell>
        </row>
        <row r="22">
          <cell r="A22">
            <v>16</v>
          </cell>
          <cell r="B22">
            <v>0.14000000000000001</v>
          </cell>
        </row>
        <row r="23">
          <cell r="A23">
            <v>17</v>
          </cell>
          <cell r="B23">
            <v>0.14200000000000002</v>
          </cell>
        </row>
        <row r="24">
          <cell r="A24">
            <v>18</v>
          </cell>
          <cell r="B24">
            <v>0.14400000000000002</v>
          </cell>
        </row>
        <row r="25">
          <cell r="A25">
            <v>19</v>
          </cell>
          <cell r="B25">
            <v>0.14600000000000002</v>
          </cell>
        </row>
        <row r="26">
          <cell r="A26">
            <v>20</v>
          </cell>
          <cell r="B26">
            <v>0.14800000000000002</v>
          </cell>
        </row>
        <row r="27">
          <cell r="A27">
            <v>21</v>
          </cell>
          <cell r="B27">
            <v>0.15000000000000002</v>
          </cell>
        </row>
        <row r="28">
          <cell r="A28">
            <v>22</v>
          </cell>
          <cell r="B28">
            <v>0.15000000000000002</v>
          </cell>
        </row>
        <row r="29">
          <cell r="A29">
            <v>23</v>
          </cell>
          <cell r="B29">
            <v>0.15000000000000002</v>
          </cell>
        </row>
        <row r="30">
          <cell r="A30">
            <v>24</v>
          </cell>
          <cell r="B30">
            <v>0.15000000000000002</v>
          </cell>
        </row>
        <row r="31">
          <cell r="A31">
            <v>25</v>
          </cell>
          <cell r="B31">
            <v>0.15000000000000002</v>
          </cell>
        </row>
        <row r="32">
          <cell r="A32">
            <v>26</v>
          </cell>
          <cell r="B32">
            <v>0.15000000000000002</v>
          </cell>
        </row>
        <row r="33">
          <cell r="A33">
            <v>27</v>
          </cell>
          <cell r="B33">
            <v>0.15000000000000002</v>
          </cell>
        </row>
        <row r="34">
          <cell r="A34">
            <v>28</v>
          </cell>
          <cell r="B34">
            <v>0.15000000000000002</v>
          </cell>
        </row>
        <row r="35">
          <cell r="A35">
            <v>29</v>
          </cell>
          <cell r="B35">
            <v>0.15000000000000002</v>
          </cell>
        </row>
        <row r="36">
          <cell r="A36">
            <v>30</v>
          </cell>
          <cell r="B36">
            <v>0.15000000000000002</v>
          </cell>
        </row>
        <row r="37">
          <cell r="A37">
            <v>31</v>
          </cell>
          <cell r="B37">
            <v>0.15000000000000002</v>
          </cell>
        </row>
        <row r="38">
          <cell r="A38">
            <v>32</v>
          </cell>
          <cell r="B38">
            <v>0.15000000000000002</v>
          </cell>
        </row>
        <row r="39">
          <cell r="A39">
            <v>33</v>
          </cell>
          <cell r="B39">
            <v>0.15000000000000002</v>
          </cell>
        </row>
        <row r="40">
          <cell r="A40">
            <v>34</v>
          </cell>
          <cell r="B40">
            <v>0.15000000000000002</v>
          </cell>
        </row>
        <row r="41">
          <cell r="A41">
            <v>35</v>
          </cell>
          <cell r="B41">
            <v>0.15000000000000002</v>
          </cell>
        </row>
      </sheetData>
      <sheetData sheetId="20" refreshError="1"/>
      <sheetData sheetId="21" refreshError="1"/>
      <sheetData sheetId="22">
        <row r="1">
          <cell r="G1">
            <v>354</v>
          </cell>
        </row>
        <row r="6">
          <cell r="A6">
            <v>50</v>
          </cell>
          <cell r="B6">
            <v>40</v>
          </cell>
          <cell r="C6">
            <v>5</v>
          </cell>
          <cell r="D6">
            <v>0.4375</v>
          </cell>
          <cell r="F6">
            <v>1</v>
          </cell>
          <cell r="G6">
            <v>0.5</v>
          </cell>
          <cell r="H6">
            <v>0</v>
          </cell>
        </row>
        <row r="7">
          <cell r="A7">
            <v>51</v>
          </cell>
          <cell r="B7">
            <v>40</v>
          </cell>
          <cell r="C7">
            <v>6</v>
          </cell>
          <cell r="D7">
            <v>0.45</v>
          </cell>
          <cell r="F7">
            <v>2</v>
          </cell>
          <cell r="G7">
            <v>0.5</v>
          </cell>
          <cell r="H7">
            <v>0</v>
          </cell>
        </row>
        <row r="8">
          <cell r="A8">
            <v>52</v>
          </cell>
          <cell r="B8">
            <v>40</v>
          </cell>
          <cell r="C8">
            <v>7</v>
          </cell>
          <cell r="D8">
            <v>0.46250000000000002</v>
          </cell>
          <cell r="F8">
            <v>3</v>
          </cell>
          <cell r="G8">
            <v>0.5</v>
          </cell>
          <cell r="H8">
            <v>0</v>
          </cell>
        </row>
        <row r="9">
          <cell r="A9">
            <v>53</v>
          </cell>
          <cell r="B9">
            <v>40</v>
          </cell>
          <cell r="C9">
            <v>8</v>
          </cell>
          <cell r="D9">
            <v>0.47499999999999998</v>
          </cell>
          <cell r="F9">
            <v>4</v>
          </cell>
          <cell r="G9">
            <v>0.5</v>
          </cell>
          <cell r="H9">
            <v>0</v>
          </cell>
        </row>
        <row r="10">
          <cell r="A10">
            <v>54</v>
          </cell>
          <cell r="B10">
            <v>40</v>
          </cell>
          <cell r="C10">
            <v>9</v>
          </cell>
          <cell r="D10">
            <v>0.48749999999999999</v>
          </cell>
          <cell r="F10">
            <v>5</v>
          </cell>
          <cell r="G10">
            <v>0.5</v>
          </cell>
          <cell r="H10">
            <v>0</v>
          </cell>
        </row>
        <row r="11">
          <cell r="A11">
            <v>55</v>
          </cell>
          <cell r="B11">
            <v>40</v>
          </cell>
          <cell r="C11">
            <v>10</v>
          </cell>
          <cell r="D11">
            <v>0.5</v>
          </cell>
          <cell r="F11">
            <v>6</v>
          </cell>
          <cell r="G11">
            <v>0.5</v>
          </cell>
          <cell r="H11">
            <v>0</v>
          </cell>
        </row>
        <row r="12">
          <cell r="A12">
            <v>56</v>
          </cell>
          <cell r="B12">
            <v>40</v>
          </cell>
          <cell r="C12">
            <v>11</v>
          </cell>
          <cell r="D12">
            <v>0.51249999999999996</v>
          </cell>
          <cell r="F12">
            <v>7</v>
          </cell>
          <cell r="G12">
            <v>0.5</v>
          </cell>
          <cell r="H12">
            <v>0</v>
          </cell>
        </row>
        <row r="13">
          <cell r="A13">
            <v>57</v>
          </cell>
          <cell r="B13">
            <v>40</v>
          </cell>
          <cell r="C13">
            <v>12</v>
          </cell>
          <cell r="D13">
            <v>0.52500000000000002</v>
          </cell>
          <cell r="F13">
            <v>8</v>
          </cell>
          <cell r="G13">
            <v>0.5</v>
          </cell>
          <cell r="H13">
            <v>0</v>
          </cell>
        </row>
        <row r="14">
          <cell r="A14">
            <v>58</v>
          </cell>
          <cell r="B14">
            <v>40</v>
          </cell>
          <cell r="C14">
            <v>13</v>
          </cell>
          <cell r="D14">
            <v>0.53749999999999998</v>
          </cell>
          <cell r="F14">
            <v>9</v>
          </cell>
          <cell r="G14">
            <v>0.5</v>
          </cell>
          <cell r="H14">
            <v>0</v>
          </cell>
        </row>
        <row r="15">
          <cell r="A15">
            <v>59</v>
          </cell>
          <cell r="B15">
            <v>40</v>
          </cell>
          <cell r="C15">
            <v>14</v>
          </cell>
          <cell r="D15">
            <v>0.55000000000000004</v>
          </cell>
          <cell r="F15">
            <v>10</v>
          </cell>
          <cell r="G15">
            <v>0.5</v>
          </cell>
          <cell r="H15">
            <v>2.5</v>
          </cell>
        </row>
        <row r="16">
          <cell r="A16">
            <v>60</v>
          </cell>
          <cell r="B16">
            <v>30</v>
          </cell>
          <cell r="C16">
            <v>15</v>
          </cell>
          <cell r="D16">
            <v>0.5625</v>
          </cell>
          <cell r="F16">
            <v>11</v>
          </cell>
          <cell r="G16">
            <v>0.6</v>
          </cell>
          <cell r="H16">
            <v>2.5</v>
          </cell>
        </row>
        <row r="17">
          <cell r="A17">
            <v>61</v>
          </cell>
          <cell r="B17">
            <v>30</v>
          </cell>
          <cell r="C17">
            <v>16</v>
          </cell>
          <cell r="D17">
            <v>0.57499999999999996</v>
          </cell>
          <cell r="F17">
            <v>12</v>
          </cell>
          <cell r="G17">
            <v>0.6</v>
          </cell>
          <cell r="H17">
            <v>2.5</v>
          </cell>
        </row>
        <row r="18">
          <cell r="A18">
            <v>62</v>
          </cell>
          <cell r="B18">
            <v>30</v>
          </cell>
          <cell r="C18">
            <v>17</v>
          </cell>
          <cell r="D18">
            <v>0.58750000000000002</v>
          </cell>
          <cell r="F18">
            <v>13</v>
          </cell>
          <cell r="G18">
            <v>0.6</v>
          </cell>
          <cell r="H18">
            <v>2.5</v>
          </cell>
        </row>
        <row r="19">
          <cell r="A19">
            <v>63</v>
          </cell>
          <cell r="B19">
            <v>30</v>
          </cell>
          <cell r="C19">
            <v>18</v>
          </cell>
          <cell r="D19">
            <v>0.6</v>
          </cell>
          <cell r="F19">
            <v>14</v>
          </cell>
          <cell r="G19">
            <v>0.6</v>
          </cell>
          <cell r="H19">
            <v>2.5</v>
          </cell>
        </row>
        <row r="20">
          <cell r="A20">
            <v>64</v>
          </cell>
          <cell r="B20">
            <v>30</v>
          </cell>
          <cell r="C20">
            <v>19</v>
          </cell>
          <cell r="D20">
            <v>0.61250000000000004</v>
          </cell>
          <cell r="F20">
            <v>15</v>
          </cell>
          <cell r="G20">
            <v>0.6</v>
          </cell>
          <cell r="H20">
            <v>3</v>
          </cell>
        </row>
        <row r="21">
          <cell r="A21">
            <v>65</v>
          </cell>
          <cell r="B21">
            <v>15</v>
          </cell>
          <cell r="C21">
            <v>20</v>
          </cell>
          <cell r="D21">
            <v>0.625</v>
          </cell>
          <cell r="F21">
            <v>16</v>
          </cell>
          <cell r="G21">
            <v>0.6</v>
          </cell>
          <cell r="H21">
            <v>3</v>
          </cell>
        </row>
        <row r="22">
          <cell r="A22">
            <v>66</v>
          </cell>
          <cell r="B22">
            <v>15</v>
          </cell>
          <cell r="C22">
            <v>21</v>
          </cell>
          <cell r="D22">
            <v>0.63749999999999996</v>
          </cell>
          <cell r="F22">
            <v>17</v>
          </cell>
          <cell r="G22">
            <v>0.6</v>
          </cell>
          <cell r="H22">
            <v>3</v>
          </cell>
        </row>
        <row r="23">
          <cell r="A23">
            <v>67</v>
          </cell>
          <cell r="B23">
            <v>15</v>
          </cell>
          <cell r="C23">
            <v>22</v>
          </cell>
          <cell r="D23">
            <v>0.65</v>
          </cell>
          <cell r="F23">
            <v>18</v>
          </cell>
          <cell r="G23">
            <v>0.6</v>
          </cell>
          <cell r="H23">
            <v>3</v>
          </cell>
        </row>
        <row r="24">
          <cell r="A24">
            <v>68</v>
          </cell>
          <cell r="B24">
            <v>15</v>
          </cell>
          <cell r="C24">
            <v>23</v>
          </cell>
          <cell r="D24">
            <v>0.66249999999999998</v>
          </cell>
          <cell r="F24">
            <v>19</v>
          </cell>
          <cell r="G24">
            <v>0.6</v>
          </cell>
          <cell r="H24">
            <v>3</v>
          </cell>
        </row>
        <row r="25">
          <cell r="A25">
            <v>69</v>
          </cell>
          <cell r="B25">
            <v>15</v>
          </cell>
          <cell r="C25">
            <v>24</v>
          </cell>
          <cell r="D25">
            <v>0.67500000000000004</v>
          </cell>
          <cell r="F25">
            <v>20</v>
          </cell>
          <cell r="G25">
            <v>0.6</v>
          </cell>
          <cell r="H25">
            <v>3.5</v>
          </cell>
        </row>
        <row r="26">
          <cell r="A26">
            <v>70</v>
          </cell>
          <cell r="B26">
            <v>10</v>
          </cell>
          <cell r="C26">
            <v>25</v>
          </cell>
          <cell r="D26">
            <v>0.6875</v>
          </cell>
          <cell r="F26">
            <v>21</v>
          </cell>
          <cell r="G26">
            <v>0.7</v>
          </cell>
          <cell r="H26">
            <v>3.5</v>
          </cell>
        </row>
        <row r="27">
          <cell r="A27">
            <v>71</v>
          </cell>
          <cell r="B27">
            <v>10</v>
          </cell>
          <cell r="C27">
            <v>26</v>
          </cell>
          <cell r="D27">
            <v>0.7</v>
          </cell>
          <cell r="F27">
            <v>22</v>
          </cell>
          <cell r="G27">
            <v>0.7</v>
          </cell>
          <cell r="H27">
            <v>3.5</v>
          </cell>
        </row>
        <row r="28">
          <cell r="A28">
            <v>72</v>
          </cell>
          <cell r="B28">
            <v>10</v>
          </cell>
          <cell r="C28">
            <v>27</v>
          </cell>
          <cell r="D28">
            <v>0.71250000000000002</v>
          </cell>
          <cell r="F28">
            <v>23</v>
          </cell>
          <cell r="G28">
            <v>0.7</v>
          </cell>
          <cell r="H28">
            <v>3.5</v>
          </cell>
        </row>
        <row r="29">
          <cell r="A29">
            <v>73</v>
          </cell>
          <cell r="B29">
            <v>10</v>
          </cell>
          <cell r="C29">
            <v>28</v>
          </cell>
          <cell r="D29">
            <v>0.72499999999999998</v>
          </cell>
          <cell r="F29">
            <v>24</v>
          </cell>
          <cell r="G29">
            <v>0.7</v>
          </cell>
          <cell r="H29">
            <v>3.5</v>
          </cell>
        </row>
        <row r="30">
          <cell r="A30">
            <v>74</v>
          </cell>
          <cell r="B30">
            <v>10</v>
          </cell>
          <cell r="C30">
            <v>29</v>
          </cell>
          <cell r="D30">
            <v>0.73750000000000004</v>
          </cell>
          <cell r="F30">
            <v>25</v>
          </cell>
          <cell r="G30">
            <v>0.7</v>
          </cell>
          <cell r="H30">
            <v>4</v>
          </cell>
        </row>
        <row r="31">
          <cell r="A31">
            <v>75</v>
          </cell>
          <cell r="B31">
            <v>10</v>
          </cell>
          <cell r="C31">
            <v>30</v>
          </cell>
          <cell r="D31">
            <v>0.75</v>
          </cell>
          <cell r="F31">
            <v>26</v>
          </cell>
          <cell r="G31">
            <v>0.7</v>
          </cell>
          <cell r="H31">
            <v>4</v>
          </cell>
        </row>
        <row r="32">
          <cell r="A32">
            <v>76</v>
          </cell>
          <cell r="B32">
            <v>10</v>
          </cell>
          <cell r="C32">
            <v>31</v>
          </cell>
          <cell r="D32">
            <v>0.76249999999999996</v>
          </cell>
          <cell r="F32">
            <v>27</v>
          </cell>
          <cell r="G32">
            <v>0.7</v>
          </cell>
          <cell r="H32">
            <v>4</v>
          </cell>
        </row>
        <row r="33">
          <cell r="A33">
            <v>77</v>
          </cell>
          <cell r="B33">
            <v>10</v>
          </cell>
          <cell r="C33">
            <v>32</v>
          </cell>
          <cell r="D33">
            <v>0.77500000000000002</v>
          </cell>
          <cell r="F33">
            <v>28</v>
          </cell>
          <cell r="G33">
            <v>0.7</v>
          </cell>
          <cell r="H33">
            <v>4</v>
          </cell>
        </row>
        <row r="34">
          <cell r="A34">
            <v>78</v>
          </cell>
          <cell r="B34">
            <v>10</v>
          </cell>
          <cell r="C34">
            <v>33</v>
          </cell>
          <cell r="D34">
            <v>0.78749999999999998</v>
          </cell>
          <cell r="F34">
            <v>29</v>
          </cell>
          <cell r="G34">
            <v>0.7</v>
          </cell>
          <cell r="H34">
            <v>4</v>
          </cell>
        </row>
        <row r="35">
          <cell r="A35">
            <v>79</v>
          </cell>
          <cell r="B35">
            <v>10</v>
          </cell>
          <cell r="C35">
            <v>34</v>
          </cell>
          <cell r="D35">
            <v>0.8</v>
          </cell>
          <cell r="F35">
            <v>30</v>
          </cell>
          <cell r="G35">
            <v>0.7</v>
          </cell>
          <cell r="H35">
            <v>4.5</v>
          </cell>
        </row>
        <row r="36">
          <cell r="A36">
            <v>80</v>
          </cell>
          <cell r="B36">
            <v>10</v>
          </cell>
          <cell r="C36">
            <v>35</v>
          </cell>
          <cell r="D36">
            <v>0.8125</v>
          </cell>
          <cell r="F36">
            <v>31</v>
          </cell>
          <cell r="G36">
            <v>0.8</v>
          </cell>
          <cell r="H36">
            <v>4.5</v>
          </cell>
        </row>
        <row r="37">
          <cell r="C37">
            <v>36</v>
          </cell>
          <cell r="D37">
            <v>0.83250000000000002</v>
          </cell>
          <cell r="F37">
            <v>32</v>
          </cell>
          <cell r="G37">
            <v>0.8</v>
          </cell>
          <cell r="H37">
            <v>4.5</v>
          </cell>
        </row>
        <row r="38">
          <cell r="C38">
            <v>37</v>
          </cell>
          <cell r="D38">
            <v>0.86050000000000004</v>
          </cell>
          <cell r="F38">
            <v>33</v>
          </cell>
          <cell r="G38">
            <v>0.8</v>
          </cell>
          <cell r="H38">
            <v>4.5</v>
          </cell>
        </row>
        <row r="39">
          <cell r="C39">
            <v>38</v>
          </cell>
          <cell r="D39">
            <v>0.89700000000000002</v>
          </cell>
          <cell r="F39">
            <v>34</v>
          </cell>
          <cell r="G39">
            <v>0.8</v>
          </cell>
          <cell r="H39">
            <v>4.5</v>
          </cell>
        </row>
        <row r="40">
          <cell r="C40">
            <v>39</v>
          </cell>
          <cell r="D40">
            <v>0.94299999999999995</v>
          </cell>
          <cell r="F40">
            <v>35</v>
          </cell>
          <cell r="G40">
            <v>0.8</v>
          </cell>
          <cell r="H40">
            <v>5</v>
          </cell>
        </row>
        <row r="41">
          <cell r="C41">
            <v>40</v>
          </cell>
          <cell r="D41">
            <v>1</v>
          </cell>
          <cell r="F41">
            <v>36</v>
          </cell>
          <cell r="G41">
            <v>0.9</v>
          </cell>
          <cell r="H41">
            <v>5</v>
          </cell>
        </row>
        <row r="42">
          <cell r="C42">
            <v>41</v>
          </cell>
          <cell r="D42">
            <v>1.0125</v>
          </cell>
          <cell r="F42">
            <v>37</v>
          </cell>
          <cell r="G42">
            <v>0.9</v>
          </cell>
          <cell r="H42">
            <v>5</v>
          </cell>
        </row>
        <row r="43">
          <cell r="C43">
            <v>42</v>
          </cell>
          <cell r="D43">
            <v>1.0249999999999999</v>
          </cell>
          <cell r="F43">
            <v>38</v>
          </cell>
          <cell r="G43">
            <v>0.9</v>
          </cell>
          <cell r="H43">
            <v>5</v>
          </cell>
        </row>
        <row r="44">
          <cell r="C44">
            <v>43</v>
          </cell>
          <cell r="D44">
            <v>1.0374999999999999</v>
          </cell>
          <cell r="F44">
            <v>39</v>
          </cell>
          <cell r="G44">
            <v>0.9</v>
          </cell>
          <cell r="H44">
            <v>5</v>
          </cell>
        </row>
        <row r="45">
          <cell r="C45">
            <v>44</v>
          </cell>
          <cell r="D45">
            <v>1.0499999999999998</v>
          </cell>
          <cell r="F45">
            <v>40</v>
          </cell>
          <cell r="G45">
            <v>1</v>
          </cell>
          <cell r="H45">
            <v>5.5</v>
          </cell>
        </row>
        <row r="46">
          <cell r="C46">
            <v>45</v>
          </cell>
          <cell r="D46">
            <v>1.0624999999999998</v>
          </cell>
          <cell r="F46">
            <v>41</v>
          </cell>
          <cell r="G46">
            <v>1</v>
          </cell>
          <cell r="H46">
            <v>5.5</v>
          </cell>
        </row>
        <row r="47">
          <cell r="C47">
            <v>46</v>
          </cell>
          <cell r="D47">
            <v>1.0749999999999997</v>
          </cell>
          <cell r="F47">
            <v>42</v>
          </cell>
          <cell r="G47">
            <v>1</v>
          </cell>
          <cell r="H47">
            <v>5.5</v>
          </cell>
        </row>
        <row r="48">
          <cell r="C48">
            <v>47</v>
          </cell>
          <cell r="D48">
            <v>1.0874999999999997</v>
          </cell>
          <cell r="F48">
            <v>43</v>
          </cell>
          <cell r="G48">
            <v>1</v>
          </cell>
          <cell r="H48">
            <v>5.5</v>
          </cell>
        </row>
        <row r="49">
          <cell r="C49">
            <v>48</v>
          </cell>
          <cell r="D49">
            <v>1.0999999999999996</v>
          </cell>
          <cell r="F49">
            <v>44</v>
          </cell>
          <cell r="G49">
            <v>1</v>
          </cell>
          <cell r="H49">
            <v>5.5</v>
          </cell>
        </row>
        <row r="50">
          <cell r="C50">
            <v>49</v>
          </cell>
          <cell r="D50">
            <v>1.1124999999999996</v>
          </cell>
          <cell r="F50">
            <v>45</v>
          </cell>
          <cell r="G50">
            <v>1</v>
          </cell>
          <cell r="H50">
            <v>5.5</v>
          </cell>
        </row>
        <row r="51">
          <cell r="C51">
            <v>50</v>
          </cell>
          <cell r="D51">
            <v>1.1249999999999996</v>
          </cell>
          <cell r="F51">
            <v>46</v>
          </cell>
          <cell r="G51">
            <v>1</v>
          </cell>
          <cell r="H51">
            <v>5.5</v>
          </cell>
        </row>
        <row r="52">
          <cell r="C52">
            <v>51</v>
          </cell>
          <cell r="D52">
            <v>1.1374999999999995</v>
          </cell>
          <cell r="F52">
            <v>47</v>
          </cell>
          <cell r="G52">
            <v>1</v>
          </cell>
          <cell r="H52">
            <v>5.5</v>
          </cell>
        </row>
        <row r="53">
          <cell r="C53">
            <v>52</v>
          </cell>
          <cell r="D53">
            <v>1.1499999999999995</v>
          </cell>
          <cell r="F53">
            <v>48</v>
          </cell>
          <cell r="G53">
            <v>1</v>
          </cell>
          <cell r="H53">
            <v>5.5</v>
          </cell>
        </row>
        <row r="54">
          <cell r="C54">
            <v>53</v>
          </cell>
          <cell r="D54">
            <v>1.1624999999999994</v>
          </cell>
          <cell r="F54">
            <v>49</v>
          </cell>
          <cell r="G54">
            <v>1</v>
          </cell>
          <cell r="H54">
            <v>5.5</v>
          </cell>
        </row>
        <row r="55">
          <cell r="C55">
            <v>54</v>
          </cell>
          <cell r="D55">
            <v>1.1749999999999994</v>
          </cell>
          <cell r="F55">
            <v>50</v>
          </cell>
          <cell r="G55">
            <v>1</v>
          </cell>
          <cell r="H55">
            <v>5.5</v>
          </cell>
        </row>
        <row r="56">
          <cell r="C56">
            <v>55</v>
          </cell>
          <cell r="D56">
            <v>1.1874999999999993</v>
          </cell>
          <cell r="F56">
            <v>51</v>
          </cell>
          <cell r="G56">
            <v>1</v>
          </cell>
          <cell r="H56">
            <v>5.5</v>
          </cell>
        </row>
        <row r="57">
          <cell r="F57">
            <v>52</v>
          </cell>
          <cell r="G57">
            <v>1</v>
          </cell>
          <cell r="H57">
            <v>5.5</v>
          </cell>
        </row>
        <row r="58">
          <cell r="F58">
            <v>53</v>
          </cell>
          <cell r="G58">
            <v>1</v>
          </cell>
          <cell r="H58">
            <v>5.5</v>
          </cell>
        </row>
        <row r="59">
          <cell r="F59">
            <v>54</v>
          </cell>
          <cell r="G59">
            <v>1</v>
          </cell>
          <cell r="H59">
            <v>5.5</v>
          </cell>
        </row>
        <row r="60">
          <cell r="F60">
            <v>55</v>
          </cell>
          <cell r="G60">
            <v>1</v>
          </cell>
          <cell r="H60">
            <v>5.5</v>
          </cell>
        </row>
      </sheetData>
      <sheetData sheetId="23" refreshError="1"/>
      <sheetData sheetId="24">
        <row r="8">
          <cell r="A8">
            <v>0</v>
          </cell>
          <cell r="B8">
            <v>1</v>
          </cell>
          <cell r="C8">
            <v>0.8</v>
          </cell>
          <cell r="D8">
            <v>5.6299999999999996E-3</v>
          </cell>
        </row>
        <row r="9">
          <cell r="A9">
            <v>1.01</v>
          </cell>
          <cell r="B9">
            <v>1.25</v>
          </cell>
          <cell r="C9">
            <v>0.77110000000000001</v>
          </cell>
          <cell r="D9">
            <v>8.1399999999999997E-3</v>
          </cell>
        </row>
        <row r="10">
          <cell r="A10">
            <v>1.26</v>
          </cell>
          <cell r="B10">
            <v>1.5</v>
          </cell>
          <cell r="C10">
            <v>0.58179999999999998</v>
          </cell>
          <cell r="D10">
            <v>1.1780000000000001E-2</v>
          </cell>
        </row>
        <row r="11">
          <cell r="A11">
            <v>1.51</v>
          </cell>
          <cell r="B11">
            <v>1.75</v>
          </cell>
          <cell r="C11">
            <v>0.49230000000000002</v>
          </cell>
          <cell r="D11">
            <v>1.43E-2</v>
          </cell>
        </row>
        <row r="12">
          <cell r="A12">
            <v>1.76</v>
          </cell>
          <cell r="B12">
            <v>2</v>
          </cell>
          <cell r="C12">
            <v>0.42670000000000002</v>
          </cell>
          <cell r="D12">
            <v>1.6150000000000001E-2</v>
          </cell>
        </row>
        <row r="13">
          <cell r="A13">
            <v>2.0099999999999998</v>
          </cell>
          <cell r="B13">
            <v>2.25</v>
          </cell>
          <cell r="C13">
            <v>0.3765</v>
          </cell>
          <cell r="D13">
            <v>1.7559999999999999E-2</v>
          </cell>
        </row>
        <row r="14">
          <cell r="A14">
            <v>2.2599999999999998</v>
          </cell>
          <cell r="B14">
            <v>2.5</v>
          </cell>
          <cell r="C14">
            <v>0.33679999999999999</v>
          </cell>
          <cell r="D14">
            <v>1.8679999999999999E-2</v>
          </cell>
        </row>
        <row r="15">
          <cell r="A15">
            <v>2.5099999999999998</v>
          </cell>
          <cell r="B15">
            <v>2.75</v>
          </cell>
          <cell r="C15">
            <v>0.30480000000000002</v>
          </cell>
          <cell r="D15">
            <v>1.958E-2</v>
          </cell>
        </row>
        <row r="16">
          <cell r="A16">
            <v>2.76</v>
          </cell>
          <cell r="B16">
            <v>3</v>
          </cell>
          <cell r="C16">
            <v>0.27829999999999999</v>
          </cell>
          <cell r="D16">
            <v>2.0330000000000001E-2</v>
          </cell>
        </row>
        <row r="17">
          <cell r="A17">
            <v>3.01</v>
          </cell>
          <cell r="B17">
            <v>3.25</v>
          </cell>
          <cell r="C17">
            <v>0.25600000000000001</v>
          </cell>
          <cell r="D17">
            <v>2.0959999999999999E-2</v>
          </cell>
        </row>
        <row r="18">
          <cell r="A18">
            <v>3.26</v>
          </cell>
          <cell r="B18">
            <v>3.5</v>
          </cell>
          <cell r="C18">
            <v>0.23699999999999999</v>
          </cell>
          <cell r="D18">
            <v>2.1489999999999999E-2</v>
          </cell>
        </row>
        <row r="19">
          <cell r="A19">
            <v>3.51</v>
          </cell>
          <cell r="B19">
            <v>3.75</v>
          </cell>
          <cell r="C19">
            <v>0.22070000000000001</v>
          </cell>
          <cell r="D19">
            <v>2.1950000000000001E-2</v>
          </cell>
        </row>
        <row r="20">
          <cell r="A20">
            <v>3.76</v>
          </cell>
          <cell r="B20">
            <v>4</v>
          </cell>
          <cell r="C20">
            <v>0.20649999999999999</v>
          </cell>
          <cell r="D20">
            <v>2.2349999999999998E-2</v>
          </cell>
        </row>
        <row r="21">
          <cell r="A21">
            <v>4.01</v>
          </cell>
          <cell r="B21">
            <v>4.25</v>
          </cell>
          <cell r="C21">
            <v>0.19389999999999999</v>
          </cell>
          <cell r="D21">
            <v>2.2710000000000001E-2</v>
          </cell>
        </row>
        <row r="22">
          <cell r="A22">
            <v>4.26</v>
          </cell>
          <cell r="B22">
            <v>4.5</v>
          </cell>
          <cell r="C22">
            <v>0.18290000000000001</v>
          </cell>
          <cell r="D22">
            <v>2.3019999999999999E-2</v>
          </cell>
        </row>
        <row r="23">
          <cell r="A23">
            <v>4.51</v>
          </cell>
          <cell r="B23">
            <v>4.75</v>
          </cell>
          <cell r="C23">
            <v>0.17299999999999999</v>
          </cell>
          <cell r="D23">
            <v>2.3300000000000001E-2</v>
          </cell>
        </row>
        <row r="24">
          <cell r="A24">
            <v>4.76</v>
          </cell>
          <cell r="B24">
            <v>5</v>
          </cell>
          <cell r="C24">
            <v>0.1641</v>
          </cell>
          <cell r="D24">
            <v>2.3550000000000001E-2</v>
          </cell>
        </row>
        <row r="25">
          <cell r="A25">
            <v>5.01</v>
          </cell>
          <cell r="B25">
            <v>5.25</v>
          </cell>
          <cell r="C25">
            <v>0.15609999999999999</v>
          </cell>
          <cell r="D25">
            <v>2.3769999999999999E-2</v>
          </cell>
        </row>
        <row r="26">
          <cell r="A26">
            <v>5.26</v>
          </cell>
          <cell r="B26">
            <v>5.5</v>
          </cell>
          <cell r="C26">
            <v>0.14879999999999999</v>
          </cell>
          <cell r="D26">
            <v>2.3980000000000001E-2</v>
          </cell>
        </row>
        <row r="27">
          <cell r="A27">
            <v>5.51</v>
          </cell>
          <cell r="B27">
            <v>5.75</v>
          </cell>
          <cell r="C27">
            <v>0.14219999999999999</v>
          </cell>
          <cell r="D27">
            <v>2.4160000000000001E-2</v>
          </cell>
        </row>
        <row r="28">
          <cell r="A28">
            <v>5.76</v>
          </cell>
          <cell r="B28">
            <v>6</v>
          </cell>
          <cell r="C28">
            <v>0.13619999999999999</v>
          </cell>
          <cell r="D28">
            <v>2.4330000000000001E-2</v>
          </cell>
        </row>
        <row r="29">
          <cell r="A29">
            <v>6.01</v>
          </cell>
          <cell r="B29" t="str">
            <v>Limite superior</v>
          </cell>
          <cell r="C29">
            <v>0.13</v>
          </cell>
          <cell r="D29">
            <v>2.4500000000000001E-2</v>
          </cell>
        </row>
        <row r="36">
          <cell r="A36">
            <v>0</v>
          </cell>
          <cell r="B36">
            <v>1</v>
          </cell>
          <cell r="C36">
            <v>4.8949499999999997</v>
          </cell>
        </row>
        <row r="37">
          <cell r="A37">
            <v>1.01</v>
          </cell>
          <cell r="B37">
            <v>4</v>
          </cell>
          <cell r="C37">
            <v>4.6909900000000002</v>
          </cell>
        </row>
        <row r="38">
          <cell r="A38">
            <v>4.01</v>
          </cell>
          <cell r="B38">
            <v>7</v>
          </cell>
          <cell r="C38">
            <v>4.4870299999999999</v>
          </cell>
        </row>
        <row r="39">
          <cell r="A39">
            <v>7.01</v>
          </cell>
          <cell r="B39">
            <v>10</v>
          </cell>
          <cell r="C39">
            <v>4.28308</v>
          </cell>
        </row>
        <row r="40">
          <cell r="A40">
            <v>10.01</v>
          </cell>
          <cell r="B40">
            <v>15</v>
          </cell>
          <cell r="C40">
            <v>4.0791199999999996</v>
          </cell>
        </row>
        <row r="41">
          <cell r="A41">
            <v>15.01</v>
          </cell>
          <cell r="B41">
            <v>0</v>
          </cell>
          <cell r="C41">
            <v>0</v>
          </cell>
        </row>
      </sheetData>
      <sheetData sheetId="25" refreshError="1"/>
      <sheetData sheetId="26" refreshError="1"/>
      <sheetData sheetId="27" refreshError="1"/>
      <sheetData sheetId="28" refreshError="1"/>
      <sheetData sheetId="29"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éame"/>
      <sheetName val="Índice"/>
      <sheetName val="Resultados"/>
      <sheetName val="Resultados x D"/>
      <sheetName val="BD"/>
      <sheetName val="CD"/>
      <sheetName val="P_NC"/>
      <sheetName val="CD+PM"/>
      <sheetName val="Scorecard graphs I"/>
      <sheetName val="Scorecard graphs II"/>
      <sheetName val="salarios"/>
      <sheetName val="Life_exp_atbirth"/>
      <sheetName val="%Mayor_a_65"/>
      <sheetName val="Age_exp_65"/>
      <sheetName val="pension x supervivencia"/>
      <sheetName val="PET"/>
      <sheetName val="all_rentas"/>
      <sheetName val="Rentas"/>
      <sheetName val="CRI"/>
      <sheetName val="COL"/>
      <sheetName val="DOM"/>
      <sheetName val="BOL"/>
      <sheetName val="ECU"/>
      <sheetName val="JAM"/>
      <sheetName val="MEX"/>
      <sheetName val="NIC"/>
      <sheetName val="PAN"/>
      <sheetName val="PER"/>
      <sheetName val="TTO"/>
      <sheetName val="URY"/>
    </sheetNames>
    <sheetDataSet>
      <sheetData sheetId="0" refreshError="1"/>
      <sheetData sheetId="1" refreshError="1"/>
      <sheetData sheetId="2" refreshError="1"/>
      <sheetData sheetId="3" refreshError="1"/>
      <sheetData sheetId="4">
        <row r="3">
          <cell r="D3">
            <v>60</v>
          </cell>
          <cell r="M3">
            <v>17.190235517326514</v>
          </cell>
          <cell r="N3">
            <v>5.816127948628802</v>
          </cell>
          <cell r="O3">
            <v>10</v>
          </cell>
          <cell r="R3">
            <v>2000</v>
          </cell>
          <cell r="S3">
            <v>40</v>
          </cell>
          <cell r="GK3">
            <v>10</v>
          </cell>
          <cell r="GM3">
            <v>5</v>
          </cell>
          <cell r="GO3">
            <v>1312</v>
          </cell>
        </row>
        <row r="4">
          <cell r="D4">
            <v>60</v>
          </cell>
          <cell r="M4">
            <v>19.106651546589646</v>
          </cell>
          <cell r="N4">
            <v>2.4141020736802399</v>
          </cell>
          <cell r="O4">
            <v>10</v>
          </cell>
          <cell r="R4">
            <v>2000</v>
          </cell>
          <cell r="S4">
            <v>40</v>
          </cell>
          <cell r="GK4">
            <v>10</v>
          </cell>
          <cell r="GM4">
            <v>5</v>
          </cell>
          <cell r="GO4">
            <v>1312</v>
          </cell>
        </row>
        <row r="5">
          <cell r="D5">
            <v>65</v>
          </cell>
          <cell r="M5">
            <v>13.524133217731293</v>
          </cell>
          <cell r="N5">
            <v>6.5937483469856799</v>
          </cell>
          <cell r="O5">
            <v>30</v>
          </cell>
          <cell r="R5">
            <v>9466</v>
          </cell>
          <cell r="S5">
            <v>45</v>
          </cell>
          <cell r="GK5"/>
          <cell r="GM5">
            <v>10</v>
          </cell>
          <cell r="GO5">
            <v>1329.31</v>
          </cell>
        </row>
        <row r="6">
          <cell r="D6">
            <v>60</v>
          </cell>
          <cell r="M6">
            <v>19.255413412796621</v>
          </cell>
          <cell r="N6">
            <v>1.8900391324211829</v>
          </cell>
          <cell r="O6">
            <v>30</v>
          </cell>
          <cell r="R6">
            <v>7790</v>
          </cell>
          <cell r="S6">
            <v>40</v>
          </cell>
          <cell r="GK6"/>
          <cell r="GM6">
            <v>10</v>
          </cell>
          <cell r="GO6">
            <v>1329.31</v>
          </cell>
        </row>
        <row r="7">
          <cell r="D7">
            <v>66.5</v>
          </cell>
          <cell r="M7">
            <v>11.941134644497282</v>
          </cell>
          <cell r="N7">
            <v>5.4381650843845346</v>
          </cell>
          <cell r="O7">
            <v>10</v>
          </cell>
          <cell r="R7">
            <v>2590.6533155581092</v>
          </cell>
          <cell r="S7">
            <v>46.5</v>
          </cell>
          <cell r="GK7">
            <v>10</v>
          </cell>
          <cell r="GM7">
            <v>5</v>
          </cell>
          <cell r="GO7">
            <v>91</v>
          </cell>
        </row>
        <row r="8">
          <cell r="D8">
            <v>66.5</v>
          </cell>
          <cell r="M8">
            <v>13.868675782075407</v>
          </cell>
          <cell r="N8">
            <v>1.847404345868207</v>
          </cell>
          <cell r="O8">
            <v>10</v>
          </cell>
          <cell r="R8">
            <v>2397.3525758580731</v>
          </cell>
          <cell r="S8">
            <v>46.5</v>
          </cell>
          <cell r="GK8">
            <v>10</v>
          </cell>
          <cell r="GM8">
            <v>5</v>
          </cell>
          <cell r="GO8">
            <v>91</v>
          </cell>
        </row>
        <row r="9">
          <cell r="D9">
            <v>65</v>
          </cell>
          <cell r="M9">
            <v>15.368503747483377</v>
          </cell>
          <cell r="N9">
            <v>6.130866593203451</v>
          </cell>
          <cell r="O9">
            <v>10</v>
          </cell>
          <cell r="R9">
            <v>1958</v>
          </cell>
          <cell r="S9">
            <v>45</v>
          </cell>
          <cell r="GK9">
            <v>10</v>
          </cell>
          <cell r="GM9">
            <v>5</v>
          </cell>
          <cell r="GO9"/>
        </row>
        <row r="10">
          <cell r="D10">
            <v>65</v>
          </cell>
          <cell r="M10">
            <v>17.40764742730304</v>
          </cell>
          <cell r="N10">
            <v>2.6336609011681764</v>
          </cell>
          <cell r="O10">
            <v>10</v>
          </cell>
          <cell r="R10">
            <v>1839</v>
          </cell>
          <cell r="S10">
            <v>45</v>
          </cell>
          <cell r="GK10">
            <v>10</v>
          </cell>
          <cell r="GM10">
            <v>5</v>
          </cell>
          <cell r="GO10"/>
        </row>
        <row r="11">
          <cell r="D11">
            <v>65</v>
          </cell>
          <cell r="M11">
            <v>11.902027116599003</v>
          </cell>
          <cell r="N11">
            <v>5.2198839977527998</v>
          </cell>
          <cell r="O11">
            <v>10</v>
          </cell>
          <cell r="R11">
            <v>725</v>
          </cell>
          <cell r="S11">
            <v>45</v>
          </cell>
          <cell r="GK11"/>
          <cell r="GM11">
            <v>3</v>
          </cell>
          <cell r="GO11"/>
        </row>
        <row r="12">
          <cell r="D12">
            <v>65</v>
          </cell>
          <cell r="M12">
            <v>13.35483879646705</v>
          </cell>
          <cell r="N12">
            <v>2.1858043149531037</v>
          </cell>
          <cell r="O12">
            <v>10</v>
          </cell>
          <cell r="R12">
            <v>725</v>
          </cell>
          <cell r="S12">
            <v>45</v>
          </cell>
          <cell r="GK12"/>
          <cell r="GM12">
            <v>3</v>
          </cell>
          <cell r="GO12"/>
        </row>
        <row r="13">
          <cell r="D13">
            <v>65</v>
          </cell>
          <cell r="M13">
            <v>14.462675437608898</v>
          </cell>
          <cell r="N13">
            <v>5.8750010134934207</v>
          </cell>
          <cell r="O13">
            <v>15</v>
          </cell>
          <cell r="R13">
            <v>2398</v>
          </cell>
          <cell r="S13">
            <v>45</v>
          </cell>
          <cell r="GK13"/>
          <cell r="GM13" t="str">
            <v>..</v>
          </cell>
          <cell r="GO13">
            <v>788</v>
          </cell>
        </row>
        <row r="14">
          <cell r="D14">
            <v>60</v>
          </cell>
          <cell r="M14">
            <v>18.847044484984025</v>
          </cell>
          <cell r="N14">
            <v>2.4825481917437386</v>
          </cell>
          <cell r="O14">
            <v>15</v>
          </cell>
          <cell r="R14">
            <v>1825</v>
          </cell>
          <cell r="S14">
            <v>40</v>
          </cell>
          <cell r="GK14"/>
          <cell r="GM14" t="str">
            <v>..</v>
          </cell>
          <cell r="GO14">
            <v>788</v>
          </cell>
        </row>
        <row r="15">
          <cell r="D15">
            <v>55</v>
          </cell>
          <cell r="M15">
            <v>18.887258025939023</v>
          </cell>
          <cell r="N15">
            <v>6.2579149998796639</v>
          </cell>
          <cell r="O15">
            <v>35</v>
          </cell>
          <cell r="R15">
            <v>2398</v>
          </cell>
          <cell r="S15">
            <v>35</v>
          </cell>
          <cell r="GK15"/>
          <cell r="GM15" t="str">
            <v>..</v>
          </cell>
          <cell r="GO15">
            <v>788</v>
          </cell>
        </row>
        <row r="16">
          <cell r="D16">
            <v>50</v>
          </cell>
          <cell r="M16">
            <v>23.567662178935485</v>
          </cell>
          <cell r="N16">
            <v>2.4837461769468878</v>
          </cell>
          <cell r="O16">
            <v>30</v>
          </cell>
          <cell r="R16">
            <v>1825</v>
          </cell>
          <cell r="S16">
            <v>30</v>
          </cell>
          <cell r="GK16"/>
          <cell r="GM16" t="str">
            <v>..</v>
          </cell>
          <cell r="GO16">
            <v>788</v>
          </cell>
        </row>
        <row r="17">
          <cell r="D17">
            <v>62</v>
          </cell>
          <cell r="M17">
            <v>15.954569281397717</v>
          </cell>
          <cell r="N17">
            <v>5.4811604161934593</v>
          </cell>
          <cell r="O17">
            <v>26</v>
          </cell>
          <cell r="R17">
            <v>1532188</v>
          </cell>
          <cell r="S17">
            <v>42</v>
          </cell>
          <cell r="GK17"/>
          <cell r="GM17">
            <v>10</v>
          </cell>
          <cell r="GO17">
            <v>644350</v>
          </cell>
        </row>
        <row r="18">
          <cell r="D18">
            <v>57</v>
          </cell>
          <cell r="M18">
            <v>19.773833489024035</v>
          </cell>
          <cell r="N18">
            <v>2.6646048840919141</v>
          </cell>
          <cell r="O18">
            <v>26</v>
          </cell>
          <cell r="R18">
            <v>1432728</v>
          </cell>
          <cell r="S18">
            <v>37</v>
          </cell>
          <cell r="GK18"/>
          <cell r="GM18">
            <v>10</v>
          </cell>
          <cell r="GO18">
            <v>644350</v>
          </cell>
        </row>
        <row r="19">
          <cell r="D19">
            <v>65</v>
          </cell>
          <cell r="M19">
            <v>15.796743967982293</v>
          </cell>
          <cell r="N19">
            <v>5.5827207314737164</v>
          </cell>
          <cell r="O19">
            <v>25</v>
          </cell>
          <cell r="R19">
            <v>519723</v>
          </cell>
          <cell r="S19">
            <v>45</v>
          </cell>
          <cell r="GK19"/>
          <cell r="GM19">
            <v>5</v>
          </cell>
          <cell r="GO19">
            <v>131760</v>
          </cell>
        </row>
        <row r="20">
          <cell r="D20">
            <v>65</v>
          </cell>
          <cell r="M20">
            <v>17.422194810391613</v>
          </cell>
          <cell r="N20">
            <v>2.3987811829898766</v>
          </cell>
          <cell r="O20">
            <v>25</v>
          </cell>
          <cell r="R20">
            <v>510503</v>
          </cell>
          <cell r="S20">
            <v>45</v>
          </cell>
          <cell r="GK20"/>
          <cell r="GM20">
            <v>5</v>
          </cell>
          <cell r="GO20">
            <v>131760</v>
          </cell>
        </row>
        <row r="21">
          <cell r="D21">
            <v>65</v>
          </cell>
          <cell r="M21">
            <v>15.358187611906347</v>
          </cell>
          <cell r="N21">
            <v>5.5612733828408878</v>
          </cell>
          <cell r="O21">
            <v>30</v>
          </cell>
          <cell r="R21">
            <v>225</v>
          </cell>
          <cell r="S21">
            <v>45</v>
          </cell>
          <cell r="GK21">
            <v>30</v>
          </cell>
          <cell r="GM21">
            <v>5</v>
          </cell>
          <cell r="GO21"/>
        </row>
        <row r="22">
          <cell r="D22">
            <v>60</v>
          </cell>
          <cell r="M22">
            <v>19.424291092185612</v>
          </cell>
          <cell r="N22">
            <v>2.5092752832221872</v>
          </cell>
          <cell r="O22">
            <v>30</v>
          </cell>
          <cell r="R22">
            <v>225</v>
          </cell>
          <cell r="S22">
            <v>40</v>
          </cell>
          <cell r="GK22">
            <v>30</v>
          </cell>
          <cell r="GM22">
            <v>5</v>
          </cell>
          <cell r="GO22"/>
        </row>
        <row r="23">
          <cell r="D23">
            <v>60</v>
          </cell>
          <cell r="M23">
            <v>18.295071205604025</v>
          </cell>
          <cell r="N23">
            <v>5.5829609593818219</v>
          </cell>
          <cell r="O23">
            <v>30</v>
          </cell>
          <cell r="R23">
            <v>720</v>
          </cell>
          <cell r="S23">
            <v>40</v>
          </cell>
          <cell r="GK23"/>
          <cell r="GM23">
            <v>5</v>
          </cell>
          <cell r="GO23">
            <v>318</v>
          </cell>
        </row>
        <row r="24">
          <cell r="D24">
            <v>60</v>
          </cell>
          <cell r="M24">
            <v>19.678996662151146</v>
          </cell>
          <cell r="N24">
            <v>2.7408542508997207</v>
          </cell>
          <cell r="O24">
            <v>30</v>
          </cell>
          <cell r="R24">
            <v>611</v>
          </cell>
          <cell r="S24">
            <v>40</v>
          </cell>
          <cell r="GK24"/>
          <cell r="GM24">
            <v>5</v>
          </cell>
          <cell r="GO24">
            <v>318</v>
          </cell>
        </row>
        <row r="25">
          <cell r="D25">
            <v>60</v>
          </cell>
          <cell r="M25">
            <v>17.448750027447957</v>
          </cell>
          <cell r="N25">
            <v>5.6999700136221279</v>
          </cell>
          <cell r="O25">
            <v>25</v>
          </cell>
          <cell r="R25">
            <v>442</v>
          </cell>
          <cell r="S25">
            <v>40</v>
          </cell>
          <cell r="GK25">
            <v>3</v>
          </cell>
          <cell r="GM25">
            <v>10</v>
          </cell>
          <cell r="GO25">
            <v>246.60000000000002</v>
          </cell>
        </row>
        <row r="26">
          <cell r="D26">
            <v>55</v>
          </cell>
          <cell r="M26">
            <v>21.145808276623821</v>
          </cell>
          <cell r="N26">
            <v>2.9340208116946829</v>
          </cell>
          <cell r="O26">
            <v>25</v>
          </cell>
          <cell r="R26">
            <v>415</v>
          </cell>
          <cell r="S26">
            <v>35</v>
          </cell>
          <cell r="GK26">
            <v>3</v>
          </cell>
          <cell r="GM26">
            <v>10</v>
          </cell>
          <cell r="GO26">
            <v>246.60000000000002</v>
          </cell>
        </row>
        <row r="27">
          <cell r="D27">
            <v>60</v>
          </cell>
          <cell r="M27">
            <v>17.531195183597273</v>
          </cell>
          <cell r="N27">
            <v>5.5595248686494703</v>
          </cell>
          <cell r="O27">
            <v>20</v>
          </cell>
          <cell r="R27">
            <v>4078</v>
          </cell>
          <cell r="S27">
            <v>40</v>
          </cell>
          <cell r="GK27">
            <v>20</v>
          </cell>
          <cell r="GM27">
            <v>5</v>
          </cell>
          <cell r="GO27">
            <v>2361.6</v>
          </cell>
        </row>
        <row r="28">
          <cell r="D28">
            <v>60</v>
          </cell>
          <cell r="M28">
            <v>18.693038048257769</v>
          </cell>
          <cell r="N28">
            <v>2.9478568272668477</v>
          </cell>
          <cell r="O28">
            <v>20</v>
          </cell>
          <cell r="R28">
            <v>3903</v>
          </cell>
          <cell r="S28">
            <v>40</v>
          </cell>
          <cell r="GK28">
            <v>20</v>
          </cell>
          <cell r="GM28">
            <v>5</v>
          </cell>
          <cell r="GO28">
            <v>2361.6</v>
          </cell>
        </row>
        <row r="29">
          <cell r="D29">
            <v>60</v>
          </cell>
          <cell r="M29">
            <v>13.92249357884854</v>
          </cell>
          <cell r="N29">
            <v>4.9879523557138405</v>
          </cell>
          <cell r="O29">
            <v>15</v>
          </cell>
          <cell r="R29">
            <v>48683.333333333336</v>
          </cell>
          <cell r="S29">
            <v>40</v>
          </cell>
          <cell r="GK29">
            <v>15</v>
          </cell>
          <cell r="GM29">
            <v>3</v>
          </cell>
          <cell r="GO29">
            <v>30</v>
          </cell>
        </row>
        <row r="30">
          <cell r="D30">
            <v>60</v>
          </cell>
          <cell r="M30">
            <v>14.652902664896473</v>
          </cell>
          <cell r="N30">
            <v>2.7220351174709889</v>
          </cell>
          <cell r="O30">
            <v>15</v>
          </cell>
          <cell r="R30">
            <v>48683.333333333336</v>
          </cell>
          <cell r="S30">
            <v>40</v>
          </cell>
          <cell r="GK30">
            <v>15</v>
          </cell>
          <cell r="GM30">
            <v>3</v>
          </cell>
          <cell r="GO30">
            <v>30</v>
          </cell>
        </row>
        <row r="31">
          <cell r="D31">
            <v>55</v>
          </cell>
          <cell r="M31">
            <v>17.17755218748113</v>
          </cell>
          <cell r="N31">
            <v>5.5811920227173912</v>
          </cell>
          <cell r="O31">
            <v>25</v>
          </cell>
          <cell r="R31">
            <v>2266.6666666666665</v>
          </cell>
          <cell r="S31">
            <v>35</v>
          </cell>
          <cell r="GK31">
            <v>25</v>
          </cell>
          <cell r="GM31">
            <v>10</v>
          </cell>
          <cell r="GO31"/>
        </row>
        <row r="32">
          <cell r="D32">
            <v>55</v>
          </cell>
          <cell r="M32">
            <v>18.4353428648921</v>
          </cell>
          <cell r="N32">
            <v>2.8745708601744457</v>
          </cell>
          <cell r="O32">
            <v>25</v>
          </cell>
          <cell r="R32">
            <v>2266.6666666666665</v>
          </cell>
          <cell r="S32">
            <v>35</v>
          </cell>
          <cell r="GK32">
            <v>25</v>
          </cell>
          <cell r="GM32">
            <v>10</v>
          </cell>
          <cell r="GO32"/>
        </row>
        <row r="33">
          <cell r="D33">
            <v>65</v>
          </cell>
          <cell r="M33">
            <v>15.125340514219525</v>
          </cell>
          <cell r="N33">
            <v>5.8885676948326227</v>
          </cell>
          <cell r="O33">
            <v>15</v>
          </cell>
          <cell r="R33">
            <v>10516</v>
          </cell>
          <cell r="S33">
            <v>45</v>
          </cell>
          <cell r="GK33">
            <v>5</v>
          </cell>
          <cell r="GM33">
            <v>15</v>
          </cell>
          <cell r="GO33">
            <v>7119.1759999999995</v>
          </cell>
        </row>
        <row r="34">
          <cell r="D34">
            <v>60</v>
          </cell>
          <cell r="M34">
            <v>19.349645166586104</v>
          </cell>
          <cell r="N34">
            <v>2.644630177062512</v>
          </cell>
          <cell r="O34">
            <v>15</v>
          </cell>
          <cell r="R34">
            <v>10250</v>
          </cell>
          <cell r="S34">
            <v>40</v>
          </cell>
          <cell r="GK34">
            <v>5</v>
          </cell>
          <cell r="GM34">
            <v>15</v>
          </cell>
          <cell r="GO34">
            <v>7119.1759999999995</v>
          </cell>
        </row>
        <row r="35">
          <cell r="D35">
            <v>65</v>
          </cell>
          <cell r="M35">
            <v>15.356820274060276</v>
          </cell>
          <cell r="N35">
            <v>5.5122975645152232</v>
          </cell>
          <cell r="O35">
            <v>27.75</v>
          </cell>
          <cell r="R35">
            <v>39897.799326520726</v>
          </cell>
          <cell r="S35">
            <v>45</v>
          </cell>
          <cell r="GK35"/>
          <cell r="GM35" t="str">
            <v>..</v>
          </cell>
          <cell r="GO35"/>
        </row>
        <row r="36">
          <cell r="D36">
            <v>64</v>
          </cell>
          <cell r="M36">
            <v>17.149943934438227</v>
          </cell>
          <cell r="N36">
            <v>2.6983886671182025</v>
          </cell>
          <cell r="O36">
            <v>27.75</v>
          </cell>
          <cell r="R36">
            <v>38533.613101076255</v>
          </cell>
          <cell r="S36">
            <v>44</v>
          </cell>
          <cell r="GK36"/>
          <cell r="GM36" t="str">
            <v>..</v>
          </cell>
          <cell r="GO36"/>
        </row>
        <row r="37">
          <cell r="D37">
            <v>65</v>
          </cell>
          <cell r="M37">
            <v>15.57625501804516</v>
          </cell>
          <cell r="N37">
            <v>5.2102007003765527</v>
          </cell>
          <cell r="O37">
            <v>10</v>
          </cell>
          <cell r="R37">
            <v>10934.512175506698</v>
          </cell>
          <cell r="S37">
            <v>45</v>
          </cell>
          <cell r="GK37"/>
          <cell r="GM37">
            <v>5</v>
          </cell>
          <cell r="GO37">
            <v>2132.208333333333</v>
          </cell>
        </row>
        <row r="38">
          <cell r="D38">
            <v>65</v>
          </cell>
          <cell r="M38">
            <v>16.462546476454207</v>
          </cell>
          <cell r="N38">
            <v>2.7995043435294886</v>
          </cell>
          <cell r="O38">
            <v>10</v>
          </cell>
          <cell r="R38">
            <v>8445.2001772505682</v>
          </cell>
          <cell r="S38">
            <v>45</v>
          </cell>
          <cell r="GK38"/>
          <cell r="GM38">
            <v>5</v>
          </cell>
          <cell r="GO38">
            <v>2132.208333333333</v>
          </cell>
        </row>
        <row r="39">
          <cell r="D39">
            <v>60</v>
          </cell>
          <cell r="M39">
            <v>17.696803080201111</v>
          </cell>
          <cell r="N39">
            <v>5.6103657033621381</v>
          </cell>
          <cell r="O39">
            <v>15</v>
          </cell>
          <cell r="R39">
            <v>9865</v>
          </cell>
          <cell r="S39">
            <v>40</v>
          </cell>
          <cell r="GK39">
            <v>15</v>
          </cell>
          <cell r="GM39">
            <v>5</v>
          </cell>
          <cell r="GO39">
            <v>4285.6400000000003</v>
          </cell>
        </row>
        <row r="40">
          <cell r="D40">
            <v>60</v>
          </cell>
          <cell r="M40">
            <v>18.887449007569369</v>
          </cell>
          <cell r="N40">
            <v>2.9899449755535397</v>
          </cell>
          <cell r="O40">
            <v>15</v>
          </cell>
          <cell r="R40">
            <v>8926</v>
          </cell>
          <cell r="S40">
            <v>40</v>
          </cell>
          <cell r="GK40">
            <v>15</v>
          </cell>
          <cell r="GM40">
            <v>5</v>
          </cell>
          <cell r="GO40">
            <v>4285.6400000000003</v>
          </cell>
        </row>
        <row r="41">
          <cell r="D41">
            <v>62</v>
          </cell>
          <cell r="M41">
            <v>17.385848781520824</v>
          </cell>
          <cell r="N41">
            <v>5.8802767001803611</v>
          </cell>
          <cell r="O41">
            <v>20</v>
          </cell>
          <cell r="R41">
            <v>852</v>
          </cell>
          <cell r="S41">
            <v>42</v>
          </cell>
          <cell r="GK41">
            <v>20</v>
          </cell>
          <cell r="GM41">
            <v>10</v>
          </cell>
          <cell r="GO41">
            <v>245</v>
          </cell>
        </row>
        <row r="42">
          <cell r="D42">
            <v>57</v>
          </cell>
          <cell r="M42">
            <v>21.612703773526185</v>
          </cell>
          <cell r="N42">
            <v>2.611408943786961</v>
          </cell>
          <cell r="O42">
            <v>20</v>
          </cell>
          <cell r="R42">
            <v>815</v>
          </cell>
          <cell r="S42">
            <v>37</v>
          </cell>
          <cell r="GK42">
            <v>20</v>
          </cell>
          <cell r="GM42">
            <v>10</v>
          </cell>
          <cell r="GO42">
            <v>245</v>
          </cell>
        </row>
        <row r="43">
          <cell r="D43">
            <v>60</v>
          </cell>
          <cell r="M43">
            <v>16.957988519082129</v>
          </cell>
          <cell r="N43">
            <v>5.7083291231675917</v>
          </cell>
          <cell r="O43">
            <v>25</v>
          </cell>
          <cell r="R43">
            <v>3408537</v>
          </cell>
          <cell r="S43">
            <v>40</v>
          </cell>
          <cell r="GK43">
            <v>25</v>
          </cell>
          <cell r="GM43">
            <v>3</v>
          </cell>
          <cell r="GO43">
            <v>1824055</v>
          </cell>
        </row>
        <row r="44">
          <cell r="D44">
            <v>60</v>
          </cell>
          <cell r="M44">
            <v>18.526129704410824</v>
          </cell>
          <cell r="N44">
            <v>2.678874933067958</v>
          </cell>
          <cell r="O44">
            <v>25</v>
          </cell>
          <cell r="R44">
            <v>3005467</v>
          </cell>
          <cell r="S44">
            <v>40</v>
          </cell>
          <cell r="GK44">
            <v>25</v>
          </cell>
          <cell r="GM44">
            <v>3</v>
          </cell>
          <cell r="GO44">
            <v>1824055</v>
          </cell>
        </row>
        <row r="45">
          <cell r="D45">
            <v>65</v>
          </cell>
          <cell r="M45">
            <v>14.372281871550582</v>
          </cell>
          <cell r="N45">
            <v>5.692767064221476</v>
          </cell>
          <cell r="O45">
            <v>20</v>
          </cell>
          <cell r="R45">
            <v>2000</v>
          </cell>
          <cell r="S45">
            <v>45</v>
          </cell>
          <cell r="GK45">
            <v>20</v>
          </cell>
          <cell r="GM45">
            <v>5</v>
          </cell>
          <cell r="GO45">
            <v>750</v>
          </cell>
        </row>
        <row r="46">
          <cell r="D46">
            <v>65</v>
          </cell>
          <cell r="M46">
            <v>16.166520155721024</v>
          </cell>
          <cell r="N46">
            <v>2.3517869978983681</v>
          </cell>
          <cell r="O46">
            <v>20</v>
          </cell>
          <cell r="R46">
            <v>1653</v>
          </cell>
          <cell r="S46">
            <v>45</v>
          </cell>
          <cell r="GK46">
            <v>20</v>
          </cell>
          <cell r="GM46">
            <v>5</v>
          </cell>
          <cell r="GO46">
            <v>750</v>
          </cell>
        </row>
        <row r="47">
          <cell r="D47">
            <v>60</v>
          </cell>
          <cell r="M47">
            <v>14.71729136844891</v>
          </cell>
          <cell r="N47">
            <v>5.9805698579874447</v>
          </cell>
          <cell r="O47">
            <v>10</v>
          </cell>
          <cell r="R47">
            <v>1800</v>
          </cell>
          <cell r="S47">
            <v>40</v>
          </cell>
          <cell r="GK47">
            <v>10</v>
          </cell>
          <cell r="GM47">
            <v>2</v>
          </cell>
          <cell r="GO47"/>
        </row>
        <row r="48">
          <cell r="D48">
            <v>60</v>
          </cell>
          <cell r="M48">
            <v>16.822782108318069</v>
          </cell>
          <cell r="N48">
            <v>2.3514386361118227</v>
          </cell>
          <cell r="O48">
            <v>10</v>
          </cell>
          <cell r="R48">
            <v>1800</v>
          </cell>
          <cell r="S48">
            <v>40</v>
          </cell>
          <cell r="GK48">
            <v>10</v>
          </cell>
          <cell r="GM48">
            <v>2</v>
          </cell>
          <cell r="GO48"/>
        </row>
        <row r="49">
          <cell r="D49">
            <v>60</v>
          </cell>
          <cell r="M49">
            <v>14.246645568183164</v>
          </cell>
          <cell r="N49">
            <v>6.3049438819052179</v>
          </cell>
          <cell r="O49">
            <v>15</v>
          </cell>
          <cell r="R49">
            <v>5859.598</v>
          </cell>
          <cell r="S49">
            <v>40</v>
          </cell>
          <cell r="GK49">
            <v>15</v>
          </cell>
          <cell r="GM49"/>
          <cell r="GO49"/>
        </row>
        <row r="50">
          <cell r="D50">
            <v>60</v>
          </cell>
          <cell r="M50">
            <v>16.886193080330283</v>
          </cell>
          <cell r="N50">
            <v>2.1456851689701479</v>
          </cell>
          <cell r="O50">
            <v>15</v>
          </cell>
          <cell r="R50">
            <v>4980.9870000000001</v>
          </cell>
          <cell r="S50">
            <v>40</v>
          </cell>
          <cell r="GK50">
            <v>15</v>
          </cell>
          <cell r="GM50"/>
          <cell r="GO50"/>
        </row>
        <row r="51">
          <cell r="D51">
            <v>60</v>
          </cell>
          <cell r="M51">
            <v>16.133636729594667</v>
          </cell>
          <cell r="N51">
            <v>6.7434872331345961</v>
          </cell>
          <cell r="O51">
            <v>30</v>
          </cell>
          <cell r="R51">
            <v>30207</v>
          </cell>
          <cell r="S51">
            <v>40</v>
          </cell>
          <cell r="GK51">
            <v>30</v>
          </cell>
          <cell r="GM51">
            <v>10</v>
          </cell>
          <cell r="GO51">
            <v>3052</v>
          </cell>
        </row>
        <row r="52">
          <cell r="D52">
            <v>60</v>
          </cell>
          <cell r="M52">
            <v>19.435236379708012</v>
          </cell>
          <cell r="N52">
            <v>1.9412873058256312</v>
          </cell>
          <cell r="O52">
            <v>30</v>
          </cell>
          <cell r="R52">
            <v>21807</v>
          </cell>
          <cell r="S52">
            <v>40</v>
          </cell>
          <cell r="GK52">
            <v>30</v>
          </cell>
          <cell r="GM52">
            <v>10</v>
          </cell>
          <cell r="GO52">
            <v>3052</v>
          </cell>
        </row>
        <row r="53">
          <cell r="D53">
            <v>60</v>
          </cell>
          <cell r="M53">
            <v>15.82036065603573</v>
          </cell>
          <cell r="N53">
            <v>5.8985179556793872</v>
          </cell>
          <cell r="O53">
            <v>15</v>
          </cell>
          <cell r="R53">
            <v>13285</v>
          </cell>
          <cell r="S53">
            <v>40</v>
          </cell>
          <cell r="GK53"/>
          <cell r="GM53">
            <v>5</v>
          </cell>
          <cell r="GO53">
            <v>5622.4764999999989</v>
          </cell>
        </row>
        <row r="54">
          <cell r="D54">
            <v>55</v>
          </cell>
          <cell r="M54">
            <v>20.263910219445442</v>
          </cell>
          <cell r="N54">
            <v>2.4504530579269201</v>
          </cell>
          <cell r="O54">
            <v>15</v>
          </cell>
          <cell r="R54">
            <v>12027</v>
          </cell>
          <cell r="S54">
            <v>35</v>
          </cell>
          <cell r="GK54"/>
          <cell r="GM54">
            <v>5</v>
          </cell>
          <cell r="GO54">
            <v>5622.4764999999989</v>
          </cell>
        </row>
        <row r="57">
          <cell r="C57">
            <v>0.02</v>
          </cell>
        </row>
        <row r="58">
          <cell r="C58">
            <v>0.01</v>
          </cell>
        </row>
        <row r="59">
          <cell r="C59">
            <v>20</v>
          </cell>
        </row>
        <row r="60">
          <cell r="C60">
            <v>12</v>
          </cell>
        </row>
        <row r="61">
          <cell r="C61">
            <v>1</v>
          </cell>
        </row>
        <row r="63">
          <cell r="C63">
            <v>3.5000000000000003E-2</v>
          </cell>
        </row>
      </sheetData>
      <sheetData sheetId="5">
        <row r="4">
          <cell r="N4">
            <v>19.1882649128137</v>
          </cell>
          <cell r="O4">
            <v>4.0636399548038913</v>
          </cell>
        </row>
        <row r="5">
          <cell r="N5">
            <v>18.362490469579267</v>
          </cell>
          <cell r="O5">
            <v>3.2545452241890627</v>
          </cell>
        </row>
        <row r="6">
          <cell r="N6">
            <v>16.111762697268443</v>
          </cell>
          <cell r="O6">
            <v>5.8766776185562968</v>
          </cell>
        </row>
        <row r="7">
          <cell r="N7">
            <v>20.808664344132485</v>
          </cell>
          <cell r="O7">
            <v>2.1951045736512382</v>
          </cell>
        </row>
        <row r="8">
          <cell r="N8">
            <v>15.954569281397717</v>
          </cell>
          <cell r="O8">
            <v>5.4811604161934593</v>
          </cell>
        </row>
        <row r="9">
          <cell r="N9">
            <v>19.773833489024035</v>
          </cell>
          <cell r="O9">
            <v>2.6646048840919141</v>
          </cell>
        </row>
        <row r="10">
          <cell r="N10">
            <v>15.796743967982293</v>
          </cell>
          <cell r="O10">
            <v>5.5827207314737164</v>
          </cell>
        </row>
        <row r="11">
          <cell r="N11">
            <v>17.422194810391613</v>
          </cell>
          <cell r="O11">
            <v>2.3987811829898766</v>
          </cell>
        </row>
        <row r="12">
          <cell r="N12">
            <v>17.448750027447957</v>
          </cell>
          <cell r="O12">
            <v>5.6999700136221279</v>
          </cell>
        </row>
        <row r="13">
          <cell r="N13">
            <v>21.145808276623821</v>
          </cell>
          <cell r="O13">
            <v>2.9340208116946829</v>
          </cell>
        </row>
        <row r="14">
          <cell r="N14">
            <v>15.57625501804516</v>
          </cell>
          <cell r="O14">
            <v>5.2102007003765527</v>
          </cell>
        </row>
        <row r="15">
          <cell r="N15">
            <v>16.462546476454207</v>
          </cell>
          <cell r="O15">
            <v>2.7995043435294886</v>
          </cell>
        </row>
        <row r="16">
          <cell r="N16">
            <v>17.385848781520824</v>
          </cell>
          <cell r="O16">
            <v>5.8802767001803611</v>
          </cell>
        </row>
        <row r="17">
          <cell r="N17">
            <v>21.612703773526185</v>
          </cell>
          <cell r="O17">
            <v>2.611408943786961</v>
          </cell>
        </row>
        <row r="18">
          <cell r="N18">
            <v>14.372281871550582</v>
          </cell>
          <cell r="O18">
            <v>5.692767064221476</v>
          </cell>
        </row>
        <row r="19">
          <cell r="N19">
            <v>16.166520155721024</v>
          </cell>
          <cell r="O19">
            <v>2.3517869978983681</v>
          </cell>
        </row>
        <row r="20">
          <cell r="N20">
            <v>16.133636729594667</v>
          </cell>
          <cell r="O20">
            <v>6.7434872331345961</v>
          </cell>
        </row>
        <row r="21">
          <cell r="N21">
            <v>19.435236379708012</v>
          </cell>
          <cell r="O21">
            <v>1.9412873058256312</v>
          </cell>
        </row>
        <row r="22">
          <cell r="N22">
            <v>16.875029955361768</v>
          </cell>
          <cell r="O22">
            <v>5.890485089933378</v>
          </cell>
        </row>
        <row r="23">
          <cell r="N23">
            <v>18.496781498226788</v>
          </cell>
          <cell r="O23">
            <v>2.8299804585596759</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A7">
            <v>1</v>
          </cell>
          <cell r="B7">
            <v>0.13</v>
          </cell>
        </row>
        <row r="8">
          <cell r="A8">
            <v>2</v>
          </cell>
          <cell r="B8">
            <v>0.13</v>
          </cell>
        </row>
        <row r="9">
          <cell r="A9">
            <v>3</v>
          </cell>
          <cell r="B9">
            <v>0.13</v>
          </cell>
        </row>
        <row r="10">
          <cell r="A10">
            <v>4</v>
          </cell>
          <cell r="B10">
            <v>0.13</v>
          </cell>
        </row>
        <row r="11">
          <cell r="A11">
            <v>5</v>
          </cell>
          <cell r="B11">
            <v>0.14000000000000001</v>
          </cell>
        </row>
        <row r="12">
          <cell r="A12">
            <v>6</v>
          </cell>
          <cell r="B12">
            <v>0.14000000000000001</v>
          </cell>
        </row>
        <row r="13">
          <cell r="A13">
            <v>7</v>
          </cell>
          <cell r="B13">
            <v>0.14000000000000001</v>
          </cell>
        </row>
        <row r="14">
          <cell r="A14">
            <v>8</v>
          </cell>
          <cell r="B14">
            <v>0.14000000000000001</v>
          </cell>
        </row>
        <row r="15">
          <cell r="A15">
            <v>9</v>
          </cell>
          <cell r="B15">
            <v>0.14000000000000001</v>
          </cell>
        </row>
        <row r="16">
          <cell r="A16">
            <v>10</v>
          </cell>
          <cell r="B16">
            <v>0.14000000000000001</v>
          </cell>
        </row>
        <row r="17">
          <cell r="A17">
            <v>11</v>
          </cell>
          <cell r="B17">
            <v>0.14000000000000001</v>
          </cell>
        </row>
        <row r="18">
          <cell r="A18">
            <v>12</v>
          </cell>
          <cell r="B18">
            <v>0.14000000000000001</v>
          </cell>
        </row>
        <row r="19">
          <cell r="A19">
            <v>13</v>
          </cell>
          <cell r="B19">
            <v>0.14000000000000001</v>
          </cell>
        </row>
        <row r="20">
          <cell r="A20">
            <v>14</v>
          </cell>
          <cell r="B20">
            <v>0.14000000000000001</v>
          </cell>
        </row>
        <row r="21">
          <cell r="A21">
            <v>15</v>
          </cell>
          <cell r="B21">
            <v>0.14000000000000001</v>
          </cell>
        </row>
        <row r="22">
          <cell r="A22">
            <v>16</v>
          </cell>
          <cell r="B22">
            <v>0.14000000000000001</v>
          </cell>
        </row>
        <row r="23">
          <cell r="A23">
            <v>17</v>
          </cell>
          <cell r="B23">
            <v>0.14200000000000002</v>
          </cell>
        </row>
        <row r="24">
          <cell r="A24">
            <v>18</v>
          </cell>
          <cell r="B24">
            <v>0.14400000000000002</v>
          </cell>
        </row>
        <row r="25">
          <cell r="A25">
            <v>19</v>
          </cell>
          <cell r="B25">
            <v>0.14600000000000002</v>
          </cell>
        </row>
        <row r="26">
          <cell r="A26">
            <v>20</v>
          </cell>
          <cell r="B26">
            <v>0.14800000000000002</v>
          </cell>
        </row>
        <row r="27">
          <cell r="A27">
            <v>21</v>
          </cell>
          <cell r="B27">
            <v>0.15000000000000002</v>
          </cell>
        </row>
        <row r="28">
          <cell r="A28">
            <v>22</v>
          </cell>
          <cell r="B28">
            <v>0.15000000000000002</v>
          </cell>
        </row>
        <row r="29">
          <cell r="A29">
            <v>23</v>
          </cell>
          <cell r="B29">
            <v>0.15000000000000002</v>
          </cell>
        </row>
        <row r="30">
          <cell r="A30">
            <v>24</v>
          </cell>
          <cell r="B30">
            <v>0.15000000000000002</v>
          </cell>
        </row>
        <row r="31">
          <cell r="A31">
            <v>25</v>
          </cell>
          <cell r="B31">
            <v>0.15000000000000002</v>
          </cell>
        </row>
        <row r="32">
          <cell r="A32">
            <v>26</v>
          </cell>
          <cell r="B32">
            <v>0.15000000000000002</v>
          </cell>
        </row>
        <row r="33">
          <cell r="A33">
            <v>27</v>
          </cell>
          <cell r="B33">
            <v>0.15000000000000002</v>
          </cell>
        </row>
        <row r="34">
          <cell r="A34">
            <v>28</v>
          </cell>
          <cell r="B34">
            <v>0.15000000000000002</v>
          </cell>
        </row>
        <row r="35">
          <cell r="A35">
            <v>29</v>
          </cell>
          <cell r="B35">
            <v>0.15000000000000002</v>
          </cell>
        </row>
        <row r="36">
          <cell r="A36">
            <v>30</v>
          </cell>
          <cell r="B36">
            <v>0.15000000000000002</v>
          </cell>
        </row>
        <row r="37">
          <cell r="A37">
            <v>31</v>
          </cell>
          <cell r="B37">
            <v>0.15000000000000002</v>
          </cell>
        </row>
        <row r="38">
          <cell r="A38">
            <v>32</v>
          </cell>
          <cell r="B38">
            <v>0.15000000000000002</v>
          </cell>
        </row>
        <row r="39">
          <cell r="A39">
            <v>33</v>
          </cell>
          <cell r="B39">
            <v>0.15000000000000002</v>
          </cell>
        </row>
        <row r="40">
          <cell r="A40">
            <v>34</v>
          </cell>
          <cell r="B40">
            <v>0.15000000000000002</v>
          </cell>
        </row>
        <row r="41">
          <cell r="A41">
            <v>35</v>
          </cell>
          <cell r="B41">
            <v>0.15000000000000002</v>
          </cell>
        </row>
      </sheetData>
      <sheetData sheetId="20" refreshError="1"/>
      <sheetData sheetId="21" refreshError="1"/>
      <sheetData sheetId="22">
        <row r="1">
          <cell r="G1">
            <v>354</v>
          </cell>
        </row>
        <row r="6">
          <cell r="A6">
            <v>50</v>
          </cell>
          <cell r="B6">
            <v>40</v>
          </cell>
          <cell r="C6">
            <v>5</v>
          </cell>
          <cell r="D6">
            <v>0.4375</v>
          </cell>
          <cell r="F6">
            <v>1</v>
          </cell>
          <cell r="G6">
            <v>0.5</v>
          </cell>
          <cell r="H6"/>
        </row>
        <row r="7">
          <cell r="A7">
            <v>51</v>
          </cell>
          <cell r="B7">
            <v>40</v>
          </cell>
          <cell r="C7">
            <v>6</v>
          </cell>
          <cell r="D7">
            <v>0.45</v>
          </cell>
          <cell r="F7">
            <v>2</v>
          </cell>
          <cell r="G7">
            <v>0.5</v>
          </cell>
          <cell r="H7"/>
        </row>
        <row r="8">
          <cell r="A8">
            <v>52</v>
          </cell>
          <cell r="B8">
            <v>40</v>
          </cell>
          <cell r="C8">
            <v>7</v>
          </cell>
          <cell r="D8">
            <v>0.46250000000000002</v>
          </cell>
          <cell r="F8">
            <v>3</v>
          </cell>
          <cell r="G8">
            <v>0.5</v>
          </cell>
          <cell r="H8"/>
        </row>
        <row r="9">
          <cell r="A9">
            <v>53</v>
          </cell>
          <cell r="B9">
            <v>40</v>
          </cell>
          <cell r="C9">
            <v>8</v>
          </cell>
          <cell r="D9">
            <v>0.47499999999999998</v>
          </cell>
          <cell r="F9">
            <v>4</v>
          </cell>
          <cell r="G9">
            <v>0.5</v>
          </cell>
          <cell r="H9"/>
        </row>
        <row r="10">
          <cell r="A10">
            <v>54</v>
          </cell>
          <cell r="B10">
            <v>40</v>
          </cell>
          <cell r="C10">
            <v>9</v>
          </cell>
          <cell r="D10">
            <v>0.48749999999999999</v>
          </cell>
          <cell r="F10">
            <v>5</v>
          </cell>
          <cell r="G10">
            <v>0.5</v>
          </cell>
          <cell r="H10"/>
        </row>
        <row r="11">
          <cell r="A11">
            <v>55</v>
          </cell>
          <cell r="B11">
            <v>40</v>
          </cell>
          <cell r="C11">
            <v>10</v>
          </cell>
          <cell r="D11">
            <v>0.5</v>
          </cell>
          <cell r="F11">
            <v>6</v>
          </cell>
          <cell r="G11">
            <v>0.5</v>
          </cell>
          <cell r="H11"/>
        </row>
        <row r="12">
          <cell r="A12">
            <v>56</v>
          </cell>
          <cell r="B12">
            <v>40</v>
          </cell>
          <cell r="C12">
            <v>11</v>
          </cell>
          <cell r="D12">
            <v>0.51249999999999996</v>
          </cell>
          <cell r="F12">
            <v>7</v>
          </cell>
          <cell r="G12">
            <v>0.5</v>
          </cell>
          <cell r="H12"/>
        </row>
        <row r="13">
          <cell r="A13">
            <v>57</v>
          </cell>
          <cell r="B13">
            <v>40</v>
          </cell>
          <cell r="C13">
            <v>12</v>
          </cell>
          <cell r="D13">
            <v>0.52500000000000002</v>
          </cell>
          <cell r="F13">
            <v>8</v>
          </cell>
          <cell r="G13">
            <v>0.5</v>
          </cell>
          <cell r="H13"/>
        </row>
        <row r="14">
          <cell r="A14">
            <v>58</v>
          </cell>
          <cell r="B14">
            <v>40</v>
          </cell>
          <cell r="C14">
            <v>13</v>
          </cell>
          <cell r="D14">
            <v>0.53749999999999998</v>
          </cell>
          <cell r="F14">
            <v>9</v>
          </cell>
          <cell r="G14">
            <v>0.5</v>
          </cell>
          <cell r="H14"/>
        </row>
        <row r="15">
          <cell r="A15">
            <v>59</v>
          </cell>
          <cell r="B15">
            <v>40</v>
          </cell>
          <cell r="C15">
            <v>14</v>
          </cell>
          <cell r="D15">
            <v>0.55000000000000004</v>
          </cell>
          <cell r="F15">
            <v>10</v>
          </cell>
          <cell r="G15">
            <v>0.5</v>
          </cell>
          <cell r="H15">
            <v>2.5</v>
          </cell>
        </row>
        <row r="16">
          <cell r="A16">
            <v>60</v>
          </cell>
          <cell r="B16">
            <v>30</v>
          </cell>
          <cell r="C16">
            <v>15</v>
          </cell>
          <cell r="D16">
            <v>0.5625</v>
          </cell>
          <cell r="F16">
            <v>11</v>
          </cell>
          <cell r="G16">
            <v>0.6</v>
          </cell>
          <cell r="H16">
            <v>2.5</v>
          </cell>
        </row>
        <row r="17">
          <cell r="A17">
            <v>61</v>
          </cell>
          <cell r="B17">
            <v>30</v>
          </cell>
          <cell r="C17">
            <v>16</v>
          </cell>
          <cell r="D17">
            <v>0.57499999999999996</v>
          </cell>
          <cell r="F17">
            <v>12</v>
          </cell>
          <cell r="G17">
            <v>0.6</v>
          </cell>
          <cell r="H17">
            <v>2.5</v>
          </cell>
        </row>
        <row r="18">
          <cell r="A18">
            <v>62</v>
          </cell>
          <cell r="B18">
            <v>30</v>
          </cell>
          <cell r="C18">
            <v>17</v>
          </cell>
          <cell r="D18">
            <v>0.58750000000000002</v>
          </cell>
          <cell r="F18">
            <v>13</v>
          </cell>
          <cell r="G18">
            <v>0.6</v>
          </cell>
          <cell r="H18">
            <v>2.5</v>
          </cell>
        </row>
        <row r="19">
          <cell r="A19">
            <v>63</v>
          </cell>
          <cell r="B19">
            <v>30</v>
          </cell>
          <cell r="C19">
            <v>18</v>
          </cell>
          <cell r="D19">
            <v>0.6</v>
          </cell>
          <cell r="F19">
            <v>14</v>
          </cell>
          <cell r="G19">
            <v>0.6</v>
          </cell>
          <cell r="H19">
            <v>2.5</v>
          </cell>
        </row>
        <row r="20">
          <cell r="A20">
            <v>64</v>
          </cell>
          <cell r="B20">
            <v>30</v>
          </cell>
          <cell r="C20">
            <v>19</v>
          </cell>
          <cell r="D20">
            <v>0.61250000000000004</v>
          </cell>
          <cell r="F20">
            <v>15</v>
          </cell>
          <cell r="G20">
            <v>0.6</v>
          </cell>
          <cell r="H20">
            <v>3</v>
          </cell>
        </row>
        <row r="21">
          <cell r="A21">
            <v>65</v>
          </cell>
          <cell r="B21">
            <v>15</v>
          </cell>
          <cell r="C21">
            <v>20</v>
          </cell>
          <cell r="D21">
            <v>0.625</v>
          </cell>
          <cell r="F21">
            <v>16</v>
          </cell>
          <cell r="G21">
            <v>0.6</v>
          </cell>
          <cell r="H21">
            <v>3</v>
          </cell>
        </row>
        <row r="22">
          <cell r="A22">
            <v>66</v>
          </cell>
          <cell r="B22">
            <v>15</v>
          </cell>
          <cell r="C22">
            <v>21</v>
          </cell>
          <cell r="D22">
            <v>0.63749999999999996</v>
          </cell>
          <cell r="F22">
            <v>17</v>
          </cell>
          <cell r="G22">
            <v>0.6</v>
          </cell>
          <cell r="H22">
            <v>3</v>
          </cell>
        </row>
        <row r="23">
          <cell r="A23">
            <v>67</v>
          </cell>
          <cell r="B23">
            <v>15</v>
          </cell>
          <cell r="C23">
            <v>22</v>
          </cell>
          <cell r="D23">
            <v>0.65</v>
          </cell>
          <cell r="F23">
            <v>18</v>
          </cell>
          <cell r="G23">
            <v>0.6</v>
          </cell>
          <cell r="H23">
            <v>3</v>
          </cell>
        </row>
        <row r="24">
          <cell r="A24">
            <v>68</v>
          </cell>
          <cell r="B24">
            <v>15</v>
          </cell>
          <cell r="C24">
            <v>23</v>
          </cell>
          <cell r="D24">
            <v>0.66249999999999998</v>
          </cell>
          <cell r="F24">
            <v>19</v>
          </cell>
          <cell r="G24">
            <v>0.6</v>
          </cell>
          <cell r="H24">
            <v>3</v>
          </cell>
        </row>
        <row r="25">
          <cell r="A25">
            <v>69</v>
          </cell>
          <cell r="B25">
            <v>15</v>
          </cell>
          <cell r="C25">
            <v>24</v>
          </cell>
          <cell r="D25">
            <v>0.67500000000000004</v>
          </cell>
          <cell r="F25">
            <v>20</v>
          </cell>
          <cell r="G25">
            <v>0.6</v>
          </cell>
          <cell r="H25">
            <v>3.5</v>
          </cell>
        </row>
        <row r="26">
          <cell r="A26">
            <v>70</v>
          </cell>
          <cell r="B26">
            <v>10</v>
          </cell>
          <cell r="C26">
            <v>25</v>
          </cell>
          <cell r="D26">
            <v>0.6875</v>
          </cell>
          <cell r="F26">
            <v>21</v>
          </cell>
          <cell r="G26">
            <v>0.7</v>
          </cell>
          <cell r="H26">
            <v>3.5</v>
          </cell>
        </row>
        <row r="27">
          <cell r="A27">
            <v>71</v>
          </cell>
          <cell r="B27">
            <v>10</v>
          </cell>
          <cell r="C27">
            <v>26</v>
          </cell>
          <cell r="D27">
            <v>0.7</v>
          </cell>
          <cell r="F27">
            <v>22</v>
          </cell>
          <cell r="G27">
            <v>0.7</v>
          </cell>
          <cell r="H27">
            <v>3.5</v>
          </cell>
        </row>
        <row r="28">
          <cell r="A28">
            <v>72</v>
          </cell>
          <cell r="B28">
            <v>10</v>
          </cell>
          <cell r="C28">
            <v>27</v>
          </cell>
          <cell r="D28">
            <v>0.71250000000000002</v>
          </cell>
          <cell r="F28">
            <v>23</v>
          </cell>
          <cell r="G28">
            <v>0.7</v>
          </cell>
          <cell r="H28">
            <v>3.5</v>
          </cell>
        </row>
        <row r="29">
          <cell r="A29">
            <v>73</v>
          </cell>
          <cell r="B29">
            <v>10</v>
          </cell>
          <cell r="C29">
            <v>28</v>
          </cell>
          <cell r="D29">
            <v>0.72499999999999998</v>
          </cell>
          <cell r="F29">
            <v>24</v>
          </cell>
          <cell r="G29">
            <v>0.7</v>
          </cell>
          <cell r="H29">
            <v>3.5</v>
          </cell>
        </row>
        <row r="30">
          <cell r="A30">
            <v>74</v>
          </cell>
          <cell r="B30">
            <v>10</v>
          </cell>
          <cell r="C30">
            <v>29</v>
          </cell>
          <cell r="D30">
            <v>0.73750000000000004</v>
          </cell>
          <cell r="F30">
            <v>25</v>
          </cell>
          <cell r="G30">
            <v>0.7</v>
          </cell>
          <cell r="H30">
            <v>4</v>
          </cell>
        </row>
        <row r="31">
          <cell r="A31">
            <v>75</v>
          </cell>
          <cell r="B31">
            <v>10</v>
          </cell>
          <cell r="C31">
            <v>30</v>
          </cell>
          <cell r="D31">
            <v>0.75</v>
          </cell>
          <cell r="F31">
            <v>26</v>
          </cell>
          <cell r="G31">
            <v>0.7</v>
          </cell>
          <cell r="H31">
            <v>4</v>
          </cell>
        </row>
        <row r="32">
          <cell r="A32">
            <v>76</v>
          </cell>
          <cell r="B32">
            <v>10</v>
          </cell>
          <cell r="C32">
            <v>31</v>
          </cell>
          <cell r="D32">
            <v>0.76249999999999996</v>
          </cell>
          <cell r="F32">
            <v>27</v>
          </cell>
          <cell r="G32">
            <v>0.7</v>
          </cell>
          <cell r="H32">
            <v>4</v>
          </cell>
        </row>
        <row r="33">
          <cell r="A33">
            <v>77</v>
          </cell>
          <cell r="B33">
            <v>10</v>
          </cell>
          <cell r="C33">
            <v>32</v>
          </cell>
          <cell r="D33">
            <v>0.77500000000000002</v>
          </cell>
          <cell r="F33">
            <v>28</v>
          </cell>
          <cell r="G33">
            <v>0.7</v>
          </cell>
          <cell r="H33">
            <v>4</v>
          </cell>
        </row>
        <row r="34">
          <cell r="A34">
            <v>78</v>
          </cell>
          <cell r="B34">
            <v>10</v>
          </cell>
          <cell r="C34">
            <v>33</v>
          </cell>
          <cell r="D34">
            <v>0.78749999999999998</v>
          </cell>
          <cell r="F34">
            <v>29</v>
          </cell>
          <cell r="G34">
            <v>0.7</v>
          </cell>
          <cell r="H34">
            <v>4</v>
          </cell>
        </row>
        <row r="35">
          <cell r="A35">
            <v>79</v>
          </cell>
          <cell r="B35">
            <v>10</v>
          </cell>
          <cell r="C35">
            <v>34</v>
          </cell>
          <cell r="D35">
            <v>0.8</v>
          </cell>
          <cell r="F35">
            <v>30</v>
          </cell>
          <cell r="G35">
            <v>0.7</v>
          </cell>
          <cell r="H35">
            <v>4.5</v>
          </cell>
        </row>
        <row r="36">
          <cell r="A36">
            <v>80</v>
          </cell>
          <cell r="B36">
            <v>10</v>
          </cell>
          <cell r="C36">
            <v>35</v>
          </cell>
          <cell r="D36">
            <v>0.8125</v>
          </cell>
          <cell r="F36">
            <v>31</v>
          </cell>
          <cell r="G36">
            <v>0.8</v>
          </cell>
          <cell r="H36">
            <v>4.5</v>
          </cell>
        </row>
        <row r="37">
          <cell r="C37">
            <v>36</v>
          </cell>
          <cell r="D37">
            <v>0.83250000000000002</v>
          </cell>
          <cell r="F37">
            <v>32</v>
          </cell>
          <cell r="G37">
            <v>0.8</v>
          </cell>
          <cell r="H37">
            <v>4.5</v>
          </cell>
        </row>
        <row r="38">
          <cell r="C38">
            <v>37</v>
          </cell>
          <cell r="D38">
            <v>0.86050000000000004</v>
          </cell>
          <cell r="F38">
            <v>33</v>
          </cell>
          <cell r="G38">
            <v>0.8</v>
          </cell>
          <cell r="H38">
            <v>4.5</v>
          </cell>
        </row>
        <row r="39">
          <cell r="C39">
            <v>38</v>
          </cell>
          <cell r="D39">
            <v>0.89700000000000002</v>
          </cell>
          <cell r="F39">
            <v>34</v>
          </cell>
          <cell r="G39">
            <v>0.8</v>
          </cell>
          <cell r="H39">
            <v>4.5</v>
          </cell>
        </row>
        <row r="40">
          <cell r="C40">
            <v>39</v>
          </cell>
          <cell r="D40">
            <v>0.94299999999999995</v>
          </cell>
          <cell r="F40">
            <v>35</v>
          </cell>
          <cell r="G40">
            <v>0.8</v>
          </cell>
          <cell r="H40">
            <v>5</v>
          </cell>
        </row>
        <row r="41">
          <cell r="C41">
            <v>40</v>
          </cell>
          <cell r="D41">
            <v>1</v>
          </cell>
          <cell r="F41">
            <v>36</v>
          </cell>
          <cell r="G41">
            <v>0.9</v>
          </cell>
          <cell r="H41">
            <v>5</v>
          </cell>
        </row>
        <row r="42">
          <cell r="C42">
            <v>41</v>
          </cell>
          <cell r="D42">
            <v>1.0125</v>
          </cell>
          <cell r="F42">
            <v>37</v>
          </cell>
          <cell r="G42">
            <v>0.9</v>
          </cell>
          <cell r="H42">
            <v>5</v>
          </cell>
        </row>
        <row r="43">
          <cell r="C43">
            <v>42</v>
          </cell>
          <cell r="D43">
            <v>1.0249999999999999</v>
          </cell>
          <cell r="F43">
            <v>38</v>
          </cell>
          <cell r="G43">
            <v>0.9</v>
          </cell>
          <cell r="H43">
            <v>5</v>
          </cell>
        </row>
        <row r="44">
          <cell r="C44">
            <v>43</v>
          </cell>
          <cell r="D44">
            <v>1.0374999999999999</v>
          </cell>
          <cell r="F44">
            <v>39</v>
          </cell>
          <cell r="G44">
            <v>0.9</v>
          </cell>
          <cell r="H44">
            <v>5</v>
          </cell>
        </row>
        <row r="45">
          <cell r="C45">
            <v>44</v>
          </cell>
          <cell r="D45">
            <v>1.0499999999999998</v>
          </cell>
          <cell r="F45">
            <v>40</v>
          </cell>
          <cell r="G45">
            <v>1</v>
          </cell>
          <cell r="H45">
            <v>5.5</v>
          </cell>
        </row>
        <row r="46">
          <cell r="C46">
            <v>45</v>
          </cell>
          <cell r="D46">
            <v>1.0624999999999998</v>
          </cell>
          <cell r="F46">
            <v>41</v>
          </cell>
          <cell r="G46">
            <v>1</v>
          </cell>
          <cell r="H46">
            <v>5.5</v>
          </cell>
        </row>
        <row r="47">
          <cell r="C47">
            <v>46</v>
          </cell>
          <cell r="D47">
            <v>1.0749999999999997</v>
          </cell>
          <cell r="F47">
            <v>42</v>
          </cell>
          <cell r="G47">
            <v>1</v>
          </cell>
          <cell r="H47">
            <v>5.5</v>
          </cell>
        </row>
        <row r="48">
          <cell r="C48">
            <v>47</v>
          </cell>
          <cell r="D48">
            <v>1.0874999999999997</v>
          </cell>
          <cell r="F48">
            <v>43</v>
          </cell>
          <cell r="G48">
            <v>1</v>
          </cell>
          <cell r="H48">
            <v>5.5</v>
          </cell>
        </row>
        <row r="49">
          <cell r="C49">
            <v>48</v>
          </cell>
          <cell r="D49">
            <v>1.0999999999999996</v>
          </cell>
          <cell r="F49">
            <v>44</v>
          </cell>
          <cell r="G49">
            <v>1</v>
          </cell>
          <cell r="H49">
            <v>5.5</v>
          </cell>
        </row>
        <row r="50">
          <cell r="C50">
            <v>49</v>
          </cell>
          <cell r="D50">
            <v>1.1124999999999996</v>
          </cell>
          <cell r="F50">
            <v>45</v>
          </cell>
          <cell r="G50">
            <v>1</v>
          </cell>
          <cell r="H50">
            <v>5.5</v>
          </cell>
        </row>
        <row r="51">
          <cell r="C51">
            <v>50</v>
          </cell>
          <cell r="D51">
            <v>1.1249999999999996</v>
          </cell>
          <cell r="F51">
            <v>46</v>
          </cell>
          <cell r="G51">
            <v>1</v>
          </cell>
          <cell r="H51">
            <v>5.5</v>
          </cell>
        </row>
        <row r="52">
          <cell r="C52">
            <v>51</v>
          </cell>
          <cell r="D52">
            <v>1.1374999999999995</v>
          </cell>
          <cell r="F52">
            <v>47</v>
          </cell>
          <cell r="G52">
            <v>1</v>
          </cell>
          <cell r="H52">
            <v>5.5</v>
          </cell>
        </row>
        <row r="53">
          <cell r="C53">
            <v>52</v>
          </cell>
          <cell r="D53">
            <v>1.1499999999999995</v>
          </cell>
          <cell r="F53">
            <v>48</v>
          </cell>
          <cell r="G53">
            <v>1</v>
          </cell>
          <cell r="H53">
            <v>5.5</v>
          </cell>
        </row>
        <row r="54">
          <cell r="C54">
            <v>53</v>
          </cell>
          <cell r="D54">
            <v>1.1624999999999994</v>
          </cell>
          <cell r="F54">
            <v>49</v>
          </cell>
          <cell r="G54">
            <v>1</v>
          </cell>
          <cell r="H54">
            <v>5.5</v>
          </cell>
        </row>
        <row r="55">
          <cell r="C55">
            <v>54</v>
          </cell>
          <cell r="D55">
            <v>1.1749999999999994</v>
          </cell>
          <cell r="F55">
            <v>50</v>
          </cell>
          <cell r="G55">
            <v>1</v>
          </cell>
          <cell r="H55">
            <v>5.5</v>
          </cell>
        </row>
        <row r="56">
          <cell r="C56">
            <v>55</v>
          </cell>
          <cell r="D56">
            <v>1.1874999999999993</v>
          </cell>
          <cell r="F56">
            <v>51</v>
          </cell>
          <cell r="G56">
            <v>1</v>
          </cell>
          <cell r="H56">
            <v>5.5</v>
          </cell>
        </row>
        <row r="57">
          <cell r="F57">
            <v>52</v>
          </cell>
          <cell r="G57">
            <v>1</v>
          </cell>
          <cell r="H57">
            <v>5.5</v>
          </cell>
        </row>
        <row r="58">
          <cell r="F58">
            <v>53</v>
          </cell>
          <cell r="G58">
            <v>1</v>
          </cell>
          <cell r="H58">
            <v>5.5</v>
          </cell>
        </row>
        <row r="59">
          <cell r="F59">
            <v>54</v>
          </cell>
          <cell r="G59">
            <v>1</v>
          </cell>
          <cell r="H59">
            <v>5.5</v>
          </cell>
        </row>
        <row r="60">
          <cell r="F60">
            <v>55</v>
          </cell>
          <cell r="G60">
            <v>1</v>
          </cell>
          <cell r="H60">
            <v>5.5</v>
          </cell>
        </row>
      </sheetData>
      <sheetData sheetId="23" refreshError="1"/>
      <sheetData sheetId="24">
        <row r="8">
          <cell r="A8">
            <v>0</v>
          </cell>
          <cell r="B8">
            <v>1</v>
          </cell>
          <cell r="C8">
            <v>0.8</v>
          </cell>
          <cell r="D8">
            <v>5.6299999999999996E-3</v>
          </cell>
        </row>
        <row r="9">
          <cell r="A9">
            <v>1.01</v>
          </cell>
          <cell r="B9">
            <v>1.25</v>
          </cell>
          <cell r="C9">
            <v>0.77110000000000001</v>
          </cell>
          <cell r="D9">
            <v>8.1399999999999997E-3</v>
          </cell>
        </row>
        <row r="10">
          <cell r="A10">
            <v>1.26</v>
          </cell>
          <cell r="B10">
            <v>1.5</v>
          </cell>
          <cell r="C10">
            <v>0.58179999999999998</v>
          </cell>
          <cell r="D10">
            <v>1.1780000000000001E-2</v>
          </cell>
        </row>
        <row r="11">
          <cell r="A11">
            <v>1.51</v>
          </cell>
          <cell r="B11">
            <v>1.75</v>
          </cell>
          <cell r="C11">
            <v>0.49230000000000002</v>
          </cell>
          <cell r="D11">
            <v>1.43E-2</v>
          </cell>
        </row>
        <row r="12">
          <cell r="A12">
            <v>1.76</v>
          </cell>
          <cell r="B12">
            <v>2</v>
          </cell>
          <cell r="C12">
            <v>0.42670000000000002</v>
          </cell>
          <cell r="D12">
            <v>1.6150000000000001E-2</v>
          </cell>
        </row>
        <row r="13">
          <cell r="A13">
            <v>2.0099999999999998</v>
          </cell>
          <cell r="B13">
            <v>2.25</v>
          </cell>
          <cell r="C13">
            <v>0.3765</v>
          </cell>
          <cell r="D13">
            <v>1.7559999999999999E-2</v>
          </cell>
        </row>
        <row r="14">
          <cell r="A14">
            <v>2.2599999999999998</v>
          </cell>
          <cell r="B14">
            <v>2.5</v>
          </cell>
          <cell r="C14">
            <v>0.33679999999999999</v>
          </cell>
          <cell r="D14">
            <v>1.8679999999999999E-2</v>
          </cell>
        </row>
        <row r="15">
          <cell r="A15">
            <v>2.5099999999999998</v>
          </cell>
          <cell r="B15">
            <v>2.75</v>
          </cell>
          <cell r="C15">
            <v>0.30480000000000002</v>
          </cell>
          <cell r="D15">
            <v>1.958E-2</v>
          </cell>
        </row>
        <row r="16">
          <cell r="A16">
            <v>2.76</v>
          </cell>
          <cell r="B16">
            <v>3</v>
          </cell>
          <cell r="C16">
            <v>0.27829999999999999</v>
          </cell>
          <cell r="D16">
            <v>2.0330000000000001E-2</v>
          </cell>
        </row>
        <row r="17">
          <cell r="A17">
            <v>3.01</v>
          </cell>
          <cell r="B17">
            <v>3.25</v>
          </cell>
          <cell r="C17">
            <v>0.25600000000000001</v>
          </cell>
          <cell r="D17">
            <v>2.0959999999999999E-2</v>
          </cell>
        </row>
        <row r="18">
          <cell r="A18">
            <v>3.26</v>
          </cell>
          <cell r="B18">
            <v>3.5</v>
          </cell>
          <cell r="C18">
            <v>0.23699999999999999</v>
          </cell>
          <cell r="D18">
            <v>2.1489999999999999E-2</v>
          </cell>
        </row>
        <row r="19">
          <cell r="A19">
            <v>3.51</v>
          </cell>
          <cell r="B19">
            <v>3.75</v>
          </cell>
          <cell r="C19">
            <v>0.22070000000000001</v>
          </cell>
          <cell r="D19">
            <v>2.1950000000000001E-2</v>
          </cell>
        </row>
        <row r="20">
          <cell r="A20">
            <v>3.76</v>
          </cell>
          <cell r="B20">
            <v>4</v>
          </cell>
          <cell r="C20">
            <v>0.20649999999999999</v>
          </cell>
          <cell r="D20">
            <v>2.2349999999999998E-2</v>
          </cell>
        </row>
        <row r="21">
          <cell r="A21">
            <v>4.01</v>
          </cell>
          <cell r="B21">
            <v>4.25</v>
          </cell>
          <cell r="C21">
            <v>0.19389999999999999</v>
          </cell>
          <cell r="D21">
            <v>2.2710000000000001E-2</v>
          </cell>
        </row>
        <row r="22">
          <cell r="A22">
            <v>4.26</v>
          </cell>
          <cell r="B22">
            <v>4.5</v>
          </cell>
          <cell r="C22">
            <v>0.18290000000000001</v>
          </cell>
          <cell r="D22">
            <v>2.3019999999999999E-2</v>
          </cell>
        </row>
        <row r="23">
          <cell r="A23">
            <v>4.51</v>
          </cell>
          <cell r="B23">
            <v>4.75</v>
          </cell>
          <cell r="C23">
            <v>0.17299999999999999</v>
          </cell>
          <cell r="D23">
            <v>2.3300000000000001E-2</v>
          </cell>
        </row>
        <row r="24">
          <cell r="A24">
            <v>4.76</v>
          </cell>
          <cell r="B24">
            <v>5</v>
          </cell>
          <cell r="C24">
            <v>0.1641</v>
          </cell>
          <cell r="D24">
            <v>2.3550000000000001E-2</v>
          </cell>
        </row>
        <row r="25">
          <cell r="A25">
            <v>5.01</v>
          </cell>
          <cell r="B25">
            <v>5.25</v>
          </cell>
          <cell r="C25">
            <v>0.15609999999999999</v>
          </cell>
          <cell r="D25">
            <v>2.3769999999999999E-2</v>
          </cell>
        </row>
        <row r="26">
          <cell r="A26">
            <v>5.26</v>
          </cell>
          <cell r="B26">
            <v>5.5</v>
          </cell>
          <cell r="C26">
            <v>0.14879999999999999</v>
          </cell>
          <cell r="D26">
            <v>2.3980000000000001E-2</v>
          </cell>
        </row>
        <row r="27">
          <cell r="A27">
            <v>5.51</v>
          </cell>
          <cell r="B27">
            <v>5.75</v>
          </cell>
          <cell r="C27">
            <v>0.14219999999999999</v>
          </cell>
          <cell r="D27">
            <v>2.4160000000000001E-2</v>
          </cell>
        </row>
        <row r="28">
          <cell r="A28">
            <v>5.76</v>
          </cell>
          <cell r="B28">
            <v>6</v>
          </cell>
          <cell r="C28">
            <v>0.13619999999999999</v>
          </cell>
          <cell r="D28">
            <v>2.4330000000000001E-2</v>
          </cell>
        </row>
        <row r="29">
          <cell r="A29">
            <v>6.01</v>
          </cell>
          <cell r="B29" t="str">
            <v>Limite superior</v>
          </cell>
          <cell r="C29">
            <v>0.13</v>
          </cell>
          <cell r="D29">
            <v>2.4500000000000001E-2</v>
          </cell>
        </row>
        <row r="36">
          <cell r="A36">
            <v>0</v>
          </cell>
          <cell r="B36">
            <v>1</v>
          </cell>
          <cell r="C36">
            <v>4.8949499999999997</v>
          </cell>
        </row>
        <row r="37">
          <cell r="A37">
            <v>1.01</v>
          </cell>
          <cell r="B37">
            <v>4</v>
          </cell>
          <cell r="C37">
            <v>4.6909900000000002</v>
          </cell>
        </row>
        <row r="38">
          <cell r="A38">
            <v>4.01</v>
          </cell>
          <cell r="B38">
            <v>7</v>
          </cell>
          <cell r="C38">
            <v>4.4870299999999999</v>
          </cell>
        </row>
        <row r="39">
          <cell r="A39">
            <v>7.01</v>
          </cell>
          <cell r="B39">
            <v>10</v>
          </cell>
          <cell r="C39">
            <v>4.28308</v>
          </cell>
        </row>
        <row r="40">
          <cell r="A40">
            <v>10.01</v>
          </cell>
          <cell r="B40">
            <v>15</v>
          </cell>
          <cell r="C40">
            <v>4.0791199999999996</v>
          </cell>
        </row>
        <row r="41">
          <cell r="A41">
            <v>15.01</v>
          </cell>
          <cell r="B41"/>
          <cell r="C41">
            <v>0</v>
          </cell>
        </row>
      </sheetData>
      <sheetData sheetId="25" refreshError="1"/>
      <sheetData sheetId="26" refreshError="1"/>
      <sheetData sheetId="27" refreshError="1"/>
      <sheetData sheetId="28" refreshError="1"/>
      <sheetData sheetId="29"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of Contents"/>
      <sheetName val="Environment"/>
      <sheetName val="Performance"/>
      <sheetName val="Sustainability"/>
      <sheetName val="Society Preparedness "/>
      <sheetName val="Pension System Designs -&gt;"/>
      <sheetName val="Argentina"/>
      <sheetName val="Bahamas"/>
      <sheetName val="Barbados"/>
      <sheetName val="Brazil"/>
      <sheetName val="Chile"/>
      <sheetName val="Colombia"/>
      <sheetName val="Costa Rica"/>
      <sheetName val="El Salvador"/>
      <sheetName val="Guyana"/>
      <sheetName val="Haiti"/>
      <sheetName val="Honduras"/>
      <sheetName val="Jamaica"/>
      <sheetName val="Mexico"/>
      <sheetName val="Panama"/>
      <sheetName val="Paraguay"/>
      <sheetName val="Peru"/>
      <sheetName val="Dominican Republic"/>
      <sheetName val="Trinidad and Tobago"/>
      <sheetName val="Uruguay"/>
      <sheetName val="Honduras (2)"/>
      <sheetName val="Jamaica (2)"/>
      <sheetName val="Mexico (2)"/>
      <sheetName val="Panama (2)"/>
    </sheetNames>
    <sheetDataSet>
      <sheetData sheetId="0"/>
      <sheetData sheetId="1">
        <row r="2">
          <cell r="B2" t="str">
            <v>Argentina</v>
          </cell>
          <cell r="C2" t="str">
            <v>Bahamas</v>
          </cell>
          <cell r="D2" t="str">
            <v>Barbados</v>
          </cell>
          <cell r="E2" t="str">
            <v>Brazil</v>
          </cell>
          <cell r="F2" t="str">
            <v>Chile</v>
          </cell>
          <cell r="G2" t="str">
            <v>Colombia</v>
          </cell>
          <cell r="H2" t="str">
            <v>Costa Rica</v>
          </cell>
          <cell r="I2" t="str">
            <v>Dominican Rep.</v>
          </cell>
          <cell r="J2" t="str">
            <v>El Salvador</v>
          </cell>
          <cell r="K2" t="str">
            <v>Guyana</v>
          </cell>
          <cell r="L2" t="str">
            <v>Haiti</v>
          </cell>
          <cell r="M2" t="str">
            <v>Honduras</v>
          </cell>
          <cell r="N2" t="str">
            <v>Jamaica</v>
          </cell>
          <cell r="O2" t="str">
            <v>Mexico</v>
          </cell>
          <cell r="P2" t="str">
            <v>Panama</v>
          </cell>
          <cell r="Q2" t="str">
            <v>Paraguay</v>
          </cell>
          <cell r="R2" t="str">
            <v>Peru</v>
          </cell>
          <cell r="S2" t="str">
            <v>Trinidad and Tobago</v>
          </cell>
          <cell r="T2" t="str">
            <v>Uruguay</v>
          </cell>
        </row>
        <row r="22">
          <cell r="A22" t="str">
            <v>Social Protection Public Spending, percent of GDP</v>
          </cell>
          <cell r="B22">
            <v>0.1111</v>
          </cell>
          <cell r="C22">
            <v>1.66E-2</v>
          </cell>
          <cell r="D22">
            <v>4.0399999999999998E-2</v>
          </cell>
          <cell r="E22">
            <v>0.1265</v>
          </cell>
          <cell r="F22">
            <v>6.0699999999999997E-2</v>
          </cell>
          <cell r="G22">
            <v>5.7599999999999998E-2</v>
          </cell>
          <cell r="H22">
            <v>3.95E-2</v>
          </cell>
          <cell r="I22">
            <v>1.7500000000000002E-2</v>
          </cell>
          <cell r="J22">
            <v>2.6200000000000001E-2</v>
          </cell>
          <cell r="K22">
            <v>2.1499999999999998E-2</v>
          </cell>
          <cell r="L22">
            <v>0.10199999999999999</v>
          </cell>
          <cell r="M22">
            <v>6.4999999999999997E-3</v>
          </cell>
          <cell r="N22">
            <v>6.7999999999999996E-3</v>
          </cell>
          <cell r="O22">
            <v>3.4000000000000002E-2</v>
          </cell>
          <cell r="P22">
            <v>1.3100000000000001E-2</v>
          </cell>
          <cell r="Q22">
            <v>3.4099999999999998E-2</v>
          </cell>
          <cell r="R22">
            <v>2.8299999999999999E-2</v>
          </cell>
          <cell r="S22">
            <v>6.6400000000000001E-2</v>
          </cell>
          <cell r="T22">
            <v>7.1599999999999997E-2</v>
          </cell>
        </row>
        <row r="37">
          <cell r="A37" t="str">
            <v>Informal labor, female, %</v>
          </cell>
          <cell r="B37">
            <v>0.48720000000000002</v>
          </cell>
          <cell r="C37">
            <v>0.3861</v>
          </cell>
          <cell r="D37" t="str">
            <v>N.A.</v>
          </cell>
          <cell r="E37">
            <v>0.36899999999999999</v>
          </cell>
          <cell r="F37">
            <v>0.1595</v>
          </cell>
          <cell r="G37">
            <v>0.33810000000000001</v>
          </cell>
          <cell r="H37">
            <v>0.42649999999999999</v>
          </cell>
          <cell r="I37">
            <v>0.31269999999999998</v>
          </cell>
          <cell r="J37">
            <v>0.52610000000000001</v>
          </cell>
          <cell r="K37">
            <v>0.51670000000000005</v>
          </cell>
          <cell r="L37">
            <v>0.61609999999999998</v>
          </cell>
          <cell r="M37">
            <v>0.39150000000000001</v>
          </cell>
          <cell r="N37" t="str">
            <v>N.A.</v>
          </cell>
          <cell r="O37">
            <v>0.51070000000000004</v>
          </cell>
          <cell r="P37">
            <v>0.18049999999999999</v>
          </cell>
          <cell r="Q37">
            <v>0.4652</v>
          </cell>
          <cell r="R37">
            <v>0.46389999999999998</v>
          </cell>
          <cell r="S37" t="str">
            <v>N.A.</v>
          </cell>
          <cell r="T37">
            <v>0.22420000000000001</v>
          </cell>
        </row>
        <row r="38">
          <cell r="A38" t="str">
            <v>Informal labor, male, %</v>
          </cell>
          <cell r="B38">
            <v>0.47699999999999998</v>
          </cell>
          <cell r="C38">
            <v>0.4556</v>
          </cell>
          <cell r="D38" t="str">
            <v>N.A.</v>
          </cell>
          <cell r="E38">
            <v>0.39360000000000001</v>
          </cell>
          <cell r="F38">
            <v>0.12870000000000001</v>
          </cell>
          <cell r="G38">
            <v>0.29380000000000001</v>
          </cell>
          <cell r="H38">
            <v>0.31480000000000002</v>
          </cell>
          <cell r="I38">
            <v>0.2331</v>
          </cell>
          <cell r="J38">
            <v>0.58220000000000005</v>
          </cell>
          <cell r="K38">
            <v>0.65129999999999999</v>
          </cell>
          <cell r="L38">
            <v>0.67279999999999995</v>
          </cell>
          <cell r="M38">
            <v>0.57720000000000005</v>
          </cell>
          <cell r="N38" t="str">
            <v>N.A.</v>
          </cell>
          <cell r="O38">
            <v>0.54290000000000005</v>
          </cell>
          <cell r="P38">
            <v>0.18379999999999999</v>
          </cell>
          <cell r="Q38">
            <v>0.48959999999999998</v>
          </cell>
          <cell r="R38">
            <v>0.46250000000000002</v>
          </cell>
          <cell r="S38" t="str">
            <v>N.A.</v>
          </cell>
          <cell r="T38">
            <v>0.2442</v>
          </cell>
        </row>
        <row r="39">
          <cell r="A39" t="str">
            <v>Informal labor, total, %</v>
          </cell>
          <cell r="B39">
            <v>0.48130000000000001</v>
          </cell>
          <cell r="C39">
            <v>0.41970000000000002</v>
          </cell>
          <cell r="D39" t="str">
            <v>N.A.</v>
          </cell>
          <cell r="E39">
            <v>0.38269999999999998</v>
          </cell>
          <cell r="F39">
            <v>0.14249999999999999</v>
          </cell>
          <cell r="G39">
            <v>0.31430000000000002</v>
          </cell>
          <cell r="H39">
            <v>0.36020000000000002</v>
          </cell>
          <cell r="I39">
            <v>0.27289999999999998</v>
          </cell>
          <cell r="J39">
            <v>0.56130000000000002</v>
          </cell>
          <cell r="K39">
            <v>0.59899999999999998</v>
          </cell>
          <cell r="L39">
            <v>0.65720000000000001</v>
          </cell>
          <cell r="M39">
            <v>0.51459999999999995</v>
          </cell>
          <cell r="N39" t="str">
            <v>N.A.</v>
          </cell>
          <cell r="O39">
            <v>0.53039999999999998</v>
          </cell>
          <cell r="P39">
            <v>0.18240000000000001</v>
          </cell>
          <cell r="Q39">
            <v>0.47989999999999999</v>
          </cell>
          <cell r="R39">
            <v>0.46310000000000001</v>
          </cell>
          <cell r="S39" t="str">
            <v>N.A.</v>
          </cell>
          <cell r="T39">
            <v>0.23469999999999999</v>
          </cell>
        </row>
        <row r="40">
          <cell r="A40" t="str">
            <v>Self-employed, female,%</v>
          </cell>
          <cell r="B40">
            <v>0.1825</v>
          </cell>
          <cell r="C40">
            <v>5.4600000000000003E-2</v>
          </cell>
          <cell r="D40">
            <v>0.10290000000000001</v>
          </cell>
          <cell r="E40">
            <v>0.1946</v>
          </cell>
          <cell r="F40">
            <v>0.1928</v>
          </cell>
          <cell r="G40">
            <v>0.40260000000000001</v>
          </cell>
          <cell r="H40">
            <v>0.14269999999999999</v>
          </cell>
          <cell r="I40">
            <v>0.25440000000000002</v>
          </cell>
          <cell r="J40">
            <v>0.32740000000000002</v>
          </cell>
          <cell r="K40">
            <v>0.2384</v>
          </cell>
          <cell r="L40">
            <v>0.51319999999999999</v>
          </cell>
          <cell r="M40">
            <v>0.36349999999999999</v>
          </cell>
          <cell r="N40">
            <v>0.27329999999999999</v>
          </cell>
          <cell r="O40">
            <v>0.16819999999999999</v>
          </cell>
          <cell r="P40">
            <v>0.22439999999999999</v>
          </cell>
          <cell r="Q40">
            <v>0.28789999999999999</v>
          </cell>
          <cell r="R40">
            <v>0.37230000000000002</v>
          </cell>
          <cell r="S40" t="str">
            <v>N.A.</v>
          </cell>
          <cell r="T40">
            <v>0.1981</v>
          </cell>
        </row>
        <row r="41">
          <cell r="A41" t="str">
            <v>Self-employed, male %</v>
          </cell>
          <cell r="B41">
            <v>0.21590000000000001</v>
          </cell>
          <cell r="C41">
            <v>0.1096</v>
          </cell>
          <cell r="D41">
            <v>0.21379999999999999</v>
          </cell>
          <cell r="E41">
            <v>0.28210000000000002</v>
          </cell>
          <cell r="F41">
            <v>0.20380000000000001</v>
          </cell>
          <cell r="G41">
            <v>0.43659999999999999</v>
          </cell>
          <cell r="H41">
            <v>0.14879999999999999</v>
          </cell>
          <cell r="I41">
            <v>0.46200000000000002</v>
          </cell>
          <cell r="J41">
            <v>0.20050000000000001</v>
          </cell>
          <cell r="K41">
            <v>0.29649999999999999</v>
          </cell>
          <cell r="L41">
            <v>0.46439999999999998</v>
          </cell>
          <cell r="M41">
            <v>0.23780000000000001</v>
          </cell>
          <cell r="N41">
            <v>0.39279999999999998</v>
          </cell>
          <cell r="O41">
            <v>9.4600000000000004E-2</v>
          </cell>
          <cell r="P41">
            <v>0.26979999999999998</v>
          </cell>
          <cell r="Q41">
            <v>0.27110000000000001</v>
          </cell>
          <cell r="R41">
            <v>0.36059999999999998</v>
          </cell>
          <cell r="S41" t="str">
            <v>N.A.</v>
          </cell>
          <cell r="T41">
            <v>0.24840000000000001</v>
          </cell>
        </row>
        <row r="42">
          <cell r="A42" t="str">
            <v>Self-employed, total,%</v>
          </cell>
          <cell r="B42">
            <v>0.20119999999999999</v>
          </cell>
          <cell r="C42">
            <v>8.2900000000000001E-2</v>
          </cell>
          <cell r="D42">
            <v>0.15959999999999999</v>
          </cell>
          <cell r="E42">
            <v>0.24340000000000001</v>
          </cell>
          <cell r="F42">
            <v>0.19889999999999999</v>
          </cell>
          <cell r="G42">
            <v>0.42230000000000001</v>
          </cell>
          <cell r="H42">
            <v>0.1464</v>
          </cell>
          <cell r="I42">
            <v>0.3785</v>
          </cell>
          <cell r="J42">
            <v>0.2535</v>
          </cell>
          <cell r="K42">
            <v>0.27460000000000001</v>
          </cell>
          <cell r="L42">
            <v>0.48520000000000002</v>
          </cell>
          <cell r="M42">
            <v>0.28720000000000001</v>
          </cell>
          <cell r="N42">
            <v>0.34010000000000001</v>
          </cell>
          <cell r="O42">
            <v>0.12520000000000001</v>
          </cell>
          <cell r="P42">
            <v>0.251</v>
          </cell>
          <cell r="Q42">
            <v>0.27800000000000002</v>
          </cell>
          <cell r="R42">
            <v>0.36609999999999998</v>
          </cell>
          <cell r="S42" t="str">
            <v>N.A.</v>
          </cell>
          <cell r="T42">
            <v>0.22570000000000001</v>
          </cell>
        </row>
        <row r="43">
          <cell r="A43" t="str">
            <v>Notice period</v>
          </cell>
          <cell r="B43">
            <v>1</v>
          </cell>
          <cell r="C43">
            <v>1</v>
          </cell>
          <cell r="D43">
            <v>1</v>
          </cell>
          <cell r="E43">
            <v>1</v>
          </cell>
          <cell r="F43">
            <v>1</v>
          </cell>
          <cell r="G43">
            <v>1</v>
          </cell>
          <cell r="H43">
            <v>2</v>
          </cell>
          <cell r="I43">
            <v>2</v>
          </cell>
          <cell r="J43">
            <v>0</v>
          </cell>
          <cell r="K43" t="str">
            <v>N.A.</v>
          </cell>
          <cell r="L43">
            <v>1</v>
          </cell>
          <cell r="M43">
            <v>2</v>
          </cell>
          <cell r="N43">
            <v>1</v>
          </cell>
          <cell r="O43">
            <v>0</v>
          </cell>
          <cell r="P43">
            <v>0</v>
          </cell>
          <cell r="Q43">
            <v>3</v>
          </cell>
          <cell r="R43">
            <v>1</v>
          </cell>
          <cell r="S43" t="str">
            <v>N.A.</v>
          </cell>
          <cell r="T43">
            <v>0</v>
          </cell>
        </row>
        <row r="44">
          <cell r="A44" t="str">
            <v>Severance payment</v>
          </cell>
          <cell r="B44">
            <v>0</v>
          </cell>
          <cell r="C44">
            <v>4</v>
          </cell>
          <cell r="D44">
            <v>3</v>
          </cell>
          <cell r="E44">
            <v>0</v>
          </cell>
          <cell r="F44">
            <v>2</v>
          </cell>
          <cell r="G44">
            <v>3</v>
          </cell>
          <cell r="H44">
            <v>4</v>
          </cell>
          <cell r="I44">
            <v>4</v>
          </cell>
          <cell r="J44">
            <v>5</v>
          </cell>
          <cell r="K44" t="str">
            <v>N.A.</v>
          </cell>
          <cell r="L44">
            <v>1</v>
          </cell>
          <cell r="M44">
            <v>2</v>
          </cell>
          <cell r="N44">
            <v>2</v>
          </cell>
          <cell r="O44">
            <v>4</v>
          </cell>
          <cell r="P44">
            <v>0</v>
          </cell>
          <cell r="Q44">
            <v>2</v>
          </cell>
          <cell r="R44">
            <v>0</v>
          </cell>
          <cell r="S44" t="str">
            <v>N.A.</v>
          </cell>
          <cell r="T44">
            <v>6</v>
          </cell>
        </row>
        <row r="45">
          <cell r="A45" t="str">
            <v>Employment Protection Index</v>
          </cell>
          <cell r="B45">
            <v>0.28621049999999998</v>
          </cell>
          <cell r="C45">
            <v>2.1000000000000001E-2</v>
          </cell>
          <cell r="D45">
            <v>1.41E-2</v>
          </cell>
          <cell r="E45">
            <v>0.23451859999999999</v>
          </cell>
          <cell r="F45">
            <v>0.41929379999999999</v>
          </cell>
          <cell r="G45">
            <v>1.67E-2</v>
          </cell>
          <cell r="H45">
            <v>1.6799999999999999E-2</v>
          </cell>
          <cell r="I45">
            <v>1.9599999999999999E-2</v>
          </cell>
          <cell r="J45">
            <v>0.32888889999999998</v>
          </cell>
          <cell r="K45" t="str">
            <v>N.A.</v>
          </cell>
          <cell r="L45" t="str">
            <v>N.A.</v>
          </cell>
          <cell r="M45">
            <v>0.41361150000000002</v>
          </cell>
          <cell r="N45">
            <v>1.6299999999999999E-2</v>
          </cell>
          <cell r="O45">
            <v>0.3584656</v>
          </cell>
          <cell r="P45">
            <v>0.44535049999999998</v>
          </cell>
          <cell r="Q45">
            <v>1.9E-2</v>
          </cell>
          <cell r="R45">
            <v>0.37371149999999997</v>
          </cell>
          <cell r="S45" t="str">
            <v>N.A.</v>
          </cell>
          <cell r="T45">
            <v>1.9300000000000001E-2</v>
          </cell>
        </row>
        <row r="46">
          <cell r="A46" t="str">
            <v>SMB employment</v>
          </cell>
          <cell r="B46">
            <v>0.17243685811144999</v>
          </cell>
          <cell r="C46">
            <v>0.150269412917312</v>
          </cell>
          <cell r="D46">
            <v>0.21091197542753201</v>
          </cell>
          <cell r="E46">
            <v>0.20875501442708311</v>
          </cell>
          <cell r="F46">
            <v>2.3812954810353299E-2</v>
          </cell>
          <cell r="G46">
            <v>0.18968247021983339</v>
          </cell>
          <cell r="H46">
            <v>9.3882690855945111E-2</v>
          </cell>
          <cell r="I46">
            <v>0.15483072631765699</v>
          </cell>
          <cell r="J46">
            <v>0.22612775321483017</v>
          </cell>
          <cell r="K46">
            <v>6.723148594056555E-2</v>
          </cell>
          <cell r="L46" t="str">
            <v>N.A.</v>
          </cell>
          <cell r="M46">
            <v>0.2140794430287144</v>
          </cell>
          <cell r="N46">
            <v>0.28963543870757702</v>
          </cell>
          <cell r="O46">
            <v>8.2099303173179233E-2</v>
          </cell>
          <cell r="P46">
            <v>0.21821251466112956</v>
          </cell>
          <cell r="Q46">
            <v>0.10607915546356068</v>
          </cell>
          <cell r="R46">
            <v>8.3886256768014894E-2</v>
          </cell>
          <cell r="S46">
            <v>0.35923736040363552</v>
          </cell>
          <cell r="T46">
            <v>0.2071358705942726</v>
          </cell>
        </row>
        <row r="47">
          <cell r="A47" t="str">
            <v>Workers under minimum wage</v>
          </cell>
          <cell r="B47">
            <v>0.29649999999999999</v>
          </cell>
          <cell r="C47" t="str">
            <v>N.A.</v>
          </cell>
          <cell r="D47" t="str">
            <v>N.A.</v>
          </cell>
          <cell r="E47">
            <v>0.2019</v>
          </cell>
          <cell r="F47">
            <v>0.23319999999999999</v>
          </cell>
          <cell r="G47">
            <v>0.4259</v>
          </cell>
          <cell r="H47">
            <v>0.53059999999999996</v>
          </cell>
          <cell r="I47">
            <v>0.3095</v>
          </cell>
          <cell r="J47">
            <v>0.42859999999999998</v>
          </cell>
          <cell r="K47">
            <v>0.29880000000000001</v>
          </cell>
          <cell r="L47">
            <v>0.66830000000000001</v>
          </cell>
          <cell r="M47">
            <v>0.69159999999999999</v>
          </cell>
          <cell r="N47">
            <v>0.1598</v>
          </cell>
          <cell r="O47">
            <v>0.31009999999999999</v>
          </cell>
          <cell r="P47">
            <v>0.49030000000000001</v>
          </cell>
          <cell r="Q47">
            <v>0.62280000000000002</v>
          </cell>
          <cell r="R47">
            <v>0.56999999999999995</v>
          </cell>
          <cell r="S47" t="str">
            <v>N.A.</v>
          </cell>
          <cell r="T47">
            <v>0.25290000000000001</v>
          </cell>
        </row>
        <row r="53">
          <cell r="A53" t="str">
            <v>Insurance company assets to GDP (%)</v>
          </cell>
          <cell r="B53">
            <v>4.7500000000000001E-2</v>
          </cell>
          <cell r="C53">
            <v>0.15</v>
          </cell>
          <cell r="D53">
            <v>0.27950000000000003</v>
          </cell>
          <cell r="E53">
            <v>0.1469</v>
          </cell>
          <cell r="F53">
            <v>0.23330000000000001</v>
          </cell>
          <cell r="G53">
            <v>7.0499999999999993E-2</v>
          </cell>
          <cell r="H53">
            <v>6.93E-2</v>
          </cell>
          <cell r="I53">
            <v>1.6299999999999999E-2</v>
          </cell>
          <cell r="J53">
            <v>3.44E-2</v>
          </cell>
          <cell r="K53">
            <v>7.3599999999999999E-2</v>
          </cell>
          <cell r="L53">
            <v>1.7000000000000001E-2</v>
          </cell>
          <cell r="M53">
            <v>3.0800000000000001E-2</v>
          </cell>
          <cell r="N53">
            <v>0.20649999999999999</v>
          </cell>
          <cell r="O53">
            <v>6.6900000000000001E-2</v>
          </cell>
          <cell r="P53">
            <v>5.0999999999999997E-2</v>
          </cell>
          <cell r="Q53">
            <v>1.54E-2</v>
          </cell>
          <cell r="R53">
            <v>6.4600000000000005E-2</v>
          </cell>
          <cell r="S53">
            <v>0.15629999999999999</v>
          </cell>
          <cell r="T53">
            <v>8.3000000000000004E-2</v>
          </cell>
        </row>
        <row r="54">
          <cell r="A54" t="str">
            <v>Pension fund assets to GDP (%)</v>
          </cell>
          <cell r="B54">
            <v>0.105</v>
          </cell>
          <cell r="C54" t="str">
            <v>N.A.</v>
          </cell>
          <cell r="D54" t="str">
            <v>N.A.</v>
          </cell>
          <cell r="E54">
            <v>0.1283</v>
          </cell>
          <cell r="F54">
            <v>0.72040000000000004</v>
          </cell>
          <cell r="G54">
            <v>0.24829999999999999</v>
          </cell>
          <cell r="H54">
            <v>0.1883</v>
          </cell>
          <cell r="I54">
            <v>0.16049609172137885</v>
          </cell>
          <cell r="J54">
            <v>0.41249999999999998</v>
          </cell>
          <cell r="K54">
            <v>7.0900000000000005E-2</v>
          </cell>
          <cell r="L54">
            <v>0.09</v>
          </cell>
          <cell r="M54">
            <v>8.0000000000000002E-3</v>
          </cell>
          <cell r="N54">
            <v>0.28039999999999998</v>
          </cell>
          <cell r="O54">
            <v>0.1447</v>
          </cell>
          <cell r="P54">
            <v>8.6E-3</v>
          </cell>
          <cell r="Q54">
            <v>3.3000000000000002E-2</v>
          </cell>
          <cell r="R54">
            <v>0.22359999999999999</v>
          </cell>
          <cell r="S54">
            <v>0.19700000000000001</v>
          </cell>
          <cell r="T54">
            <v>0.27610000000000001</v>
          </cell>
        </row>
        <row r="55">
          <cell r="A55" t="str">
            <v>Stock market capitalization to GDP (%)</v>
          </cell>
          <cell r="B55">
            <v>0.12859999999999999</v>
          </cell>
          <cell r="C55" t="str">
            <v>N.A.</v>
          </cell>
          <cell r="D55">
            <v>0.72299999999999998</v>
          </cell>
          <cell r="E55">
            <v>0.43419999999999997</v>
          </cell>
          <cell r="F55">
            <v>0.93110000000000004</v>
          </cell>
          <cell r="G55">
            <v>0.37040000000000001</v>
          </cell>
          <cell r="H55">
            <v>4.99E-2</v>
          </cell>
          <cell r="I55">
            <v>4.8000000000000001E-2</v>
          </cell>
          <cell r="J55">
            <v>0.34129999999999999</v>
          </cell>
          <cell r="K55" t="str">
            <v>N.A.</v>
          </cell>
          <cell r="L55" t="str">
            <v>N.A.</v>
          </cell>
          <cell r="M55">
            <v>8.7300000000000003E-2</v>
          </cell>
          <cell r="N55">
            <v>0.45200000000000001</v>
          </cell>
          <cell r="O55">
            <v>0.33069999999999999</v>
          </cell>
          <cell r="P55">
            <v>0.2298</v>
          </cell>
          <cell r="Q55">
            <v>3.8300000000000001E-2</v>
          </cell>
          <cell r="R55">
            <v>0.437</v>
          </cell>
          <cell r="S55">
            <v>0.65210000000000001</v>
          </cell>
          <cell r="T55">
            <v>3.4000000000000002E-3</v>
          </cell>
        </row>
        <row r="56">
          <cell r="A56" t="str">
            <v>Net Public debt, % GDP</v>
          </cell>
          <cell r="B56">
            <v>0.85399999999999998</v>
          </cell>
          <cell r="C56" t="str">
            <v>N.A.</v>
          </cell>
          <cell r="D56">
            <v>1.0901000000000001</v>
          </cell>
          <cell r="E56">
            <v>0.58740000000000003</v>
          </cell>
          <cell r="F56">
            <v>0.1003</v>
          </cell>
          <cell r="G56">
            <v>0.39610000000000001</v>
          </cell>
          <cell r="H56">
            <v>0.48920000000000002</v>
          </cell>
          <cell r="I56">
            <v>0.32119999999999999</v>
          </cell>
          <cell r="J56">
            <v>0.61899999999999999</v>
          </cell>
          <cell r="K56">
            <v>0.54220000000000002</v>
          </cell>
          <cell r="L56" t="str">
            <v>N.A.</v>
          </cell>
          <cell r="M56" t="str">
            <v>N.A.</v>
          </cell>
          <cell r="N56" t="str">
            <v>N.A.</v>
          </cell>
          <cell r="O56">
            <v>0.4592</v>
          </cell>
          <cell r="P56">
            <v>0.3422</v>
          </cell>
          <cell r="Q56">
            <v>0.2009</v>
          </cell>
          <cell r="R56">
            <v>0.1227</v>
          </cell>
          <cell r="S56">
            <v>-5.4000000000000003E-3</v>
          </cell>
          <cell r="T56">
            <v>0.38440000000000002</v>
          </cell>
        </row>
      </sheetData>
      <sheetData sheetId="2">
        <row r="2">
          <cell r="B2" t="str">
            <v>Argentina</v>
          </cell>
          <cell r="C2" t="str">
            <v>Bahamas</v>
          </cell>
          <cell r="D2" t="str">
            <v>Barbados</v>
          </cell>
          <cell r="E2" t="str">
            <v>Brazil</v>
          </cell>
          <cell r="F2"/>
          <cell r="G2" t="str">
            <v>Chile</v>
          </cell>
          <cell r="H2" t="str">
            <v>Colombia</v>
          </cell>
          <cell r="I2"/>
          <cell r="J2" t="str">
            <v>Costa Rica</v>
          </cell>
          <cell r="K2"/>
          <cell r="L2" t="str">
            <v>Dominican Republic</v>
          </cell>
          <cell r="M2" t="str">
            <v>El Salvador</v>
          </cell>
          <cell r="N2"/>
          <cell r="O2" t="str">
            <v>Guyana</v>
          </cell>
          <cell r="P2" t="str">
            <v>Haiti</v>
          </cell>
          <cell r="Q2" t="str">
            <v>Honduras</v>
          </cell>
          <cell r="R2" t="str">
            <v>Jamaica</v>
          </cell>
          <cell r="S2" t="str">
            <v>Mexico</v>
          </cell>
          <cell r="T2"/>
          <cell r="U2" t="str">
            <v>Panama</v>
          </cell>
          <cell r="V2"/>
          <cell r="W2" t="str">
            <v>Paraguay</v>
          </cell>
          <cell r="X2" t="str">
            <v>Peru</v>
          </cell>
          <cell r="Y2"/>
          <cell r="Z2" t="str">
            <v>Trinidad and Tobago</v>
          </cell>
          <cell r="AA2" t="str">
            <v>Uruguay</v>
          </cell>
          <cell r="AB2"/>
        </row>
        <row r="5">
          <cell r="A5" t="str">
            <v>Total Pension Contributors Rate (TPCR), %</v>
          </cell>
          <cell r="B5">
            <v>0.4541</v>
          </cell>
          <cell r="C5">
            <v>0.69</v>
          </cell>
          <cell r="D5" t="str">
            <v>N.A.</v>
          </cell>
          <cell r="E5">
            <v>0.56140000000000001</v>
          </cell>
          <cell r="F5"/>
          <cell r="G5">
            <v>0.65310000000000001</v>
          </cell>
          <cell r="H5">
            <v>0.35170000000000001</v>
          </cell>
          <cell r="I5"/>
          <cell r="J5">
            <v>0.67349999999999999</v>
          </cell>
          <cell r="K5"/>
          <cell r="L5">
            <v>0.38300000000000001</v>
          </cell>
          <cell r="M5">
            <v>0.28160000000000002</v>
          </cell>
          <cell r="N5"/>
          <cell r="O5">
            <v>0.4037</v>
          </cell>
          <cell r="P5">
            <v>0.08</v>
          </cell>
          <cell r="Q5">
            <v>0.1686</v>
          </cell>
          <cell r="R5" t="str">
            <v>N.A.</v>
          </cell>
          <cell r="S5">
            <v>0.31059999999999999</v>
          </cell>
          <cell r="T5"/>
          <cell r="U5">
            <v>0.50609999999999999</v>
          </cell>
          <cell r="V5"/>
          <cell r="W5">
            <v>0.22889999999999999</v>
          </cell>
          <cell r="X5">
            <v>0.20949999999999999</v>
          </cell>
          <cell r="Y5"/>
          <cell r="Z5" t="str">
            <v>N.A.</v>
          </cell>
          <cell r="AA5">
            <v>0.70630000000000004</v>
          </cell>
          <cell r="AB5"/>
        </row>
        <row r="6">
          <cell r="A6" t="str">
            <v>Male Pension Contributors Rate; %</v>
          </cell>
          <cell r="B6">
            <v>0.4607</v>
          </cell>
          <cell r="C6">
            <v>0.65</v>
          </cell>
          <cell r="D6" t="str">
            <v>N.A.</v>
          </cell>
          <cell r="E6">
            <v>0.56179999999999997</v>
          </cell>
          <cell r="F6"/>
          <cell r="G6">
            <v>0.67130000000000001</v>
          </cell>
          <cell r="H6">
            <v>0.35849999999999999</v>
          </cell>
          <cell r="I6"/>
          <cell r="J6">
            <v>0.71389999999999998</v>
          </cell>
          <cell r="K6"/>
          <cell r="L6">
            <v>0.35410000000000003</v>
          </cell>
          <cell r="M6">
            <v>0.29709999999999998</v>
          </cell>
          <cell r="N6"/>
          <cell r="O6">
            <v>0.37140000000000001</v>
          </cell>
          <cell r="P6">
            <v>0.68679999999999997</v>
          </cell>
          <cell r="Q6">
            <v>0.1583</v>
          </cell>
          <cell r="R6" t="str">
            <v>N.A.</v>
          </cell>
          <cell r="S6">
            <v>0.32119999999999999</v>
          </cell>
          <cell r="T6"/>
          <cell r="U6">
            <v>0.50170000000000003</v>
          </cell>
          <cell r="V6"/>
          <cell r="W6">
            <v>0.22989999999999999</v>
          </cell>
          <cell r="X6">
            <v>0.2366</v>
          </cell>
          <cell r="Y6"/>
          <cell r="Z6" t="str">
            <v>N.A.</v>
          </cell>
          <cell r="AA6">
            <v>0.70299999999999996</v>
          </cell>
          <cell r="AB6"/>
        </row>
        <row r="7">
          <cell r="A7" t="str">
            <v>Female Pension Contributors Rate, %</v>
          </cell>
          <cell r="B7">
            <v>0.44590000000000002</v>
          </cell>
          <cell r="C7">
            <v>0.73140000000000005</v>
          </cell>
          <cell r="D7" t="str">
            <v>N.A.</v>
          </cell>
          <cell r="E7">
            <v>0.56079999999999997</v>
          </cell>
          <cell r="F7"/>
          <cell r="G7">
            <v>0.63049999999999995</v>
          </cell>
          <cell r="H7">
            <v>0.34279999999999999</v>
          </cell>
          <cell r="I7"/>
          <cell r="J7">
            <v>0.61509999999999998</v>
          </cell>
          <cell r="K7"/>
          <cell r="L7">
            <v>0.42409999999999998</v>
          </cell>
          <cell r="M7">
            <v>0.25990000000000002</v>
          </cell>
          <cell r="N7"/>
          <cell r="O7">
            <v>0.4536</v>
          </cell>
          <cell r="P7">
            <v>0.31</v>
          </cell>
          <cell r="Q7">
            <v>0.18410000000000001</v>
          </cell>
          <cell r="R7" t="str">
            <v>N.A.</v>
          </cell>
          <cell r="S7">
            <v>0.29559999999999997</v>
          </cell>
          <cell r="T7"/>
          <cell r="U7">
            <v>0.5121</v>
          </cell>
          <cell r="V7"/>
          <cell r="W7">
            <v>0.22750000000000001</v>
          </cell>
          <cell r="X7">
            <v>0.17879999999999999</v>
          </cell>
          <cell r="Y7"/>
          <cell r="Z7" t="str">
            <v>N.A.</v>
          </cell>
          <cell r="AA7">
            <v>0.71</v>
          </cell>
          <cell r="AB7"/>
        </row>
        <row r="8">
          <cell r="A8" t="str">
            <v>Contributory Pension Recipient Rate (TCPRR), %</v>
          </cell>
          <cell r="B8">
            <v>0.8427</v>
          </cell>
          <cell r="C8" t="str">
            <v>N.A.</v>
          </cell>
          <cell r="D8" t="str">
            <v>N.A.</v>
          </cell>
          <cell r="E8">
            <v>0.83540000000000003</v>
          </cell>
          <cell r="F8"/>
          <cell r="G8">
            <v>0.60740000000000005</v>
          </cell>
          <cell r="H8">
            <v>0.29010000000000002</v>
          </cell>
          <cell r="I8"/>
          <cell r="J8">
            <v>0.4793</v>
          </cell>
          <cell r="K8"/>
          <cell r="L8">
            <v>0.13730000000000001</v>
          </cell>
          <cell r="M8">
            <v>0.10100000000000001</v>
          </cell>
          <cell r="N8"/>
          <cell r="O8">
            <v>0.32479999999999998</v>
          </cell>
          <cell r="P8">
            <v>0.08</v>
          </cell>
          <cell r="Q8">
            <v>9.7699999999999995E-2</v>
          </cell>
          <cell r="R8" t="str">
            <v>N.A.</v>
          </cell>
          <cell r="S8">
            <v>0.29920000000000002</v>
          </cell>
          <cell r="T8"/>
          <cell r="U8">
            <v>0.4829</v>
          </cell>
          <cell r="V8"/>
          <cell r="W8">
            <v>0.13089999999999999</v>
          </cell>
          <cell r="X8">
            <v>0.25850000000000001</v>
          </cell>
          <cell r="Y8"/>
          <cell r="Z8" t="str">
            <v>N.A.</v>
          </cell>
          <cell r="AA8">
            <v>0.86799999999999999</v>
          </cell>
          <cell r="AB8"/>
        </row>
        <row r="9">
          <cell r="A9" t="str">
            <v>Male Contributory Pension Recipient Rate (TCPRR), %</v>
          </cell>
          <cell r="B9">
            <v>0.81810000000000005</v>
          </cell>
          <cell r="C9" t="str">
            <v>N.A.</v>
          </cell>
          <cell r="D9" t="str">
            <v>N.A.</v>
          </cell>
          <cell r="E9">
            <v>0.86570000000000003</v>
          </cell>
          <cell r="F9"/>
          <cell r="G9">
            <v>0.70340000000000003</v>
          </cell>
          <cell r="H9">
            <v>0.3357</v>
          </cell>
          <cell r="I9"/>
          <cell r="J9">
            <v>0.60160000000000002</v>
          </cell>
          <cell r="K9"/>
          <cell r="L9">
            <v>0.17960000000000001</v>
          </cell>
          <cell r="M9">
            <v>0.13469999999999999</v>
          </cell>
          <cell r="N9"/>
          <cell r="O9">
            <v>0.4667</v>
          </cell>
          <cell r="P9" t="str">
            <v>N.A.</v>
          </cell>
          <cell r="Q9">
            <v>0.115</v>
          </cell>
          <cell r="R9" t="str">
            <v>N.A.</v>
          </cell>
          <cell r="S9">
            <v>0.39079999999999998</v>
          </cell>
          <cell r="T9"/>
          <cell r="U9">
            <v>0.55269999999999997</v>
          </cell>
          <cell r="V9"/>
          <cell r="W9">
            <v>0.1177</v>
          </cell>
          <cell r="X9">
            <v>0.3221</v>
          </cell>
          <cell r="Y9"/>
          <cell r="Z9" t="str">
            <v>N.A.</v>
          </cell>
          <cell r="AA9">
            <v>0.88119999999999998</v>
          </cell>
          <cell r="AB9"/>
        </row>
        <row r="10">
          <cell r="A10" t="str">
            <v>Female Contributory Pension Recipiecnt Rate (TCPRR), %</v>
          </cell>
          <cell r="B10">
            <v>0.85980000000000001</v>
          </cell>
          <cell r="C10" t="str">
            <v>N.A.</v>
          </cell>
          <cell r="D10" t="str">
            <v>N.A.</v>
          </cell>
          <cell r="E10">
            <v>0.81240000000000001</v>
          </cell>
          <cell r="F10"/>
          <cell r="G10">
            <v>0.5363</v>
          </cell>
          <cell r="H10">
            <v>0.25330000000000003</v>
          </cell>
          <cell r="I10"/>
          <cell r="J10">
            <v>0.37840000000000001</v>
          </cell>
          <cell r="K10"/>
          <cell r="L10">
            <v>0.10290000000000001</v>
          </cell>
          <cell r="M10">
            <v>7.46E-2</v>
          </cell>
          <cell r="N10"/>
          <cell r="O10">
            <v>0.2122</v>
          </cell>
          <cell r="P10" t="str">
            <v>N.A.</v>
          </cell>
          <cell r="Q10">
            <v>8.3599999999999994E-2</v>
          </cell>
          <cell r="R10" t="str">
            <v>N.A.</v>
          </cell>
          <cell r="S10">
            <v>0.22170000000000001</v>
          </cell>
          <cell r="T10"/>
          <cell r="U10">
            <v>0.4209</v>
          </cell>
          <cell r="V10"/>
          <cell r="W10">
            <v>0.1434</v>
          </cell>
          <cell r="X10">
            <v>0.2034</v>
          </cell>
          <cell r="Y10"/>
          <cell r="Z10" t="str">
            <v>N.A.</v>
          </cell>
          <cell r="AA10">
            <v>0.85909999999999997</v>
          </cell>
          <cell r="AB10"/>
        </row>
        <row r="11">
          <cell r="A11" t="str">
            <v>Non-Contributory Pension Recipient Rate (TNCPRR), %</v>
          </cell>
          <cell r="B11">
            <v>3.0515350332915799E-2</v>
          </cell>
          <cell r="C11" t="str">
            <v>N.A.</v>
          </cell>
          <cell r="D11" t="str">
            <v>N.A.</v>
          </cell>
          <cell r="E11">
            <v>0.11509999999999999</v>
          </cell>
          <cell r="F11"/>
          <cell r="G11">
            <v>0.28320000000000001</v>
          </cell>
          <cell r="H11">
            <v>0.24979999999999999</v>
          </cell>
          <cell r="I11"/>
          <cell r="J11">
            <v>0.17649999999999999</v>
          </cell>
          <cell r="K11"/>
          <cell r="L11">
            <v>5.6899999999999999E-2</v>
          </cell>
          <cell r="M11">
            <v>3.8800000000000001E-2</v>
          </cell>
          <cell r="N11"/>
          <cell r="O11">
            <v>0.89939999999999998</v>
          </cell>
          <cell r="P11">
            <v>0</v>
          </cell>
          <cell r="Q11">
            <v>1.47E-2</v>
          </cell>
          <cell r="R11" t="str">
            <v>N.A.</v>
          </cell>
          <cell r="S11">
            <v>0.44940000000000002</v>
          </cell>
          <cell r="T11"/>
          <cell r="U11">
            <v>0.32619999999999999</v>
          </cell>
          <cell r="V11"/>
          <cell r="W11">
            <v>0.3775</v>
          </cell>
          <cell r="X11">
            <v>0.23710000000000001</v>
          </cell>
          <cell r="Y11"/>
          <cell r="Z11" t="str">
            <v>N.A.</v>
          </cell>
          <cell r="AA11">
            <v>4.3900000000000002E-2</v>
          </cell>
          <cell r="AB11"/>
        </row>
        <row r="12">
          <cell r="A12" t="str">
            <v>Male Non-Contributory Pension Recipient Rate (TNCPRR), %</v>
          </cell>
          <cell r="B12">
            <v>6.4600392037436574E-2</v>
          </cell>
          <cell r="C12" t="str">
            <v>N.A.</v>
          </cell>
          <cell r="D12" t="str">
            <v>N.A.</v>
          </cell>
          <cell r="E12">
            <v>0.1095</v>
          </cell>
          <cell r="F12"/>
          <cell r="G12">
            <v>0.1888</v>
          </cell>
          <cell r="H12">
            <v>0.24679999999999999</v>
          </cell>
          <cell r="I12"/>
          <cell r="J12">
            <v>0.13100000000000001</v>
          </cell>
          <cell r="K12"/>
          <cell r="L12">
            <v>4.0899999999999999E-2</v>
          </cell>
          <cell r="M12">
            <v>3.6799999999999999E-2</v>
          </cell>
          <cell r="N12"/>
          <cell r="O12">
            <v>0.86770000000000003</v>
          </cell>
          <cell r="P12" t="str">
            <v>N.A.</v>
          </cell>
          <cell r="Q12">
            <v>1.5900000000000001E-2</v>
          </cell>
          <cell r="R12" t="str">
            <v>N.A.</v>
          </cell>
          <cell r="S12">
            <v>0.38269999999999998</v>
          </cell>
          <cell r="T12"/>
          <cell r="U12">
            <v>0.27389999999999998</v>
          </cell>
          <cell r="V12"/>
          <cell r="W12">
            <v>0.36780000000000002</v>
          </cell>
          <cell r="X12">
            <v>0.22359999999999999</v>
          </cell>
          <cell r="Y12"/>
          <cell r="Z12" t="str">
            <v>N.A.</v>
          </cell>
          <cell r="AA12">
            <v>3.0599999999999999E-2</v>
          </cell>
          <cell r="AB12"/>
        </row>
        <row r="13">
          <cell r="A13" t="str">
            <v>Female Non-Contributory Pension Recipiecnt Rate (TNCPRR), %</v>
          </cell>
          <cell r="B13">
            <v>6.9807786723950251E-3</v>
          </cell>
          <cell r="C13" t="str">
            <v>N.A.</v>
          </cell>
          <cell r="D13" t="str">
            <v>N.A.</v>
          </cell>
          <cell r="E13">
            <v>0.1193</v>
          </cell>
          <cell r="F13"/>
          <cell r="G13">
            <v>0.35320000000000001</v>
          </cell>
          <cell r="H13">
            <v>0.25219999999999998</v>
          </cell>
          <cell r="I13"/>
          <cell r="J13">
            <v>0.21410000000000001</v>
          </cell>
          <cell r="K13"/>
          <cell r="L13">
            <v>6.9900000000000004E-2</v>
          </cell>
          <cell r="M13">
            <v>4.0500000000000001E-2</v>
          </cell>
          <cell r="N13"/>
          <cell r="O13">
            <v>0.94469999999999998</v>
          </cell>
          <cell r="P13" t="str">
            <v>N.A.</v>
          </cell>
          <cell r="Q13">
            <v>1.3599999999999999E-2</v>
          </cell>
          <cell r="R13" t="str">
            <v>N.A.</v>
          </cell>
          <cell r="S13">
            <v>0.50580000000000003</v>
          </cell>
          <cell r="T13"/>
          <cell r="U13">
            <v>0.37259999999999999</v>
          </cell>
          <cell r="V13"/>
          <cell r="W13">
            <v>0.3866</v>
          </cell>
          <cell r="X13">
            <v>0.24890000000000001</v>
          </cell>
          <cell r="Y13"/>
          <cell r="Z13" t="str">
            <v>N.A.</v>
          </cell>
          <cell r="AA13">
            <v>5.28E-2</v>
          </cell>
          <cell r="AB13"/>
        </row>
        <row r="14">
          <cell r="A14" t="str">
            <v>Total Pension Recipient Rate (TPRR), %</v>
          </cell>
          <cell r="B14">
            <v>0.8427</v>
          </cell>
          <cell r="C14" t="str">
            <v>N.A.</v>
          </cell>
          <cell r="D14" t="str">
            <v>N.A.</v>
          </cell>
          <cell r="E14">
            <v>0.87929999999999997</v>
          </cell>
          <cell r="F14"/>
          <cell r="G14">
            <v>0.88939999999999997</v>
          </cell>
          <cell r="H14">
            <v>0.53990000000000005</v>
          </cell>
          <cell r="I14"/>
          <cell r="J14">
            <v>0.65580000000000005</v>
          </cell>
          <cell r="K14"/>
          <cell r="L14">
            <v>0.18859999999999999</v>
          </cell>
          <cell r="M14">
            <v>0.13969999999999999</v>
          </cell>
          <cell r="N14"/>
          <cell r="O14">
            <v>0.91139999999999999</v>
          </cell>
          <cell r="P14" t="str">
            <v>N.A.</v>
          </cell>
          <cell r="Q14">
            <v>9.7699999999999995E-2</v>
          </cell>
          <cell r="R14" t="str">
            <v>N.A.</v>
          </cell>
          <cell r="S14">
            <v>0.70409999999999995</v>
          </cell>
          <cell r="T14"/>
          <cell r="U14">
            <v>0.80869999999999997</v>
          </cell>
          <cell r="V14"/>
          <cell r="W14">
            <v>0.50839999999999996</v>
          </cell>
          <cell r="X14">
            <v>0.4924</v>
          </cell>
          <cell r="Y14"/>
          <cell r="Z14" t="str">
            <v>N.A.</v>
          </cell>
          <cell r="AA14">
            <v>0.86839999999999995</v>
          </cell>
          <cell r="AB14"/>
        </row>
        <row r="15">
          <cell r="A15" t="str">
            <v>Male Pension Recipient Rate (TPRR), %</v>
          </cell>
          <cell r="B15">
            <v>0.81810000000000005</v>
          </cell>
          <cell r="C15" t="str">
            <v>N.A.</v>
          </cell>
          <cell r="D15" t="str">
            <v>N.A.</v>
          </cell>
          <cell r="E15">
            <v>0.90669999999999995</v>
          </cell>
          <cell r="F15"/>
          <cell r="G15">
            <v>0.89159999999999995</v>
          </cell>
          <cell r="H15">
            <v>0.58250000000000002</v>
          </cell>
          <cell r="I15"/>
          <cell r="J15">
            <v>0.73260000000000003</v>
          </cell>
          <cell r="K15"/>
          <cell r="L15">
            <v>0.21299999999999999</v>
          </cell>
          <cell r="M15">
            <v>0.17119999999999999</v>
          </cell>
          <cell r="N15"/>
          <cell r="O15">
            <v>0.88929999999999998</v>
          </cell>
          <cell r="P15" t="str">
            <v>N.A.</v>
          </cell>
          <cell r="Q15">
            <v>0.115</v>
          </cell>
          <cell r="R15" t="str">
            <v>N.A.</v>
          </cell>
          <cell r="S15">
            <v>0.73029999999999995</v>
          </cell>
          <cell r="T15"/>
          <cell r="U15">
            <v>0.8266</v>
          </cell>
          <cell r="V15"/>
          <cell r="W15">
            <v>0.48549999999999999</v>
          </cell>
          <cell r="X15">
            <v>0.5393</v>
          </cell>
          <cell r="Y15"/>
          <cell r="Z15" t="str">
            <v>N.A.</v>
          </cell>
          <cell r="AA15">
            <v>0.88139999999999996</v>
          </cell>
          <cell r="AB15"/>
        </row>
        <row r="16">
          <cell r="A16" t="str">
            <v>Female Pension Recipient Rate (TPRR), %</v>
          </cell>
          <cell r="B16">
            <v>0.85980000000000001</v>
          </cell>
          <cell r="C16" t="str">
            <v>N.A.</v>
          </cell>
          <cell r="D16" t="str">
            <v>N.A.</v>
          </cell>
          <cell r="E16">
            <v>0.85850000000000004</v>
          </cell>
          <cell r="F16"/>
          <cell r="G16">
            <v>0.88780000000000003</v>
          </cell>
          <cell r="H16">
            <v>0.50549999999999995</v>
          </cell>
          <cell r="I16"/>
          <cell r="J16">
            <v>0.59250000000000003</v>
          </cell>
          <cell r="K16"/>
          <cell r="L16">
            <v>0.16869999999999999</v>
          </cell>
          <cell r="M16">
            <v>0.115</v>
          </cell>
          <cell r="N16"/>
          <cell r="O16">
            <v>0.92900000000000005</v>
          </cell>
          <cell r="P16" t="str">
            <v>N.A.</v>
          </cell>
          <cell r="Q16">
            <v>8.3599999999999994E-2</v>
          </cell>
          <cell r="R16" t="str">
            <v>N.A.</v>
          </cell>
          <cell r="S16">
            <v>0.68189999999999995</v>
          </cell>
          <cell r="T16"/>
          <cell r="U16">
            <v>0.79279999999999995</v>
          </cell>
          <cell r="V16"/>
          <cell r="W16">
            <v>0.53</v>
          </cell>
          <cell r="X16">
            <v>0.45179999999999998</v>
          </cell>
          <cell r="Y16"/>
          <cell r="Z16" t="str">
            <v>N.A.</v>
          </cell>
          <cell r="AA16">
            <v>0.85960000000000003</v>
          </cell>
          <cell r="AB16"/>
        </row>
        <row r="19">
          <cell r="A19" t="str">
            <v>Total Rate of Contribution Density (TRCD)</v>
          </cell>
          <cell r="B19">
            <v>0.82583333333333298</v>
          </cell>
          <cell r="C19" t="str">
            <v>N.A.</v>
          </cell>
          <cell r="D19" t="str">
            <v>N.A.</v>
          </cell>
          <cell r="E19">
            <v>0.77700000000000002</v>
          </cell>
          <cell r="F19"/>
          <cell r="G19">
            <v>0.67559999999999998</v>
          </cell>
          <cell r="H19">
            <v>0.31390000000000001</v>
          </cell>
          <cell r="I19"/>
          <cell r="J19" t="str">
            <v>N.A.</v>
          </cell>
          <cell r="K19"/>
          <cell r="L19">
            <v>0.58135353301017223</v>
          </cell>
          <cell r="M19">
            <v>0.27639999999999998</v>
          </cell>
          <cell r="N19"/>
          <cell r="O19" t="str">
            <v>N.A.</v>
          </cell>
          <cell r="P19" t="str">
            <v>N.A.</v>
          </cell>
          <cell r="Q19" t="str">
            <v>N.A.</v>
          </cell>
          <cell r="R19" t="str">
            <v>N.A.</v>
          </cell>
          <cell r="S19">
            <v>0.443</v>
          </cell>
          <cell r="T19"/>
          <cell r="U19">
            <v>0.5</v>
          </cell>
          <cell r="V19"/>
          <cell r="W19">
            <v>0.26519999999999999</v>
          </cell>
          <cell r="X19">
            <v>0.4138</v>
          </cell>
          <cell r="Y19"/>
          <cell r="Z19" t="str">
            <v>N.A.</v>
          </cell>
          <cell r="AA19">
            <v>0.67459999999999998</v>
          </cell>
          <cell r="AB19"/>
        </row>
        <row r="20">
          <cell r="A20" t="str">
            <v>Rate of contribution density (male)</v>
          </cell>
          <cell r="B20" t="str">
            <v>N.A.</v>
          </cell>
          <cell r="C20" t="str">
            <v>N.A.</v>
          </cell>
          <cell r="D20" t="str">
            <v>N.A.</v>
          </cell>
          <cell r="E20">
            <v>0.77600000000000002</v>
          </cell>
          <cell r="F20"/>
          <cell r="G20">
            <v>0.66890000000000005</v>
          </cell>
          <cell r="H20">
            <v>0.32030000000000003</v>
          </cell>
          <cell r="I20"/>
          <cell r="J20" t="str">
            <v>N.A.</v>
          </cell>
          <cell r="K20"/>
          <cell r="L20">
            <v>0.58522877362373615</v>
          </cell>
          <cell r="M20">
            <v>0.29960000000000003</v>
          </cell>
          <cell r="N20"/>
          <cell r="O20" t="str">
            <v>N.A.</v>
          </cell>
          <cell r="P20" t="str">
            <v>N.A.</v>
          </cell>
          <cell r="Q20" t="str">
            <v>N.A.</v>
          </cell>
          <cell r="R20" t="str">
            <v>N.A.</v>
          </cell>
          <cell r="S20">
            <v>0.53700000000000003</v>
          </cell>
          <cell r="T20"/>
          <cell r="U20">
            <v>0.5</v>
          </cell>
          <cell r="V20"/>
          <cell r="W20">
            <v>0.3392</v>
          </cell>
          <cell r="X20">
            <v>0.41310000000000002</v>
          </cell>
          <cell r="Y20"/>
          <cell r="Z20" t="str">
            <v>N.A.</v>
          </cell>
          <cell r="AA20">
            <v>0.70030000000000003</v>
          </cell>
          <cell r="AB20"/>
        </row>
        <row r="21">
          <cell r="A21" t="str">
            <v>Rate of contribution density (female)</v>
          </cell>
          <cell r="B21" t="str">
            <v>N.A.</v>
          </cell>
          <cell r="C21" t="str">
            <v>N.A.</v>
          </cell>
          <cell r="D21" t="str">
            <v>N.A.</v>
          </cell>
          <cell r="E21">
            <v>0.77800000000000002</v>
          </cell>
          <cell r="F21"/>
          <cell r="G21">
            <v>0.61929999999999996</v>
          </cell>
          <cell r="H21">
            <v>0.29830000000000001</v>
          </cell>
          <cell r="I21"/>
          <cell r="J21" t="str">
            <v>N.A.</v>
          </cell>
          <cell r="K21"/>
          <cell r="L21">
            <v>0.57747829239660842</v>
          </cell>
          <cell r="M21">
            <v>0.25659999999999999</v>
          </cell>
          <cell r="N21"/>
          <cell r="O21" t="str">
            <v>N.A.</v>
          </cell>
          <cell r="P21" t="str">
            <v>N.A.</v>
          </cell>
          <cell r="Q21" t="str">
            <v>N.A.</v>
          </cell>
          <cell r="R21" t="str">
            <v>N.A.</v>
          </cell>
          <cell r="S21">
            <v>0.47</v>
          </cell>
          <cell r="T21"/>
          <cell r="U21">
            <v>0.5</v>
          </cell>
          <cell r="V21"/>
          <cell r="W21">
            <v>0.20370000000000002</v>
          </cell>
          <cell r="X21">
            <v>0.4148</v>
          </cell>
          <cell r="Y21"/>
          <cell r="Z21" t="str">
            <v>N.A.</v>
          </cell>
          <cell r="AA21">
            <v>0.63390000000000002</v>
          </cell>
          <cell r="AB21"/>
        </row>
        <row r="57">
          <cell r="B57" t="str">
            <v>Argentina (DB)</v>
          </cell>
          <cell r="C57" t="str">
            <v>Bahamas</v>
          </cell>
          <cell r="D57" t="str">
            <v>Barbados</v>
          </cell>
          <cell r="E57" t="str">
            <v>Brazil (age)</v>
          </cell>
          <cell r="F57" t="str">
            <v>Brazil (time)</v>
          </cell>
          <cell r="G57" t="str">
            <v>Chile (DC)</v>
          </cell>
          <cell r="H57" t="str">
            <v>Colombia (DB)</v>
          </cell>
          <cell r="I57" t="str">
            <v>Colombia (DC)</v>
          </cell>
          <cell r="J57" t="str">
            <v>Costa Rica (DB)</v>
          </cell>
          <cell r="K57" t="str">
            <v>Costa Rica (Mix)</v>
          </cell>
          <cell r="L57" t="str">
            <v>Dominican Republic (DC)</v>
          </cell>
          <cell r="M57" t="str">
            <v>El Salvador (DB)</v>
          </cell>
          <cell r="N57" t="str">
            <v>El Salvador (DC)</v>
          </cell>
          <cell r="O57" t="str">
            <v>Guyana</v>
          </cell>
          <cell r="P57" t="str">
            <v>Haiti (DB)</v>
          </cell>
          <cell r="Q57" t="str">
            <v>Honduras (DB)</v>
          </cell>
          <cell r="R57" t="str">
            <v>Jamaica (DB)</v>
          </cell>
          <cell r="S57" t="str">
            <v>Mexico (DB)</v>
          </cell>
          <cell r="T57" t="str">
            <v>Mexico (DC)</v>
          </cell>
          <cell r="U57" t="str">
            <v>Panama (DB)</v>
          </cell>
          <cell r="V57" t="str">
            <v>Panama (Mix)</v>
          </cell>
          <cell r="W57" t="str">
            <v>Paraguay (DB)</v>
          </cell>
          <cell r="X57" t="str">
            <v>Peru (DB)</v>
          </cell>
          <cell r="Y57" t="str">
            <v>Peru (DC)</v>
          </cell>
          <cell r="Z57" t="str">
            <v>Trinidad and Tobago</v>
          </cell>
          <cell r="AA57" t="str">
            <v>Uruguay (DB)</v>
          </cell>
          <cell r="AB57" t="str">
            <v>Uruguay (Mix)</v>
          </cell>
        </row>
        <row r="58">
          <cell r="A58" t="str">
            <v>Implicit Rate Return, Male, IG1-D1</v>
          </cell>
          <cell r="B58">
            <v>3.3577012583858756E-2</v>
          </cell>
          <cell r="C58" t="str">
            <v>N.A.</v>
          </cell>
          <cell r="D58" t="str">
            <v>N.A.</v>
          </cell>
          <cell r="E58">
            <v>2.6442585911483327E-2</v>
          </cell>
          <cell r="F58">
            <v>3.9322820682521797E-2</v>
          </cell>
          <cell r="G58">
            <v>4.1308205608226636E-2</v>
          </cell>
          <cell r="H58">
            <v>5.7166740513866839E-2</v>
          </cell>
          <cell r="I58">
            <v>4.7745231637424973E-2</v>
          </cell>
          <cell r="J58">
            <v>7.5170551966790386E-2</v>
          </cell>
          <cell r="K58">
            <v>3.5000000000000003E-2</v>
          </cell>
          <cell r="L58">
            <v>5.4969658756079572E-2</v>
          </cell>
          <cell r="M58">
            <v>7.1447403900563713E-2</v>
          </cell>
          <cell r="N58">
            <v>5.7676590391539925E-2</v>
          </cell>
          <cell r="O58" t="str">
            <v>N.A.</v>
          </cell>
          <cell r="P58">
            <v>9.4138613093432952E-2</v>
          </cell>
          <cell r="Q58">
            <v>0.10204776214080198</v>
          </cell>
          <cell r="R58">
            <v>7.328319165099717E-2</v>
          </cell>
          <cell r="S58">
            <v>8.7827049840196486E-2</v>
          </cell>
          <cell r="T58">
            <v>4.5319579677659469E-2</v>
          </cell>
          <cell r="U58">
            <v>6.5419275284697528E-2</v>
          </cell>
          <cell r="V58">
            <v>3.5000000000000003E-2</v>
          </cell>
          <cell r="W58">
            <v>8.1064847153951042E-2</v>
          </cell>
          <cell r="X58">
            <v>2.98406814888868E-2</v>
          </cell>
          <cell r="Y58">
            <v>3.5000000000000003E-2</v>
          </cell>
          <cell r="Z58" t="str">
            <v>N.A.</v>
          </cell>
          <cell r="AA58">
            <v>3.322024986777411E-2</v>
          </cell>
          <cell r="AB58">
            <v>3.5000000000000003E-2</v>
          </cell>
        </row>
        <row r="59">
          <cell r="A59" t="str">
            <v>Implicit Rate Return, Male, IG2-D1</v>
          </cell>
          <cell r="B59">
            <v>2.8255816298076303E-2</v>
          </cell>
          <cell r="C59" t="str">
            <v>N.A.</v>
          </cell>
          <cell r="D59" t="str">
            <v>N.A.</v>
          </cell>
          <cell r="E59">
            <v>2.6442585911483327E-2</v>
          </cell>
          <cell r="F59">
            <v>3.9322820682521797E-2</v>
          </cell>
          <cell r="G59">
            <v>3.5000000000000003E-2</v>
          </cell>
          <cell r="H59">
            <v>5.7166740513866547E-2</v>
          </cell>
          <cell r="I59">
            <v>3.5000000000000003E-2</v>
          </cell>
          <cell r="J59">
            <v>7.3733746905657233E-2</v>
          </cell>
          <cell r="K59">
            <v>3.5000000000000003E-2</v>
          </cell>
          <cell r="L59">
            <v>3.5000000000000003E-2</v>
          </cell>
          <cell r="M59">
            <v>7.1447403900563713E-2</v>
          </cell>
          <cell r="N59">
            <v>3.5000000000000003E-2</v>
          </cell>
          <cell r="O59" t="str">
            <v>N.A.</v>
          </cell>
          <cell r="P59">
            <v>9.4138613093432785E-2</v>
          </cell>
          <cell r="Q59">
            <v>8.8461116346595051E-2</v>
          </cell>
          <cell r="R59">
            <v>4.8909686524265819E-2</v>
          </cell>
          <cell r="S59">
            <v>8.782704700793087E-2</v>
          </cell>
          <cell r="T59">
            <v>3.5000000000000003E-2</v>
          </cell>
          <cell r="U59">
            <v>6.5419275284697528E-2</v>
          </cell>
          <cell r="V59">
            <v>3.5000000000000003E-2</v>
          </cell>
          <cell r="W59">
            <v>8.1064847153951042E-2</v>
          </cell>
          <cell r="X59">
            <v>-3.053074701424453E-3</v>
          </cell>
          <cell r="Y59">
            <v>3.5000000000000003E-2</v>
          </cell>
          <cell r="Z59" t="str">
            <v>N.A.</v>
          </cell>
          <cell r="AA59">
            <v>2.5808415639321909E-2</v>
          </cell>
          <cell r="AB59">
            <v>3.5000000000000003E-2</v>
          </cell>
        </row>
        <row r="60">
          <cell r="A60" t="str">
            <v>Implicit Rate Return, Male, IG3-D1</v>
          </cell>
          <cell r="B60">
            <v>2.6281622643428235E-2</v>
          </cell>
          <cell r="C60" t="str">
            <v>N.A.</v>
          </cell>
          <cell r="D60" t="str">
            <v>N.A.</v>
          </cell>
          <cell r="E60">
            <v>1.6995367118655035E-2</v>
          </cell>
          <cell r="F60">
            <v>2.7761956592415489E-2</v>
          </cell>
          <cell r="G60">
            <v>3.5000000000000003E-2</v>
          </cell>
          <cell r="H60">
            <v>5.716674051386661E-2</v>
          </cell>
          <cell r="I60">
            <v>3.5000000000000003E-2</v>
          </cell>
          <cell r="J60">
            <v>7.2179213293994487E-2</v>
          </cell>
          <cell r="K60">
            <v>3.5000000000000003E-2</v>
          </cell>
          <cell r="L60">
            <v>3.5000000000000003E-2</v>
          </cell>
          <cell r="M60">
            <v>7.1447403900563367E-2</v>
          </cell>
          <cell r="N60">
            <v>3.5000000000000003E-2</v>
          </cell>
          <cell r="O60" t="str">
            <v>N.A.</v>
          </cell>
          <cell r="P60">
            <v>9.4138613093432758E-2</v>
          </cell>
          <cell r="Q60">
            <v>7.4470990337127008E-2</v>
          </cell>
          <cell r="R60">
            <v>3.3868317082113505E-2</v>
          </cell>
          <cell r="S60">
            <v>8.7827047007930731E-2</v>
          </cell>
          <cell r="T60">
            <v>3.5000000000000003E-2</v>
          </cell>
          <cell r="U60">
            <v>5.2745002593843161E-2</v>
          </cell>
          <cell r="V60">
            <v>3.5000000000000003E-2</v>
          </cell>
          <cell r="W60">
            <v>8.1064847153951056E-2</v>
          </cell>
          <cell r="X60">
            <v>-2.6796586303665285E-2</v>
          </cell>
          <cell r="Y60">
            <v>3.5000000000000003E-2</v>
          </cell>
          <cell r="Z60" t="str">
            <v>N.A.</v>
          </cell>
          <cell r="AA60">
            <v>5.881895152133723E-3</v>
          </cell>
          <cell r="AB60">
            <v>3.5000000000000003E-2</v>
          </cell>
        </row>
        <row r="61">
          <cell r="A61" t="str">
            <v>Implicit Rate Return, Male, IG4-D1</v>
          </cell>
          <cell r="B61">
            <v>2.5250592995025425E-2</v>
          </cell>
          <cell r="C61" t="str">
            <v>N.A.</v>
          </cell>
          <cell r="D61" t="str">
            <v>N.A.</v>
          </cell>
          <cell r="E61">
            <v>3.0285665424756702E-3</v>
          </cell>
          <cell r="F61">
            <v>1.0899168707014307E-2</v>
          </cell>
          <cell r="G61">
            <v>3.5000000000000003E-2</v>
          </cell>
          <cell r="H61">
            <v>5.7166740513866887E-2</v>
          </cell>
          <cell r="I61">
            <v>3.5000000000000003E-2</v>
          </cell>
          <cell r="J61">
            <v>7.1372512698295199E-2</v>
          </cell>
          <cell r="K61">
            <v>3.5000000000000003E-2</v>
          </cell>
          <cell r="L61">
            <v>3.5000000000000003E-2</v>
          </cell>
          <cell r="M61">
            <v>7.1447403900563713E-2</v>
          </cell>
          <cell r="N61">
            <v>3.5000000000000003E-2</v>
          </cell>
          <cell r="O61" t="str">
            <v>N.A.</v>
          </cell>
          <cell r="P61">
            <v>9.4138613093432758E-2</v>
          </cell>
          <cell r="Q61">
            <v>6.4176089766849007E-2</v>
          </cell>
          <cell r="R61">
            <v>2.2762445319879192E-2</v>
          </cell>
          <cell r="S61">
            <v>8.7827047007930648E-2</v>
          </cell>
          <cell r="T61">
            <v>3.5000000000000003E-2</v>
          </cell>
          <cell r="U61">
            <v>4.0541248572790435E-2</v>
          </cell>
          <cell r="V61">
            <v>3.5000000000000003E-2</v>
          </cell>
          <cell r="W61">
            <v>8.1064847153951042E-2</v>
          </cell>
          <cell r="X61">
            <v>-4.6990212766009183E-2</v>
          </cell>
          <cell r="Y61">
            <v>3.5000000000000003E-2</v>
          </cell>
          <cell r="Z61" t="str">
            <v>N.A.</v>
          </cell>
          <cell r="AA61">
            <v>-4.088753764493254E-2</v>
          </cell>
          <cell r="AB61">
            <v>3.5000000000000003E-2</v>
          </cell>
        </row>
        <row r="62">
          <cell r="A62" t="str">
            <v>Implicit Rate Return, Male, IG5-D1</v>
          </cell>
          <cell r="B62">
            <v>1.9847234197168075E-2</v>
          </cell>
          <cell r="C62" t="str">
            <v>N.A.</v>
          </cell>
          <cell r="D62" t="str">
            <v>N.A.</v>
          </cell>
          <cell r="E62">
            <v>-8.8750008110906279E-3</v>
          </cell>
          <cell r="F62">
            <v>-3.2454778287886966E-3</v>
          </cell>
          <cell r="G62">
            <v>3.5000000000000003E-2</v>
          </cell>
          <cell r="H62">
            <v>5.7166740513867588E-2</v>
          </cell>
          <cell r="I62">
            <v>3.5000000000000003E-2</v>
          </cell>
          <cell r="J62">
            <v>6.6684475267200116E-2</v>
          </cell>
          <cell r="K62">
            <v>3.5000000000000003E-2</v>
          </cell>
          <cell r="L62">
            <v>3.5000000000000003E-2</v>
          </cell>
          <cell r="M62">
            <v>7.1447403900564102E-2</v>
          </cell>
          <cell r="N62">
            <v>3.5000000000000003E-2</v>
          </cell>
          <cell r="O62" t="str">
            <v>N.A.</v>
          </cell>
          <cell r="P62">
            <v>9.4138613093432716E-2</v>
          </cell>
          <cell r="Q62">
            <v>5.5920229503755033E-2</v>
          </cell>
          <cell r="R62">
            <v>1.3871557662816883E-2</v>
          </cell>
          <cell r="S62">
            <v>8.782704700793062E-2</v>
          </cell>
          <cell r="T62">
            <v>3.5000000000000003E-2</v>
          </cell>
          <cell r="U62">
            <v>3.0566779744934998E-2</v>
          </cell>
          <cell r="V62">
            <v>3.5000000000000003E-2</v>
          </cell>
          <cell r="W62">
            <v>8.1064847153950972E-2</v>
          </cell>
          <cell r="X62">
            <v>-6.5393269785005245E-2</v>
          </cell>
          <cell r="Y62">
            <v>3.5000000000000003E-2</v>
          </cell>
          <cell r="Z62" t="str">
            <v>N.A.</v>
          </cell>
          <cell r="AA62">
            <v>-5.9229026832394518E-2</v>
          </cell>
          <cell r="AB62">
            <v>3.5000000000000003E-2</v>
          </cell>
        </row>
        <row r="63">
          <cell r="A63" t="str">
            <v>Implicit Rate Return, Male, IG1-D2</v>
          </cell>
          <cell r="B63">
            <v>3.5955338001431476E-2</v>
          </cell>
          <cell r="C63" t="str">
            <v>N.A.</v>
          </cell>
          <cell r="D63" t="str">
            <v>N.A.</v>
          </cell>
          <cell r="E63">
            <v>3.5915969052745855E-2</v>
          </cell>
          <cell r="F63" t="str">
            <v>N.A.</v>
          </cell>
          <cell r="G63">
            <v>4.5164164209697953E-2</v>
          </cell>
          <cell r="H63">
            <v>6.2728765333054978E-2</v>
          </cell>
          <cell r="I63">
            <v>5.6982530924956441E-2</v>
          </cell>
          <cell r="J63">
            <v>7.8653932805304902E-2</v>
          </cell>
          <cell r="K63">
            <v>3.5000000000000003E-2</v>
          </cell>
          <cell r="L63">
            <v>6.4480610732535817E-2</v>
          </cell>
          <cell r="M63">
            <v>7.4382894830832796E-2</v>
          </cell>
          <cell r="N63">
            <v>6.7098973999854386E-2</v>
          </cell>
          <cell r="O63" t="str">
            <v>N.A.</v>
          </cell>
          <cell r="P63">
            <v>0.10421583590959389</v>
          </cell>
          <cell r="Q63">
            <v>0.10545578392394785</v>
          </cell>
          <cell r="R63">
            <v>8.0898868342108771E-2</v>
          </cell>
          <cell r="S63">
            <v>8.8012229122515787E-2</v>
          </cell>
          <cell r="T63">
            <v>5.394320047265206E-2</v>
          </cell>
          <cell r="U63">
            <v>6.877092372102532E-2</v>
          </cell>
          <cell r="V63">
            <v>3.5000000000000003E-2</v>
          </cell>
          <cell r="W63">
            <v>8.9871147028633205E-2</v>
          </cell>
          <cell r="X63">
            <v>3.9140663638994239E-2</v>
          </cell>
          <cell r="Y63">
            <v>3.5000000000000003E-2</v>
          </cell>
          <cell r="Z63" t="str">
            <v>N.A.</v>
          </cell>
          <cell r="AA63">
            <v>4.337848887546597E-2</v>
          </cell>
          <cell r="AB63">
            <v>3.5000000000000003E-2</v>
          </cell>
        </row>
        <row r="64">
          <cell r="A64" t="str">
            <v>Implicit Rate Return, Male, IG2-D2</v>
          </cell>
          <cell r="B64">
            <v>2.9665608112331151E-2</v>
          </cell>
          <cell r="C64" t="str">
            <v>N.A.</v>
          </cell>
          <cell r="D64" t="str">
            <v>N.A.</v>
          </cell>
          <cell r="E64">
            <v>3.5915969052745855E-2</v>
          </cell>
          <cell r="F64" t="str">
            <v>N.A.</v>
          </cell>
          <cell r="G64">
            <v>3.5000000000000003E-2</v>
          </cell>
          <cell r="H64">
            <v>6.2183260676311219E-2</v>
          </cell>
          <cell r="I64">
            <v>3.5000000000000003E-2</v>
          </cell>
          <cell r="J64">
            <v>7.7040286823806467E-2</v>
          </cell>
          <cell r="K64">
            <v>3.5000000000000003E-2</v>
          </cell>
          <cell r="L64">
            <v>3.5000000000000003E-2</v>
          </cell>
          <cell r="M64">
            <v>7.4382894830832796E-2</v>
          </cell>
          <cell r="N64">
            <v>3.6631232695875843E-2</v>
          </cell>
          <cell r="O64" t="str">
            <v>N.A.</v>
          </cell>
          <cell r="P64">
            <v>0.10421583590959389</v>
          </cell>
          <cell r="Q64">
            <v>9.1963873090606607E-2</v>
          </cell>
          <cell r="R64">
            <v>5.7032244759518798E-2</v>
          </cell>
          <cell r="S64">
            <v>8.7598834386730148E-2</v>
          </cell>
          <cell r="T64">
            <v>3.5000000000000003E-2</v>
          </cell>
          <cell r="U64">
            <v>6.877092372102532E-2</v>
          </cell>
          <cell r="V64">
            <v>3.5000000000000003E-2</v>
          </cell>
          <cell r="W64">
            <v>8.9871147028633205E-2</v>
          </cell>
          <cell r="X64">
            <v>8.36506968057746E-3</v>
          </cell>
          <cell r="Y64">
            <v>3.5000000000000003E-2</v>
          </cell>
          <cell r="Z64" t="str">
            <v>N.A.</v>
          </cell>
          <cell r="AA64">
            <v>3.6557516227713582E-2</v>
          </cell>
          <cell r="AB64">
            <v>3.5000000000000003E-2</v>
          </cell>
        </row>
        <row r="65">
          <cell r="A65" t="str">
            <v>Implicit Rate Return, Male, IG3-D2</v>
          </cell>
          <cell r="B65">
            <v>2.7282828183300231E-2</v>
          </cell>
          <cell r="C65" t="str">
            <v>N.A.</v>
          </cell>
          <cell r="D65" t="str">
            <v>N.A.</v>
          </cell>
          <cell r="E65">
            <v>2.7002830903964041E-2</v>
          </cell>
          <cell r="F65" t="str">
            <v>N.A.</v>
          </cell>
          <cell r="G65">
            <v>3.5000000000000003E-2</v>
          </cell>
          <cell r="H65">
            <v>6.1629090069136465E-2</v>
          </cell>
          <cell r="I65">
            <v>3.5000000000000003E-2</v>
          </cell>
          <cell r="J65">
            <v>7.5283663557628985E-2</v>
          </cell>
          <cell r="K65">
            <v>3.5000000000000003E-2</v>
          </cell>
          <cell r="L65">
            <v>3.5000000000000003E-2</v>
          </cell>
          <cell r="M65">
            <v>7.4382894830832796E-2</v>
          </cell>
          <cell r="N65">
            <v>3.5000000000000003E-2</v>
          </cell>
          <cell r="O65" t="str">
            <v>N.A.</v>
          </cell>
          <cell r="P65">
            <v>0.10421586176658468</v>
          </cell>
          <cell r="Q65">
            <v>7.8104227354597114E-2</v>
          </cell>
          <cell r="R65">
            <v>4.2401783333397419E-2</v>
          </cell>
          <cell r="S65">
            <v>8.7598834386729815E-2</v>
          </cell>
          <cell r="T65">
            <v>3.5000000000000003E-2</v>
          </cell>
          <cell r="U65">
            <v>6.1804010919802754E-2</v>
          </cell>
          <cell r="V65">
            <v>3.5000000000000003E-2</v>
          </cell>
          <cell r="W65">
            <v>8.9871147028633233E-2</v>
          </cell>
          <cell r="X65">
            <v>-1.3175729853151012E-2</v>
          </cell>
          <cell r="Y65">
            <v>3.5000000000000003E-2</v>
          </cell>
          <cell r="Z65" t="str">
            <v>N.A.</v>
          </cell>
          <cell r="AA65">
            <v>1.7580313934253834E-2</v>
          </cell>
          <cell r="AB65">
            <v>3.5000000000000003E-2</v>
          </cell>
        </row>
        <row r="66">
          <cell r="A66" t="str">
            <v>Implicit Rate Return, Male, IG4-D2</v>
          </cell>
          <cell r="B66">
            <v>2.6026726903117026E-2</v>
          </cell>
          <cell r="C66" t="str">
            <v>N.A.</v>
          </cell>
          <cell r="D66" t="str">
            <v>N.A.</v>
          </cell>
          <cell r="E66">
            <v>1.3976837178081538E-2</v>
          </cell>
          <cell r="F66" t="str">
            <v>N.A.</v>
          </cell>
          <cell r="G66">
            <v>3.5000000000000003E-2</v>
          </cell>
          <cell r="H66">
            <v>6.106598039812302E-2</v>
          </cell>
          <cell r="I66">
            <v>3.5000000000000003E-2</v>
          </cell>
          <cell r="J66">
            <v>7.4367471086178416E-2</v>
          </cell>
          <cell r="K66">
            <v>3.5000000000000003E-2</v>
          </cell>
          <cell r="L66">
            <v>3.5000000000000003E-2</v>
          </cell>
          <cell r="M66">
            <v>7.4382894830832796E-2</v>
          </cell>
          <cell r="N66">
            <v>3.5000000000000003E-2</v>
          </cell>
          <cell r="O66" t="str">
            <v>N.A.</v>
          </cell>
          <cell r="P66">
            <v>0.10421586176658412</v>
          </cell>
          <cell r="Q66">
            <v>6.7931761911281752E-2</v>
          </cell>
          <cell r="R66">
            <v>3.1648701563496036E-2</v>
          </cell>
          <cell r="S66">
            <v>8.7598833376353602E-2</v>
          </cell>
          <cell r="T66">
            <v>3.5000000000000003E-2</v>
          </cell>
          <cell r="U66">
            <v>5.006306969885032E-2</v>
          </cell>
          <cell r="V66">
            <v>3.5000000000000003E-2</v>
          </cell>
          <cell r="W66">
            <v>8.9871147028633205E-2</v>
          </cell>
          <cell r="X66">
            <v>-3.1038917242993559E-2</v>
          </cell>
          <cell r="Y66">
            <v>3.5000000000000003E-2</v>
          </cell>
          <cell r="Z66" t="str">
            <v>N.A.</v>
          </cell>
          <cell r="AA66">
            <v>-2.5067647177695416E-2</v>
          </cell>
          <cell r="AB66">
            <v>3.5000000000000003E-2</v>
          </cell>
        </row>
        <row r="67">
          <cell r="A67" t="str">
            <v>Implicit Rate Return, Male, IG5-D2</v>
          </cell>
          <cell r="B67">
            <v>2.5250592995025536E-2</v>
          </cell>
          <cell r="C67" t="str">
            <v>N.A.</v>
          </cell>
          <cell r="D67" t="str">
            <v>N.A.</v>
          </cell>
          <cell r="E67">
            <v>3.0285665424756702E-3</v>
          </cell>
          <cell r="F67" t="str">
            <v>N.A.</v>
          </cell>
          <cell r="G67">
            <v>3.5000000000000003E-2</v>
          </cell>
          <cell r="H67">
            <v>6.0493645680580029E-2</v>
          </cell>
          <cell r="I67">
            <v>3.5000000000000003E-2</v>
          </cell>
          <cell r="J67">
            <v>7.3424078743769022E-2</v>
          </cell>
          <cell r="K67">
            <v>3.5000000000000003E-2</v>
          </cell>
          <cell r="L67">
            <v>3.5000000000000003E-2</v>
          </cell>
          <cell r="M67">
            <v>7.4382894830832783E-2</v>
          </cell>
          <cell r="N67">
            <v>3.5000000000000003E-2</v>
          </cell>
          <cell r="O67" t="str">
            <v>N.A.</v>
          </cell>
          <cell r="P67">
            <v>0.10421586176658409</v>
          </cell>
          <cell r="Q67">
            <v>5.9793359937086454E-2</v>
          </cell>
          <cell r="R67">
            <v>2.3068585820962835E-2</v>
          </cell>
          <cell r="S67">
            <v>8.7598833376353602E-2</v>
          </cell>
          <cell r="T67">
            <v>3.5000000000000003E-2</v>
          </cell>
          <cell r="U67">
            <v>4.0541248572790359E-2</v>
          </cell>
          <cell r="V67">
            <v>3.5000000000000003E-2</v>
          </cell>
          <cell r="W67">
            <v>8.9871147028633219E-2</v>
          </cell>
          <cell r="X67">
            <v>-4.6990212766009183E-2</v>
          </cell>
          <cell r="Y67">
            <v>3.5000000000000003E-2</v>
          </cell>
          <cell r="Z67" t="str">
            <v>N.A.</v>
          </cell>
          <cell r="AA67">
            <v>-4.1263909873194421E-2</v>
          </cell>
          <cell r="AB67">
            <v>3.5000000000000003E-2</v>
          </cell>
        </row>
        <row r="68">
          <cell r="A68" t="str">
            <v>Implicit Rate Return, Male, IG1-D3</v>
          </cell>
          <cell r="B68" t="str">
            <v>N.A.</v>
          </cell>
          <cell r="C68" t="str">
            <v>N.A.</v>
          </cell>
          <cell r="D68" t="str">
            <v>N.A.</v>
          </cell>
          <cell r="E68">
            <v>4.6270771338992822E-2</v>
          </cell>
          <cell r="F68" t="str">
            <v>N.A.</v>
          </cell>
          <cell r="G68">
            <v>5.0735431653735098E-2</v>
          </cell>
          <cell r="H68">
            <v>4.4213900655850944E-5</v>
          </cell>
          <cell r="I68">
            <v>6.8430605538037315E-2</v>
          </cell>
          <cell r="J68">
            <v>8.3722298757499425E-2</v>
          </cell>
          <cell r="K68">
            <v>3.5000000000000003E-2</v>
          </cell>
          <cell r="L68">
            <v>3.5000000000000003E-2</v>
          </cell>
          <cell r="M68" t="str">
            <v>N.A.</v>
          </cell>
          <cell r="N68">
            <v>3.5000000000000003E-2</v>
          </cell>
          <cell r="O68" t="str">
            <v>N.A.</v>
          </cell>
          <cell r="P68" t="str">
            <v>N.A.</v>
          </cell>
          <cell r="Q68">
            <v>0.11041592512733105</v>
          </cell>
          <cell r="R68">
            <v>9.0521543249745984E-2</v>
          </cell>
          <cell r="S68">
            <v>8.6954791272467025E-2</v>
          </cell>
          <cell r="T68">
            <v>6.461955610311082E-2</v>
          </cell>
          <cell r="U68">
            <v>7.4452887575821608E-2</v>
          </cell>
          <cell r="V68">
            <v>3.5000000000000003E-2</v>
          </cell>
          <cell r="W68">
            <v>8.1064854315786E-2</v>
          </cell>
          <cell r="X68">
            <v>5.0511046221172591E-2</v>
          </cell>
          <cell r="Y68">
            <v>3.7171894270184552E-2</v>
          </cell>
          <cell r="Z68" t="str">
            <v>N.A.</v>
          </cell>
          <cell r="AA68" t="str">
            <v>N.A.</v>
          </cell>
          <cell r="AB68">
            <v>3.5000000000000003E-2</v>
          </cell>
        </row>
        <row r="69">
          <cell r="A69" t="str">
            <v>Implicit Rate Return, Male, IG2-D3</v>
          </cell>
          <cell r="B69" t="str">
            <v>N.A.</v>
          </cell>
          <cell r="C69" t="str">
            <v>N.A.</v>
          </cell>
          <cell r="D69" t="str">
            <v>N.A.</v>
          </cell>
          <cell r="E69">
            <v>4.6270771338992822E-2</v>
          </cell>
          <cell r="F69" t="str">
            <v>N.A.</v>
          </cell>
          <cell r="G69">
            <v>3.8465820204670015E-2</v>
          </cell>
          <cell r="H69">
            <v>4.4213900655850944E-5</v>
          </cell>
          <cell r="I69">
            <v>3.9913584283263574E-2</v>
          </cell>
          <cell r="J69">
            <v>8.1883291417156348E-2</v>
          </cell>
          <cell r="K69">
            <v>3.5000000000000003E-2</v>
          </cell>
          <cell r="L69">
            <v>3.5000000000000003E-2</v>
          </cell>
          <cell r="M69" t="str">
            <v>N.A.</v>
          </cell>
          <cell r="N69">
            <v>3.5000000000000003E-2</v>
          </cell>
          <cell r="O69" t="str">
            <v>N.A.</v>
          </cell>
          <cell r="P69" t="str">
            <v>N.A.</v>
          </cell>
          <cell r="Q69">
            <v>9.7049485747162753E-2</v>
          </cell>
          <cell r="R69">
            <v>6.7189249810708479E-2</v>
          </cell>
          <cell r="S69">
            <v>8.5854250126120191E-2</v>
          </cell>
          <cell r="T69">
            <v>4.5476031145099481E-2</v>
          </cell>
          <cell r="U69">
            <v>7.4452887575821608E-2</v>
          </cell>
          <cell r="V69">
            <v>3.5000000000000003E-2</v>
          </cell>
          <cell r="W69">
            <v>8.1064850734284974E-2</v>
          </cell>
          <cell r="X69">
            <v>2.1855309464503002E-2</v>
          </cell>
          <cell r="Y69">
            <v>3.5000000000000003E-2</v>
          </cell>
          <cell r="Z69" t="str">
            <v>N.A.</v>
          </cell>
          <cell r="AA69" t="str">
            <v>N.A.</v>
          </cell>
          <cell r="AB69">
            <v>3.5000000000000003E-2</v>
          </cell>
        </row>
        <row r="70">
          <cell r="A70" t="str">
            <v>Implicit Rate Return, Male, IG3-D3</v>
          </cell>
          <cell r="B70" t="str">
            <v>N.A.</v>
          </cell>
          <cell r="C70" t="str">
            <v>N.A.</v>
          </cell>
          <cell r="D70" t="str">
            <v>N.A.</v>
          </cell>
          <cell r="E70">
            <v>3.9089533387453024E-2</v>
          </cell>
          <cell r="F70" t="str">
            <v>N.A.</v>
          </cell>
          <cell r="G70">
            <v>3.5000000000000003E-2</v>
          </cell>
          <cell r="H70">
            <v>4.421389982816555E-5</v>
          </cell>
          <cell r="I70">
            <v>3.5000000000000003E-2</v>
          </cell>
          <cell r="J70">
            <v>7.9865330921284367E-2</v>
          </cell>
          <cell r="K70">
            <v>3.5000000000000003E-2</v>
          </cell>
          <cell r="L70">
            <v>3.5000000000000003E-2</v>
          </cell>
          <cell r="M70" t="str">
            <v>N.A.</v>
          </cell>
          <cell r="N70">
            <v>3.5000000000000003E-2</v>
          </cell>
          <cell r="O70" t="str">
            <v>N.A.</v>
          </cell>
          <cell r="P70" t="str">
            <v>N.A.</v>
          </cell>
          <cell r="Q70">
            <v>8.3362508272476238E-2</v>
          </cell>
          <cell r="R70">
            <v>5.2990620136940184E-2</v>
          </cell>
          <cell r="S70">
            <v>8.5854250126120191E-2</v>
          </cell>
          <cell r="T70">
            <v>3.6685633059716581E-2</v>
          </cell>
          <cell r="U70">
            <v>7.306777416193555E-2</v>
          </cell>
          <cell r="V70">
            <v>3.5000000000000003E-2</v>
          </cell>
          <cell r="W70">
            <v>8.1064849540450137E-2</v>
          </cell>
          <cell r="X70">
            <v>2.457614674690127E-3</v>
          </cell>
          <cell r="Y70">
            <v>3.5000000000000003E-2</v>
          </cell>
          <cell r="Z70" t="str">
            <v>N.A.</v>
          </cell>
          <cell r="AA70" t="str">
            <v>N.A.</v>
          </cell>
          <cell r="AB70">
            <v>3.5000000000000003E-2</v>
          </cell>
        </row>
        <row r="71">
          <cell r="A71" t="str">
            <v>Implicit Rate Return, Male, IG4-D3</v>
          </cell>
          <cell r="B71" t="str">
            <v>N.A.</v>
          </cell>
          <cell r="C71" t="str">
            <v>N.A.</v>
          </cell>
          <cell r="D71" t="str">
            <v>N.A.</v>
          </cell>
          <cell r="E71">
            <v>2.700283090396283E-2</v>
          </cell>
          <cell r="F71" t="str">
            <v>N.A.</v>
          </cell>
          <cell r="G71">
            <v>3.5000000000000003E-2</v>
          </cell>
          <cell r="H71">
            <v>4.4213900655850944E-5</v>
          </cell>
          <cell r="I71">
            <v>3.5000000000000003E-2</v>
          </cell>
          <cell r="J71">
            <v>7.8805830236965496E-2</v>
          </cell>
          <cell r="K71">
            <v>3.5000000000000003E-2</v>
          </cell>
          <cell r="L71">
            <v>3.5000000000000003E-2</v>
          </cell>
          <cell r="M71" t="str">
            <v>N.A.</v>
          </cell>
          <cell r="N71">
            <v>3.5000000000000003E-2</v>
          </cell>
          <cell r="O71" t="str">
            <v>N.A.</v>
          </cell>
          <cell r="P71" t="str">
            <v>N.A.</v>
          </cell>
          <cell r="Q71">
            <v>7.3351677875727023E-2</v>
          </cell>
          <cell r="R71">
            <v>4.2607726897361968E-2</v>
          </cell>
          <cell r="S71">
            <v>8.5854250126120191E-2</v>
          </cell>
          <cell r="T71">
            <v>3.5000000000000003E-2</v>
          </cell>
          <cell r="U71">
            <v>6.1804010919802754E-2</v>
          </cell>
          <cell r="V71">
            <v>3.5000000000000003E-2</v>
          </cell>
          <cell r="W71">
            <v>8.1064848943533177E-2</v>
          </cell>
          <cell r="X71">
            <v>-1.3175729853150759E-2</v>
          </cell>
          <cell r="Y71">
            <v>3.5000000000000003E-2</v>
          </cell>
          <cell r="Z71" t="str">
            <v>N.A.</v>
          </cell>
          <cell r="AA71" t="str">
            <v>N.A.</v>
          </cell>
          <cell r="AB71">
            <v>3.5000000000000003E-2</v>
          </cell>
        </row>
        <row r="72">
          <cell r="A72" t="str">
            <v>Implicit Rate Return, Male, IG5-D3</v>
          </cell>
          <cell r="B72" t="str">
            <v>N.A.</v>
          </cell>
          <cell r="C72" t="str">
            <v>N.A.</v>
          </cell>
          <cell r="D72" t="str">
            <v>N.A.</v>
          </cell>
          <cell r="E72">
            <v>1.6995367118655035E-2</v>
          </cell>
          <cell r="F72" t="str">
            <v>N.A.</v>
          </cell>
          <cell r="G72">
            <v>3.5000000000000003E-2</v>
          </cell>
          <cell r="H72">
            <v>4.4213897926556241E-5</v>
          </cell>
          <cell r="I72">
            <v>3.5000000000000003E-2</v>
          </cell>
          <cell r="J72">
            <v>7.7709606851949928E-2</v>
          </cell>
          <cell r="K72">
            <v>3.5000000000000003E-2</v>
          </cell>
          <cell r="L72">
            <v>3.5000000000000003E-2</v>
          </cell>
          <cell r="M72" t="str">
            <v>N.A.</v>
          </cell>
          <cell r="N72">
            <v>3.5000000000000003E-2</v>
          </cell>
          <cell r="O72" t="str">
            <v>N.A.</v>
          </cell>
          <cell r="P72" t="str">
            <v>N.A.</v>
          </cell>
          <cell r="Q72">
            <v>6.5367912453451402E-2</v>
          </cell>
          <cell r="R72">
            <v>3.4353747973982156E-2</v>
          </cell>
          <cell r="S72">
            <v>8.5854250126120177E-2</v>
          </cell>
          <cell r="T72">
            <v>3.5000000000000003E-2</v>
          </cell>
          <cell r="U72">
            <v>5.2745002593843279E-2</v>
          </cell>
          <cell r="V72">
            <v>3.5000000000000003E-2</v>
          </cell>
          <cell r="W72">
            <v>8.1064848585383001E-2</v>
          </cell>
          <cell r="X72">
            <v>-2.6796586303665808E-2</v>
          </cell>
          <cell r="Y72">
            <v>3.5000000000000003E-2</v>
          </cell>
          <cell r="Z72" t="str">
            <v>N.A.</v>
          </cell>
          <cell r="AA72" t="str">
            <v>N.A.</v>
          </cell>
          <cell r="AB72">
            <v>3.5000000000000003E-2</v>
          </cell>
        </row>
        <row r="74">
          <cell r="A74" t="str">
            <v>Implicit Rate Return, Female, IG1-D1</v>
          </cell>
          <cell r="B74">
            <v>4.4935251322859672E-2</v>
          </cell>
          <cell r="C74" t="str">
            <v>N.A.</v>
          </cell>
          <cell r="D74" t="str">
            <v>N.A.</v>
          </cell>
          <cell r="E74">
            <v>3.8343333706479146E-2</v>
          </cell>
          <cell r="F74">
            <v>3.6379273432981064E-2</v>
          </cell>
          <cell r="G74">
            <v>5.3344916220044211E-2</v>
          </cell>
          <cell r="H74">
            <v>6.9908732184715425E-2</v>
          </cell>
          <cell r="I74">
            <v>6.2852150483786035E-2</v>
          </cell>
          <cell r="J74">
            <v>7.4076640833196442E-2</v>
          </cell>
          <cell r="K74">
            <v>3.5000000000000003E-2</v>
          </cell>
          <cell r="L74">
            <v>5.8241038507659423E-2</v>
          </cell>
          <cell r="M74">
            <v>8.5335941589060077E-2</v>
          </cell>
          <cell r="N74">
            <v>7.7184925649853811E-2</v>
          </cell>
          <cell r="O74" t="str">
            <v>N.A.</v>
          </cell>
          <cell r="P74">
            <v>9.3919887776898733E-2</v>
          </cell>
          <cell r="Q74">
            <v>0.12051273359650735</v>
          </cell>
          <cell r="R74">
            <v>7.7290851794488732E-2</v>
          </cell>
          <cell r="S74">
            <v>8.5600911693572826E-2</v>
          </cell>
          <cell r="T74">
            <v>4.942045373880101E-2</v>
          </cell>
          <cell r="U74">
            <v>7.9410439405370556E-2</v>
          </cell>
          <cell r="V74">
            <v>3.5000000000000003E-2</v>
          </cell>
          <cell r="W74">
            <v>8.0573026715657317E-2</v>
          </cell>
          <cell r="X74">
            <v>3.8104183751717979E-2</v>
          </cell>
          <cell r="Y74">
            <v>3.5000000000000003E-2</v>
          </cell>
          <cell r="Z74" t="str">
            <v>N.A.</v>
          </cell>
          <cell r="AA74">
            <v>3.5000000000000003E-2</v>
          </cell>
          <cell r="AB74">
            <v>3.5000000000000003E-2</v>
          </cell>
        </row>
        <row r="75">
          <cell r="A75" t="str">
            <v>Implicit Rate Return,Female, IG2-D1</v>
          </cell>
          <cell r="B75">
            <v>3.7578793591662531E-2</v>
          </cell>
          <cell r="C75" t="str">
            <v>N.A.</v>
          </cell>
          <cell r="D75" t="str">
            <v>N.A.</v>
          </cell>
          <cell r="E75">
            <v>3.8343333706479146E-2</v>
          </cell>
          <cell r="F75">
            <v>2.6740289191657211E-2</v>
          </cell>
          <cell r="G75">
            <v>3.9268385561268472E-2</v>
          </cell>
          <cell r="H75">
            <v>6.9335483463081118E-2</v>
          </cell>
          <cell r="I75">
            <v>3.5000000000000003E-2</v>
          </cell>
          <cell r="J75">
            <v>7.2634959344436145E-2</v>
          </cell>
          <cell r="K75">
            <v>3.5000000000000003E-2</v>
          </cell>
          <cell r="L75">
            <v>3.5000000000000003E-2</v>
          </cell>
          <cell r="M75">
            <v>8.5335941589060077E-2</v>
          </cell>
          <cell r="N75">
            <v>4.2586728378363838E-2</v>
          </cell>
          <cell r="O75" t="str">
            <v>N.A.</v>
          </cell>
          <cell r="P75">
            <v>9.3919887776898733E-2</v>
          </cell>
          <cell r="Q75">
            <v>0.1062536714660845</v>
          </cell>
          <cell r="R75">
            <v>5.2540090363887071E-2</v>
          </cell>
          <cell r="S75">
            <v>8.5600908734805164E-2</v>
          </cell>
          <cell r="T75">
            <v>3.5000000000000003E-2</v>
          </cell>
          <cell r="U75">
            <v>7.9410439405370556E-2</v>
          </cell>
          <cell r="V75">
            <v>3.5000000000000003E-2</v>
          </cell>
          <cell r="W75">
            <v>8.0573026715657317E-2</v>
          </cell>
          <cell r="X75">
            <v>7.1107879148171287E-3</v>
          </cell>
          <cell r="Y75">
            <v>3.5000000000000003E-2</v>
          </cell>
          <cell r="Z75" t="str">
            <v>N.A.</v>
          </cell>
          <cell r="AA75">
            <v>3.5000000000000003E-2</v>
          </cell>
          <cell r="AB75">
            <v>3.5000000000000003E-2</v>
          </cell>
        </row>
        <row r="76">
          <cell r="A76" t="str">
            <v>Implicit Rate Return, Female, IG3-D1</v>
          </cell>
          <cell r="B76">
            <v>3.4774129528382915E-2</v>
          </cell>
          <cell r="C76" t="str">
            <v>N.A.</v>
          </cell>
          <cell r="D76" t="str">
            <v>N.A.</v>
          </cell>
          <cell r="E76">
            <v>3.8343333706479812E-2</v>
          </cell>
          <cell r="F76">
            <v>2.67402505223353E-2</v>
          </cell>
          <cell r="G76">
            <v>3.5000000000000003E-2</v>
          </cell>
          <cell r="H76">
            <v>6.875388806472664E-2</v>
          </cell>
          <cell r="I76">
            <v>3.5000000000000003E-2</v>
          </cell>
          <cell r="J76">
            <v>7.1074988734066341E-2</v>
          </cell>
          <cell r="K76">
            <v>3.5000000000000003E-2</v>
          </cell>
          <cell r="L76">
            <v>3.5000000000000003E-2</v>
          </cell>
          <cell r="M76">
            <v>8.5335941589060202E-2</v>
          </cell>
          <cell r="N76">
            <v>3.5000000000000003E-2</v>
          </cell>
          <cell r="O76" t="str">
            <v>N.A.</v>
          </cell>
          <cell r="P76">
            <v>9.3919887776898622E-2</v>
          </cell>
          <cell r="Q76">
            <v>9.0699281586367461E-2</v>
          </cell>
          <cell r="R76">
            <v>3.7313527504035077E-2</v>
          </cell>
          <cell r="S76">
            <v>8.5600908734804901E-2</v>
          </cell>
          <cell r="T76">
            <v>3.5000000000000003E-2</v>
          </cell>
          <cell r="U76">
            <v>7.0679049659266815E-2</v>
          </cell>
          <cell r="V76">
            <v>3.5000000000000003E-2</v>
          </cell>
          <cell r="W76">
            <v>8.0573026715657567E-2</v>
          </cell>
          <cell r="X76">
            <v>-1.4653866000183964E-2</v>
          </cell>
          <cell r="Y76">
            <v>3.5000000000000003E-2</v>
          </cell>
          <cell r="Z76" t="str">
            <v>N.A.</v>
          </cell>
          <cell r="AA76">
            <v>3.5000000000000003E-2</v>
          </cell>
          <cell r="AB76">
            <v>3.5000000000000003E-2</v>
          </cell>
        </row>
        <row r="77">
          <cell r="A77" t="str">
            <v>Implicit Rate Return, Female, IG4-D1</v>
          </cell>
          <cell r="B77">
            <v>3.3291224767150761E-2</v>
          </cell>
          <cell r="C77" t="str">
            <v>N.A.</v>
          </cell>
          <cell r="D77" t="str">
            <v>N.A.</v>
          </cell>
          <cell r="E77">
            <v>2.7605019590024708E-2</v>
          </cell>
          <cell r="F77">
            <v>1.1345482211041005E-2</v>
          </cell>
          <cell r="G77">
            <v>3.5000000000000003E-2</v>
          </cell>
          <cell r="H77">
            <v>6.8163704559986604E-2</v>
          </cell>
          <cell r="I77">
            <v>3.5000000000000003E-2</v>
          </cell>
          <cell r="J77">
            <v>7.0265398813047678E-2</v>
          </cell>
          <cell r="K77">
            <v>3.5000000000000003E-2</v>
          </cell>
          <cell r="L77">
            <v>3.5000000000000003E-2</v>
          </cell>
          <cell r="M77">
            <v>8.5335941589060077E-2</v>
          </cell>
          <cell r="N77">
            <v>3.5000000000000003E-2</v>
          </cell>
          <cell r="O77" t="str">
            <v>N.A.</v>
          </cell>
          <cell r="P77">
            <v>9.3919887776899122E-2</v>
          </cell>
          <cell r="Q77">
            <v>7.9332583112792135E-2</v>
          </cell>
          <cell r="R77">
            <v>2.6095683533209946E-2</v>
          </cell>
          <cell r="S77">
            <v>8.5600908734805164E-2</v>
          </cell>
          <cell r="T77">
            <v>3.5000000000000003E-2</v>
          </cell>
          <cell r="U77">
            <v>5.7423207519296672E-2</v>
          </cell>
          <cell r="V77">
            <v>3.5000000000000003E-2</v>
          </cell>
          <cell r="W77">
            <v>8.0573026715657317E-2</v>
          </cell>
          <cell r="X77">
            <v>-3.2752457250112478E-2</v>
          </cell>
          <cell r="Y77">
            <v>3.5000000000000003E-2</v>
          </cell>
          <cell r="Z77" t="str">
            <v>N.A.</v>
          </cell>
          <cell r="AA77">
            <v>3.5000000000000003E-2</v>
          </cell>
          <cell r="AB77">
            <v>3.5000000000000003E-2</v>
          </cell>
        </row>
        <row r="78">
          <cell r="A78" t="str">
            <v>Implicit Rate Return, Female, IG5-D1</v>
          </cell>
          <cell r="B78">
            <v>3.2373355550867879E-2</v>
          </cell>
          <cell r="C78" t="str">
            <v>N.A.</v>
          </cell>
          <cell r="D78" t="str">
            <v>N.A.</v>
          </cell>
          <cell r="E78">
            <v>1.6323747819399478E-2</v>
          </cell>
          <cell r="F78">
            <v>-4.9733550233764436E-3</v>
          </cell>
          <cell r="G78">
            <v>3.5000000000000003E-2</v>
          </cell>
          <cell r="H78">
            <v>6.7564681071648536E-2</v>
          </cell>
          <cell r="I78">
            <v>3.5000000000000003E-2</v>
          </cell>
          <cell r="J78">
            <v>6.6207654345278463E-2</v>
          </cell>
          <cell r="K78">
            <v>3.5000000000000003E-2</v>
          </cell>
          <cell r="L78">
            <v>3.5000000000000003E-2</v>
          </cell>
          <cell r="M78">
            <v>8.5335941589060535E-2</v>
          </cell>
          <cell r="N78">
            <v>3.5000000000000003E-2</v>
          </cell>
          <cell r="O78" t="str">
            <v>N.A.</v>
          </cell>
          <cell r="P78">
            <v>9.3919887776898595E-2</v>
          </cell>
          <cell r="Q78">
            <v>7.0272955986178595E-2</v>
          </cell>
          <cell r="R78">
            <v>1.7130052693111051E-2</v>
          </cell>
          <cell r="S78">
            <v>8.5600908734805095E-2</v>
          </cell>
          <cell r="T78">
            <v>3.5000000000000003E-2</v>
          </cell>
          <cell r="U78">
            <v>4.6710002337847667E-2</v>
          </cell>
          <cell r="V78">
            <v>3.5000000000000003E-2</v>
          </cell>
          <cell r="W78">
            <v>8.0573026715657567E-2</v>
          </cell>
          <cell r="X78">
            <v>-4.8951052702782445E-2</v>
          </cell>
          <cell r="Y78">
            <v>3.5000000000000003E-2</v>
          </cell>
          <cell r="Z78" t="str">
            <v>N.A.</v>
          </cell>
          <cell r="AA78">
            <v>3.5000000000000003E-2</v>
          </cell>
          <cell r="AB78">
            <v>3.5000000000000003E-2</v>
          </cell>
        </row>
        <row r="79">
          <cell r="A79" t="str">
            <v>Implicit Rate Return, Female, IG1-D2</v>
          </cell>
          <cell r="B79">
            <v>4.8139172245867064E-2</v>
          </cell>
          <cell r="C79" t="str">
            <v>N.A.</v>
          </cell>
          <cell r="D79" t="str">
            <v>N.A.</v>
          </cell>
          <cell r="E79">
            <v>4.8491811097486168E-2</v>
          </cell>
          <cell r="F79" t="str">
            <v>N.A.</v>
          </cell>
          <cell r="G79">
            <v>5.879602496044601E-2</v>
          </cell>
          <cell r="H79">
            <v>7.2591098803261742E-2</v>
          </cell>
          <cell r="I79">
            <v>7.3010073079908283E-2</v>
          </cell>
          <cell r="J79">
            <v>7.7571270323233923E-2</v>
          </cell>
          <cell r="K79">
            <v>3.5000000000000003E-2</v>
          </cell>
          <cell r="L79">
            <v>6.7645479792338314E-2</v>
          </cell>
          <cell r="M79">
            <v>8.8972645478107973E-2</v>
          </cell>
          <cell r="N79">
            <v>8.763010896189298E-2</v>
          </cell>
          <cell r="O79" t="str">
            <v>N.A.</v>
          </cell>
          <cell r="P79">
            <v>0.10400124341984288</v>
          </cell>
          <cell r="Q79">
            <v>0.1245865271777309</v>
          </cell>
          <cell r="R79">
            <v>8.5039970801317061E-2</v>
          </cell>
          <cell r="S79">
            <v>8.6275296323137005E-2</v>
          </cell>
          <cell r="T79">
            <v>5.7893367461197262E-2</v>
          </cell>
          <cell r="U79">
            <v>8.343620004388122E-2</v>
          </cell>
          <cell r="V79">
            <v>3.5000000000000003E-2</v>
          </cell>
          <cell r="W79">
            <v>8.9389834870617496E-2</v>
          </cell>
          <cell r="X79">
            <v>4.7020945928259263E-2</v>
          </cell>
          <cell r="Y79">
            <v>3.5000000000000003E-2</v>
          </cell>
          <cell r="Z79" t="str">
            <v>N.A.</v>
          </cell>
          <cell r="AA79">
            <v>5.1697457815764833E-2</v>
          </cell>
          <cell r="AB79">
            <v>3.5000000000000003E-2</v>
          </cell>
        </row>
        <row r="80">
          <cell r="A80" t="str">
            <v>Implicit Rate Return, Female, IG2-D2</v>
          </cell>
          <cell r="B80">
            <v>3.9555331752885683E-2</v>
          </cell>
          <cell r="C80" t="str">
            <v>N.A.</v>
          </cell>
          <cell r="D80" t="str">
            <v>N.A.</v>
          </cell>
          <cell r="E80">
            <v>4.8491811097486168E-2</v>
          </cell>
          <cell r="F80" t="str">
            <v>N.A.</v>
          </cell>
          <cell r="G80">
            <v>4.3308715812549026E-2</v>
          </cell>
          <cell r="H80">
            <v>7.1920332777646409E-2</v>
          </cell>
          <cell r="I80">
            <v>4.0232362757327784E-2</v>
          </cell>
          <cell r="J80">
            <v>7.5952512595592575E-2</v>
          </cell>
          <cell r="K80">
            <v>3.5000000000000003E-2</v>
          </cell>
          <cell r="L80">
            <v>3.7247648413568875E-2</v>
          </cell>
          <cell r="M80">
            <v>8.8972645478107973E-2</v>
          </cell>
          <cell r="N80">
            <v>5.4158827128519174E-2</v>
          </cell>
          <cell r="O80" t="str">
            <v>N.A.</v>
          </cell>
          <cell r="P80">
            <v>0.10400124341984288</v>
          </cell>
          <cell r="Q80">
            <v>0.11041135698298862</v>
          </cell>
          <cell r="R80">
            <v>6.0774108312228646E-2</v>
          </cell>
          <cell r="S80">
            <v>8.5371438143094627E-2</v>
          </cell>
          <cell r="T80">
            <v>3.9304788641437931E-2</v>
          </cell>
          <cell r="U80">
            <v>8.343620004388122E-2</v>
          </cell>
          <cell r="V80">
            <v>3.5000000000000003E-2</v>
          </cell>
          <cell r="W80">
            <v>8.9389834870617496E-2</v>
          </cell>
          <cell r="X80">
            <v>1.7764543137175626E-2</v>
          </cell>
          <cell r="Y80">
            <v>3.5000000000000003E-2</v>
          </cell>
          <cell r="Z80" t="str">
            <v>N.A.</v>
          </cell>
          <cell r="AA80">
            <v>5.5252807466029813E-2</v>
          </cell>
          <cell r="AB80">
            <v>3.5000000000000003E-2</v>
          </cell>
        </row>
        <row r="81">
          <cell r="A81" t="str">
            <v>Implicit Rate Return, Female, IG3-D2</v>
          </cell>
          <cell r="B81">
            <v>3.6202054576165626E-2</v>
          </cell>
          <cell r="C81" t="str">
            <v>N.A.</v>
          </cell>
          <cell r="D81" t="str">
            <v>N.A.</v>
          </cell>
          <cell r="E81">
            <v>4.8491811097486667E-2</v>
          </cell>
          <cell r="F81" t="str">
            <v>N.A.</v>
          </cell>
          <cell r="G81">
            <v>3.6315753727810672E-2</v>
          </cell>
          <cell r="H81">
            <v>7.1238079820358402E-2</v>
          </cell>
          <cell r="I81">
            <v>3.5000000000000003E-2</v>
          </cell>
          <cell r="J81">
            <v>7.4190130761722359E-2</v>
          </cell>
          <cell r="K81">
            <v>3.5000000000000003E-2</v>
          </cell>
          <cell r="L81">
            <v>3.5000000000000003E-2</v>
          </cell>
          <cell r="M81">
            <v>8.8972645478107848E-2</v>
          </cell>
          <cell r="N81">
            <v>3.5000000000000003E-2</v>
          </cell>
          <cell r="O81" t="str">
            <v>N.A.</v>
          </cell>
          <cell r="P81">
            <v>0.10400126593027716</v>
          </cell>
          <cell r="Q81">
            <v>9.4980621073407268E-2</v>
          </cell>
          <cell r="R81">
            <v>4.5940932486755487E-2</v>
          </cell>
          <cell r="S81">
            <v>8.5371438143094586E-2</v>
          </cell>
          <cell r="T81">
            <v>3.5000000000000003E-2</v>
          </cell>
          <cell r="U81">
            <v>8.0613996482307257E-2</v>
          </cell>
          <cell r="V81">
            <v>3.5000000000000003E-2</v>
          </cell>
          <cell r="W81">
            <v>8.9389834870617538E-2</v>
          </cell>
          <cell r="X81">
            <v>-2.2335053199804065E-3</v>
          </cell>
          <cell r="Y81">
            <v>3.5000000000000003E-2</v>
          </cell>
          <cell r="Z81" t="str">
            <v>N.A.</v>
          </cell>
          <cell r="AA81">
            <v>4.1499920145461396E-2</v>
          </cell>
          <cell r="AB81">
            <v>3.5000000000000003E-2</v>
          </cell>
        </row>
        <row r="82">
          <cell r="A82" t="str">
            <v>Implicit Rate Return, Female, IG4-D2</v>
          </cell>
          <cell r="B82">
            <v>3.4408714246909791E-2</v>
          </cell>
          <cell r="C82" t="str">
            <v>N.A.</v>
          </cell>
          <cell r="D82" t="str">
            <v>N.A.</v>
          </cell>
          <cell r="E82">
            <v>3.8261085791040685E-2</v>
          </cell>
          <cell r="F82" t="str">
            <v>N.A.</v>
          </cell>
          <cell r="G82">
            <v>3.5000000000000003E-2</v>
          </cell>
          <cell r="H82">
            <v>7.0543947824933145E-2</v>
          </cell>
          <cell r="I82">
            <v>3.5000000000000003E-2</v>
          </cell>
          <cell r="J82">
            <v>7.3270852115602275E-2</v>
          </cell>
          <cell r="K82">
            <v>3.5000000000000003E-2</v>
          </cell>
          <cell r="L82">
            <v>3.5000000000000003E-2</v>
          </cell>
          <cell r="M82">
            <v>8.8972645478107973E-2</v>
          </cell>
          <cell r="N82">
            <v>3.5000000000000003E-2</v>
          </cell>
          <cell r="O82" t="str">
            <v>N.A.</v>
          </cell>
          <cell r="P82">
            <v>0.10400126593027713</v>
          </cell>
          <cell r="Q82">
            <v>8.3730478286101057E-2</v>
          </cell>
          <cell r="R82">
            <v>3.5061012847041426E-2</v>
          </cell>
          <cell r="S82">
            <v>8.5371438143094627E-2</v>
          </cell>
          <cell r="T82">
            <v>3.5000000000000003E-2</v>
          </cell>
          <cell r="U82">
            <v>6.7752820788391274E-2</v>
          </cell>
          <cell r="V82">
            <v>3.5000000000000003E-2</v>
          </cell>
          <cell r="W82">
            <v>8.9389834870617496E-2</v>
          </cell>
          <cell r="X82">
            <v>-1.8486699260307417E-2</v>
          </cell>
          <cell r="Y82">
            <v>3.5000000000000003E-2</v>
          </cell>
          <cell r="Z82" t="str">
            <v>N.A.</v>
          </cell>
          <cell r="AA82">
            <v>2.8845427152121517E-2</v>
          </cell>
          <cell r="AB82">
            <v>3.5000000000000003E-2</v>
          </cell>
        </row>
        <row r="83">
          <cell r="A83" t="str">
            <v>Implicit Rate Return, Female, IG5-D2</v>
          </cell>
          <cell r="B83">
            <v>3.3291224767150698E-2</v>
          </cell>
          <cell r="C83" t="str">
            <v>N.A.</v>
          </cell>
          <cell r="D83" t="str">
            <v>N.A.</v>
          </cell>
          <cell r="E83">
            <v>2.7605019590024277E-2</v>
          </cell>
          <cell r="F83" t="str">
            <v>N.A.</v>
          </cell>
          <cell r="G83">
            <v>3.5000000000000003E-2</v>
          </cell>
          <cell r="H83">
            <v>6.9837524517615934E-2</v>
          </cell>
          <cell r="I83">
            <v>3.5000000000000003E-2</v>
          </cell>
          <cell r="J83">
            <v>7.2324236230406486E-2</v>
          </cell>
          <cell r="K83">
            <v>3.5000000000000003E-2</v>
          </cell>
          <cell r="L83">
            <v>3.5000000000000003E-2</v>
          </cell>
          <cell r="M83">
            <v>8.897264547810789E-2</v>
          </cell>
          <cell r="N83">
            <v>3.5000000000000003E-2</v>
          </cell>
          <cell r="O83" t="str">
            <v>N.A.</v>
          </cell>
          <cell r="P83">
            <v>0.10400126593027716</v>
          </cell>
          <cell r="Q83">
            <v>7.4782670480361191E-2</v>
          </cell>
          <cell r="R83">
            <v>2.6393318149597573E-2</v>
          </cell>
          <cell r="S83">
            <v>8.5371438143094627E-2</v>
          </cell>
          <cell r="T83">
            <v>3.5000000000000003E-2</v>
          </cell>
          <cell r="U83">
            <v>5.7423207519296672E-2</v>
          </cell>
          <cell r="V83">
            <v>3.5000000000000003E-2</v>
          </cell>
          <cell r="W83">
            <v>8.9389834870617496E-2</v>
          </cell>
          <cell r="X83">
            <v>-3.2752457250111382E-2</v>
          </cell>
          <cell r="Y83">
            <v>3.5000000000000003E-2</v>
          </cell>
          <cell r="Z83" t="str">
            <v>N.A.</v>
          </cell>
          <cell r="AA83">
            <v>1.764238541632011E-2</v>
          </cell>
          <cell r="AB83">
            <v>3.5000000000000003E-2</v>
          </cell>
        </row>
        <row r="84">
          <cell r="A84" t="str">
            <v>Implicit Rate Return, Female, IG1-D3</v>
          </cell>
          <cell r="B84" t="str">
            <v>N.A.</v>
          </cell>
          <cell r="C84" t="str">
            <v>N.A.</v>
          </cell>
          <cell r="D84" t="str">
            <v>N.A.</v>
          </cell>
          <cell r="E84">
            <v>5.8345396589920391E-2</v>
          </cell>
          <cell r="F84" t="str">
            <v>N.A.</v>
          </cell>
          <cell r="G84">
            <v>6.6404152487525334E-2</v>
          </cell>
          <cell r="H84">
            <v>4.9287496240736733E-5</v>
          </cell>
          <cell r="I84">
            <v>3.5000000000000003E-2</v>
          </cell>
          <cell r="J84">
            <v>8.2654632530000188E-2</v>
          </cell>
          <cell r="K84">
            <v>3.5000000000000003E-2</v>
          </cell>
          <cell r="L84">
            <v>3.5000000000000003E-2</v>
          </cell>
          <cell r="M84" t="str">
            <v>N.A.</v>
          </cell>
          <cell r="N84">
            <v>3.5000000000000003E-2</v>
          </cell>
          <cell r="O84" t="str">
            <v>N.A.</v>
          </cell>
          <cell r="P84" t="str">
            <v>N.A.</v>
          </cell>
          <cell r="Q84">
            <v>0.13047821758438491</v>
          </cell>
          <cell r="R84">
            <v>9.4843014294115915E-2</v>
          </cell>
          <cell r="S84">
            <v>8.6029243428406815E-2</v>
          </cell>
          <cell r="T84">
            <v>6.8413756756772678E-2</v>
          </cell>
          <cell r="U84">
            <v>9.021666673722635E-2</v>
          </cell>
          <cell r="V84">
            <v>3.5000000000000003E-2</v>
          </cell>
          <cell r="W84">
            <v>8.0573034847601158E-2</v>
          </cell>
          <cell r="X84">
            <v>5.7999265283727508E-2</v>
          </cell>
          <cell r="Y84">
            <v>4.5754686441296606E-2</v>
          </cell>
          <cell r="Z84" t="str">
            <v>N.A.</v>
          </cell>
          <cell r="AA84" t="str">
            <v>N.A.</v>
          </cell>
          <cell r="AB84">
            <v>3.5000000000000003E-2</v>
          </cell>
        </row>
        <row r="85">
          <cell r="A85" t="str">
            <v>Implicit Rate Return, Female, IG2-D3</v>
          </cell>
          <cell r="B85" t="str">
            <v>N.A.</v>
          </cell>
          <cell r="C85" t="str">
            <v>N.A.</v>
          </cell>
          <cell r="D85" t="str">
            <v>N.A.</v>
          </cell>
          <cell r="E85">
            <v>5.8345377485898825E-2</v>
          </cell>
          <cell r="F85" t="str">
            <v>N.A.</v>
          </cell>
          <cell r="G85">
            <v>4.9211078274085641E-2</v>
          </cell>
          <cell r="H85">
            <v>4.9287496240736733E-5</v>
          </cell>
          <cell r="I85">
            <v>3.5000000000000003E-2</v>
          </cell>
          <cell r="J85">
            <v>8.0810364592100503E-2</v>
          </cell>
          <cell r="K85">
            <v>3.5000000000000003E-2</v>
          </cell>
          <cell r="L85">
            <v>3.5000000000000003E-2</v>
          </cell>
          <cell r="M85" t="str">
            <v>N.A.</v>
          </cell>
          <cell r="N85">
            <v>3.5000000000000003E-2</v>
          </cell>
          <cell r="O85" t="str">
            <v>N.A.</v>
          </cell>
          <cell r="P85" t="str">
            <v>N.A.</v>
          </cell>
          <cell r="Q85">
            <v>0.11641197874470925</v>
          </cell>
          <cell r="R85">
            <v>7.1087619463422902E-2</v>
          </cell>
          <cell r="S85">
            <v>8.3617048535591626E-2</v>
          </cell>
          <cell r="T85">
            <v>5.0666447798886773E-2</v>
          </cell>
          <cell r="U85">
            <v>9.021666673722635E-2</v>
          </cell>
          <cell r="V85">
            <v>3.5000000000000003E-2</v>
          </cell>
          <cell r="W85">
            <v>8.0573030780523261E-2</v>
          </cell>
          <cell r="X85">
            <v>3.0497969282355396E-2</v>
          </cell>
          <cell r="Y85">
            <v>3.5000000000000003E-2</v>
          </cell>
          <cell r="Z85" t="str">
            <v>N.A.</v>
          </cell>
          <cell r="AA85" t="str">
            <v>N.A.</v>
          </cell>
          <cell r="AB85">
            <v>3.5000000000000003E-2</v>
          </cell>
        </row>
        <row r="86">
          <cell r="A86" t="str">
            <v>Implicit Rate Return, Female, IG3-D3</v>
          </cell>
          <cell r="B86" t="str">
            <v>N.A.</v>
          </cell>
          <cell r="C86" t="str">
            <v>N.A.</v>
          </cell>
          <cell r="D86" t="str">
            <v>N.A.</v>
          </cell>
          <cell r="E86">
            <v>5.8345377485898825E-2</v>
          </cell>
          <cell r="F86" t="str">
            <v>N.A.</v>
          </cell>
          <cell r="G86">
            <v>4.1117231933372224E-2</v>
          </cell>
          <cell r="H86">
            <v>4.9287495346060391E-5</v>
          </cell>
          <cell r="I86">
            <v>3.5000000000000003E-2</v>
          </cell>
          <cell r="J86">
            <v>7.878639692750114E-2</v>
          </cell>
          <cell r="K86">
            <v>3.5000000000000003E-2</v>
          </cell>
          <cell r="L86">
            <v>3.5000000000000003E-2</v>
          </cell>
          <cell r="M86" t="str">
            <v>N.A.</v>
          </cell>
          <cell r="N86">
            <v>3.5000000000000003E-2</v>
          </cell>
          <cell r="O86" t="str">
            <v>N.A.</v>
          </cell>
          <cell r="P86" t="str">
            <v>N.A.</v>
          </cell>
          <cell r="Q86">
            <v>0.10114215841410737</v>
          </cell>
          <cell r="R86">
            <v>5.6667505474409303E-2</v>
          </cell>
          <cell r="S86">
            <v>8.3617048535591654E-2</v>
          </cell>
          <cell r="T86">
            <v>3.7893459673462776E-2</v>
          </cell>
          <cell r="U86">
            <v>9.0216666737226364E-2</v>
          </cell>
          <cell r="V86">
            <v>3.5000000000000003E-2</v>
          </cell>
          <cell r="W86">
            <v>8.0573029424829162E-2</v>
          </cell>
          <cell r="X86">
            <v>1.2237816222026736E-2</v>
          </cell>
          <cell r="Y86">
            <v>3.5000000000000003E-2</v>
          </cell>
          <cell r="Z86" t="str">
            <v>N.A.</v>
          </cell>
          <cell r="AA86" t="str">
            <v>N.A.</v>
          </cell>
          <cell r="AB86">
            <v>3.5000000000000003E-2</v>
          </cell>
        </row>
        <row r="87">
          <cell r="A87" t="str">
            <v>Implicit Rate Return, Female, IG4-D3</v>
          </cell>
          <cell r="B87" t="str">
            <v>N.A.</v>
          </cell>
          <cell r="C87" t="str">
            <v>N.A.</v>
          </cell>
          <cell r="D87" t="str">
            <v>N.A.</v>
          </cell>
          <cell r="E87">
            <v>5.1269379560884655E-2</v>
          </cell>
          <cell r="F87" t="str">
            <v>N.A.</v>
          </cell>
          <cell r="G87">
            <v>3.6315753727810672E-2</v>
          </cell>
          <cell r="H87">
            <v>4.9287496240736733E-5</v>
          </cell>
          <cell r="I87">
            <v>3.5000000000000003E-2</v>
          </cell>
          <cell r="J87">
            <v>7.7723640677315103E-2</v>
          </cell>
          <cell r="K87">
            <v>3.5000000000000003E-2</v>
          </cell>
          <cell r="L87">
            <v>3.5000000000000003E-2</v>
          </cell>
          <cell r="M87" t="str">
            <v>N.A.</v>
          </cell>
          <cell r="N87">
            <v>3.5000000000000003E-2</v>
          </cell>
          <cell r="O87" t="str">
            <v>N.A.</v>
          </cell>
          <cell r="P87" t="str">
            <v>N.A.</v>
          </cell>
          <cell r="Q87">
            <v>9.0043646116660991E-2</v>
          </cell>
          <cell r="R87">
            <v>4.6141845251641E-2</v>
          </cell>
          <cell r="S87">
            <v>8.3617048535591626E-2</v>
          </cell>
          <cell r="T87">
            <v>3.5000000000000003E-2</v>
          </cell>
          <cell r="U87">
            <v>8.0613996482306993E-2</v>
          </cell>
          <cell r="V87">
            <v>3.5000000000000003E-2</v>
          </cell>
          <cell r="W87">
            <v>8.05730287469833E-2</v>
          </cell>
          <cell r="X87">
            <v>-2.2335053199740752E-3</v>
          </cell>
          <cell r="Y87">
            <v>3.5000000000000003E-2</v>
          </cell>
          <cell r="Z87" t="str">
            <v>N.A.</v>
          </cell>
          <cell r="AA87" t="str">
            <v>N.A.</v>
          </cell>
          <cell r="AB87">
            <v>3.5000000000000003E-2</v>
          </cell>
        </row>
        <row r="88">
          <cell r="A88" t="str">
            <v>Implicit Rate Return, Female, IG5-D3</v>
          </cell>
          <cell r="B88" t="str">
            <v>N.A.</v>
          </cell>
          <cell r="C88" t="str">
            <v>N.A.</v>
          </cell>
          <cell r="D88" t="str">
            <v>N.A.</v>
          </cell>
          <cell r="E88">
            <v>4.1244513141530464E-2</v>
          </cell>
          <cell r="F88" t="str">
            <v>N.A.</v>
          </cell>
          <cell r="G88">
            <v>3.5000000000000003E-2</v>
          </cell>
          <cell r="H88">
            <v>4.9287496558747629E-5</v>
          </cell>
          <cell r="I88">
            <v>3.5000000000000003E-2</v>
          </cell>
          <cell r="J88">
            <v>7.6623987887621384E-2</v>
          </cell>
          <cell r="K88">
            <v>3.5000000000000003E-2</v>
          </cell>
          <cell r="L88">
            <v>3.5000000000000003E-2</v>
          </cell>
          <cell r="M88" t="str">
            <v>N.A.</v>
          </cell>
          <cell r="N88">
            <v>3.5000000000000003E-2</v>
          </cell>
          <cell r="O88" t="str">
            <v>N.A.</v>
          </cell>
          <cell r="P88" t="str">
            <v>N.A.</v>
          </cell>
          <cell r="Q88">
            <v>8.1241088763269242E-2</v>
          </cell>
          <cell r="R88">
            <v>3.778641325018256E-2</v>
          </cell>
          <cell r="S88">
            <v>8.361704853559164E-2</v>
          </cell>
          <cell r="T88">
            <v>3.5000000000000003E-2</v>
          </cell>
          <cell r="U88">
            <v>7.0679049659266815E-2</v>
          </cell>
          <cell r="V88">
            <v>3.5000000000000003E-2</v>
          </cell>
          <cell r="W88">
            <v>8.0573028340276034E-2</v>
          </cell>
          <cell r="X88">
            <v>-1.4653866000182151E-2</v>
          </cell>
          <cell r="Y88">
            <v>3.5000000000000003E-2</v>
          </cell>
          <cell r="Z88" t="str">
            <v>N.A.</v>
          </cell>
          <cell r="AA88" t="str">
            <v>N.A.</v>
          </cell>
          <cell r="AB88">
            <v>3.5000000000000003E-2</v>
          </cell>
        </row>
        <row r="91">
          <cell r="A91" t="str">
            <v>Implicit Subsidy/Tax, % of total replacement rate, Male, IG1-D1</v>
          </cell>
          <cell r="B91">
            <v>-2.8127568344884168E-2</v>
          </cell>
          <cell r="C91" t="str">
            <v>N.A.</v>
          </cell>
          <cell r="D91" t="str">
            <v>N.A.</v>
          </cell>
          <cell r="E91">
            <v>-0.17814587690655204</v>
          </cell>
          <cell r="F91">
            <v>4.7201019806258682E-2</v>
          </cell>
          <cell r="G91">
            <v>5.4545562648426804E-2</v>
          </cell>
          <cell r="H91">
            <v>0.29833538848741148</v>
          </cell>
          <cell r="I91">
            <v>0.10690380928569942</v>
          </cell>
          <cell r="J91">
            <v>0.48756081540085261</v>
          </cell>
          <cell r="K91">
            <v>0</v>
          </cell>
          <cell r="L91">
            <v>0.12289164606816955</v>
          </cell>
          <cell r="M91">
            <v>0.44389504168729471</v>
          </cell>
          <cell r="N91">
            <v>0.18612690312537661</v>
          </cell>
          <cell r="O91" t="str">
            <v>N.A.</v>
          </cell>
          <cell r="P91">
            <v>0.21383634006918023</v>
          </cell>
          <cell r="Q91">
            <v>0.59302041928644533</v>
          </cell>
          <cell r="R91">
            <v>0.24651063141560167</v>
          </cell>
          <cell r="S91">
            <v>0.81176223724980778</v>
          </cell>
          <cell r="T91">
            <v>8.6899461048421223E-2</v>
          </cell>
          <cell r="U91">
            <v>0.41529416177569373</v>
          </cell>
          <cell r="V91">
            <v>0</v>
          </cell>
          <cell r="W91">
            <v>0.64457307833679067</v>
          </cell>
          <cell r="X91">
            <v>-5.5812584443214075E-2</v>
          </cell>
          <cell r="Y91">
            <v>0</v>
          </cell>
          <cell r="Z91" t="str">
            <v>N.A.</v>
          </cell>
          <cell r="AA91">
            <v>-1.8743753629609894E-2</v>
          </cell>
          <cell r="AB91">
            <v>0</v>
          </cell>
        </row>
        <row r="92">
          <cell r="A92" t="str">
            <v>Implicit Subsidy/Tax, % of total replacement rate, Male, IG2-D1</v>
          </cell>
          <cell r="B92">
            <v>-0.12349678448686596</v>
          </cell>
          <cell r="C92" t="str">
            <v>N.A.</v>
          </cell>
          <cell r="D92" t="str">
            <v>N.A.</v>
          </cell>
          <cell r="E92">
            <v>-0.17814587690655204</v>
          </cell>
          <cell r="F92">
            <v>4.7201019806258682E-2</v>
          </cell>
          <cell r="G92">
            <v>0</v>
          </cell>
          <cell r="H92">
            <v>0.29833538848741148</v>
          </cell>
          <cell r="I92">
            <v>0</v>
          </cell>
          <cell r="J92">
            <v>0.45774123266158573</v>
          </cell>
          <cell r="K92">
            <v>0</v>
          </cell>
          <cell r="L92">
            <v>0</v>
          </cell>
          <cell r="M92">
            <v>0.44389504168729471</v>
          </cell>
          <cell r="N92">
            <v>0</v>
          </cell>
          <cell r="O92" t="str">
            <v>N.A.</v>
          </cell>
          <cell r="P92">
            <v>0.21383634006918023</v>
          </cell>
          <cell r="Q92">
            <v>0.35792385837155644</v>
          </cell>
          <cell r="R92">
            <v>5.8780978992860833E-2</v>
          </cell>
          <cell r="S92">
            <v>0.81176223724980778</v>
          </cell>
          <cell r="T92">
            <v>0</v>
          </cell>
          <cell r="U92">
            <v>0.41529416177569373</v>
          </cell>
          <cell r="V92">
            <v>0</v>
          </cell>
          <cell r="W92">
            <v>0.64457307833679067</v>
          </cell>
          <cell r="X92">
            <v>-0.27015258444321411</v>
          </cell>
          <cell r="Y92">
            <v>0</v>
          </cell>
          <cell r="Z92" t="str">
            <v>N.A.</v>
          </cell>
          <cell r="AA92">
            <v>-8.8179274494041726E-2</v>
          </cell>
          <cell r="AB92">
            <v>0</v>
          </cell>
        </row>
        <row r="93">
          <cell r="A93" t="str">
            <v>Implicit Subsidy/Tax, % of total replacement rate, Male, IG3-D1</v>
          </cell>
          <cell r="B93">
            <v>-0.15528652320086</v>
          </cell>
          <cell r="C93" t="str">
            <v>N.A.</v>
          </cell>
          <cell r="D93" t="str">
            <v>N.A.</v>
          </cell>
          <cell r="E93">
            <v>-0.32986258527463652</v>
          </cell>
          <cell r="F93">
            <v>-6.9466593912547836E-2</v>
          </cell>
          <cell r="G93">
            <v>0</v>
          </cell>
          <cell r="H93">
            <v>0.29833538848741148</v>
          </cell>
          <cell r="I93">
            <v>0</v>
          </cell>
          <cell r="J93">
            <v>0.42696018455198365</v>
          </cell>
          <cell r="K93">
            <v>0</v>
          </cell>
          <cell r="L93">
            <v>0</v>
          </cell>
          <cell r="M93">
            <v>0.4438950416872946</v>
          </cell>
          <cell r="N93">
            <v>0</v>
          </cell>
          <cell r="O93" t="str">
            <v>N.A.</v>
          </cell>
          <cell r="P93">
            <v>0.21383634006918029</v>
          </cell>
          <cell r="Q93">
            <v>0.20190604206474744</v>
          </cell>
          <cell r="R93">
            <v>-3.7955718147194284E-3</v>
          </cell>
          <cell r="S93">
            <v>0.81176223724980801</v>
          </cell>
          <cell r="T93">
            <v>0</v>
          </cell>
          <cell r="U93">
            <v>0.19856819305030227</v>
          </cell>
          <cell r="V93">
            <v>0</v>
          </cell>
          <cell r="W93">
            <v>0.64457307833679067</v>
          </cell>
          <cell r="X93">
            <v>-0.34159925110988065</v>
          </cell>
          <cell r="Y93">
            <v>0</v>
          </cell>
          <cell r="Z93" t="str">
            <v>N.A.</v>
          </cell>
          <cell r="AA93">
            <v>-0.22157019681171014</v>
          </cell>
          <cell r="AB93">
            <v>0</v>
          </cell>
        </row>
        <row r="94">
          <cell r="A94" t="str">
            <v>Implicit Subsidy/Tax, % of total replacement rate, Male, IG4-D1</v>
          </cell>
          <cell r="B94">
            <v>-0.17118139255785692</v>
          </cell>
          <cell r="C94" t="str">
            <v>N.A.</v>
          </cell>
          <cell r="D94" t="str">
            <v>N.A.</v>
          </cell>
          <cell r="E94">
            <v>-0.49193340818261549</v>
          </cell>
          <cell r="F94">
            <v>-0.1940963487068777</v>
          </cell>
          <cell r="G94">
            <v>0</v>
          </cell>
          <cell r="H94">
            <v>0.29833538848741148</v>
          </cell>
          <cell r="I94">
            <v>0</v>
          </cell>
          <cell r="J94">
            <v>0.41156931031064092</v>
          </cell>
          <cell r="K94">
            <v>0</v>
          </cell>
          <cell r="L94">
            <v>0</v>
          </cell>
          <cell r="M94">
            <v>0.44389504168729471</v>
          </cell>
          <cell r="N94">
            <v>0</v>
          </cell>
          <cell r="O94" t="str">
            <v>N.A.</v>
          </cell>
          <cell r="P94">
            <v>0.21383634006918023</v>
          </cell>
          <cell r="Q94">
            <v>0.1238971339113429</v>
          </cell>
          <cell r="R94">
            <v>-3.5083847218509601E-2</v>
          </cell>
          <cell r="S94">
            <v>0.81176223724980778</v>
          </cell>
          <cell r="T94">
            <v>0</v>
          </cell>
          <cell r="U94">
            <v>5.1854578026828246E-2</v>
          </cell>
          <cell r="V94">
            <v>0</v>
          </cell>
          <cell r="W94">
            <v>0.64457307833679067</v>
          </cell>
          <cell r="X94">
            <v>-0.37732258444321409</v>
          </cell>
          <cell r="Y94">
            <v>0</v>
          </cell>
          <cell r="Z94" t="str">
            <v>N.A.</v>
          </cell>
          <cell r="AA94">
            <v>-0.36963306361560644</v>
          </cell>
          <cell r="AB94">
            <v>0</v>
          </cell>
        </row>
        <row r="95">
          <cell r="A95" t="str">
            <v>Implicit Subsidy/Tax, % of total replacement rate, Male, IG5-D1</v>
          </cell>
          <cell r="B95">
            <v>-0.24720762375670768</v>
          </cell>
          <cell r="C95" t="str">
            <v>N.A.</v>
          </cell>
          <cell r="D95" t="str">
            <v>N.A.</v>
          </cell>
          <cell r="E95">
            <v>-0.58917590192740288</v>
          </cell>
          <cell r="F95">
            <v>-0.26887420158347541</v>
          </cell>
          <cell r="G95">
            <v>0</v>
          </cell>
          <cell r="H95">
            <v>0.29833538848741137</v>
          </cell>
          <cell r="I95">
            <v>0</v>
          </cell>
          <cell r="J95">
            <v>0.32942912794426521</v>
          </cell>
          <cell r="K95">
            <v>0</v>
          </cell>
          <cell r="L95">
            <v>0</v>
          </cell>
          <cell r="M95">
            <v>0.44389504168729482</v>
          </cell>
          <cell r="N95">
            <v>0</v>
          </cell>
          <cell r="O95" t="str">
            <v>N.A.</v>
          </cell>
          <cell r="P95">
            <v>0.21383634006918026</v>
          </cell>
          <cell r="Q95">
            <v>7.7091789019300208E-2</v>
          </cell>
          <cell r="R95">
            <v>-5.3856812460783679E-2</v>
          </cell>
          <cell r="S95">
            <v>0.81176223724980812</v>
          </cell>
          <cell r="T95">
            <v>0</v>
          </cell>
          <cell r="U95">
            <v>-3.6173590987256365E-2</v>
          </cell>
          <cell r="V95">
            <v>0</v>
          </cell>
          <cell r="W95">
            <v>0.64457307833679078</v>
          </cell>
          <cell r="X95">
            <v>-0.39875658444321394</v>
          </cell>
          <cell r="Y95">
            <v>0</v>
          </cell>
          <cell r="Z95" t="str">
            <v>N.A.</v>
          </cell>
          <cell r="AA95">
            <v>-0.39758920409718929</v>
          </cell>
          <cell r="AB95">
            <v>0</v>
          </cell>
        </row>
        <row r="96">
          <cell r="A96" t="str">
            <v>Implicit Subsidy/Tax, % of total replacement rate, Male, IG1-D2</v>
          </cell>
          <cell r="B96">
            <v>1.5645631780885516E-2</v>
          </cell>
          <cell r="C96" t="str">
            <v>N.A.</v>
          </cell>
          <cell r="D96" t="str">
            <v>N.A.</v>
          </cell>
          <cell r="E96">
            <v>1.748329847475838E-2</v>
          </cell>
          <cell r="F96">
            <v>-0.45438849047189311</v>
          </cell>
          <cell r="G96">
            <v>7.4651798162055971E-2</v>
          </cell>
          <cell r="H96">
            <v>0.32591418591888038</v>
          </cell>
          <cell r="I96">
            <v>0.16963152497831196</v>
          </cell>
          <cell r="J96">
            <v>0.45257358387075786</v>
          </cell>
          <cell r="K96">
            <v>0</v>
          </cell>
          <cell r="L96">
            <v>0.16712216689310522</v>
          </cell>
          <cell r="M96">
            <v>0.40195329262958862</v>
          </cell>
          <cell r="N96">
            <v>0.24283817408401162</v>
          </cell>
          <cell r="O96" t="str">
            <v>N.A.</v>
          </cell>
          <cell r="P96">
            <v>0.23229424758443284</v>
          </cell>
          <cell r="Q96">
            <v>0.53594196128974625</v>
          </cell>
          <cell r="R96">
            <v>0.27288807960013173</v>
          </cell>
          <cell r="S96">
            <v>0.65408473418509083</v>
          </cell>
          <cell r="T96">
            <v>0.14669868633886393</v>
          </cell>
          <cell r="U96">
            <v>0.38963393147907543</v>
          </cell>
          <cell r="V96">
            <v>0</v>
          </cell>
          <cell r="W96">
            <v>0.71177534079323124</v>
          </cell>
          <cell r="X96">
            <v>4.1085932445428797E-2</v>
          </cell>
          <cell r="Y96">
            <v>0</v>
          </cell>
          <cell r="Z96" t="str">
            <v>N.A.</v>
          </cell>
          <cell r="AA96">
            <v>8.0745487319514475E-2</v>
          </cell>
          <cell r="AB96">
            <v>0</v>
          </cell>
        </row>
        <row r="97">
          <cell r="A97" t="str">
            <v>Implicit Subsidy/Tax, % of total replacement rate, Male, IG2-D2</v>
          </cell>
          <cell r="B97">
            <v>-7.9723584361096278E-2</v>
          </cell>
          <cell r="C97" t="str">
            <v>N.A.</v>
          </cell>
          <cell r="D97" t="str">
            <v>N.A.</v>
          </cell>
          <cell r="E97">
            <v>1.748329847475838E-2</v>
          </cell>
          <cell r="F97">
            <v>-0.45438849047189311</v>
          </cell>
          <cell r="G97">
            <v>0</v>
          </cell>
          <cell r="H97">
            <v>0.31673040958951709</v>
          </cell>
          <cell r="I97">
            <v>0</v>
          </cell>
          <cell r="J97">
            <v>0.42275400113149098</v>
          </cell>
          <cell r="K97">
            <v>0</v>
          </cell>
          <cell r="L97">
            <v>0</v>
          </cell>
          <cell r="M97">
            <v>0.40195329262958862</v>
          </cell>
          <cell r="N97">
            <v>7.9965451247356045E-3</v>
          </cell>
          <cell r="O97" t="str">
            <v>N.A.</v>
          </cell>
          <cell r="P97">
            <v>0.23229424758443284</v>
          </cell>
          <cell r="Q97">
            <v>0.3272937634777825</v>
          </cell>
          <cell r="R97">
            <v>8.5158427177390833E-2</v>
          </cell>
          <cell r="S97">
            <v>0.64368634965741744</v>
          </cell>
          <cell r="T97">
            <v>0</v>
          </cell>
          <cell r="U97">
            <v>0.38963393147907543</v>
          </cell>
          <cell r="V97">
            <v>0</v>
          </cell>
          <cell r="W97">
            <v>0.71177534079323124</v>
          </cell>
          <cell r="X97">
            <v>-0.17325406755457121</v>
          </cell>
          <cell r="Y97">
            <v>0</v>
          </cell>
          <cell r="Z97" t="str">
            <v>N.A.</v>
          </cell>
          <cell r="AA97">
            <v>1.3703478710662631E-2</v>
          </cell>
          <cell r="AB97">
            <v>0</v>
          </cell>
        </row>
        <row r="98">
          <cell r="A98" t="str">
            <v>Implicit Subsidy/Tax, % of total replacement rate, Male, IG3-D2</v>
          </cell>
          <cell r="B98">
            <v>-0.11151332307509043</v>
          </cell>
          <cell r="C98" t="str">
            <v>N.A.</v>
          </cell>
          <cell r="D98" t="str">
            <v>N.A.</v>
          </cell>
          <cell r="E98">
            <v>-0.13423340989332622</v>
          </cell>
          <cell r="F98">
            <v>-0.45438849047189311</v>
          </cell>
          <cell r="G98">
            <v>0</v>
          </cell>
          <cell r="H98">
            <v>0.30754663326015363</v>
          </cell>
          <cell r="I98">
            <v>0</v>
          </cell>
          <cell r="J98">
            <v>0.39197289529883256</v>
          </cell>
          <cell r="K98">
            <v>0</v>
          </cell>
          <cell r="L98">
            <v>0</v>
          </cell>
          <cell r="M98">
            <v>0.40195329262958851</v>
          </cell>
          <cell r="N98">
            <v>0</v>
          </cell>
          <cell r="O98" t="str">
            <v>N.A.</v>
          </cell>
          <cell r="P98">
            <v>0.23229424758443284</v>
          </cell>
          <cell r="Q98">
            <v>0.18882795150548948</v>
          </cell>
          <cell r="R98">
            <v>2.2581876369810558E-2</v>
          </cell>
          <cell r="S98">
            <v>0.64368634965741744</v>
          </cell>
          <cell r="T98">
            <v>0</v>
          </cell>
          <cell r="U98">
            <v>0.2762254464590212</v>
          </cell>
          <cell r="V98">
            <v>0</v>
          </cell>
          <cell r="W98">
            <v>0.71177534079323102</v>
          </cell>
          <cell r="X98">
            <v>-0.24470073422123792</v>
          </cell>
          <cell r="Y98">
            <v>0</v>
          </cell>
          <cell r="Z98" t="str">
            <v>N.A.</v>
          </cell>
          <cell r="AA98">
            <v>-0.12109155857877091</v>
          </cell>
          <cell r="AB98">
            <v>0</v>
          </cell>
        </row>
        <row r="99">
          <cell r="A99" t="str">
            <v>Implicit Subsidy/Tax, % of total replacement rate, Male, IG4-D2</v>
          </cell>
          <cell r="B99">
            <v>-0.12740819243208723</v>
          </cell>
          <cell r="C99" t="str">
            <v>N.A.</v>
          </cell>
          <cell r="D99" t="str">
            <v>N.A.</v>
          </cell>
          <cell r="E99">
            <v>-0.29630423280130508</v>
          </cell>
          <cell r="F99">
            <v>-0.45438849047189311</v>
          </cell>
          <cell r="G99">
            <v>0</v>
          </cell>
          <cell r="H99">
            <v>0.29836285693079062</v>
          </cell>
          <cell r="I99">
            <v>0</v>
          </cell>
          <cell r="J99">
            <v>0.37658203548825397</v>
          </cell>
          <cell r="K99">
            <v>0</v>
          </cell>
          <cell r="L99">
            <v>0</v>
          </cell>
          <cell r="M99">
            <v>0.40195329262958862</v>
          </cell>
          <cell r="N99">
            <v>0</v>
          </cell>
          <cell r="O99" t="str">
            <v>N.A.</v>
          </cell>
          <cell r="P99">
            <v>0.23229424758443284</v>
          </cell>
          <cell r="Q99">
            <v>0.119595045519343</v>
          </cell>
          <cell r="R99">
            <v>-8.7063990339796005E-3</v>
          </cell>
          <cell r="S99">
            <v>0.64368634965741744</v>
          </cell>
          <cell r="T99">
            <v>0</v>
          </cell>
          <cell r="U99">
            <v>0.12951183143554706</v>
          </cell>
          <cell r="V99">
            <v>0</v>
          </cell>
          <cell r="W99">
            <v>0.71177534079323124</v>
          </cell>
          <cell r="X99">
            <v>-0.28042406755457122</v>
          </cell>
          <cell r="Y99">
            <v>0</v>
          </cell>
          <cell r="Z99" t="str">
            <v>N.A.</v>
          </cell>
          <cell r="AA99">
            <v>-0.26843216749581877</v>
          </cell>
          <cell r="AB99">
            <v>0</v>
          </cell>
        </row>
        <row r="100">
          <cell r="A100" t="str">
            <v>Implicit Subsidy/Tax, % of total replacement rate, Male, IG5-D2</v>
          </cell>
          <cell r="B100">
            <v>-0.13694511404628551</v>
          </cell>
          <cell r="C100" t="str">
            <v>N.A.</v>
          </cell>
          <cell r="D100" t="str">
            <v>N.A.</v>
          </cell>
          <cell r="E100">
            <v>-0.39354672654609235</v>
          </cell>
          <cell r="F100">
            <v>-0.45438849047189322</v>
          </cell>
          <cell r="G100">
            <v>0</v>
          </cell>
          <cell r="H100">
            <v>0.28917908060142722</v>
          </cell>
          <cell r="I100">
            <v>0</v>
          </cell>
          <cell r="J100">
            <v>0.36119121864928394</v>
          </cell>
          <cell r="K100">
            <v>0</v>
          </cell>
          <cell r="L100">
            <v>0</v>
          </cell>
          <cell r="M100">
            <v>0.40195329262958857</v>
          </cell>
          <cell r="N100">
            <v>0</v>
          </cell>
          <cell r="O100" t="str">
            <v>N.A.</v>
          </cell>
          <cell r="P100">
            <v>0.23229424758443282</v>
          </cell>
          <cell r="Q100">
            <v>7.8055301927655099E-2</v>
          </cell>
          <cell r="R100">
            <v>-2.7479364276253679E-2</v>
          </cell>
          <cell r="S100">
            <v>0.64368634965741744</v>
          </cell>
          <cell r="T100">
            <v>0</v>
          </cell>
          <cell r="U100">
            <v>4.1483662421462453E-2</v>
          </cell>
          <cell r="V100">
            <v>0</v>
          </cell>
          <cell r="W100">
            <v>0.71177534079323102</v>
          </cell>
          <cell r="X100">
            <v>-0.30185806755457123</v>
          </cell>
          <cell r="Y100">
            <v>0</v>
          </cell>
          <cell r="Z100" t="str">
            <v>N.A.</v>
          </cell>
          <cell r="AA100">
            <v>-0.29625193656041854</v>
          </cell>
          <cell r="AB100">
            <v>0</v>
          </cell>
        </row>
        <row r="101">
          <cell r="A101" t="str">
            <v>Implicit Subsidy/Tax, % of total replacement rate, Male, IG1-D3</v>
          </cell>
          <cell r="B101">
            <v>-0.50326254171652207</v>
          </cell>
          <cell r="C101" t="str">
            <v>N.A.</v>
          </cell>
          <cell r="D101" t="str">
            <v>N.A.</v>
          </cell>
          <cell r="E101">
            <v>0.18911247385606877</v>
          </cell>
          <cell r="F101">
            <v>-0.34079136785391984</v>
          </cell>
          <cell r="G101">
            <v>9.4758033675685138E-2</v>
          </cell>
          <cell r="H101">
            <v>-0.13273823138950366</v>
          </cell>
          <cell r="I101">
            <v>0.23235924067092448</v>
          </cell>
          <cell r="J101">
            <v>0.41758635234066299</v>
          </cell>
          <cell r="K101">
            <v>0</v>
          </cell>
          <cell r="L101">
            <v>0</v>
          </cell>
          <cell r="M101">
            <v>-0.20479070068396005</v>
          </cell>
          <cell r="N101">
            <v>0</v>
          </cell>
          <cell r="O101" t="str">
            <v>N.A.</v>
          </cell>
          <cell r="P101">
            <v>-5.5373722545757689E-2</v>
          </cell>
          <cell r="Q101">
            <v>0.47886350329304739</v>
          </cell>
          <cell r="R101">
            <v>0.29905766493741986</v>
          </cell>
          <cell r="S101">
            <v>0.47081768214743852</v>
          </cell>
          <cell r="T101">
            <v>0.20649791162930661</v>
          </cell>
          <cell r="U101">
            <v>0.3754534215941614</v>
          </cell>
          <cell r="V101">
            <v>0</v>
          </cell>
          <cell r="W101">
            <v>0.38674395261923505</v>
          </cell>
          <cell r="X101">
            <v>0.13798444933407156</v>
          </cell>
          <cell r="Y101">
            <v>1.2397980831210881E-2</v>
          </cell>
          <cell r="Z101" t="str">
            <v>N.A.</v>
          </cell>
          <cell r="AA101">
            <v>-0.30564825961411268</v>
          </cell>
          <cell r="AB101">
            <v>0</v>
          </cell>
        </row>
        <row r="102">
          <cell r="A102" t="str">
            <v>Implicit Subsidy/Tax, % of total replacement rate, Male, IG2-D3</v>
          </cell>
          <cell r="B102">
            <v>-0.50326254171652207</v>
          </cell>
          <cell r="C102" t="str">
            <v>N.A.</v>
          </cell>
          <cell r="D102" t="str">
            <v>N.A.</v>
          </cell>
          <cell r="E102">
            <v>0.18911247385606877</v>
          </cell>
          <cell r="F102">
            <v>-0.34079136785391984</v>
          </cell>
          <cell r="G102">
            <v>1.7219663567398846E-2</v>
          </cell>
          <cell r="H102">
            <v>-0.13273823138950366</v>
          </cell>
          <cell r="I102">
            <v>2.2088046796543526E-2</v>
          </cell>
          <cell r="J102">
            <v>0.38776676960139611</v>
          </cell>
          <cell r="K102">
            <v>0</v>
          </cell>
          <cell r="L102">
            <v>0</v>
          </cell>
          <cell r="M102">
            <v>-0.20479070068396005</v>
          </cell>
          <cell r="N102">
            <v>0</v>
          </cell>
          <cell r="O102" t="str">
            <v>N.A.</v>
          </cell>
          <cell r="P102">
            <v>-5.5373722545757689E-2</v>
          </cell>
          <cell r="Q102">
            <v>0.29666366858400856</v>
          </cell>
          <cell r="R102">
            <v>0.11132801251467903</v>
          </cell>
          <cell r="S102">
            <v>0.45096119254406225</v>
          </cell>
          <cell r="T102">
            <v>4.4042078603935941E-2</v>
          </cell>
          <cell r="U102">
            <v>0.3754534215941614</v>
          </cell>
          <cell r="V102">
            <v>0</v>
          </cell>
          <cell r="W102">
            <v>0.38674389981065466</v>
          </cell>
          <cell r="X102">
            <v>-7.6355550665928446E-2</v>
          </cell>
          <cell r="Y102">
            <v>0</v>
          </cell>
          <cell r="Z102" t="str">
            <v>N.A.</v>
          </cell>
          <cell r="AA102">
            <v>-0.30564825961411268</v>
          </cell>
          <cell r="AB102">
            <v>0</v>
          </cell>
        </row>
        <row r="103">
          <cell r="A103" t="str">
            <v>Implicit Subsidy/Tax, % of total replacement rate, Male, IG3-D3</v>
          </cell>
          <cell r="B103">
            <v>-0.50326254171652196</v>
          </cell>
          <cell r="C103" t="str">
            <v>N.A.</v>
          </cell>
          <cell r="D103" t="str">
            <v>N.A.</v>
          </cell>
          <cell r="E103">
            <v>6.1395765487984089E-2</v>
          </cell>
          <cell r="F103">
            <v>-0.34079136785391984</v>
          </cell>
          <cell r="G103">
            <v>0</v>
          </cell>
          <cell r="H103">
            <v>-0.13273823138950361</v>
          </cell>
          <cell r="I103">
            <v>0</v>
          </cell>
          <cell r="J103">
            <v>0.35698560604568152</v>
          </cell>
          <cell r="K103">
            <v>0</v>
          </cell>
          <cell r="L103">
            <v>0</v>
          </cell>
          <cell r="M103">
            <v>-0.20479070068396005</v>
          </cell>
          <cell r="N103">
            <v>0</v>
          </cell>
          <cell r="O103" t="str">
            <v>N.A.</v>
          </cell>
          <cell r="P103">
            <v>-5.5373722545757675E-2</v>
          </cell>
          <cell r="Q103">
            <v>0.1757498609462316</v>
          </cell>
          <cell r="R103">
            <v>4.875146170709875E-2</v>
          </cell>
          <cell r="S103">
            <v>0.45096119254406214</v>
          </cell>
          <cell r="T103">
            <v>5.1361353888918215E-3</v>
          </cell>
          <cell r="U103">
            <v>0.35388269986774012</v>
          </cell>
          <cell r="V103">
            <v>0</v>
          </cell>
          <cell r="W103">
            <v>0.38674388220779465</v>
          </cell>
          <cell r="X103">
            <v>-0.14780221733259505</v>
          </cell>
          <cell r="Y103">
            <v>0</v>
          </cell>
          <cell r="Z103" t="str">
            <v>N.A.</v>
          </cell>
          <cell r="AA103">
            <v>-0.30564825961411268</v>
          </cell>
          <cell r="AB103">
            <v>0</v>
          </cell>
        </row>
        <row r="104">
          <cell r="A104" t="str">
            <v>Implicit Subsidy/Tax, % of total replacement rate, Male, IG4-D3</v>
          </cell>
          <cell r="B104">
            <v>-0.50326254171652207</v>
          </cell>
          <cell r="C104" t="str">
            <v>N.A.</v>
          </cell>
          <cell r="D104" t="str">
            <v>N.A.</v>
          </cell>
          <cell r="E104">
            <v>-0.10067505741999466</v>
          </cell>
          <cell r="F104">
            <v>-0.34079136785391984</v>
          </cell>
          <cell r="G104">
            <v>0</v>
          </cell>
          <cell r="H104">
            <v>-0.13273823138950366</v>
          </cell>
          <cell r="I104">
            <v>0</v>
          </cell>
          <cell r="J104">
            <v>0.34159476066586691</v>
          </cell>
          <cell r="K104">
            <v>0</v>
          </cell>
          <cell r="L104">
            <v>0</v>
          </cell>
          <cell r="M104">
            <v>-0.20479070068396005</v>
          </cell>
          <cell r="N104">
            <v>0</v>
          </cell>
          <cell r="O104" t="str">
            <v>N.A.</v>
          </cell>
          <cell r="P104">
            <v>-5.5373722545757689E-2</v>
          </cell>
          <cell r="Q104">
            <v>0.1152929571273431</v>
          </cell>
          <cell r="R104">
            <v>1.7463186303308592E-2</v>
          </cell>
          <cell r="S104">
            <v>0.45096119254406225</v>
          </cell>
          <cell r="T104">
            <v>0</v>
          </cell>
          <cell r="U104">
            <v>0.20716908484426597</v>
          </cell>
          <cell r="V104">
            <v>0</v>
          </cell>
          <cell r="W104">
            <v>0.38674387340636457</v>
          </cell>
          <cell r="X104">
            <v>-0.18352555066592846</v>
          </cell>
          <cell r="Y104">
            <v>0</v>
          </cell>
          <cell r="Z104" t="str">
            <v>N.A.</v>
          </cell>
          <cell r="AA104">
            <v>-0.30564825961411268</v>
          </cell>
          <cell r="AB104">
            <v>0</v>
          </cell>
        </row>
        <row r="105">
          <cell r="A105" t="str">
            <v>Implicit Subsidy/Tax, % of total replacement rate, Male, IG5-D3</v>
          </cell>
          <cell r="B105">
            <v>-0.50326254171652196</v>
          </cell>
          <cell r="C105" t="str">
            <v>N.A.</v>
          </cell>
          <cell r="D105" t="str">
            <v>N.A.</v>
          </cell>
          <cell r="E105">
            <v>-0.19791755116478182</v>
          </cell>
          <cell r="F105">
            <v>-0.34079136785391978</v>
          </cell>
          <cell r="G105">
            <v>0</v>
          </cell>
          <cell r="H105">
            <v>-0.13273823138950358</v>
          </cell>
          <cell r="I105">
            <v>0</v>
          </cell>
          <cell r="J105">
            <v>0.3262039524853555</v>
          </cell>
          <cell r="K105">
            <v>0</v>
          </cell>
          <cell r="L105">
            <v>0</v>
          </cell>
          <cell r="M105">
            <v>-0.20479070068396002</v>
          </cell>
          <cell r="N105">
            <v>0</v>
          </cell>
          <cell r="O105" t="str">
            <v>N.A.</v>
          </cell>
          <cell r="P105">
            <v>-5.5373722545757675E-2</v>
          </cell>
          <cell r="Q105">
            <v>7.9018814836010032E-2</v>
          </cell>
          <cell r="R105">
            <v>-1.3097789389654585E-3</v>
          </cell>
          <cell r="S105">
            <v>0.45096119254406219</v>
          </cell>
          <cell r="T105">
            <v>0</v>
          </cell>
          <cell r="U105">
            <v>0.11914091583018133</v>
          </cell>
          <cell r="V105">
            <v>0</v>
          </cell>
          <cell r="W105">
            <v>0.38674386812550643</v>
          </cell>
          <cell r="X105">
            <v>-0.20495955066592844</v>
          </cell>
          <cell r="Y105">
            <v>0</v>
          </cell>
          <cell r="Z105" t="str">
            <v>N.A.</v>
          </cell>
          <cell r="AA105">
            <v>-0.30564825961411263</v>
          </cell>
          <cell r="AB105">
            <v>0</v>
          </cell>
        </row>
        <row r="107">
          <cell r="A107" t="str">
            <v>Implicit Subsidy/Tax, % of total replacement rate, Female, IG1-D1</v>
          </cell>
          <cell r="B107">
            <v>0.15150921460353683</v>
          </cell>
          <cell r="C107" t="str">
            <v>N.A.</v>
          </cell>
          <cell r="D107" t="str">
            <v>N.A.</v>
          </cell>
          <cell r="E107">
            <v>5.5049994472958108E-2</v>
          </cell>
          <cell r="F107">
            <v>9.1597682399714442E-3</v>
          </cell>
          <cell r="G107">
            <v>0.12348678514601918</v>
          </cell>
          <cell r="H107">
            <v>0.37726495309221925</v>
          </cell>
          <cell r="I107">
            <v>0.19612891254929921</v>
          </cell>
          <cell r="J107">
            <v>0.47941413788428244</v>
          </cell>
          <cell r="K107">
            <v>0</v>
          </cell>
          <cell r="L107">
            <v>0.14932875606333698</v>
          </cell>
          <cell r="M107">
            <v>0.45486556920539783</v>
          </cell>
          <cell r="N107">
            <v>0.28302057674485698</v>
          </cell>
          <cell r="O107" t="str">
            <v>N.A.</v>
          </cell>
          <cell r="P107">
            <v>0.21339274058018654</v>
          </cell>
          <cell r="Q107">
            <v>0.57865727844549009</v>
          </cell>
          <cell r="R107">
            <v>0.26672692450822938</v>
          </cell>
          <cell r="S107">
            <v>0.79445657275076409</v>
          </cell>
          <cell r="T107">
            <v>0.15111232348478848</v>
          </cell>
          <cell r="U107">
            <v>0.45470350725972719</v>
          </cell>
          <cell r="V107">
            <v>0</v>
          </cell>
          <cell r="W107">
            <v>0.64040859933302963</v>
          </cell>
          <cell r="X107">
            <v>3.7633639644903294E-2</v>
          </cell>
          <cell r="Y107">
            <v>0</v>
          </cell>
          <cell r="Z107" t="str">
            <v>N.A.</v>
          </cell>
          <cell r="AA107">
            <v>6.7793928691671446E-2</v>
          </cell>
          <cell r="AB107">
            <v>0</v>
          </cell>
        </row>
        <row r="108">
          <cell r="A108" t="str">
            <v>Implicit Subsidy/Tax, % of total replacement rate, Female, IG2-D1</v>
          </cell>
          <cell r="B108">
            <v>3.5621538095192862E-2</v>
          </cell>
          <cell r="C108" t="str">
            <v>N.A.</v>
          </cell>
          <cell r="D108" t="str">
            <v>N.A.</v>
          </cell>
          <cell r="E108">
            <v>5.5049994472958108E-2</v>
          </cell>
          <cell r="F108">
            <v>-5.0113714114800978E-2</v>
          </cell>
          <cell r="G108">
            <v>2.365139053795795E-2</v>
          </cell>
          <cell r="H108">
            <v>0.36808117676285607</v>
          </cell>
          <cell r="I108">
            <v>0</v>
          </cell>
          <cell r="J108">
            <v>0.4495945599386092</v>
          </cell>
          <cell r="K108">
            <v>0</v>
          </cell>
          <cell r="L108">
            <v>0</v>
          </cell>
          <cell r="M108">
            <v>0.45486556920539783</v>
          </cell>
          <cell r="N108">
            <v>3.2900094817146119E-2</v>
          </cell>
          <cell r="O108" t="str">
            <v>N.A.</v>
          </cell>
          <cell r="P108">
            <v>0.21339274058018654</v>
          </cell>
          <cell r="Q108">
            <v>0.36964165052188241</v>
          </cell>
          <cell r="R108">
            <v>7.2351173125839469E-2</v>
          </cell>
          <cell r="S108">
            <v>0.79445657275076409</v>
          </cell>
          <cell r="T108">
            <v>0</v>
          </cell>
          <cell r="U108">
            <v>0.45470350725972719</v>
          </cell>
          <cell r="V108">
            <v>0</v>
          </cell>
          <cell r="W108">
            <v>0.64040859933302963</v>
          </cell>
          <cell r="X108">
            <v>-0.22170090360978517</v>
          </cell>
          <cell r="Y108">
            <v>0</v>
          </cell>
          <cell r="Z108" t="str">
            <v>N.A.</v>
          </cell>
          <cell r="AA108">
            <v>0.10945992312943065</v>
          </cell>
          <cell r="AB108">
            <v>0</v>
          </cell>
        </row>
        <row r="109">
          <cell r="A109" t="str">
            <v>Implicit Subsidy/Tax, % of total replacement rate, Female, IG3-D1</v>
          </cell>
          <cell r="B109">
            <v>-3.0076874075883886E-3</v>
          </cell>
          <cell r="C109" t="str">
            <v>N.A.</v>
          </cell>
          <cell r="D109" t="str">
            <v>N.A.</v>
          </cell>
          <cell r="E109">
            <v>5.5049994472958108E-2</v>
          </cell>
          <cell r="F109">
            <v>-5.0113714114800978E-2</v>
          </cell>
          <cell r="G109">
            <v>0</v>
          </cell>
          <cell r="H109">
            <v>0.35889740043349266</v>
          </cell>
          <cell r="I109">
            <v>0</v>
          </cell>
          <cell r="J109">
            <v>0.41881352502467806</v>
          </cell>
          <cell r="K109">
            <v>0</v>
          </cell>
          <cell r="L109">
            <v>0</v>
          </cell>
          <cell r="M109">
            <v>0.45486556920539789</v>
          </cell>
          <cell r="N109">
            <v>0</v>
          </cell>
          <cell r="O109" t="str">
            <v>N.A.</v>
          </cell>
          <cell r="P109">
            <v>0.21339274058018659</v>
          </cell>
          <cell r="Q109">
            <v>0.21957914842288212</v>
          </cell>
          <cell r="R109">
            <v>7.5592559983761187E-3</v>
          </cell>
          <cell r="S109">
            <v>0.79445657275076376</v>
          </cell>
          <cell r="T109">
            <v>0</v>
          </cell>
          <cell r="U109">
            <v>0.32201861301429718</v>
          </cell>
          <cell r="V109">
            <v>0</v>
          </cell>
          <cell r="W109">
            <v>0.64040859933302963</v>
          </cell>
          <cell r="X109">
            <v>-0.30814575136134781</v>
          </cell>
          <cell r="Y109">
            <v>0</v>
          </cell>
          <cell r="Z109" t="str">
            <v>N.A.</v>
          </cell>
          <cell r="AA109">
            <v>-3.3880798224152242E-2</v>
          </cell>
          <cell r="AB109">
            <v>0</v>
          </cell>
        </row>
        <row r="110">
          <cell r="A110" t="str">
            <v>Implicit Subsidy/Tax, % of total replacement rate, Female, IG4-D1</v>
          </cell>
          <cell r="B110">
            <v>-2.2322300158979291E-2</v>
          </cell>
          <cell r="C110" t="str">
            <v>N.A.</v>
          </cell>
          <cell r="D110" t="str">
            <v>N.A.</v>
          </cell>
          <cell r="E110">
            <v>-0.1060801425133433</v>
          </cell>
          <cell r="F110">
            <v>-0.12514141243004429</v>
          </cell>
          <cell r="G110">
            <v>0</v>
          </cell>
          <cell r="H110">
            <v>0.34971362410412937</v>
          </cell>
          <cell r="I110">
            <v>0</v>
          </cell>
          <cell r="J110">
            <v>0.40342265105658504</v>
          </cell>
          <cell r="K110">
            <v>0</v>
          </cell>
          <cell r="L110">
            <v>0</v>
          </cell>
          <cell r="M110">
            <v>0.45486556920539783</v>
          </cell>
          <cell r="N110">
            <v>0</v>
          </cell>
          <cell r="O110" t="str">
            <v>N.A.</v>
          </cell>
          <cell r="P110">
            <v>0.21339274058018654</v>
          </cell>
          <cell r="Q110">
            <v>0.14454789737338194</v>
          </cell>
          <cell r="R110">
            <v>-2.4836702565355473E-2</v>
          </cell>
          <cell r="S110">
            <v>0.79445657275076409</v>
          </cell>
          <cell r="T110">
            <v>0</v>
          </cell>
          <cell r="U110">
            <v>0.16864437988546277</v>
          </cell>
          <cell r="V110">
            <v>0</v>
          </cell>
          <cell r="W110">
            <v>0.64040859933302963</v>
          </cell>
          <cell r="X110">
            <v>-0.35136817523712938</v>
          </cell>
          <cell r="Y110">
            <v>0</v>
          </cell>
          <cell r="Z110" t="str">
            <v>N.A.</v>
          </cell>
          <cell r="AA110">
            <v>-0.12383595799096003</v>
          </cell>
          <cell r="AB110">
            <v>0</v>
          </cell>
        </row>
        <row r="111">
          <cell r="A111" t="str">
            <v>Implicit Subsidy/Tax, % of total replacement rate, Female, IG5-D1</v>
          </cell>
          <cell r="B111">
            <v>-3.3911067809813678E-2</v>
          </cell>
          <cell r="C111" t="str">
            <v>N.A.</v>
          </cell>
          <cell r="D111" t="str">
            <v>N.A.</v>
          </cell>
          <cell r="E111">
            <v>-0.23385411511608312</v>
          </cell>
          <cell r="F111">
            <v>-0.18463734067960272</v>
          </cell>
          <cell r="G111">
            <v>0</v>
          </cell>
          <cell r="H111">
            <v>0.34052984777476625</v>
          </cell>
          <cell r="I111">
            <v>0</v>
          </cell>
          <cell r="J111">
            <v>0.33189061696471883</v>
          </cell>
          <cell r="K111">
            <v>0</v>
          </cell>
          <cell r="L111">
            <v>0</v>
          </cell>
          <cell r="M111">
            <v>0.45486556920539772</v>
          </cell>
          <cell r="N111">
            <v>0</v>
          </cell>
          <cell r="O111" t="str">
            <v>N.A.</v>
          </cell>
          <cell r="P111">
            <v>0.21339274058018654</v>
          </cell>
          <cell r="Q111">
            <v>9.9529146743681837E-2</v>
          </cell>
          <cell r="R111">
            <v>-4.4274277703594503E-2</v>
          </cell>
          <cell r="S111">
            <v>0.79445657275076376</v>
          </cell>
          <cell r="T111">
            <v>0</v>
          </cell>
          <cell r="U111">
            <v>7.6619840008162132E-2</v>
          </cell>
          <cell r="V111">
            <v>0</v>
          </cell>
          <cell r="W111">
            <v>0.64040859933302963</v>
          </cell>
          <cell r="X111">
            <v>-0.37730162956259805</v>
          </cell>
          <cell r="Y111">
            <v>0</v>
          </cell>
          <cell r="Z111" t="str">
            <v>N.A.</v>
          </cell>
          <cell r="AA111">
            <v>-0.18364398313321603</v>
          </cell>
          <cell r="AB111">
            <v>0</v>
          </cell>
        </row>
        <row r="112">
          <cell r="A112" t="str">
            <v>Implicit Subsidy/Tax, % of total replacement rate, Female, IG1-D2</v>
          </cell>
          <cell r="B112">
            <v>0.16756244228616701</v>
          </cell>
          <cell r="C112" t="str">
            <v>N.A.</v>
          </cell>
          <cell r="D112" t="str">
            <v>N.A.</v>
          </cell>
          <cell r="E112">
            <v>0.20403999557836638</v>
          </cell>
          <cell r="F112">
            <v>-0.33809684294226938</v>
          </cell>
          <cell r="G112">
            <v>0.13872581035722817</v>
          </cell>
          <cell r="H112">
            <v>0.33762869015829222</v>
          </cell>
          <cell r="I112">
            <v>0.24685041940629759</v>
          </cell>
          <cell r="J112">
            <v>0.44605623180641818</v>
          </cell>
          <cell r="K112">
            <v>0</v>
          </cell>
          <cell r="L112">
            <v>0.19335602734681781</v>
          </cell>
          <cell r="M112">
            <v>0.4114319299138689</v>
          </cell>
          <cell r="N112">
            <v>0.3264646541669699</v>
          </cell>
          <cell r="O112" t="str">
            <v>N.A.</v>
          </cell>
          <cell r="P112">
            <v>0.23193936799323786</v>
          </cell>
          <cell r="Q112">
            <v>0.52445144861698223</v>
          </cell>
          <cell r="R112">
            <v>0.29171798642209723</v>
          </cell>
          <cell r="S112">
            <v>0.65262976712946597</v>
          </cell>
          <cell r="T112">
            <v>0.2208183367738607</v>
          </cell>
          <cell r="U112">
            <v>0.42116140786630241</v>
          </cell>
          <cell r="V112">
            <v>0</v>
          </cell>
          <cell r="W112">
            <v>0.70844375759022216</v>
          </cell>
          <cell r="X112">
            <v>0.13384072901779809</v>
          </cell>
          <cell r="Y112">
            <v>0</v>
          </cell>
          <cell r="Z112" t="str">
            <v>N.A.</v>
          </cell>
          <cell r="AA112">
            <v>0.14997563317653934</v>
          </cell>
          <cell r="AB112">
            <v>0</v>
          </cell>
        </row>
        <row r="113">
          <cell r="A113" t="str">
            <v>Implicit Subsidy/Tax, % of total replacement rate, Female, IG2-D2</v>
          </cell>
          <cell r="B113">
            <v>5.167476577782304E-2</v>
          </cell>
          <cell r="C113" t="str">
            <v>N.A.</v>
          </cell>
          <cell r="D113" t="str">
            <v>N.A.</v>
          </cell>
          <cell r="E113">
            <v>0.20403999557836638</v>
          </cell>
          <cell r="F113">
            <v>-0.33809684294226938</v>
          </cell>
          <cell r="G113">
            <v>3.8888191351978574E-2</v>
          </cell>
          <cell r="H113">
            <v>0.32844491382892893</v>
          </cell>
          <cell r="I113">
            <v>2.1982195989152131E-2</v>
          </cell>
          <cell r="J113">
            <v>0.41623665386074504</v>
          </cell>
          <cell r="K113">
            <v>0</v>
          </cell>
          <cell r="L113">
            <v>8.6234711064473168E-3</v>
          </cell>
          <cell r="M113">
            <v>0.4114319299138689</v>
          </cell>
          <cell r="N113">
            <v>7.6344172239259073E-2</v>
          </cell>
          <cell r="O113" t="str">
            <v>N.A.</v>
          </cell>
          <cell r="P113">
            <v>0.23193936799323786</v>
          </cell>
          <cell r="Q113">
            <v>0.33773082100522611</v>
          </cell>
          <cell r="R113">
            <v>9.7342235039707375E-2</v>
          </cell>
          <cell r="S113">
            <v>0.62984181805818207</v>
          </cell>
          <cell r="T113">
            <v>2.4854052702573987E-2</v>
          </cell>
          <cell r="U113">
            <v>0.42116140786630241</v>
          </cell>
          <cell r="V113">
            <v>0</v>
          </cell>
          <cell r="W113">
            <v>0.70844375759022216</v>
          </cell>
          <cell r="X113">
            <v>-0.12549381423689038</v>
          </cell>
          <cell r="Y113">
            <v>0</v>
          </cell>
          <cell r="Z113" t="str">
            <v>N.A.</v>
          </cell>
          <cell r="AA113">
            <v>0.19143837886094361</v>
          </cell>
          <cell r="AB113">
            <v>0</v>
          </cell>
        </row>
        <row r="114">
          <cell r="A114" t="str">
            <v>Implicit Subsidy/Tax, % of total replacement rate, Female, IG3-D2</v>
          </cell>
          <cell r="B114">
            <v>1.3045540275041678E-2</v>
          </cell>
          <cell r="C114" t="str">
            <v>N.A.</v>
          </cell>
          <cell r="D114" t="str">
            <v>N.A.</v>
          </cell>
          <cell r="E114">
            <v>0.20403999557836638</v>
          </cell>
          <cell r="F114">
            <v>-0.33809684294226938</v>
          </cell>
          <cell r="G114">
            <v>5.6097264826248383E-3</v>
          </cell>
          <cell r="H114">
            <v>0.31926113749956581</v>
          </cell>
          <cell r="I114">
            <v>0</v>
          </cell>
          <cell r="J114">
            <v>0.38545556018124327</v>
          </cell>
          <cell r="K114">
            <v>0</v>
          </cell>
          <cell r="L114">
            <v>0</v>
          </cell>
          <cell r="M114">
            <v>0.4114319299138689</v>
          </cell>
          <cell r="N114">
            <v>0</v>
          </cell>
          <cell r="O114" t="str">
            <v>N.A.</v>
          </cell>
          <cell r="P114">
            <v>0.23193936799323786</v>
          </cell>
          <cell r="Q114">
            <v>0.20367498579678578</v>
          </cell>
          <cell r="R114">
            <v>3.2550317912244067E-2</v>
          </cell>
          <cell r="S114">
            <v>0.62984181805818196</v>
          </cell>
          <cell r="T114">
            <v>0</v>
          </cell>
          <cell r="U114">
            <v>0.38031427691450514</v>
          </cell>
          <cell r="V114">
            <v>0</v>
          </cell>
          <cell r="W114">
            <v>0.70844375759022227</v>
          </cell>
          <cell r="X114">
            <v>-0.21193866198845321</v>
          </cell>
          <cell r="Y114">
            <v>0</v>
          </cell>
          <cell r="Z114" t="str">
            <v>N.A.</v>
          </cell>
          <cell r="AA114">
            <v>5.0694418516295636E-2</v>
          </cell>
          <cell r="AB114">
            <v>0</v>
          </cell>
        </row>
        <row r="115">
          <cell r="A115" t="str">
            <v>Implicit Subsidy/Tax, % of total replacement rate, Female, IG4-D2</v>
          </cell>
          <cell r="B115">
            <v>-6.2690724763490024E-3</v>
          </cell>
          <cell r="C115" t="str">
            <v>N.A.</v>
          </cell>
          <cell r="D115" t="str">
            <v>N.A.</v>
          </cell>
          <cell r="E115">
            <v>4.2909858592064976E-2</v>
          </cell>
          <cell r="F115">
            <v>-0.33809684294226938</v>
          </cell>
          <cell r="G115">
            <v>0</v>
          </cell>
          <cell r="H115">
            <v>0.31007736117020235</v>
          </cell>
          <cell r="I115">
            <v>0</v>
          </cell>
          <cell r="J115">
            <v>0.37006470090454291</v>
          </cell>
          <cell r="K115">
            <v>0</v>
          </cell>
          <cell r="L115">
            <v>0</v>
          </cell>
          <cell r="M115">
            <v>0.4114319299138689</v>
          </cell>
          <cell r="N115">
            <v>0</v>
          </cell>
          <cell r="O115" t="str">
            <v>N.A.</v>
          </cell>
          <cell r="P115">
            <v>0.23193936799323786</v>
          </cell>
          <cell r="Q115">
            <v>0.13664706819256567</v>
          </cell>
          <cell r="R115">
            <v>1.5435934851240618E-4</v>
          </cell>
          <cell r="S115">
            <v>0.62984181805818207</v>
          </cell>
          <cell r="T115">
            <v>0</v>
          </cell>
          <cell r="U115">
            <v>0.22694004378567081</v>
          </cell>
          <cell r="V115">
            <v>0</v>
          </cell>
          <cell r="W115">
            <v>0.70844375759022216</v>
          </cell>
          <cell r="X115">
            <v>-0.25516108586423458</v>
          </cell>
          <cell r="Y115">
            <v>0</v>
          </cell>
          <cell r="Z115" t="str">
            <v>N.A.</v>
          </cell>
          <cell r="AA115">
            <v>-4.0719473571054932E-2</v>
          </cell>
          <cell r="AB115">
            <v>0</v>
          </cell>
        </row>
        <row r="116">
          <cell r="A116" t="str">
            <v>Implicit Subsidy/Tax, % of total replacement rate, Female, IG5-D2</v>
          </cell>
          <cell r="B116">
            <v>-1.7857840127183389E-2</v>
          </cell>
          <cell r="C116" t="str">
            <v>N.A.</v>
          </cell>
          <cell r="D116" t="str">
            <v>N.A.</v>
          </cell>
          <cell r="E116">
            <v>-8.4864114010674618E-2</v>
          </cell>
          <cell r="F116">
            <v>-0.33809684294226944</v>
          </cell>
          <cell r="G116">
            <v>0</v>
          </cell>
          <cell r="H116">
            <v>0.30089358484083922</v>
          </cell>
          <cell r="I116">
            <v>0</v>
          </cell>
          <cell r="J116">
            <v>0.35467411652012204</v>
          </cell>
          <cell r="K116">
            <v>0</v>
          </cell>
          <cell r="L116">
            <v>0</v>
          </cell>
          <cell r="M116">
            <v>0.4114319299138689</v>
          </cell>
          <cell r="N116">
            <v>0</v>
          </cell>
          <cell r="O116" t="str">
            <v>N.A.</v>
          </cell>
          <cell r="P116">
            <v>0.23193936799323783</v>
          </cell>
          <cell r="Q116">
            <v>9.6430317630033555E-2</v>
          </cell>
          <cell r="R116">
            <v>-1.9283215789726568E-2</v>
          </cell>
          <cell r="S116">
            <v>0.62984181805818196</v>
          </cell>
          <cell r="T116">
            <v>0</v>
          </cell>
          <cell r="U116">
            <v>0.1349155039083702</v>
          </cell>
          <cell r="V116">
            <v>0</v>
          </cell>
          <cell r="W116">
            <v>0.70844375759022216</v>
          </cell>
          <cell r="X116">
            <v>-0.28109454018970348</v>
          </cell>
          <cell r="Y116">
            <v>0</v>
          </cell>
          <cell r="Z116" t="str">
            <v>N.A.</v>
          </cell>
          <cell r="AA116">
            <v>-0.10023575224920228</v>
          </cell>
          <cell r="AB116">
            <v>0</v>
          </cell>
        </row>
        <row r="117">
          <cell r="A117" t="str">
            <v>Implicit Subsidy/Tax, % of total replacement rate, Female, IG1-D3</v>
          </cell>
          <cell r="B117">
            <v>-0.37877563090496924</v>
          </cell>
          <cell r="C117" t="str">
            <v>N.A.</v>
          </cell>
          <cell r="D117" t="str">
            <v>N.A.</v>
          </cell>
          <cell r="E117">
            <v>0.30502999668377473</v>
          </cell>
          <cell r="F117">
            <v>-0.25357263220670201</v>
          </cell>
          <cell r="G117">
            <v>0.15396261117124882</v>
          </cell>
          <cell r="H117">
            <v>-9.8287367153471375E-2</v>
          </cell>
          <cell r="I117">
            <v>0</v>
          </cell>
          <cell r="J117">
            <v>0.41269832572855375</v>
          </cell>
          <cell r="K117">
            <v>0</v>
          </cell>
          <cell r="L117">
            <v>0</v>
          </cell>
          <cell r="M117">
            <v>-0.15688139069096338</v>
          </cell>
          <cell r="N117">
            <v>0</v>
          </cell>
          <cell r="O117" t="str">
            <v>N.A.</v>
          </cell>
          <cell r="P117">
            <v>-5.5639882239153914E-2</v>
          </cell>
          <cell r="Q117">
            <v>0.47024561878847443</v>
          </cell>
          <cell r="R117">
            <v>0.31650173978964941</v>
          </cell>
          <cell r="S117">
            <v>0.4847709280872472</v>
          </cell>
          <cell r="T117">
            <v>0.29052435006293309</v>
          </cell>
          <cell r="U117">
            <v>0.3990990288845816</v>
          </cell>
          <cell r="V117">
            <v>0</v>
          </cell>
          <cell r="W117">
            <v>0.38424527938153552</v>
          </cell>
          <cell r="X117">
            <v>0.23004781839069283</v>
          </cell>
          <cell r="Y117">
            <v>6.8452441485438359E-2</v>
          </cell>
          <cell r="Z117" t="str">
            <v>N.A.</v>
          </cell>
          <cell r="AA117">
            <v>-0.25372565022134397</v>
          </cell>
          <cell r="AB117">
            <v>0</v>
          </cell>
        </row>
        <row r="118">
          <cell r="A118" t="str">
            <v>Implicit Subsidy/Tax, % of total replacement rate, Female, IG2-D3</v>
          </cell>
          <cell r="B118">
            <v>-0.37877563090496924</v>
          </cell>
          <cell r="C118" t="str">
            <v>N.A.</v>
          </cell>
          <cell r="D118" t="str">
            <v>N.A.</v>
          </cell>
          <cell r="E118">
            <v>0.30502999668377473</v>
          </cell>
          <cell r="F118">
            <v>-0.25357263220670201</v>
          </cell>
          <cell r="G118">
            <v>5.4124992165999253E-2</v>
          </cell>
          <cell r="H118">
            <v>-9.8287367153471375E-2</v>
          </cell>
          <cell r="I118">
            <v>0</v>
          </cell>
          <cell r="J118">
            <v>0.38287874778288072</v>
          </cell>
          <cell r="K118">
            <v>0</v>
          </cell>
          <cell r="L118">
            <v>0</v>
          </cell>
          <cell r="M118">
            <v>-0.15688139069096338</v>
          </cell>
          <cell r="N118">
            <v>0</v>
          </cell>
          <cell r="O118" t="str">
            <v>N.A.</v>
          </cell>
          <cell r="P118">
            <v>-5.5639882239153914E-2</v>
          </cell>
          <cell r="Q118">
            <v>0.30581999148856975</v>
          </cell>
          <cell r="R118">
            <v>0.12212598840725948</v>
          </cell>
          <cell r="S118">
            <v>0.44057779384463569</v>
          </cell>
          <cell r="T118">
            <v>8.1095838268199272E-2</v>
          </cell>
          <cell r="U118">
            <v>0.3990990288845816</v>
          </cell>
          <cell r="V118">
            <v>0</v>
          </cell>
          <cell r="W118">
            <v>0.38424521949067658</v>
          </cell>
          <cell r="X118">
            <v>-2.9286724863995639E-2</v>
          </cell>
          <cell r="Y118">
            <v>0</v>
          </cell>
          <cell r="Z118" t="str">
            <v>N.A.</v>
          </cell>
          <cell r="AA118">
            <v>-0.25372565022134397</v>
          </cell>
          <cell r="AB118">
            <v>0</v>
          </cell>
        </row>
        <row r="119">
          <cell r="A119" t="str">
            <v>Implicit Subsidy/Tax, % of total replacement rate, Female, IG3-D3</v>
          </cell>
          <cell r="B119">
            <v>-0.37877563090496924</v>
          </cell>
          <cell r="C119" t="str">
            <v>N.A.</v>
          </cell>
          <cell r="D119" t="str">
            <v>N.A.</v>
          </cell>
          <cell r="E119">
            <v>0.3050299966837749</v>
          </cell>
          <cell r="F119">
            <v>-0.25357263220670206</v>
          </cell>
          <cell r="G119">
            <v>2.0846527296645517E-2</v>
          </cell>
          <cell r="H119">
            <v>-9.8287367153471361E-2</v>
          </cell>
          <cell r="I119">
            <v>0</v>
          </cell>
          <cell r="J119">
            <v>0.35209759533780854</v>
          </cell>
          <cell r="K119">
            <v>0</v>
          </cell>
          <cell r="L119">
            <v>0</v>
          </cell>
          <cell r="M119">
            <v>-0.15688139069096338</v>
          </cell>
          <cell r="N119">
            <v>0</v>
          </cell>
          <cell r="O119" t="str">
            <v>N.A.</v>
          </cell>
          <cell r="P119">
            <v>-5.56398822391539E-2</v>
          </cell>
          <cell r="Q119">
            <v>0.18777082317068944</v>
          </cell>
          <cell r="R119">
            <v>5.73340712797962E-2</v>
          </cell>
          <cell r="S119">
            <v>0.44057779384463563</v>
          </cell>
          <cell r="T119">
            <v>1.1286391741375662E-2</v>
          </cell>
          <cell r="U119">
            <v>0.3990990288845816</v>
          </cell>
          <cell r="V119">
            <v>0</v>
          </cell>
          <cell r="W119">
            <v>0.38424519952705705</v>
          </cell>
          <cell r="X119">
            <v>-0.11573157261555841</v>
          </cell>
          <cell r="Y119">
            <v>0</v>
          </cell>
          <cell r="Z119" t="str">
            <v>N.A.</v>
          </cell>
          <cell r="AA119">
            <v>-0.25372565022134391</v>
          </cell>
          <cell r="AB119">
            <v>0</v>
          </cell>
        </row>
        <row r="120">
          <cell r="A120" t="str">
            <v>Implicit Subsidy/Tax, % of total replacement rate, Female, IG4-D3</v>
          </cell>
          <cell r="B120">
            <v>-0.37877563090496924</v>
          </cell>
          <cell r="C120" t="str">
            <v>N.A.</v>
          </cell>
          <cell r="D120" t="str">
            <v>N.A.</v>
          </cell>
          <cell r="E120">
            <v>0.19189985969747347</v>
          </cell>
          <cell r="F120">
            <v>-0.25357263220670201</v>
          </cell>
          <cell r="G120">
            <v>4.2072948619686357E-3</v>
          </cell>
          <cell r="H120">
            <v>-9.8287367153471375E-2</v>
          </cell>
          <cell r="I120">
            <v>0</v>
          </cell>
          <cell r="J120">
            <v>0.33670675075250084</v>
          </cell>
          <cell r="K120">
            <v>0</v>
          </cell>
          <cell r="L120">
            <v>0</v>
          </cell>
          <cell r="M120">
            <v>-0.15688139069096338</v>
          </cell>
          <cell r="N120">
            <v>0</v>
          </cell>
          <cell r="O120" t="str">
            <v>N.A.</v>
          </cell>
          <cell r="P120">
            <v>-5.5639882239153914E-2</v>
          </cell>
          <cell r="Q120">
            <v>0.12874623901174931</v>
          </cell>
          <cell r="R120">
            <v>2.4938112716064553E-2</v>
          </cell>
          <cell r="S120">
            <v>0.44057779384463569</v>
          </cell>
          <cell r="T120">
            <v>0</v>
          </cell>
          <cell r="U120">
            <v>0.28523570768587891</v>
          </cell>
          <cell r="V120">
            <v>0</v>
          </cell>
          <cell r="W120">
            <v>0.38424518954524711</v>
          </cell>
          <cell r="X120">
            <v>-0.15895399649133987</v>
          </cell>
          <cell r="Y120">
            <v>0</v>
          </cell>
          <cell r="Z120" t="str">
            <v>N.A.</v>
          </cell>
          <cell r="AA120">
            <v>-0.25372565022134397</v>
          </cell>
          <cell r="AB120">
            <v>0</v>
          </cell>
        </row>
        <row r="121">
          <cell r="A121" t="str">
            <v>Implicit Subsidy/Tax, % of total replacement rate, Female, IG5-D3</v>
          </cell>
          <cell r="B121">
            <v>-0.37877563090496913</v>
          </cell>
          <cell r="C121" t="str">
            <v>N.A.</v>
          </cell>
          <cell r="D121" t="str">
            <v>N.A.</v>
          </cell>
          <cell r="E121">
            <v>6.4125887094733769E-2</v>
          </cell>
          <cell r="F121">
            <v>-0.25357263220670206</v>
          </cell>
          <cell r="G121">
            <v>0</v>
          </cell>
          <cell r="H121">
            <v>-9.8287367153471333E-2</v>
          </cell>
          <cell r="I121">
            <v>0</v>
          </cell>
          <cell r="J121">
            <v>0.32131613992357322</v>
          </cell>
          <cell r="K121">
            <v>0</v>
          </cell>
          <cell r="L121">
            <v>0</v>
          </cell>
          <cell r="M121">
            <v>-0.15688139069096338</v>
          </cell>
          <cell r="N121">
            <v>0</v>
          </cell>
          <cell r="O121" t="str">
            <v>N.A.</v>
          </cell>
          <cell r="P121">
            <v>-5.5639882239153907E-2</v>
          </cell>
          <cell r="Q121">
            <v>9.3331488516385203E-2</v>
          </cell>
          <cell r="R121">
            <v>5.5005375778255788E-3</v>
          </cell>
          <cell r="S121">
            <v>0.44057779384463558</v>
          </cell>
          <cell r="T121">
            <v>0</v>
          </cell>
          <cell r="U121">
            <v>0.19321116780857828</v>
          </cell>
          <cell r="V121">
            <v>0</v>
          </cell>
          <cell r="W121">
            <v>0.38424518355616122</v>
          </cell>
          <cell r="X121">
            <v>-0.18488745081680874</v>
          </cell>
          <cell r="Y121">
            <v>0</v>
          </cell>
          <cell r="Z121" t="str">
            <v>N.A.</v>
          </cell>
          <cell r="AA121">
            <v>-0.25372565022134386</v>
          </cell>
          <cell r="AB121">
            <v>0</v>
          </cell>
        </row>
      </sheetData>
      <sheetData sheetId="3">
        <row r="2">
          <cell r="B2" t="str">
            <v>Argentina</v>
          </cell>
          <cell r="C2" t="str">
            <v>Bahamas</v>
          </cell>
          <cell r="D2" t="str">
            <v>Barbados</v>
          </cell>
          <cell r="E2" t="str">
            <v>Brazil</v>
          </cell>
          <cell r="F2" t="str">
            <v>Chile</v>
          </cell>
          <cell r="G2" t="str">
            <v>Colombia</v>
          </cell>
          <cell r="H2" t="str">
            <v>Costa Rica</v>
          </cell>
          <cell r="I2" t="str">
            <v>Dominican Republic</v>
          </cell>
          <cell r="J2" t="str">
            <v>El Salvador</v>
          </cell>
          <cell r="K2" t="str">
            <v>Guyana</v>
          </cell>
          <cell r="L2" t="str">
            <v>Haiti</v>
          </cell>
          <cell r="M2" t="str">
            <v>Honduras</v>
          </cell>
          <cell r="N2" t="str">
            <v>Jamaica</v>
          </cell>
          <cell r="O2" t="str">
            <v>Mexico</v>
          </cell>
          <cell r="P2" t="str">
            <v>Panama</v>
          </cell>
          <cell r="Q2" t="str">
            <v>Paraguay</v>
          </cell>
          <cell r="R2" t="str">
            <v>Peru</v>
          </cell>
          <cell r="S2" t="str">
            <v>Trinidad and Tobago</v>
          </cell>
          <cell r="T2" t="str">
            <v>Uruguay</v>
          </cell>
        </row>
        <row r="5">
          <cell r="A5" t="str">
            <v>PAYGO pension spending projections, 2030</v>
          </cell>
          <cell r="B5">
            <v>0.10634788914111476</v>
          </cell>
          <cell r="C5" t="str">
            <v>N.A.</v>
          </cell>
          <cell r="D5" t="str">
            <v>N.A.</v>
          </cell>
          <cell r="E5">
            <v>0.14196310383069186</v>
          </cell>
          <cell r="F5">
            <v>2.801729266762288E-2</v>
          </cell>
          <cell r="G5" t="str">
            <v>N.A.</v>
          </cell>
          <cell r="H5">
            <v>6.0336761441663431E-2</v>
          </cell>
          <cell r="I5">
            <v>8.3122854016923937E-3</v>
          </cell>
          <cell r="J5">
            <v>2.6821076112078769E-2</v>
          </cell>
          <cell r="K5" t="str">
            <v>N.A.</v>
          </cell>
          <cell r="L5" t="str">
            <v>N.A.</v>
          </cell>
          <cell r="M5">
            <v>2.5187689581350557E-2</v>
          </cell>
          <cell r="N5">
            <v>1.2579866808493673E-2</v>
          </cell>
          <cell r="O5">
            <v>4.7605794268420314E-2</v>
          </cell>
          <cell r="P5">
            <v>3.9960952340808799E-2</v>
          </cell>
          <cell r="Q5" t="str">
            <v>N.A.</v>
          </cell>
          <cell r="R5">
            <v>1.8943218207322723E-2</v>
          </cell>
          <cell r="S5" t="str">
            <v>N.A.</v>
          </cell>
          <cell r="T5">
            <v>0.10029860482097272</v>
          </cell>
        </row>
        <row r="6">
          <cell r="A6" t="str">
            <v>PAYGO pension spending projections, 2060</v>
          </cell>
          <cell r="B6">
            <v>0.17675385162696378</v>
          </cell>
          <cell r="C6" t="str">
            <v>N.A.</v>
          </cell>
          <cell r="D6" t="str">
            <v>N.A.</v>
          </cell>
          <cell r="E6">
            <v>0.33175571308643309</v>
          </cell>
          <cell r="F6">
            <v>5.3489625250295214E-2</v>
          </cell>
          <cell r="G6" t="str">
            <v>N.A.</v>
          </cell>
          <cell r="H6">
            <v>0.13110742072448747</v>
          </cell>
          <cell r="I6">
            <v>1.6328535925826754E-2</v>
          </cell>
          <cell r="J6">
            <v>5.5875763711717465E-2</v>
          </cell>
          <cell r="K6" t="str">
            <v>N.A.</v>
          </cell>
          <cell r="L6" t="str">
            <v>N.A.</v>
          </cell>
          <cell r="M6">
            <v>6.8117766232353466E-2</v>
          </cell>
          <cell r="N6">
            <v>2.8734827528344362E-2</v>
          </cell>
          <cell r="O6">
            <v>0.11822809935602246</v>
          </cell>
          <cell r="P6">
            <v>7.5452338013859616E-2</v>
          </cell>
          <cell r="Q6" t="str">
            <v>N.A.</v>
          </cell>
          <cell r="R6">
            <v>4.1465395901886727E-2</v>
          </cell>
          <cell r="S6" t="str">
            <v>N.A.</v>
          </cell>
          <cell r="T6">
            <v>0.15408445540355692</v>
          </cell>
        </row>
        <row r="7">
          <cell r="A7" t="str">
            <v>Contribution projections, 2030</v>
          </cell>
          <cell r="B7">
            <v>3.0577413049609335E-2</v>
          </cell>
          <cell r="C7" t="str">
            <v>N.A.</v>
          </cell>
          <cell r="D7" t="str">
            <v>N.A.</v>
          </cell>
          <cell r="E7">
            <v>5.6312294964248784E-2</v>
          </cell>
          <cell r="F7">
            <v>8.4771330779250963E-4</v>
          </cell>
          <cell r="G7">
            <v>2.524283634669721E-2</v>
          </cell>
          <cell r="H7">
            <v>2.1875515886150991E-2</v>
          </cell>
          <cell r="I7" t="str">
            <v>N.A.</v>
          </cell>
          <cell r="J7" t="str">
            <v>N.A.</v>
          </cell>
          <cell r="K7" t="str">
            <v>N.A.</v>
          </cell>
          <cell r="L7" t="str">
            <v>N.A.</v>
          </cell>
          <cell r="M7">
            <v>1.0604451777257324E-2</v>
          </cell>
          <cell r="N7" t="str">
            <v>N.A.</v>
          </cell>
          <cell r="O7" t="str">
            <v>N.A.</v>
          </cell>
          <cell r="P7">
            <v>2.5704438389350683E-2</v>
          </cell>
          <cell r="Q7" t="str">
            <v>N.A.</v>
          </cell>
          <cell r="R7">
            <v>1.4735902566590407E-2</v>
          </cell>
          <cell r="S7" t="str">
            <v>N.A.</v>
          </cell>
          <cell r="T7">
            <v>3.7229305320735546E-2</v>
          </cell>
        </row>
        <row r="8">
          <cell r="A8" t="str">
            <v>Contribution projections, 2060</v>
          </cell>
          <cell r="B8">
            <v>2.9128011947436801E-2</v>
          </cell>
          <cell r="C8" t="str">
            <v>N.A.</v>
          </cell>
          <cell r="D8" t="str">
            <v>N.A.</v>
          </cell>
          <cell r="E8">
            <v>4.8412744526799716E-2</v>
          </cell>
          <cell r="F8">
            <v>8.7911184537793926E-6</v>
          </cell>
          <cell r="G8">
            <v>2.2331107367076622E-2</v>
          </cell>
          <cell r="H8">
            <v>1.8861572081333041E-2</v>
          </cell>
          <cell r="I8" t="str">
            <v>N.A.</v>
          </cell>
          <cell r="J8" t="str">
            <v>N.A.</v>
          </cell>
          <cell r="K8" t="str">
            <v>N.A.</v>
          </cell>
          <cell r="L8" t="str">
            <v>N.A.</v>
          </cell>
          <cell r="M8">
            <v>1.0608039798908384E-2</v>
          </cell>
          <cell r="N8" t="str">
            <v>N.A.</v>
          </cell>
          <cell r="O8" t="str">
            <v>N.A.</v>
          </cell>
          <cell r="P8">
            <v>2.4421225059770738E-2</v>
          </cell>
          <cell r="Q8" t="str">
            <v>N.A.</v>
          </cell>
          <cell r="R8">
            <v>1.3773238777322032E-2</v>
          </cell>
          <cell r="S8" t="str">
            <v>N.A.</v>
          </cell>
          <cell r="T8">
            <v>3.484597015139302E-2</v>
          </cell>
        </row>
        <row r="9">
          <cell r="A9" t="str">
            <v>Pension Superavit (Deficit) in 2030</v>
          </cell>
          <cell r="B9">
            <v>-7.5770476091505418E-2</v>
          </cell>
          <cell r="C9" t="str">
            <v>N.A.</v>
          </cell>
          <cell r="D9" t="str">
            <v>N.A.</v>
          </cell>
          <cell r="E9">
            <v>-8.5650808866443079E-2</v>
          </cell>
          <cell r="F9">
            <v>-2.716957935983037E-2</v>
          </cell>
          <cell r="G9" t="str">
            <v>N.A.</v>
          </cell>
          <cell r="H9">
            <v>-3.846124555551244E-2</v>
          </cell>
          <cell r="I9" t="str">
            <v>N.A.</v>
          </cell>
          <cell r="J9" t="str">
            <v>N.A.</v>
          </cell>
          <cell r="K9" t="str">
            <v>N.A.</v>
          </cell>
          <cell r="L9" t="str">
            <v>N.A.</v>
          </cell>
          <cell r="M9">
            <v>-1.4583237804093234E-2</v>
          </cell>
          <cell r="N9" t="str">
            <v>N.A.</v>
          </cell>
          <cell r="O9" t="str">
            <v>N.A.</v>
          </cell>
          <cell r="P9">
            <v>-1.4256513951458116E-2</v>
          </cell>
          <cell r="Q9" t="str">
            <v>N.A.</v>
          </cell>
          <cell r="R9">
            <v>-4.2073156407323158E-3</v>
          </cell>
          <cell r="S9" t="str">
            <v>N.A.</v>
          </cell>
          <cell r="T9">
            <v>-6.306929950023718E-2</v>
          </cell>
        </row>
        <row r="10">
          <cell r="A10" t="str">
            <v>Pension Déficit in 2060</v>
          </cell>
          <cell r="B10">
            <v>-0.14762583967952697</v>
          </cell>
          <cell r="C10" t="str">
            <v>N.A.</v>
          </cell>
          <cell r="D10" t="str">
            <v>N.A.</v>
          </cell>
          <cell r="E10">
            <v>-0.28334296855963337</v>
          </cell>
          <cell r="F10">
            <v>-5.3480834131841432E-2</v>
          </cell>
          <cell r="G10" t="str">
            <v>N.A.</v>
          </cell>
          <cell r="H10">
            <v>-0.11224584864315443</v>
          </cell>
          <cell r="I10" t="str">
            <v>N.A.</v>
          </cell>
          <cell r="J10" t="str">
            <v>N.A.</v>
          </cell>
          <cell r="K10" t="str">
            <v>N.A.</v>
          </cell>
          <cell r="L10" t="str">
            <v>N.A.</v>
          </cell>
          <cell r="M10">
            <v>-5.7509726433445083E-2</v>
          </cell>
          <cell r="N10" t="str">
            <v>N.A.</v>
          </cell>
          <cell r="O10" t="str">
            <v>N.A.</v>
          </cell>
          <cell r="P10">
            <v>-5.1031112954088881E-2</v>
          </cell>
          <cell r="Q10" t="str">
            <v>N.A.</v>
          </cell>
          <cell r="R10">
            <v>-2.7692157124564694E-2</v>
          </cell>
          <cell r="S10" t="str">
            <v>N.A.</v>
          </cell>
          <cell r="T10">
            <v>-0.11923848525216391</v>
          </cell>
        </row>
        <row r="11">
          <cell r="A11" t="str">
            <v>Old age benefit spending (pensions + health)</v>
          </cell>
          <cell r="B11">
            <v>7.9000000000000001E-2</v>
          </cell>
          <cell r="C11" t="str">
            <v>N.A.</v>
          </cell>
          <cell r="D11" t="str">
            <v>N.A.</v>
          </cell>
          <cell r="E11">
            <v>0.13500000000000001</v>
          </cell>
          <cell r="F11">
            <v>0.03</v>
          </cell>
          <cell r="G11">
            <v>4.4999999999999998E-2</v>
          </cell>
          <cell r="H11" t="str">
            <v>N.A.</v>
          </cell>
          <cell r="I11" t="str">
            <v>N.A.</v>
          </cell>
          <cell r="J11" t="str">
            <v>N.A.</v>
          </cell>
          <cell r="K11" t="str">
            <v>N.A.</v>
          </cell>
          <cell r="L11">
            <v>8.0000000000000002E-3</v>
          </cell>
          <cell r="M11" t="str">
            <v>N.A.</v>
          </cell>
          <cell r="N11" t="str">
            <v>N.A.</v>
          </cell>
          <cell r="O11">
            <v>1.9E-2</v>
          </cell>
          <cell r="P11" t="str">
            <v>N.A.</v>
          </cell>
          <cell r="Q11" t="str">
            <v>N.A.</v>
          </cell>
          <cell r="R11" t="str">
            <v>N.A.</v>
          </cell>
          <cell r="S11" t="str">
            <v>N.A.</v>
          </cell>
          <cell r="T11" t="str">
            <v>N.A.</v>
          </cell>
        </row>
        <row r="12">
          <cell r="A12" t="str">
            <v>Pension Fund Assets, % GDP</v>
          </cell>
          <cell r="B12" t="str">
            <v>N.A.</v>
          </cell>
          <cell r="C12" t="str">
            <v>N.A.</v>
          </cell>
          <cell r="D12" t="str">
            <v>N.A.</v>
          </cell>
          <cell r="E12" t="str">
            <v>N.A.</v>
          </cell>
          <cell r="F12">
            <v>0.76900000000000002</v>
          </cell>
          <cell r="G12">
            <v>0.23799999999999999</v>
          </cell>
          <cell r="H12">
            <v>0.17199999999999999</v>
          </cell>
          <cell r="I12">
            <v>0.121</v>
          </cell>
          <cell r="J12">
            <v>0.42099999999999999</v>
          </cell>
          <cell r="K12" t="str">
            <v>N.A.</v>
          </cell>
          <cell r="L12">
            <v>0.09</v>
          </cell>
          <cell r="M12" t="str">
            <v>N.A.</v>
          </cell>
          <cell r="N12" t="str">
            <v>N.A.</v>
          </cell>
          <cell r="O12">
            <v>0.16400000000000001</v>
          </cell>
          <cell r="P12">
            <v>1.0999999999999999E-2</v>
          </cell>
          <cell r="Q12" t="str">
            <v>N.A.</v>
          </cell>
          <cell r="R12">
            <v>0.22</v>
          </cell>
          <cell r="S12" t="str">
            <v>N.A.</v>
          </cell>
          <cell r="T12">
            <v>0.28799999999999998</v>
          </cell>
        </row>
        <row r="16">
          <cell r="A16" t="str">
            <v>Projected replacement rate, 2030</v>
          </cell>
          <cell r="B16" t="str">
            <v>N.A</v>
          </cell>
          <cell r="C16" t="str">
            <v>N.A</v>
          </cell>
          <cell r="D16" t="str">
            <v>N.A</v>
          </cell>
          <cell r="E16">
            <v>0.55698314613934796</v>
          </cell>
          <cell r="F16">
            <v>0.47199999999999998</v>
          </cell>
          <cell r="G16">
            <v>0.42699999999999999</v>
          </cell>
          <cell r="H16">
            <v>0.13525390371543911</v>
          </cell>
          <cell r="I16">
            <v>0.25723140204248068</v>
          </cell>
          <cell r="J16">
            <v>0.35499999999999998</v>
          </cell>
          <cell r="K16" t="str">
            <v>N.A</v>
          </cell>
          <cell r="L16" t="str">
            <v>N.A</v>
          </cell>
          <cell r="M16" t="str">
            <v>N.A</v>
          </cell>
          <cell r="N16" t="str">
            <v>N.A</v>
          </cell>
          <cell r="O16">
            <v>0.23336587928713606</v>
          </cell>
          <cell r="P16">
            <v>0.17031974784009268</v>
          </cell>
          <cell r="Q16" t="str">
            <v>N.A</v>
          </cell>
          <cell r="R16">
            <v>0.46300000000000002</v>
          </cell>
          <cell r="S16" t="str">
            <v>N.A</v>
          </cell>
          <cell r="T16" t="str">
            <v>N.A</v>
          </cell>
        </row>
        <row r="17">
          <cell r="A17" t="str">
            <v>Projected replacement rate, 2060</v>
          </cell>
          <cell r="B17" t="str">
            <v>N.A</v>
          </cell>
          <cell r="C17" t="str">
            <v>N.A</v>
          </cell>
          <cell r="D17" t="str">
            <v>N.A</v>
          </cell>
          <cell r="E17" t="str">
            <v>N.A.</v>
          </cell>
          <cell r="F17">
            <v>0.40600000000000003</v>
          </cell>
          <cell r="G17">
            <v>0.44400000000000001</v>
          </cell>
          <cell r="H17">
            <v>0.18052534211054666</v>
          </cell>
          <cell r="I17">
            <v>0.31478678379373809</v>
          </cell>
          <cell r="J17">
            <v>0.40110000000000001</v>
          </cell>
          <cell r="K17" t="str">
            <v>N.A</v>
          </cell>
          <cell r="L17" t="str">
            <v>N.A</v>
          </cell>
          <cell r="M17" t="str">
            <v>N.A</v>
          </cell>
          <cell r="N17" t="str">
            <v>N.A</v>
          </cell>
          <cell r="O17">
            <v>0.26275180140007764</v>
          </cell>
          <cell r="P17">
            <v>0.43403264497747501</v>
          </cell>
          <cell r="Q17" t="str">
            <v>N.A</v>
          </cell>
          <cell r="R17">
            <v>0.42199999999999999</v>
          </cell>
          <cell r="S17" t="str">
            <v>N.A</v>
          </cell>
          <cell r="T17" t="str">
            <v>N.A</v>
          </cell>
        </row>
      </sheetData>
      <sheetData sheetId="4">
        <row r="2">
          <cell r="B2" t="str">
            <v>Argentina</v>
          </cell>
          <cell r="C2" t="str">
            <v>Bahamas</v>
          </cell>
          <cell r="D2" t="str">
            <v>Barbados</v>
          </cell>
          <cell r="E2" t="str">
            <v>Brazil</v>
          </cell>
          <cell r="F2" t="str">
            <v>Chile</v>
          </cell>
          <cell r="G2" t="str">
            <v>Colombia</v>
          </cell>
          <cell r="H2" t="str">
            <v>Costa Rica</v>
          </cell>
          <cell r="I2" t="str">
            <v>Dominican Republic</v>
          </cell>
          <cell r="J2" t="str">
            <v>El Salvador</v>
          </cell>
          <cell r="K2" t="str">
            <v>Guyana</v>
          </cell>
          <cell r="L2" t="str">
            <v>Haiti</v>
          </cell>
          <cell r="M2" t="str">
            <v>Honduras</v>
          </cell>
          <cell r="N2" t="str">
            <v>Jamaica</v>
          </cell>
          <cell r="O2" t="str">
            <v>Mexico</v>
          </cell>
          <cell r="P2" t="str">
            <v>Panama</v>
          </cell>
          <cell r="Q2" t="str">
            <v>Paraguay</v>
          </cell>
          <cell r="R2" t="str">
            <v>Peru</v>
          </cell>
          <cell r="S2" t="str">
            <v>Trinidad and Tobago</v>
          </cell>
          <cell r="T2" t="str">
            <v>Uruguay</v>
          </cell>
        </row>
        <row r="5">
          <cell r="A5" t="str">
            <v>Statutory retirement age awareness (male)</v>
          </cell>
          <cell r="B5" t="str">
            <v>N.A.</v>
          </cell>
          <cell r="C5" t="str">
            <v>N.A.</v>
          </cell>
          <cell r="D5" t="str">
            <v>N.A.</v>
          </cell>
          <cell r="E5" t="str">
            <v>N.A.</v>
          </cell>
          <cell r="F5">
            <v>0.93830000000000002</v>
          </cell>
          <cell r="G5" t="str">
            <v>N.A.</v>
          </cell>
          <cell r="H5" t="str">
            <v>N.A.</v>
          </cell>
          <cell r="I5" t="str">
            <v>N.A.</v>
          </cell>
          <cell r="J5">
            <v>0.54449999999999998</v>
          </cell>
          <cell r="K5" t="str">
            <v>N.A.</v>
          </cell>
          <cell r="L5" t="str">
            <v>N.A.</v>
          </cell>
          <cell r="M5" t="str">
            <v>N.A.</v>
          </cell>
          <cell r="N5" t="str">
            <v>N.A.</v>
          </cell>
          <cell r="O5" t="str">
            <v>N.A.</v>
          </cell>
          <cell r="P5" t="str">
            <v>N.A.</v>
          </cell>
          <cell r="Q5">
            <v>0.50290000000000001</v>
          </cell>
          <cell r="R5" t="str">
            <v>N.A.</v>
          </cell>
          <cell r="S5" t="str">
            <v>N.A.</v>
          </cell>
          <cell r="T5" t="str">
            <v>N.A.</v>
          </cell>
        </row>
        <row r="6">
          <cell r="A6" t="str">
            <v>Statutory retirement age awareness(Female)</v>
          </cell>
          <cell r="B6" t="str">
            <v>N.A.</v>
          </cell>
          <cell r="C6" t="str">
            <v>N.A.</v>
          </cell>
          <cell r="D6" t="str">
            <v>N.A.</v>
          </cell>
          <cell r="E6" t="str">
            <v>N.A.</v>
          </cell>
          <cell r="F6">
            <v>0.94010000000000005</v>
          </cell>
          <cell r="G6" t="str">
            <v>N.A.</v>
          </cell>
          <cell r="H6" t="str">
            <v>N.A.</v>
          </cell>
          <cell r="I6" t="str">
            <v>N.A.</v>
          </cell>
          <cell r="J6">
            <v>0.45860000000000001</v>
          </cell>
          <cell r="K6" t="str">
            <v>N.A.</v>
          </cell>
          <cell r="L6" t="str">
            <v>N.A.</v>
          </cell>
          <cell r="M6" t="str">
            <v>N.A.</v>
          </cell>
          <cell r="N6" t="str">
            <v>N.A.</v>
          </cell>
          <cell r="O6" t="str">
            <v>N.A.</v>
          </cell>
          <cell r="P6" t="str">
            <v>N.A.</v>
          </cell>
          <cell r="Q6">
            <v>0.42479999999999996</v>
          </cell>
          <cell r="R6" t="str">
            <v>N.A.</v>
          </cell>
          <cell r="S6" t="str">
            <v>N.A.</v>
          </cell>
          <cell r="T6" t="str">
            <v>N.A.</v>
          </cell>
        </row>
        <row r="7">
          <cell r="A7" t="str">
            <v>Contribution rate awareness (male)</v>
          </cell>
          <cell r="B7" t="str">
            <v>N.A.</v>
          </cell>
          <cell r="C7" t="str">
            <v>N.A.</v>
          </cell>
          <cell r="D7" t="str">
            <v>N.A.</v>
          </cell>
          <cell r="E7" t="str">
            <v>N.A.</v>
          </cell>
          <cell r="F7">
            <v>0.3246</v>
          </cell>
          <cell r="G7" t="str">
            <v>N.A.</v>
          </cell>
          <cell r="H7" t="str">
            <v>N.A.</v>
          </cell>
          <cell r="I7" t="str">
            <v>N.A.</v>
          </cell>
          <cell r="J7">
            <v>0.26229999999999998</v>
          </cell>
          <cell r="K7" t="str">
            <v>N.A.</v>
          </cell>
          <cell r="L7" t="str">
            <v>N.A.</v>
          </cell>
          <cell r="M7" t="str">
            <v>N.A.</v>
          </cell>
          <cell r="N7" t="str">
            <v>N.A.</v>
          </cell>
          <cell r="O7" t="str">
            <v>N.A.</v>
          </cell>
          <cell r="P7" t="str">
            <v>N.A.</v>
          </cell>
          <cell r="Q7">
            <v>0.20920000000000002</v>
          </cell>
          <cell r="R7" t="str">
            <v>N.A.</v>
          </cell>
          <cell r="S7" t="str">
            <v>N.A.</v>
          </cell>
          <cell r="T7" t="str">
            <v>N.A.</v>
          </cell>
        </row>
        <row r="8">
          <cell r="A8" t="str">
            <v>Contribution rate awareness (female)</v>
          </cell>
          <cell r="B8" t="str">
            <v>N.A.</v>
          </cell>
          <cell r="C8" t="str">
            <v>N.A.</v>
          </cell>
          <cell r="D8" t="str">
            <v>N.A.</v>
          </cell>
          <cell r="E8" t="str">
            <v>N.A.</v>
          </cell>
          <cell r="F8">
            <v>0.21829999999999999</v>
          </cell>
          <cell r="G8" t="str">
            <v>N.A.</v>
          </cell>
          <cell r="H8" t="str">
            <v>N.A.</v>
          </cell>
          <cell r="I8" t="str">
            <v>N.A.</v>
          </cell>
          <cell r="J8">
            <v>0.24149999999999999</v>
          </cell>
          <cell r="K8" t="str">
            <v>N.A.</v>
          </cell>
          <cell r="L8" t="str">
            <v>N.A.</v>
          </cell>
          <cell r="M8" t="str">
            <v>N.A.</v>
          </cell>
          <cell r="N8" t="str">
            <v>N.A.</v>
          </cell>
          <cell r="O8" t="str">
            <v>N.A.</v>
          </cell>
          <cell r="P8" t="str">
            <v>N.A.</v>
          </cell>
          <cell r="Q8">
            <v>0.1381</v>
          </cell>
          <cell r="R8" t="str">
            <v>N.A.</v>
          </cell>
          <cell r="S8" t="str">
            <v>N.A.</v>
          </cell>
          <cell r="T8" t="str">
            <v>N.A.</v>
          </cell>
        </row>
        <row r="9">
          <cell r="A9" t="str">
            <v>Pension formulae awareness (male)</v>
          </cell>
          <cell r="B9" t="str">
            <v>N.A.</v>
          </cell>
          <cell r="C9" t="str">
            <v>N.A.</v>
          </cell>
          <cell r="D9" t="str">
            <v>N.A.</v>
          </cell>
          <cell r="E9" t="str">
            <v>N.A.</v>
          </cell>
          <cell r="F9">
            <v>0.23149999999999998</v>
          </cell>
          <cell r="G9" t="str">
            <v>N.A.</v>
          </cell>
          <cell r="H9" t="str">
            <v>N.A.</v>
          </cell>
          <cell r="I9" t="str">
            <v>N.A.</v>
          </cell>
          <cell r="J9">
            <v>0.48469999999999996</v>
          </cell>
          <cell r="K9" t="str">
            <v>N.A.</v>
          </cell>
          <cell r="L9" t="str">
            <v>N.A.</v>
          </cell>
          <cell r="M9" t="str">
            <v>N.A.</v>
          </cell>
          <cell r="N9" t="str">
            <v>N.A.</v>
          </cell>
          <cell r="O9" t="str">
            <v>N.A.</v>
          </cell>
          <cell r="P9" t="str">
            <v>N.A.</v>
          </cell>
          <cell r="Q9">
            <v>0.10490000000000001</v>
          </cell>
          <cell r="R9" t="str">
            <v>N.A.</v>
          </cell>
          <cell r="S9" t="str">
            <v>N.A.</v>
          </cell>
          <cell r="T9" t="str">
            <v>N.A.</v>
          </cell>
        </row>
        <row r="10">
          <cell r="A10" t="str">
            <v>Pension formulae awareness (female)</v>
          </cell>
          <cell r="B10" t="str">
            <v>N.A.</v>
          </cell>
          <cell r="C10" t="str">
            <v>N.A.</v>
          </cell>
          <cell r="D10" t="str">
            <v>N.A.</v>
          </cell>
          <cell r="E10" t="str">
            <v>N.A.</v>
          </cell>
          <cell r="F10">
            <v>0.16390000000000002</v>
          </cell>
          <cell r="G10" t="str">
            <v>N.A.</v>
          </cell>
          <cell r="H10" t="str">
            <v>N.A.</v>
          </cell>
          <cell r="I10" t="str">
            <v>N.A.</v>
          </cell>
          <cell r="J10">
            <v>0.38729999999999998</v>
          </cell>
          <cell r="K10" t="str">
            <v>N.A.</v>
          </cell>
          <cell r="L10" t="str">
            <v>N.A.</v>
          </cell>
          <cell r="M10" t="str">
            <v>N.A.</v>
          </cell>
          <cell r="N10" t="str">
            <v>N.A.</v>
          </cell>
          <cell r="O10" t="str">
            <v>N.A.</v>
          </cell>
          <cell r="P10" t="str">
            <v>N.A.</v>
          </cell>
          <cell r="Q10">
            <v>7.9699999999999993E-2</v>
          </cell>
          <cell r="R10" t="str">
            <v>N.A.</v>
          </cell>
          <cell r="S10" t="str">
            <v>N.A.</v>
          </cell>
          <cell r="T10" t="str">
            <v>N.A.</v>
          </cell>
        </row>
        <row r="11">
          <cell r="A11" t="str">
            <v>Fee charged awareness (male)</v>
          </cell>
          <cell r="B11" t="str">
            <v>N.A.</v>
          </cell>
          <cell r="C11" t="str">
            <v>N.A.</v>
          </cell>
          <cell r="D11" t="str">
            <v>N.A.</v>
          </cell>
          <cell r="E11" t="str">
            <v>N.A.</v>
          </cell>
          <cell r="F11">
            <v>4.3700000000000003E-2</v>
          </cell>
          <cell r="G11" t="str">
            <v>N.A.</v>
          </cell>
          <cell r="H11" t="str">
            <v>N.A.</v>
          </cell>
          <cell r="I11" t="str">
            <v>N.A.</v>
          </cell>
          <cell r="J11">
            <v>0.03</v>
          </cell>
          <cell r="K11" t="str">
            <v>N.A.</v>
          </cell>
          <cell r="L11" t="str">
            <v>N.A.</v>
          </cell>
          <cell r="M11" t="str">
            <v>N.A.</v>
          </cell>
          <cell r="N11" t="str">
            <v>N.A.</v>
          </cell>
          <cell r="O11" t="str">
            <v>N.A.</v>
          </cell>
          <cell r="P11" t="str">
            <v>N.A.</v>
          </cell>
          <cell r="Q11" t="str">
            <v>N.A.</v>
          </cell>
          <cell r="R11" t="str">
            <v>N.A.</v>
          </cell>
          <cell r="S11" t="str">
            <v>N.A.</v>
          </cell>
          <cell r="T11" t="str">
            <v>N.A.</v>
          </cell>
        </row>
        <row r="12">
          <cell r="A12" t="str">
            <v>Fee charged awareness (female)</v>
          </cell>
          <cell r="B12" t="str">
            <v>N.A.</v>
          </cell>
          <cell r="C12" t="str">
            <v>N.A.</v>
          </cell>
          <cell r="D12" t="str">
            <v>N.A.</v>
          </cell>
          <cell r="E12" t="str">
            <v>N.A.</v>
          </cell>
          <cell r="F12">
            <v>2.7900000000000001E-2</v>
          </cell>
          <cell r="G12" t="str">
            <v>N.A.</v>
          </cell>
          <cell r="H12" t="str">
            <v>N.A.</v>
          </cell>
          <cell r="I12" t="str">
            <v>N.A.</v>
          </cell>
          <cell r="J12">
            <v>1.4999999999999999E-2</v>
          </cell>
          <cell r="K12" t="str">
            <v>N.A.</v>
          </cell>
          <cell r="L12" t="str">
            <v>N.A.</v>
          </cell>
          <cell r="M12" t="str">
            <v>N.A.</v>
          </cell>
          <cell r="N12" t="str">
            <v>N.A.</v>
          </cell>
          <cell r="O12" t="str">
            <v>N.A.</v>
          </cell>
          <cell r="P12" t="str">
            <v>N.A.</v>
          </cell>
          <cell r="Q12" t="str">
            <v>N.A.</v>
          </cell>
          <cell r="R12" t="str">
            <v>N.A.</v>
          </cell>
          <cell r="S12" t="str">
            <v>N.A.</v>
          </cell>
          <cell r="T12" t="str">
            <v>N.A.</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efreshError="1"/>
      <sheetData sheetId="26" refreshError="1"/>
      <sheetData sheetId="27" refreshError="1"/>
      <sheetData sheetId="28"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redplac@iadb.org" TargetMode="Externa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3.xml"/><Relationship Id="rId1" Type="http://schemas.openxmlformats.org/officeDocument/2006/relationships/printerSettings" Target="../printerSettings/printerSettings3.bin"/><Relationship Id="rId4" Type="http://schemas.openxmlformats.org/officeDocument/2006/relationships/comments" Target="../comments2.xml"/></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4.xml"/><Relationship Id="rId1" Type="http://schemas.openxmlformats.org/officeDocument/2006/relationships/printerSettings" Target="../printerSettings/printerSettings4.bin"/><Relationship Id="rId4" Type="http://schemas.openxmlformats.org/officeDocument/2006/relationships/comments" Target="../comments3.xml"/></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5.xml"/><Relationship Id="rId1" Type="http://schemas.openxmlformats.org/officeDocument/2006/relationships/printerSettings" Target="../printerSettings/printerSettings5.bin"/><Relationship Id="rId4" Type="http://schemas.openxmlformats.org/officeDocument/2006/relationships/comments" Target="../comments4.xml"/></Relationships>
</file>

<file path=xl/worksheets/_rels/sheet7.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6.xml"/><Relationship Id="rId1" Type="http://schemas.openxmlformats.org/officeDocument/2006/relationships/printerSettings" Target="../printerSettings/printerSettings11.bin"/><Relationship Id="rId4" Type="http://schemas.openxmlformats.org/officeDocument/2006/relationships/comments" Target="../comments6.xml"/></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7.xml"/><Relationship Id="rId1" Type="http://schemas.openxmlformats.org/officeDocument/2006/relationships/printerSettings" Target="../printerSettings/printerSettings12.bin"/><Relationship Id="rId4" Type="http://schemas.openxmlformats.org/officeDocument/2006/relationships/comments" Target="../comments7.xml"/></Relationships>
</file>

<file path=xl/worksheets/_rels/sheet14.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8.xml"/><Relationship Id="rId1" Type="http://schemas.openxmlformats.org/officeDocument/2006/relationships/printerSettings" Target="../printerSettings/printerSettings13.bin"/><Relationship Id="rId4" Type="http://schemas.openxmlformats.org/officeDocument/2006/relationships/comments" Target="../comments8.xml"/></Relationships>
</file>

<file path=xl/worksheets/_rels/sheet15.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0.vml"/><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comments" Target="../comments11.xml"/><Relationship Id="rId1" Type="http://schemas.openxmlformats.org/officeDocument/2006/relationships/vmlDrawing" Target="../drawings/vmlDrawing11.vml"/></Relationships>
</file>

<file path=xl/worksheets/_rels/sheet19.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printerSettings" Target="../printerSettings/printerSettings17.bin"/></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www.css.gob.pa/Ley%2051%20de%2027%20de%20diciembre%20de%202005.pdf" TargetMode="External"/></Relationships>
</file>

<file path=xl/worksheets/_rels/sheet21.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9.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13.xml"/><Relationship Id="rId4" Type="http://schemas.openxmlformats.org/officeDocument/2006/relationships/vmlDrawing" Target="../drawings/vmlDrawing13.vml"/></Relationships>
</file>

<file path=xl/worksheets/_rels/sheet22.xml.rels><?xml version="1.0" encoding="UTF-8" standalone="yes"?>
<Relationships xmlns="http://schemas.openxmlformats.org/package/2006/relationships"><Relationship Id="rId3" Type="http://schemas.openxmlformats.org/officeDocument/2006/relationships/drawing" Target="../drawings/drawing11.xml"/><Relationship Id="rId2" Type="http://schemas.openxmlformats.org/officeDocument/2006/relationships/printerSettings" Target="../printerSettings/printerSettings20.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14.xml"/><Relationship Id="rId4" Type="http://schemas.openxmlformats.org/officeDocument/2006/relationships/vmlDrawing" Target="../drawings/vmlDrawing14.vml"/></Relationships>
</file>

<file path=xl/worksheets/_rels/sheet23.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5.vml"/><Relationship Id="rId1" Type="http://schemas.openxmlformats.org/officeDocument/2006/relationships/printerSettings" Target="../printerSettings/printerSettings21.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5.xml.rels><?xml version="1.0" encoding="UTF-8" standalone="yes"?>
<Relationships xmlns="http://schemas.openxmlformats.org/package/2006/relationships"><Relationship Id="rId3" Type="http://schemas.openxmlformats.org/officeDocument/2006/relationships/drawing" Target="../drawings/drawing12.xml"/><Relationship Id="rId2" Type="http://schemas.openxmlformats.org/officeDocument/2006/relationships/printerSettings" Target="../printerSettings/printerSettings23.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16.xml"/><Relationship Id="rId4" Type="http://schemas.openxmlformats.org/officeDocument/2006/relationships/vmlDrawing" Target="../drawings/vmlDrawing16.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016709-899A-4B31-9272-4B643B806DD1}">
  <sheetPr>
    <tabColor theme="4"/>
  </sheetPr>
  <dimension ref="B1:L36"/>
  <sheetViews>
    <sheetView tabSelected="1" zoomScaleNormal="100" workbookViewId="0">
      <selection activeCell="D11" sqref="D11"/>
    </sheetView>
  </sheetViews>
  <sheetFormatPr defaultColWidth="8.85546875" defaultRowHeight="12.75" x14ac:dyDescent="0.2"/>
  <cols>
    <col min="1" max="1" width="1.7109375" style="1" customWidth="1"/>
    <col min="2" max="15" width="8.7109375" style="1" customWidth="1"/>
    <col min="16" max="16384" width="8.85546875" style="1"/>
  </cols>
  <sheetData>
    <row r="1" spans="2:12" ht="7.9" customHeight="1" x14ac:dyDescent="0.2"/>
    <row r="2" spans="2:12" x14ac:dyDescent="0.2">
      <c r="B2" s="2"/>
      <c r="C2" s="2"/>
      <c r="D2" s="2"/>
      <c r="E2" s="2"/>
      <c r="F2" s="2"/>
      <c r="G2" s="2"/>
      <c r="H2" s="2"/>
      <c r="I2" s="2"/>
      <c r="J2" s="2"/>
      <c r="K2" s="2"/>
      <c r="L2" s="2"/>
    </row>
    <row r="3" spans="2:12" x14ac:dyDescent="0.2">
      <c r="B3" s="2"/>
      <c r="C3" s="2"/>
      <c r="D3" s="2"/>
      <c r="E3" s="2"/>
      <c r="F3" s="2"/>
      <c r="G3" s="2"/>
      <c r="H3" s="2"/>
      <c r="I3" s="2"/>
      <c r="J3" s="2"/>
      <c r="K3" s="2"/>
      <c r="L3" s="2"/>
    </row>
    <row r="4" spans="2:12" x14ac:dyDescent="0.2">
      <c r="B4" s="2"/>
      <c r="C4" s="2"/>
      <c r="D4" s="2"/>
      <c r="E4" s="2"/>
      <c r="F4" s="2"/>
      <c r="G4" s="2"/>
      <c r="H4" s="2"/>
      <c r="I4" s="2"/>
      <c r="J4" s="2"/>
      <c r="K4" s="2"/>
      <c r="L4" s="2"/>
    </row>
    <row r="5" spans="2:12" x14ac:dyDescent="0.2">
      <c r="B5" s="2"/>
      <c r="C5" s="2"/>
      <c r="D5" s="2"/>
      <c r="E5" s="2"/>
      <c r="F5" s="2"/>
      <c r="G5" s="2"/>
      <c r="H5" s="2"/>
      <c r="I5" s="2"/>
      <c r="J5" s="2"/>
      <c r="K5" s="2"/>
      <c r="L5" s="2"/>
    </row>
    <row r="6" spans="2:12" x14ac:dyDescent="0.2">
      <c r="B6" s="2"/>
      <c r="C6" s="2"/>
      <c r="D6" s="2"/>
      <c r="E6" s="2"/>
      <c r="F6" s="2"/>
      <c r="G6" s="2"/>
      <c r="H6" s="2"/>
      <c r="I6" s="2"/>
      <c r="J6" s="2"/>
      <c r="K6" s="2"/>
      <c r="L6" s="2"/>
    </row>
    <row r="7" spans="2:12" x14ac:dyDescent="0.2">
      <c r="B7" s="2"/>
      <c r="C7" s="2"/>
      <c r="D7" s="2"/>
      <c r="E7" s="2"/>
      <c r="F7" s="2"/>
      <c r="G7" s="2"/>
      <c r="H7" s="2"/>
      <c r="I7" s="2"/>
      <c r="J7" s="2"/>
      <c r="K7" s="2"/>
      <c r="L7" s="2"/>
    </row>
    <row r="8" spans="2:12" x14ac:dyDescent="0.2">
      <c r="B8" s="2"/>
      <c r="C8" s="2"/>
      <c r="D8" s="2"/>
      <c r="E8" s="2"/>
      <c r="F8" s="2"/>
      <c r="G8" s="2"/>
      <c r="H8" s="2"/>
      <c r="I8" s="2"/>
      <c r="J8" s="2"/>
      <c r="K8" s="2"/>
      <c r="L8" s="2"/>
    </row>
    <row r="9" spans="2:12" ht="19.5" x14ac:dyDescent="0.3">
      <c r="B9" s="3" t="s">
        <v>0</v>
      </c>
      <c r="C9" s="2"/>
      <c r="D9" s="2"/>
      <c r="E9" s="2"/>
      <c r="F9" s="2"/>
      <c r="G9" s="2"/>
      <c r="H9" s="2"/>
      <c r="I9" s="2"/>
      <c r="J9" s="2"/>
      <c r="K9" s="2"/>
      <c r="L9" s="2"/>
    </row>
    <row r="10" spans="2:12" ht="19.5" x14ac:dyDescent="0.3">
      <c r="B10" s="324" t="s">
        <v>849</v>
      </c>
      <c r="C10" s="2"/>
      <c r="D10" s="2"/>
      <c r="E10" s="2"/>
      <c r="F10" s="2"/>
      <c r="G10" s="2"/>
      <c r="H10" s="2"/>
      <c r="I10" s="2"/>
      <c r="J10" s="2"/>
      <c r="K10" s="2"/>
      <c r="L10" s="2"/>
    </row>
    <row r="11" spans="2:12" ht="18.75" x14ac:dyDescent="0.3">
      <c r="B11" s="4"/>
      <c r="C11" s="2"/>
      <c r="D11" s="2"/>
      <c r="E11" s="2"/>
      <c r="F11" s="2"/>
      <c r="G11" s="2"/>
      <c r="H11" s="2"/>
      <c r="I11" s="2"/>
      <c r="J11" s="2"/>
      <c r="K11" s="2"/>
      <c r="L11" s="2"/>
    </row>
    <row r="12" spans="2:12" ht="18.75" x14ac:dyDescent="0.3">
      <c r="B12" s="4" t="s">
        <v>1</v>
      </c>
      <c r="C12" s="2"/>
      <c r="D12" s="2"/>
      <c r="E12" s="2"/>
      <c r="F12" s="2"/>
      <c r="G12" s="2"/>
      <c r="H12" s="2"/>
      <c r="I12" s="2"/>
      <c r="J12" s="2"/>
      <c r="K12" s="2"/>
      <c r="L12" s="2"/>
    </row>
    <row r="13" spans="2:12" ht="10.15" customHeight="1" x14ac:dyDescent="0.2">
      <c r="B13" s="2"/>
      <c r="C13" s="2"/>
      <c r="D13" s="2"/>
      <c r="E13" s="2"/>
      <c r="F13" s="2"/>
      <c r="G13" s="2"/>
      <c r="H13" s="2"/>
      <c r="I13" s="2"/>
      <c r="J13" s="2"/>
      <c r="K13" s="2"/>
      <c r="L13" s="2"/>
    </row>
    <row r="14" spans="2:12" ht="19.899999999999999" customHeight="1" x14ac:dyDescent="0.3">
      <c r="B14" s="5"/>
      <c r="C14" s="6" t="s">
        <v>2</v>
      </c>
      <c r="D14" s="2"/>
      <c r="E14" s="7"/>
      <c r="F14" s="2"/>
      <c r="G14" s="2"/>
      <c r="H14" s="2"/>
      <c r="I14" s="2"/>
      <c r="J14" s="2"/>
      <c r="K14" s="2"/>
      <c r="L14" s="2"/>
    </row>
    <row r="15" spans="2:12" ht="19.899999999999999" customHeight="1" x14ac:dyDescent="0.25">
      <c r="B15" s="8"/>
      <c r="C15" s="6" t="s">
        <v>3</v>
      </c>
      <c r="D15" s="2"/>
      <c r="E15" s="2"/>
      <c r="F15" s="2"/>
      <c r="G15" s="2"/>
      <c r="H15" s="2"/>
      <c r="I15" s="2"/>
      <c r="J15" s="2"/>
      <c r="K15" s="2"/>
      <c r="L15" s="2"/>
    </row>
    <row r="16" spans="2:12" ht="19.899999999999999" customHeight="1" x14ac:dyDescent="0.25">
      <c r="B16" s="8"/>
      <c r="C16" s="6" t="s">
        <v>4</v>
      </c>
      <c r="D16" s="2"/>
      <c r="E16" s="2"/>
      <c r="F16" s="2"/>
      <c r="G16" s="2"/>
      <c r="H16" s="2"/>
      <c r="I16" s="2"/>
      <c r="J16" s="2"/>
      <c r="K16" s="2"/>
      <c r="L16" s="2"/>
    </row>
    <row r="17" spans="2:12" ht="19.899999999999999" customHeight="1" x14ac:dyDescent="0.25">
      <c r="B17" s="8"/>
      <c r="C17" s="6" t="s">
        <v>5</v>
      </c>
      <c r="D17" s="2"/>
      <c r="E17" s="2"/>
      <c r="F17" s="2"/>
      <c r="G17" s="2"/>
      <c r="H17" s="2"/>
      <c r="I17" s="2"/>
      <c r="J17" s="2"/>
      <c r="K17" s="2"/>
      <c r="L17" s="2"/>
    </row>
    <row r="18" spans="2:12" ht="19.899999999999999" customHeight="1" x14ac:dyDescent="0.25">
      <c r="B18" s="8"/>
      <c r="C18" s="6" t="s">
        <v>6</v>
      </c>
      <c r="D18" s="2"/>
      <c r="E18" s="2"/>
      <c r="F18" s="2"/>
      <c r="G18" s="2"/>
      <c r="H18" s="2"/>
      <c r="I18" s="2"/>
      <c r="J18" s="2"/>
      <c r="K18" s="2"/>
      <c r="L18" s="2"/>
    </row>
    <row r="19" spans="2:12" ht="7.9" customHeight="1" x14ac:dyDescent="0.2">
      <c r="B19" s="2"/>
      <c r="C19" s="2"/>
      <c r="D19" s="2"/>
      <c r="E19" s="2"/>
      <c r="F19" s="2"/>
      <c r="G19" s="2"/>
      <c r="H19" s="2"/>
      <c r="I19" s="2"/>
      <c r="J19" s="2"/>
      <c r="K19" s="2"/>
      <c r="L19" s="2"/>
    </row>
    <row r="20" spans="2:12" ht="4.9000000000000004" customHeight="1" x14ac:dyDescent="0.2"/>
    <row r="21" spans="2:12" x14ac:dyDescent="0.2">
      <c r="B21" s="9" t="s">
        <v>7</v>
      </c>
      <c r="C21" s="9"/>
      <c r="D21" s="9"/>
      <c r="E21" s="9"/>
      <c r="F21" s="9"/>
      <c r="G21" s="9"/>
      <c r="H21" s="9" t="s">
        <v>8</v>
      </c>
      <c r="I21" s="9"/>
      <c r="J21" s="9"/>
      <c r="K21" s="9" t="s">
        <v>9</v>
      </c>
    </row>
    <row r="22" spans="2:12" ht="13.9" customHeight="1" x14ac:dyDescent="0.25">
      <c r="B22" s="287" t="s">
        <v>10</v>
      </c>
      <c r="C22" s="287"/>
      <c r="D22" s="287"/>
      <c r="E22" s="287"/>
      <c r="F22" s="287"/>
      <c r="G22" s="287"/>
      <c r="H22" s="288" t="s">
        <v>11</v>
      </c>
      <c r="I22" s="288"/>
      <c r="J22" s="288"/>
      <c r="K22" s="10" t="s">
        <v>12</v>
      </c>
    </row>
    <row r="23" spans="2:12" x14ac:dyDescent="0.2">
      <c r="B23" s="287"/>
      <c r="C23" s="287"/>
      <c r="D23" s="287"/>
      <c r="E23" s="287"/>
      <c r="F23" s="287"/>
      <c r="G23" s="287"/>
      <c r="H23" s="288"/>
      <c r="I23" s="288"/>
      <c r="J23" s="288"/>
    </row>
    <row r="24" spans="2:12" x14ac:dyDescent="0.2">
      <c r="B24" s="287"/>
      <c r="C24" s="287"/>
      <c r="D24" s="287"/>
      <c r="E24" s="287"/>
      <c r="F24" s="287"/>
      <c r="G24" s="287"/>
      <c r="H24" s="288"/>
      <c r="I24" s="288"/>
      <c r="J24" s="288"/>
    </row>
    <row r="25" spans="2:12" ht="19.899999999999999" customHeight="1" x14ac:dyDescent="0.2">
      <c r="B25" s="287"/>
      <c r="C25" s="287"/>
      <c r="D25" s="287"/>
      <c r="E25" s="287"/>
      <c r="F25" s="287"/>
      <c r="G25" s="287"/>
      <c r="H25" s="288"/>
      <c r="I25" s="288"/>
      <c r="J25" s="288"/>
    </row>
    <row r="26" spans="2:12" x14ac:dyDescent="0.2">
      <c r="B26" s="287"/>
      <c r="C26" s="287"/>
      <c r="D26" s="287"/>
      <c r="E26" s="287"/>
      <c r="F26" s="287"/>
      <c r="G26" s="287"/>
    </row>
    <row r="27" spans="2:12" x14ac:dyDescent="0.2">
      <c r="B27" s="287"/>
      <c r="C27" s="287"/>
      <c r="D27" s="287"/>
      <c r="E27" s="287"/>
      <c r="F27" s="287"/>
      <c r="G27" s="287"/>
    </row>
    <row r="29" spans="2:12" ht="12.75" customHeight="1" x14ac:dyDescent="0.2">
      <c r="B29" s="289" t="s">
        <v>13</v>
      </c>
      <c r="C29" s="289"/>
      <c r="D29" s="289"/>
      <c r="E29" s="289"/>
      <c r="F29" s="289"/>
      <c r="G29" s="289"/>
      <c r="H29" s="289"/>
      <c r="I29" s="289"/>
      <c r="J29" s="289"/>
      <c r="K29" s="289"/>
      <c r="L29" s="289"/>
    </row>
    <row r="30" spans="2:12" ht="27.75" customHeight="1" x14ac:dyDescent="0.2">
      <c r="B30" s="289"/>
      <c r="C30" s="289"/>
      <c r="D30" s="289"/>
      <c r="E30" s="289"/>
      <c r="F30" s="289"/>
      <c r="G30" s="289"/>
      <c r="H30" s="289"/>
      <c r="I30" s="289"/>
      <c r="J30" s="289"/>
      <c r="K30" s="289"/>
      <c r="L30" s="289"/>
    </row>
    <row r="31" spans="2:12" x14ac:dyDescent="0.2">
      <c r="B31" s="11"/>
      <c r="C31" s="11"/>
      <c r="D31" s="11"/>
      <c r="E31" s="11"/>
      <c r="F31" s="11"/>
      <c r="G31" s="11"/>
    </row>
    <row r="32" spans="2:12" x14ac:dyDescent="0.2">
      <c r="B32" s="11"/>
      <c r="C32" s="11"/>
      <c r="D32" s="11"/>
      <c r="E32" s="11"/>
      <c r="F32" s="11"/>
      <c r="G32" s="11"/>
    </row>
    <row r="33" spans="2:7" x14ac:dyDescent="0.2">
      <c r="B33" s="11"/>
      <c r="C33" s="11"/>
      <c r="D33" s="11"/>
      <c r="E33" s="11"/>
      <c r="F33" s="11"/>
      <c r="G33" s="11"/>
    </row>
    <row r="34" spans="2:7" ht="15" x14ac:dyDescent="0.2">
      <c r="B34" s="11"/>
      <c r="C34" s="11"/>
      <c r="D34" s="11"/>
      <c r="E34" s="12" t="s">
        <v>14</v>
      </c>
      <c r="F34" s="11"/>
      <c r="G34" s="11"/>
    </row>
    <row r="36" spans="2:7" ht="16.5" x14ac:dyDescent="0.3">
      <c r="F36" s="13" t="s">
        <v>15</v>
      </c>
    </row>
  </sheetData>
  <mergeCells count="3">
    <mergeCell ref="B22:G27"/>
    <mergeCell ref="H22:J25"/>
    <mergeCell ref="B29:L30"/>
  </mergeCells>
  <hyperlinks>
    <hyperlink ref="K22" r:id="rId1" xr:uid="{E16A3ABD-CBAE-41CC-9AD2-28B9585FF106}"/>
  </hyperlinks>
  <pageMargins left="0.7" right="0.7" top="0.75" bottom="0.75" header="0.3" footer="0.3"/>
  <pageSetup orientation="portrait" horizontalDpi="90" verticalDpi="90" r:id="rId2"/>
  <drawing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BF3FF9-FC72-443C-92BA-E56ED64C7E94}">
  <sheetPr>
    <pageSetUpPr autoPageBreaks="0"/>
  </sheetPr>
  <dimension ref="A1:AE191"/>
  <sheetViews>
    <sheetView showGridLines="0" zoomScale="70" zoomScaleNormal="70" workbookViewId="0">
      <pane xSplit="1" ySplit="2" topLeftCell="B58" activePane="bottomRight" state="frozen"/>
      <selection activeCell="K41" sqref="K41"/>
      <selection pane="topRight" activeCell="K41" sqref="K41"/>
      <selection pane="bottomLeft" activeCell="K41" sqref="K41"/>
      <selection pane="bottomRight" activeCell="A26" sqref="A26"/>
    </sheetView>
  </sheetViews>
  <sheetFormatPr defaultColWidth="12.42578125" defaultRowHeight="66.95" customHeight="1" outlineLevelRow="1" x14ac:dyDescent="0.25"/>
  <cols>
    <col min="1" max="1" width="52" style="18" customWidth="1"/>
    <col min="2" max="20" width="15.7109375" style="15" customWidth="1"/>
    <col min="21" max="21" width="26.7109375" style="15" customWidth="1"/>
    <col min="22" max="22" width="61.28515625" style="15" customWidth="1"/>
    <col min="23" max="23" width="138.28515625" style="15" customWidth="1"/>
    <col min="24" max="16384" width="12.42578125" style="15"/>
  </cols>
  <sheetData>
    <row r="1" spans="1:23" ht="15" customHeight="1" x14ac:dyDescent="0.25">
      <c r="A1" s="14" t="s">
        <v>16</v>
      </c>
    </row>
    <row r="2" spans="1:23" ht="60" customHeight="1" x14ac:dyDescent="0.25">
      <c r="A2" s="16" t="s">
        <v>17</v>
      </c>
      <c r="B2" s="16" t="s">
        <v>18</v>
      </c>
      <c r="C2" s="17" t="s">
        <v>19</v>
      </c>
      <c r="D2" s="17" t="s">
        <v>20</v>
      </c>
      <c r="E2" s="16" t="s">
        <v>21</v>
      </c>
      <c r="F2" s="16" t="s">
        <v>22</v>
      </c>
      <c r="G2" s="16" t="s">
        <v>23</v>
      </c>
      <c r="H2" s="16" t="s">
        <v>24</v>
      </c>
      <c r="I2" s="16" t="s">
        <v>25</v>
      </c>
      <c r="J2" s="16" t="s">
        <v>26</v>
      </c>
      <c r="K2" s="17" t="s">
        <v>27</v>
      </c>
      <c r="L2" s="16" t="s">
        <v>28</v>
      </c>
      <c r="M2" s="16" t="s">
        <v>29</v>
      </c>
      <c r="N2" s="16" t="s">
        <v>30</v>
      </c>
      <c r="O2" s="16" t="s">
        <v>31</v>
      </c>
      <c r="P2" s="16" t="s">
        <v>32</v>
      </c>
      <c r="Q2" s="16" t="s">
        <v>33</v>
      </c>
      <c r="R2" s="16" t="s">
        <v>34</v>
      </c>
      <c r="S2" s="17" t="s">
        <v>35</v>
      </c>
      <c r="T2" s="16" t="s">
        <v>36</v>
      </c>
      <c r="U2" s="16" t="s">
        <v>37</v>
      </c>
      <c r="V2" s="16" t="s">
        <v>38</v>
      </c>
      <c r="W2" s="16" t="s">
        <v>39</v>
      </c>
    </row>
    <row r="3" spans="1:23" ht="4.9000000000000004" customHeight="1" x14ac:dyDescent="0.25"/>
    <row r="4" spans="1:23" ht="40.15" customHeight="1" x14ac:dyDescent="0.25">
      <c r="A4" s="292" t="s">
        <v>40</v>
      </c>
      <c r="B4" s="292"/>
      <c r="C4" s="292"/>
      <c r="D4" s="292"/>
      <c r="E4" s="292"/>
      <c r="F4" s="292"/>
      <c r="G4" s="292"/>
      <c r="H4" s="292"/>
      <c r="I4" s="292"/>
      <c r="J4" s="292"/>
      <c r="K4" s="292"/>
      <c r="L4" s="292"/>
      <c r="M4" s="292"/>
      <c r="N4" s="292"/>
      <c r="O4" s="292"/>
      <c r="P4" s="292"/>
      <c r="Q4" s="292"/>
      <c r="R4" s="292"/>
      <c r="S4" s="292"/>
      <c r="T4" s="292"/>
      <c r="U4" s="292"/>
      <c r="V4" s="292"/>
      <c r="W4" s="292"/>
    </row>
    <row r="5" spans="1:23" ht="30" hidden="1" customHeight="1" outlineLevel="1" x14ac:dyDescent="0.25">
      <c r="A5" s="19" t="s">
        <v>41</v>
      </c>
      <c r="B5" s="20">
        <v>2.27</v>
      </c>
      <c r="C5" s="21">
        <v>1.76</v>
      </c>
      <c r="D5" s="21">
        <v>1.62</v>
      </c>
      <c r="E5" s="20">
        <v>1.74</v>
      </c>
      <c r="F5" s="20">
        <v>1.65</v>
      </c>
      <c r="G5" s="20">
        <v>1.82</v>
      </c>
      <c r="H5" s="20">
        <v>1.76</v>
      </c>
      <c r="I5" s="20">
        <v>2.36</v>
      </c>
      <c r="J5" s="20">
        <v>2.0499999999999998</v>
      </c>
      <c r="K5" s="21">
        <v>2.4700000000000002</v>
      </c>
      <c r="L5" s="20">
        <v>2.96</v>
      </c>
      <c r="M5" s="20">
        <v>2.4900000000000002</v>
      </c>
      <c r="N5" s="20">
        <v>1.99</v>
      </c>
      <c r="O5" s="20">
        <v>2.14</v>
      </c>
      <c r="P5" s="20">
        <v>2.4700000000000002</v>
      </c>
      <c r="Q5" s="20">
        <v>2.4500000000000002</v>
      </c>
      <c r="R5" s="20">
        <v>2.27</v>
      </c>
      <c r="S5" s="21">
        <v>1.73</v>
      </c>
      <c r="T5" s="21">
        <v>1.98</v>
      </c>
      <c r="U5" s="20" t="s">
        <v>42</v>
      </c>
      <c r="V5" s="22" t="s">
        <v>43</v>
      </c>
      <c r="W5" s="23" t="s">
        <v>44</v>
      </c>
    </row>
    <row r="6" spans="1:23" ht="30" hidden="1" customHeight="1" outlineLevel="1" x14ac:dyDescent="0.25">
      <c r="A6" s="19" t="s">
        <v>45</v>
      </c>
      <c r="B6" s="20">
        <v>73</v>
      </c>
      <c r="C6" s="21">
        <v>71.5</v>
      </c>
      <c r="D6" s="21">
        <v>77.599999999999994</v>
      </c>
      <c r="E6" s="20">
        <v>71.900000000000006</v>
      </c>
      <c r="F6" s="20">
        <v>77.400000000000006</v>
      </c>
      <c r="G6" s="20">
        <v>74.2</v>
      </c>
      <c r="H6" s="20">
        <v>77.400000000000006</v>
      </c>
      <c r="I6" s="20">
        <v>70.72</v>
      </c>
      <c r="J6" s="20">
        <v>68.099999999999994</v>
      </c>
      <c r="K6" s="21">
        <v>66.739999999999995</v>
      </c>
      <c r="L6" s="20">
        <v>61.37</v>
      </c>
      <c r="M6" s="20">
        <v>72.680000000000007</v>
      </c>
      <c r="N6" s="20">
        <v>72.77</v>
      </c>
      <c r="O6" s="20">
        <v>72.099999999999994</v>
      </c>
      <c r="P6" s="20">
        <v>75.13</v>
      </c>
      <c r="Q6" s="20">
        <v>72.11</v>
      </c>
      <c r="R6" s="20">
        <v>73.709999999999994</v>
      </c>
      <c r="S6" s="21">
        <v>70.69</v>
      </c>
      <c r="T6" s="21">
        <v>73.87</v>
      </c>
      <c r="U6" s="20" t="s">
        <v>46</v>
      </c>
      <c r="V6" s="22" t="s">
        <v>43</v>
      </c>
      <c r="W6" s="22" t="s">
        <v>47</v>
      </c>
    </row>
    <row r="7" spans="1:23" ht="30" hidden="1" customHeight="1" outlineLevel="1" x14ac:dyDescent="0.25">
      <c r="A7" s="19" t="s">
        <v>48</v>
      </c>
      <c r="B7" s="20">
        <v>79.8</v>
      </c>
      <c r="C7" s="21">
        <v>75.900000000000006</v>
      </c>
      <c r="D7" s="21">
        <v>80.400000000000006</v>
      </c>
      <c r="E7" s="20">
        <v>79.3</v>
      </c>
      <c r="F7" s="20">
        <v>82.3</v>
      </c>
      <c r="G7" s="20">
        <v>79.8</v>
      </c>
      <c r="H7" s="20">
        <v>82.7</v>
      </c>
      <c r="I7" s="20">
        <v>77.12</v>
      </c>
      <c r="J7" s="20">
        <v>77.5</v>
      </c>
      <c r="K7" s="21">
        <v>72.89</v>
      </c>
      <c r="L7" s="20">
        <v>65.680000000000007</v>
      </c>
      <c r="M7" s="20">
        <v>77.28</v>
      </c>
      <c r="N7" s="20">
        <v>75.94</v>
      </c>
      <c r="O7" s="20">
        <v>77.83</v>
      </c>
      <c r="P7" s="20">
        <v>81.53</v>
      </c>
      <c r="Q7" s="20">
        <v>76.2</v>
      </c>
      <c r="R7" s="20">
        <v>79.180000000000007</v>
      </c>
      <c r="S7" s="21">
        <v>76.02</v>
      </c>
      <c r="T7" s="21">
        <v>81.3</v>
      </c>
      <c r="U7" s="20" t="s">
        <v>46</v>
      </c>
      <c r="V7" s="22" t="s">
        <v>43</v>
      </c>
      <c r="W7" s="22" t="s">
        <v>47</v>
      </c>
    </row>
    <row r="8" spans="1:23" ht="30" hidden="1" customHeight="1" outlineLevel="1" x14ac:dyDescent="0.25">
      <c r="A8" s="19" t="s">
        <v>49</v>
      </c>
      <c r="B8" s="20">
        <v>18.850000000000001</v>
      </c>
      <c r="C8" s="21">
        <v>18.29</v>
      </c>
      <c r="D8" s="21">
        <v>23.43</v>
      </c>
      <c r="E8" s="20">
        <v>20.13</v>
      </c>
      <c r="F8" s="20">
        <v>22.06</v>
      </c>
      <c r="G8" s="20">
        <v>21.77</v>
      </c>
      <c r="H8" s="20">
        <v>22.64</v>
      </c>
      <c r="I8" s="20">
        <v>20.63</v>
      </c>
      <c r="J8" s="20">
        <v>20.07</v>
      </c>
      <c r="K8" s="21">
        <v>19.61</v>
      </c>
      <c r="L8" s="20">
        <v>17.68</v>
      </c>
      <c r="M8" s="20">
        <v>21.09</v>
      </c>
      <c r="N8" s="20">
        <v>19.96</v>
      </c>
      <c r="O8" s="20">
        <v>20</v>
      </c>
      <c r="P8" s="20">
        <v>23.04</v>
      </c>
      <c r="Q8" s="20">
        <v>19.97</v>
      </c>
      <c r="R8" s="20">
        <v>20.7</v>
      </c>
      <c r="S8" s="21">
        <v>19.03</v>
      </c>
      <c r="T8" s="21">
        <v>19.420000000000002</v>
      </c>
      <c r="U8" s="20" t="s">
        <v>50</v>
      </c>
      <c r="V8" s="22" t="s">
        <v>51</v>
      </c>
      <c r="W8" s="22" t="s">
        <v>52</v>
      </c>
    </row>
    <row r="9" spans="1:23" ht="30" hidden="1" customHeight="1" outlineLevel="1" x14ac:dyDescent="0.25">
      <c r="A9" s="19" t="s">
        <v>53</v>
      </c>
      <c r="B9" s="20">
        <v>23.64</v>
      </c>
      <c r="C9" s="21">
        <v>20.71</v>
      </c>
      <c r="D9" s="21">
        <v>24.79</v>
      </c>
      <c r="E9" s="20">
        <v>23.87</v>
      </c>
      <c r="F9" s="20">
        <v>25.21</v>
      </c>
      <c r="G9" s="20">
        <v>24</v>
      </c>
      <c r="H9" s="20">
        <v>25.65</v>
      </c>
      <c r="I9" s="20">
        <v>23.58</v>
      </c>
      <c r="J9" s="20">
        <v>22.75</v>
      </c>
      <c r="K9" s="21">
        <v>22.24</v>
      </c>
      <c r="L9" s="20">
        <v>19.62</v>
      </c>
      <c r="M9" s="20">
        <v>23.9</v>
      </c>
      <c r="N9" s="20">
        <v>20.61</v>
      </c>
      <c r="O9" s="20">
        <v>22.39</v>
      </c>
      <c r="P9" s="20">
        <v>26.14</v>
      </c>
      <c r="Q9" s="20">
        <v>22.5</v>
      </c>
      <c r="R9" s="20">
        <v>23.83</v>
      </c>
      <c r="S9" s="21">
        <v>21.74</v>
      </c>
      <c r="T9" s="21">
        <v>25.07</v>
      </c>
      <c r="U9" s="20" t="s">
        <v>50</v>
      </c>
      <c r="V9" s="22" t="s">
        <v>51</v>
      </c>
      <c r="W9" s="22" t="s">
        <v>52</v>
      </c>
    </row>
    <row r="10" spans="1:23" ht="30" hidden="1" customHeight="1" outlineLevel="1" x14ac:dyDescent="0.25">
      <c r="A10" s="19" t="s">
        <v>54</v>
      </c>
      <c r="B10" s="20">
        <v>7.1</v>
      </c>
      <c r="C10" s="21">
        <v>6.94</v>
      </c>
      <c r="D10" s="21">
        <v>9.73</v>
      </c>
      <c r="E10" s="20">
        <v>8.3699999999999992</v>
      </c>
      <c r="F10" s="20">
        <v>8.68</v>
      </c>
      <c r="G10" s="20">
        <v>8.73</v>
      </c>
      <c r="H10" s="20">
        <v>9.1999999999999993</v>
      </c>
      <c r="I10" s="20">
        <v>9.31</v>
      </c>
      <c r="J10" s="20">
        <v>7.59</v>
      </c>
      <c r="K10" s="21">
        <v>9.59</v>
      </c>
      <c r="L10" s="20">
        <v>6.8</v>
      </c>
      <c r="M10" s="20">
        <v>8.48</v>
      </c>
      <c r="N10" s="20">
        <v>7.84</v>
      </c>
      <c r="O10" s="20">
        <v>8.4</v>
      </c>
      <c r="P10" s="20">
        <v>10.19</v>
      </c>
      <c r="Q10" s="20">
        <v>7.43</v>
      </c>
      <c r="R10" s="20">
        <v>7.74</v>
      </c>
      <c r="S10" s="21">
        <v>7.3</v>
      </c>
      <c r="T10" s="21">
        <v>7.47</v>
      </c>
      <c r="U10" s="20" t="s">
        <v>50</v>
      </c>
      <c r="V10" s="22" t="s">
        <v>51</v>
      </c>
      <c r="W10" s="22" t="s">
        <v>55</v>
      </c>
    </row>
    <row r="11" spans="1:23" ht="30" hidden="1" customHeight="1" outlineLevel="1" x14ac:dyDescent="0.25">
      <c r="A11" s="19" t="s">
        <v>56</v>
      </c>
      <c r="B11" s="20">
        <v>9.02</v>
      </c>
      <c r="C11" s="21">
        <v>7.2</v>
      </c>
      <c r="D11" s="21">
        <v>9.81</v>
      </c>
      <c r="E11" s="20">
        <v>10.1</v>
      </c>
      <c r="F11" s="20">
        <v>10.23</v>
      </c>
      <c r="G11" s="20">
        <v>9.61</v>
      </c>
      <c r="H11" s="20">
        <v>10.5</v>
      </c>
      <c r="I11" s="20">
        <v>10.59</v>
      </c>
      <c r="J11" s="20">
        <v>8.6300000000000008</v>
      </c>
      <c r="K11" s="21">
        <v>9.76</v>
      </c>
      <c r="L11" s="20">
        <v>7.71</v>
      </c>
      <c r="M11" s="20">
        <v>9.73</v>
      </c>
      <c r="N11" s="20">
        <v>7.15</v>
      </c>
      <c r="O11" s="20">
        <v>9.14</v>
      </c>
      <c r="P11" s="20">
        <v>11.47</v>
      </c>
      <c r="Q11" s="20">
        <v>8.4600000000000009</v>
      </c>
      <c r="R11" s="20">
        <v>9.27</v>
      </c>
      <c r="S11" s="21">
        <v>8</v>
      </c>
      <c r="T11" s="21">
        <v>10.9</v>
      </c>
      <c r="U11" s="20" t="s">
        <v>50</v>
      </c>
      <c r="V11" s="22" t="s">
        <v>51</v>
      </c>
      <c r="W11" s="22" t="s">
        <v>55</v>
      </c>
    </row>
    <row r="12" spans="1:23" ht="30" hidden="1" customHeight="1" outlineLevel="1" x14ac:dyDescent="0.25">
      <c r="A12" s="24" t="s">
        <v>57</v>
      </c>
      <c r="B12" s="25">
        <v>0.67390000000000005</v>
      </c>
      <c r="C12" s="26">
        <v>0.59619999999999995</v>
      </c>
      <c r="D12" s="26">
        <v>0.5897</v>
      </c>
      <c r="E12" s="25">
        <v>0.627</v>
      </c>
      <c r="F12" s="25">
        <v>0.66859999999999997</v>
      </c>
      <c r="G12" s="25">
        <v>0.58879999999999999</v>
      </c>
      <c r="H12" s="25">
        <v>0.57599999999999996</v>
      </c>
      <c r="I12" s="25">
        <v>0.56040000000000001</v>
      </c>
      <c r="J12" s="25">
        <v>0.58850000000000002</v>
      </c>
      <c r="K12" s="26">
        <v>0.56740000000000002</v>
      </c>
      <c r="L12" s="25">
        <v>0.59770000000000001</v>
      </c>
      <c r="M12" s="25">
        <v>0.58650000000000002</v>
      </c>
      <c r="N12" s="25">
        <v>0.52159999999999995</v>
      </c>
      <c r="O12" s="25">
        <v>0.58409999999999995</v>
      </c>
      <c r="P12" s="25">
        <v>0.56289999999999996</v>
      </c>
      <c r="Q12" s="25">
        <v>0.57230000000000003</v>
      </c>
      <c r="R12" s="25">
        <v>0.56369999999999998</v>
      </c>
      <c r="S12" s="26">
        <v>0.61140000000000005</v>
      </c>
      <c r="T12" s="26">
        <v>0.70850000000000002</v>
      </c>
      <c r="U12" s="27">
        <v>2020</v>
      </c>
      <c r="V12" s="22" t="s">
        <v>43</v>
      </c>
      <c r="W12" s="22" t="s">
        <v>58</v>
      </c>
    </row>
    <row r="13" spans="1:23" ht="30" hidden="1" customHeight="1" outlineLevel="1" x14ac:dyDescent="0.25">
      <c r="A13" s="28" t="s">
        <v>59</v>
      </c>
      <c r="B13" s="29">
        <v>0.25900000000000001</v>
      </c>
      <c r="C13" s="30">
        <v>0.185</v>
      </c>
      <c r="D13" s="30">
        <v>0.38500000000000001</v>
      </c>
      <c r="E13" s="29">
        <v>0.215</v>
      </c>
      <c r="F13" s="29">
        <v>0.27400000000000002</v>
      </c>
      <c r="G13" s="29">
        <v>0.20399999999999999</v>
      </c>
      <c r="H13" s="29">
        <v>0.23499999999999999</v>
      </c>
      <c r="I13" s="29">
        <v>0.18099999999999999</v>
      </c>
      <c r="J13" s="29">
        <v>0.19700000000000001</v>
      </c>
      <c r="K13" s="30">
        <v>0.17699999999999999</v>
      </c>
      <c r="L13" s="29">
        <v>0.13</v>
      </c>
      <c r="M13" s="29">
        <v>0.11899999999999999</v>
      </c>
      <c r="N13" s="29">
        <v>0.20899999999999999</v>
      </c>
      <c r="O13" s="29">
        <v>0.17899999999999999</v>
      </c>
      <c r="P13" s="29">
        <v>0.2</v>
      </c>
      <c r="Q13" s="29">
        <v>0.16200000000000001</v>
      </c>
      <c r="R13" s="29">
        <v>0.19900000000000001</v>
      </c>
      <c r="S13" s="30">
        <v>0.26900000000000002</v>
      </c>
      <c r="T13" s="30">
        <v>0.34039999999999998</v>
      </c>
      <c r="U13" s="31">
        <v>2020</v>
      </c>
      <c r="V13" s="32" t="s">
        <v>43</v>
      </c>
      <c r="W13" s="32" t="s">
        <v>60</v>
      </c>
    </row>
    <row r="14" spans="1:23" ht="15" customHeight="1" collapsed="1" x14ac:dyDescent="0.25">
      <c r="B14" s="33"/>
      <c r="C14" s="33"/>
      <c r="D14" s="34"/>
      <c r="E14" s="33"/>
      <c r="F14" s="33"/>
      <c r="G14" s="33"/>
      <c r="H14" s="33"/>
      <c r="I14" s="33"/>
      <c r="J14" s="33"/>
      <c r="K14" s="33"/>
      <c r="L14" s="33"/>
      <c r="M14" s="33"/>
      <c r="N14" s="33"/>
      <c r="O14" s="33"/>
      <c r="P14" s="33"/>
      <c r="Q14" s="33"/>
      <c r="R14" s="33"/>
      <c r="S14" s="33"/>
      <c r="T14" s="33"/>
      <c r="U14" s="33"/>
    </row>
    <row r="15" spans="1:23" ht="40.15" customHeight="1" x14ac:dyDescent="0.25">
      <c r="A15" s="266" t="s">
        <v>61</v>
      </c>
      <c r="B15" s="266"/>
      <c r="C15" s="266"/>
      <c r="D15" s="266"/>
      <c r="E15" s="266"/>
      <c r="F15" s="266"/>
      <c r="G15" s="266"/>
      <c r="H15" s="266"/>
      <c r="I15" s="266"/>
      <c r="J15" s="266"/>
      <c r="K15" s="266"/>
      <c r="L15" s="266"/>
      <c r="M15" s="266"/>
      <c r="N15" s="266"/>
      <c r="O15" s="266"/>
      <c r="P15" s="266"/>
      <c r="Q15" s="266"/>
      <c r="R15" s="266"/>
      <c r="S15" s="266"/>
      <c r="T15" s="266"/>
      <c r="U15" s="267"/>
      <c r="V15" s="266"/>
      <c r="W15" s="266"/>
    </row>
    <row r="16" spans="1:23" ht="30" hidden="1" customHeight="1" outlineLevel="1" x14ac:dyDescent="0.25">
      <c r="A16" s="19" t="s">
        <v>62</v>
      </c>
      <c r="B16" s="278">
        <v>18025.490000000002</v>
      </c>
      <c r="C16" s="278">
        <v>30206.080000000002</v>
      </c>
      <c r="D16" s="278">
        <v>16473.97</v>
      </c>
      <c r="E16" s="278">
        <v>14821.22</v>
      </c>
      <c r="F16" s="278">
        <v>24148.35</v>
      </c>
      <c r="G16" s="278">
        <v>13960.17</v>
      </c>
      <c r="H16" s="278">
        <v>16139.64</v>
      </c>
      <c r="I16" s="278">
        <v>17717.88</v>
      </c>
      <c r="J16" s="278">
        <v>7359.94</v>
      </c>
      <c r="K16" s="278">
        <v>10125.959999999999</v>
      </c>
      <c r="L16" s="278">
        <v>1667.23</v>
      </c>
      <c r="M16" s="278">
        <v>4786.5600000000004</v>
      </c>
      <c r="N16" s="278">
        <v>8612.84</v>
      </c>
      <c r="O16" s="278">
        <v>18619.48</v>
      </c>
      <c r="P16" s="278">
        <v>24807.72</v>
      </c>
      <c r="Q16" s="278">
        <v>12462.43</v>
      </c>
      <c r="R16" s="278">
        <v>13388.07</v>
      </c>
      <c r="S16" s="278">
        <v>28841.5</v>
      </c>
      <c r="T16" s="278">
        <v>21560.55</v>
      </c>
      <c r="U16" s="27" t="s">
        <v>375</v>
      </c>
      <c r="V16" s="22" t="s">
        <v>63</v>
      </c>
      <c r="W16" s="23" t="s">
        <v>64</v>
      </c>
    </row>
    <row r="17" spans="1:23" ht="30" hidden="1" customHeight="1" outlineLevel="1" x14ac:dyDescent="0.25">
      <c r="A17" s="19" t="s">
        <v>65</v>
      </c>
      <c r="B17" s="278">
        <v>11313.87</v>
      </c>
      <c r="C17" s="279">
        <v>35611.129999999997</v>
      </c>
      <c r="D17" s="279">
        <v>18543.400000000001</v>
      </c>
      <c r="E17" s="278">
        <v>9765.5</v>
      </c>
      <c r="F17" s="278">
        <v>16564.419999999998</v>
      </c>
      <c r="G17" s="278">
        <v>6933.32</v>
      </c>
      <c r="H17" s="278">
        <v>12341.98</v>
      </c>
      <c r="I17" s="278">
        <v>8633.82</v>
      </c>
      <c r="J17" s="278">
        <v>4170.1499999999996</v>
      </c>
      <c r="K17" s="279">
        <v>5857.03</v>
      </c>
      <c r="L17" s="278">
        <v>847.91300000000001</v>
      </c>
      <c r="M17" s="278">
        <v>2619.1799999999998</v>
      </c>
      <c r="N17" s="278">
        <v>5782.9</v>
      </c>
      <c r="O17" s="278">
        <v>10211.14</v>
      </c>
      <c r="P17" s="283">
        <v>17644.88</v>
      </c>
      <c r="Q17" s="278">
        <v>6256.41</v>
      </c>
      <c r="R17" s="278">
        <v>7438.48</v>
      </c>
      <c r="S17" s="279">
        <v>16745.87</v>
      </c>
      <c r="T17" s="278">
        <v>17961.62</v>
      </c>
      <c r="U17" s="27" t="s">
        <v>375</v>
      </c>
      <c r="V17" s="22" t="s">
        <v>63</v>
      </c>
      <c r="W17" s="23" t="s">
        <v>66</v>
      </c>
    </row>
    <row r="18" spans="1:23" ht="30" hidden="1" customHeight="1" outlineLevel="1" x14ac:dyDescent="0.25">
      <c r="A18" s="19" t="s">
        <v>67</v>
      </c>
      <c r="B18" s="35">
        <v>6.3899999999999998E-3</v>
      </c>
      <c r="C18" s="36">
        <v>9.0000000000000006E-5</v>
      </c>
      <c r="D18" s="36">
        <v>4.0000000000000003E-5</v>
      </c>
      <c r="E18" s="25">
        <v>2.4369999999999999E-2</v>
      </c>
      <c r="F18" s="35">
        <v>3.5599999999999998E-3</v>
      </c>
      <c r="G18" s="35">
        <v>5.5300000000000002E-3</v>
      </c>
      <c r="H18" s="35">
        <v>6.4999999999999997E-4</v>
      </c>
      <c r="I18" s="35">
        <v>1.4400000000000001E-3</v>
      </c>
      <c r="J18" s="35">
        <v>3.8999999999999999E-4</v>
      </c>
      <c r="K18" s="36">
        <v>6.0000000000000002E-5</v>
      </c>
      <c r="L18" s="35">
        <v>1.4999999999999999E-4</v>
      </c>
      <c r="M18" s="35">
        <v>3.6000000000000002E-4</v>
      </c>
      <c r="N18" s="35">
        <v>1.9000000000000001E-4</v>
      </c>
      <c r="O18" s="25">
        <v>1.8419999999999999E-2</v>
      </c>
      <c r="P18" s="101">
        <v>8.3000000000000001E-4</v>
      </c>
      <c r="Q18" s="35">
        <v>6.9999999999999999E-4</v>
      </c>
      <c r="R18" s="35">
        <v>3.4199999999999999E-3</v>
      </c>
      <c r="S18" s="36">
        <v>3.1E-4</v>
      </c>
      <c r="T18" s="35">
        <v>5.9000000000000003E-4</v>
      </c>
      <c r="U18" s="27" t="s">
        <v>375</v>
      </c>
      <c r="V18" s="22" t="s">
        <v>63</v>
      </c>
      <c r="W18" s="22" t="s">
        <v>68</v>
      </c>
    </row>
    <row r="19" spans="1:23" ht="30" hidden="1" customHeight="1" outlineLevel="1" x14ac:dyDescent="0.25">
      <c r="A19" s="24" t="s">
        <v>69</v>
      </c>
      <c r="B19" s="37">
        <v>-5.7189999999999998E-2</v>
      </c>
      <c r="C19" s="37">
        <v>-8.3250000000000005E-2</v>
      </c>
      <c r="D19" s="37">
        <v>-7.5999999999999998E-2</v>
      </c>
      <c r="E19" s="37">
        <v>-5.3030000000000001E-2</v>
      </c>
      <c r="F19" s="37">
        <v>-4.4859999999999997E-2</v>
      </c>
      <c r="G19" s="37">
        <v>-2.3859999999999999E-2</v>
      </c>
      <c r="H19" s="37">
        <v>-3.2919999999999998E-2</v>
      </c>
      <c r="I19" s="37">
        <v>-9.6500000000000006E-3</v>
      </c>
      <c r="J19" s="37">
        <v>-5.4399999999999997E-2</v>
      </c>
      <c r="K19" s="37">
        <v>0.52768000000000004</v>
      </c>
      <c r="L19" s="37">
        <v>-0.04</v>
      </c>
      <c r="M19" s="37">
        <v>-2.35E-2</v>
      </c>
      <c r="N19" s="37">
        <v>-5.6050000000000003E-2</v>
      </c>
      <c r="O19" s="37">
        <v>-6.6299999999999998E-2</v>
      </c>
      <c r="P19" s="121">
        <v>-2.0500000000000001E-2</v>
      </c>
      <c r="Q19" s="121">
        <v>-0.01</v>
      </c>
      <c r="R19" s="37">
        <v>-4.5339999999999998E-2</v>
      </c>
      <c r="S19" s="37">
        <v>-4.5400000000000003E-2</v>
      </c>
      <c r="T19" s="37">
        <v>-0.03</v>
      </c>
      <c r="U19" s="27" t="s">
        <v>375</v>
      </c>
      <c r="V19" s="22" t="s">
        <v>835</v>
      </c>
      <c r="W19" s="22" t="s">
        <v>70</v>
      </c>
    </row>
    <row r="20" spans="1:23" ht="30" hidden="1" customHeight="1" outlineLevel="1" x14ac:dyDescent="0.25">
      <c r="A20" s="19" t="s">
        <v>71</v>
      </c>
      <c r="B20" s="281">
        <v>0.53800000000000003</v>
      </c>
      <c r="C20" s="37">
        <v>2.3699999999999999E-2</v>
      </c>
      <c r="D20" s="37">
        <v>4.4639999999999999E-2</v>
      </c>
      <c r="E20" s="38">
        <v>3.5549999999999998E-2</v>
      </c>
      <c r="F20" s="38">
        <v>3.3739999999999999E-2</v>
      </c>
      <c r="G20" s="38">
        <v>3.5119999999999998E-2</v>
      </c>
      <c r="H20" s="38">
        <v>1.537E-2</v>
      </c>
      <c r="I20" s="38">
        <v>3.5490000000000001E-2</v>
      </c>
      <c r="J20" s="38">
        <v>6.4000000000000005E-4</v>
      </c>
      <c r="K20" s="37">
        <v>1.8079999999999999E-2</v>
      </c>
      <c r="L20" s="38">
        <v>0.22186</v>
      </c>
      <c r="M20" s="38">
        <v>3.1570000000000001E-2</v>
      </c>
      <c r="N20" s="38">
        <v>5.0999999999999997E-2</v>
      </c>
      <c r="O20" s="38">
        <v>2.7019999999999999E-2</v>
      </c>
      <c r="P20" s="281">
        <v>-9.0600000000000003E-3</v>
      </c>
      <c r="Q20" s="281">
        <v>2.9090000000000001E-2</v>
      </c>
      <c r="R20" s="38">
        <v>1.711E-2</v>
      </c>
      <c r="S20" s="37">
        <v>-1.0030000000000001E-2</v>
      </c>
      <c r="T20" s="38">
        <v>8.7940000000000004E-2</v>
      </c>
      <c r="U20" s="27" t="s">
        <v>375</v>
      </c>
      <c r="V20" s="22" t="s">
        <v>835</v>
      </c>
      <c r="W20" s="22" t="s">
        <v>70</v>
      </c>
    </row>
    <row r="21" spans="1:23" ht="30" hidden="1" customHeight="1" outlineLevel="1" x14ac:dyDescent="0.25">
      <c r="A21" s="19" t="s">
        <v>72</v>
      </c>
      <c r="B21" s="25">
        <v>0.12587000000000001</v>
      </c>
      <c r="C21" s="37">
        <v>0.14681</v>
      </c>
      <c r="D21" s="37">
        <v>0.10600999999999999</v>
      </c>
      <c r="E21" s="38">
        <v>0.14857000000000001</v>
      </c>
      <c r="F21" s="38">
        <v>0.20204</v>
      </c>
      <c r="G21" s="38">
        <v>0.17799000000000001</v>
      </c>
      <c r="H21" s="38">
        <v>0.14555999999999999</v>
      </c>
      <c r="I21" s="38">
        <v>0.22972000000000001</v>
      </c>
      <c r="J21" s="38">
        <v>0.12068</v>
      </c>
      <c r="K21" s="37">
        <v>0.27748</v>
      </c>
      <c r="L21" s="38">
        <v>0.27234000000000003</v>
      </c>
      <c r="M21" s="38">
        <v>0.18901999999999999</v>
      </c>
      <c r="N21" s="38">
        <v>0.16381999999999999</v>
      </c>
      <c r="O21" s="38">
        <v>0.20669999999999999</v>
      </c>
      <c r="P21" s="281">
        <v>0.39523000000000003</v>
      </c>
      <c r="Q21" s="281">
        <v>0.24326</v>
      </c>
      <c r="R21" s="38">
        <v>0.21801999999999999</v>
      </c>
      <c r="S21" s="37">
        <v>0.11831</v>
      </c>
      <c r="T21" s="38">
        <v>0.16533</v>
      </c>
      <c r="U21" s="27" t="s">
        <v>375</v>
      </c>
      <c r="V21" s="22" t="s">
        <v>63</v>
      </c>
      <c r="W21" s="22" t="s">
        <v>73</v>
      </c>
    </row>
    <row r="22" spans="1:23" ht="40.15" hidden="1" customHeight="1" outlineLevel="1" x14ac:dyDescent="0.25">
      <c r="A22" s="39" t="s">
        <v>834</v>
      </c>
      <c r="B22" s="40">
        <v>0.1111</v>
      </c>
      <c r="C22" s="41">
        <v>1.66E-2</v>
      </c>
      <c r="D22" s="41">
        <v>4.0399999999999998E-2</v>
      </c>
      <c r="E22" s="40">
        <v>0.1265</v>
      </c>
      <c r="F22" s="40">
        <v>6.0699999999999997E-2</v>
      </c>
      <c r="G22" s="40">
        <v>5.7599999999999998E-2</v>
      </c>
      <c r="H22" s="40">
        <v>3.95E-2</v>
      </c>
      <c r="I22" s="40">
        <v>1.7500000000000002E-2</v>
      </c>
      <c r="J22" s="40">
        <v>2.6200000000000001E-2</v>
      </c>
      <c r="K22" s="41">
        <v>2.1499999999999998E-2</v>
      </c>
      <c r="L22" s="282">
        <v>0.10199999999999999</v>
      </c>
      <c r="M22" s="282">
        <v>6.4999999999999997E-3</v>
      </c>
      <c r="N22" s="282">
        <v>6.7999999999999996E-3</v>
      </c>
      <c r="O22" s="282">
        <v>3.4000000000000002E-2</v>
      </c>
      <c r="P22" s="282">
        <v>1.3100000000000001E-2</v>
      </c>
      <c r="Q22" s="282">
        <v>3.4099999999999998E-2</v>
      </c>
      <c r="R22" s="40">
        <v>2.8299999999999999E-2</v>
      </c>
      <c r="S22" s="41">
        <v>6.6400000000000001E-2</v>
      </c>
      <c r="T22" s="40">
        <v>7.1599999999999997E-2</v>
      </c>
      <c r="U22" s="31">
        <v>2016</v>
      </c>
      <c r="V22" s="32" t="s">
        <v>74</v>
      </c>
      <c r="W22" s="32" t="s">
        <v>75</v>
      </c>
    </row>
    <row r="23" spans="1:23" ht="15" customHeight="1" collapsed="1" x14ac:dyDescent="0.25">
      <c r="A23" s="42"/>
      <c r="B23" s="43"/>
      <c r="C23" s="43"/>
      <c r="D23" s="43"/>
      <c r="E23" s="43"/>
      <c r="F23" s="43"/>
      <c r="G23" s="43"/>
      <c r="H23" s="43"/>
      <c r="I23" s="43"/>
      <c r="J23" s="43"/>
      <c r="K23" s="43"/>
      <c r="L23" s="43"/>
      <c r="M23" s="43"/>
      <c r="N23" s="43"/>
      <c r="O23" s="43"/>
      <c r="P23" s="43"/>
      <c r="Q23" s="43"/>
      <c r="R23" s="43"/>
      <c r="S23" s="43"/>
      <c r="T23" s="43"/>
      <c r="U23" s="43"/>
    </row>
    <row r="24" spans="1:23" ht="40.15" customHeight="1" x14ac:dyDescent="0.25">
      <c r="A24" s="266" t="s">
        <v>76</v>
      </c>
      <c r="B24" s="266"/>
      <c r="C24" s="266"/>
      <c r="D24" s="266"/>
      <c r="E24" s="266"/>
      <c r="F24" s="266"/>
      <c r="G24" s="266"/>
      <c r="H24" s="266"/>
      <c r="I24" s="266"/>
      <c r="J24" s="266"/>
      <c r="K24" s="266"/>
      <c r="L24" s="266"/>
      <c r="M24" s="266"/>
      <c r="N24" s="266"/>
      <c r="O24" s="266"/>
      <c r="P24" s="266"/>
      <c r="Q24" s="266"/>
      <c r="R24" s="266"/>
      <c r="S24" s="266"/>
      <c r="T24" s="266"/>
      <c r="U24" s="267"/>
      <c r="V24" s="266"/>
      <c r="W24" s="266"/>
    </row>
    <row r="25" spans="1:23" s="44" customFormat="1" ht="30" customHeight="1" outlineLevel="1" x14ac:dyDescent="0.25">
      <c r="A25" s="23" t="s">
        <v>77</v>
      </c>
      <c r="B25" s="26">
        <v>0.48662</v>
      </c>
      <c r="C25" s="26">
        <v>0.67417000000000005</v>
      </c>
      <c r="D25" s="26">
        <v>0.61143999999999998</v>
      </c>
      <c r="E25" s="272">
        <v>0.53718999999999995</v>
      </c>
      <c r="F25" s="26">
        <v>0.51215999999999995</v>
      </c>
      <c r="G25" s="26">
        <v>0.58631999999999995</v>
      </c>
      <c r="H25" s="26">
        <v>0.46022999999999997</v>
      </c>
      <c r="I25" s="26">
        <v>0.51136000000000004</v>
      </c>
      <c r="J25" s="26">
        <v>0.46477000000000002</v>
      </c>
      <c r="K25" s="26">
        <v>0.41453000000000001</v>
      </c>
      <c r="L25" s="26">
        <v>0.63792000000000004</v>
      </c>
      <c r="M25" s="26">
        <v>0.47420000000000001</v>
      </c>
      <c r="N25" s="26">
        <v>0.60795999999999994</v>
      </c>
      <c r="O25" s="26">
        <v>0.44003999999999999</v>
      </c>
      <c r="P25" s="26">
        <v>0.52515000000000001</v>
      </c>
      <c r="Q25" s="26">
        <v>0.57474999999999998</v>
      </c>
      <c r="R25" s="26">
        <v>0.70450000000000002</v>
      </c>
      <c r="S25" s="26">
        <v>0.49897999999999998</v>
      </c>
      <c r="T25" s="26">
        <v>0.56069000000000002</v>
      </c>
      <c r="U25" s="27">
        <v>2020</v>
      </c>
      <c r="V25" s="23" t="s">
        <v>78</v>
      </c>
      <c r="W25" s="290" t="s">
        <v>79</v>
      </c>
    </row>
    <row r="26" spans="1:23" s="44" customFormat="1" ht="30" customHeight="1" outlineLevel="1" x14ac:dyDescent="0.25">
      <c r="A26" s="23" t="s">
        <v>80</v>
      </c>
      <c r="B26" s="26">
        <v>0.72565000000000002</v>
      </c>
      <c r="C26" s="26">
        <v>0.81815000000000004</v>
      </c>
      <c r="D26" s="26">
        <v>0.68671000000000004</v>
      </c>
      <c r="E26" s="272">
        <v>0.74067000000000005</v>
      </c>
      <c r="F26" s="26">
        <v>0.74160000000000004</v>
      </c>
      <c r="G26" s="26">
        <v>0.81840999999999997</v>
      </c>
      <c r="H26" s="26">
        <v>0.74153000000000002</v>
      </c>
      <c r="I26" s="26">
        <v>0.77561999999999998</v>
      </c>
      <c r="J26" s="26">
        <v>0.78961999999999999</v>
      </c>
      <c r="K26" s="26">
        <v>0.73441000000000001</v>
      </c>
      <c r="L26" s="26">
        <v>0.73109999999999997</v>
      </c>
      <c r="M26" s="26">
        <v>0.83487999999999996</v>
      </c>
      <c r="N26" s="26">
        <v>0.73975000000000002</v>
      </c>
      <c r="O26" s="26">
        <v>0.78698000000000001</v>
      </c>
      <c r="P26" s="26">
        <v>0.80242999999999998</v>
      </c>
      <c r="Q26" s="26">
        <v>0.83970999999999996</v>
      </c>
      <c r="R26" s="26">
        <v>0.84955999999999998</v>
      </c>
      <c r="S26" s="26">
        <v>0.70176000000000005</v>
      </c>
      <c r="T26" s="26">
        <v>0.73873999999999995</v>
      </c>
      <c r="U26" s="27">
        <v>2020</v>
      </c>
      <c r="V26" s="23" t="s">
        <v>78</v>
      </c>
      <c r="W26" s="290"/>
    </row>
    <row r="27" spans="1:23" s="44" customFormat="1" ht="30" customHeight="1" outlineLevel="1" x14ac:dyDescent="0.25">
      <c r="A27" s="23" t="s">
        <v>81</v>
      </c>
      <c r="B27" s="26">
        <v>0.60219</v>
      </c>
      <c r="C27" s="26">
        <v>0.74385000000000001</v>
      </c>
      <c r="D27" s="26">
        <v>0.64686999999999995</v>
      </c>
      <c r="E27" s="272">
        <v>0.63604000000000005</v>
      </c>
      <c r="F27" s="26">
        <v>0.62509000000000003</v>
      </c>
      <c r="G27" s="26">
        <v>0.69913000000000003</v>
      </c>
      <c r="H27" s="26">
        <v>0.59997999999999996</v>
      </c>
      <c r="I27" s="26">
        <v>0.64156000000000002</v>
      </c>
      <c r="J27" s="26">
        <v>0.61197999999999997</v>
      </c>
      <c r="K27" s="26">
        <v>0.57571000000000006</v>
      </c>
      <c r="L27" s="26">
        <v>0.68335000000000001</v>
      </c>
      <c r="M27" s="26">
        <v>0.65242</v>
      </c>
      <c r="N27" s="26">
        <v>0.67296999999999996</v>
      </c>
      <c r="O27" s="26">
        <v>0.61126999999999998</v>
      </c>
      <c r="P27" s="26">
        <v>0.66298000000000001</v>
      </c>
      <c r="Q27" s="26">
        <v>0.70872999999999997</v>
      </c>
      <c r="R27" s="26">
        <v>0.77637</v>
      </c>
      <c r="S27" s="26">
        <v>0.59777999999999998</v>
      </c>
      <c r="T27" s="26">
        <v>0.64556999999999998</v>
      </c>
      <c r="U27" s="27">
        <v>2020</v>
      </c>
      <c r="V27" s="23" t="s">
        <v>78</v>
      </c>
      <c r="W27" s="290"/>
    </row>
    <row r="28" spans="1:23" s="44" customFormat="1" ht="30" customHeight="1" outlineLevel="1" x14ac:dyDescent="0.25">
      <c r="A28" s="23" t="s">
        <v>82</v>
      </c>
      <c r="B28" s="26">
        <v>0.29409999999999997</v>
      </c>
      <c r="C28" s="26">
        <v>0.4133</v>
      </c>
      <c r="D28" s="26">
        <v>0.42330000000000001</v>
      </c>
      <c r="E28" s="26">
        <v>0.49390000000000001</v>
      </c>
      <c r="F28" s="26">
        <v>0.29659999999999997</v>
      </c>
      <c r="G28" s="26">
        <v>0.44340000000000002</v>
      </c>
      <c r="H28" s="26">
        <v>0.33950000000000002</v>
      </c>
      <c r="I28" s="26">
        <v>0.31790000000000002</v>
      </c>
      <c r="J28" s="26">
        <v>0.31240000000000001</v>
      </c>
      <c r="K28" s="26">
        <v>0.36820000000000003</v>
      </c>
      <c r="L28" s="26">
        <v>0.31709999999999999</v>
      </c>
      <c r="M28" s="26">
        <v>0.33500000000000002</v>
      </c>
      <c r="N28" s="26">
        <v>0.36720000000000003</v>
      </c>
      <c r="O28" s="26">
        <v>0.312</v>
      </c>
      <c r="P28" s="26">
        <v>0.33350000000000002</v>
      </c>
      <c r="Q28" s="26">
        <v>0.43480000000000002</v>
      </c>
      <c r="R28" s="26">
        <v>0.57809999999999995</v>
      </c>
      <c r="S28" s="26">
        <v>0.31190000000000001</v>
      </c>
      <c r="T28" s="26">
        <v>0.42259999999999998</v>
      </c>
      <c r="U28" s="27">
        <v>2020</v>
      </c>
      <c r="V28" s="23" t="s">
        <v>78</v>
      </c>
      <c r="W28" s="290" t="s">
        <v>83</v>
      </c>
    </row>
    <row r="29" spans="1:23" ht="30" customHeight="1" outlineLevel="1" x14ac:dyDescent="0.25">
      <c r="A29" s="24" t="s">
        <v>84</v>
      </c>
      <c r="B29" s="26">
        <v>0.44579999999999997</v>
      </c>
      <c r="C29" s="26">
        <v>0.69299999999999995</v>
      </c>
      <c r="D29" s="26">
        <v>0.46160000000000001</v>
      </c>
      <c r="E29" s="26">
        <v>0.61750000000000005</v>
      </c>
      <c r="F29" s="26">
        <v>0.37780000000000002</v>
      </c>
      <c r="G29" s="26">
        <v>0.6069</v>
      </c>
      <c r="H29" s="26">
        <v>0.52070000000000005</v>
      </c>
      <c r="I29" s="26">
        <v>0.56289999999999996</v>
      </c>
      <c r="J29" s="26">
        <v>0.60819999999999996</v>
      </c>
      <c r="K29" s="26">
        <v>0.58450000000000002</v>
      </c>
      <c r="L29" s="26">
        <v>0.38540000000000002</v>
      </c>
      <c r="M29" s="26">
        <v>0.68940000000000001</v>
      </c>
      <c r="N29" s="26">
        <v>0.44490000000000002</v>
      </c>
      <c r="O29" s="26">
        <v>0.57210000000000005</v>
      </c>
      <c r="P29" s="26">
        <v>0.56989999999999996</v>
      </c>
      <c r="Q29" s="26">
        <v>0.68979999999999997</v>
      </c>
      <c r="R29" s="26">
        <v>0.6573</v>
      </c>
      <c r="S29" s="26">
        <v>0.4546</v>
      </c>
      <c r="T29" s="26">
        <v>0.55869999999999997</v>
      </c>
      <c r="U29" s="27">
        <v>2020</v>
      </c>
      <c r="V29" s="23" t="s">
        <v>78</v>
      </c>
      <c r="W29" s="290"/>
    </row>
    <row r="30" spans="1:23" ht="30" customHeight="1" outlineLevel="1" x14ac:dyDescent="0.25">
      <c r="A30" s="24" t="s">
        <v>85</v>
      </c>
      <c r="B30" s="26">
        <v>0.37119999999999997</v>
      </c>
      <c r="C30" s="26">
        <v>0.55510000000000004</v>
      </c>
      <c r="D30" s="26">
        <v>0.44269999999999998</v>
      </c>
      <c r="E30" s="26">
        <v>0.55669999999999997</v>
      </c>
      <c r="F30" s="26">
        <v>0.33810000000000001</v>
      </c>
      <c r="G30" s="26">
        <v>0.52649999999999997</v>
      </c>
      <c r="H30" s="26">
        <v>0.432</v>
      </c>
      <c r="I30" s="26">
        <v>0.44140000000000001</v>
      </c>
      <c r="J30" s="26">
        <v>0.45950000000000002</v>
      </c>
      <c r="K30" s="26">
        <v>0.48070000000000002</v>
      </c>
      <c r="L30" s="26">
        <v>0.3513</v>
      </c>
      <c r="M30" s="26">
        <v>0.51500000000000001</v>
      </c>
      <c r="N30" s="26">
        <v>0.40710000000000002</v>
      </c>
      <c r="O30" s="26">
        <v>0.44429999999999997</v>
      </c>
      <c r="P30" s="26">
        <v>0.45350000000000001</v>
      </c>
      <c r="Q30" s="26">
        <v>0.56469999999999998</v>
      </c>
      <c r="R30" s="26">
        <v>0.61860000000000004</v>
      </c>
      <c r="S30" s="26">
        <v>0.38400000000000001</v>
      </c>
      <c r="T30" s="26">
        <v>0.4919</v>
      </c>
      <c r="U30" s="27">
        <v>2020</v>
      </c>
      <c r="V30" s="23" t="s">
        <v>78</v>
      </c>
      <c r="W30" s="290"/>
    </row>
    <row r="31" spans="1:23" s="44" customFormat="1" ht="30" customHeight="1" outlineLevel="1" x14ac:dyDescent="0.25">
      <c r="A31" s="23" t="s">
        <v>86</v>
      </c>
      <c r="B31" s="26">
        <v>0.69410000000000005</v>
      </c>
      <c r="C31" s="26">
        <v>0.87160000000000004</v>
      </c>
      <c r="D31" s="26">
        <v>0.87680000000000002</v>
      </c>
      <c r="E31" s="26">
        <v>0.70269999999999999</v>
      </c>
      <c r="F31" s="26">
        <v>0.70150000000000001</v>
      </c>
      <c r="G31" s="26">
        <v>0.74280000000000002</v>
      </c>
      <c r="H31" s="26">
        <v>0.62219999999999998</v>
      </c>
      <c r="I31" s="26">
        <v>0.67559999999999998</v>
      </c>
      <c r="J31" s="26">
        <v>0.60499999999999998</v>
      </c>
      <c r="K31" s="26">
        <v>0.51470000000000005</v>
      </c>
      <c r="L31" s="26">
        <v>0.81069999999999998</v>
      </c>
      <c r="M31" s="26">
        <v>0.58330000000000004</v>
      </c>
      <c r="N31" s="26">
        <v>0.80859999999999999</v>
      </c>
      <c r="O31" s="26">
        <v>0.55900000000000005</v>
      </c>
      <c r="P31" s="26">
        <v>0.69069999999999998</v>
      </c>
      <c r="Q31" s="26">
        <v>0.70530000000000004</v>
      </c>
      <c r="R31" s="26">
        <v>0.80479999999999996</v>
      </c>
      <c r="S31" s="26">
        <v>0.70299999999999996</v>
      </c>
      <c r="T31" s="26">
        <v>0.8206</v>
      </c>
      <c r="U31" s="27">
        <v>2020</v>
      </c>
      <c r="V31" s="23" t="s">
        <v>78</v>
      </c>
      <c r="W31" s="290" t="s">
        <v>87</v>
      </c>
    </row>
    <row r="32" spans="1:23" ht="30" customHeight="1" outlineLevel="1" x14ac:dyDescent="0.25">
      <c r="A32" s="24" t="s">
        <v>88</v>
      </c>
      <c r="B32" s="26">
        <v>0.93269999999999997</v>
      </c>
      <c r="C32" s="26">
        <v>0.95069999999999999</v>
      </c>
      <c r="D32" s="26">
        <v>0.91400000000000003</v>
      </c>
      <c r="E32" s="26">
        <v>0.8992</v>
      </c>
      <c r="F32" s="26">
        <v>0.91610000000000003</v>
      </c>
      <c r="G32" s="26">
        <v>0.95899999999999996</v>
      </c>
      <c r="H32" s="26">
        <v>0.93269999999999997</v>
      </c>
      <c r="I32" s="26">
        <v>0.93149999999999999</v>
      </c>
      <c r="J32" s="26">
        <v>0.94720000000000004</v>
      </c>
      <c r="K32" s="26">
        <v>0.90529999999999999</v>
      </c>
      <c r="L32" s="26">
        <v>0.89490000000000003</v>
      </c>
      <c r="M32" s="26">
        <v>0.94340000000000002</v>
      </c>
      <c r="N32" s="26">
        <v>0.91779999999999995</v>
      </c>
      <c r="O32" s="26">
        <v>0.94130000000000003</v>
      </c>
      <c r="P32" s="26">
        <v>0.96160000000000001</v>
      </c>
      <c r="Q32" s="26">
        <v>0.9597</v>
      </c>
      <c r="R32" s="26">
        <v>0.95620000000000005</v>
      </c>
      <c r="S32" s="26">
        <v>0.92310000000000003</v>
      </c>
      <c r="T32" s="26">
        <v>0.95099999999999996</v>
      </c>
      <c r="U32" s="27">
        <v>2020</v>
      </c>
      <c r="V32" s="23" t="s">
        <v>78</v>
      </c>
      <c r="W32" s="290"/>
    </row>
    <row r="33" spans="1:23" ht="30" customHeight="1" outlineLevel="1" x14ac:dyDescent="0.25">
      <c r="A33" s="24" t="s">
        <v>89</v>
      </c>
      <c r="B33" s="26">
        <v>0.81230000000000002</v>
      </c>
      <c r="C33" s="26">
        <v>0.91069999999999995</v>
      </c>
      <c r="D33" s="26">
        <v>0.89459999999999995</v>
      </c>
      <c r="E33" s="26">
        <v>0.79969999999999997</v>
      </c>
      <c r="F33" s="26">
        <v>0.80989999999999995</v>
      </c>
      <c r="G33" s="26">
        <v>0.84819999999999995</v>
      </c>
      <c r="H33" s="26">
        <v>0.77790000000000004</v>
      </c>
      <c r="I33" s="26">
        <v>0.80189999999999995</v>
      </c>
      <c r="J33" s="26">
        <v>0.75749999999999995</v>
      </c>
      <c r="K33" s="26">
        <v>0.71160000000000001</v>
      </c>
      <c r="L33" s="26">
        <v>0.8518</v>
      </c>
      <c r="M33" s="26">
        <v>0.76190000000000002</v>
      </c>
      <c r="N33" s="26">
        <v>0.86240000000000006</v>
      </c>
      <c r="O33" s="26">
        <v>0.74880000000000002</v>
      </c>
      <c r="P33" s="26">
        <v>0.82650000000000001</v>
      </c>
      <c r="Q33" s="26">
        <v>0.83460000000000001</v>
      </c>
      <c r="R33" s="26">
        <v>0.88070000000000004</v>
      </c>
      <c r="S33" s="26">
        <v>0.8125</v>
      </c>
      <c r="T33" s="26">
        <v>0.88560000000000005</v>
      </c>
      <c r="U33" s="27">
        <v>2020</v>
      </c>
      <c r="V33" s="23" t="s">
        <v>78</v>
      </c>
      <c r="W33" s="290"/>
    </row>
    <row r="34" spans="1:23" s="44" customFormat="1" ht="30" customHeight="1" outlineLevel="1" x14ac:dyDescent="0.25">
      <c r="A34" s="23" t="s">
        <v>90</v>
      </c>
      <c r="B34" s="26">
        <v>0.10059999999999999</v>
      </c>
      <c r="C34" s="26">
        <v>0.1419</v>
      </c>
      <c r="D34" s="26">
        <v>0.113</v>
      </c>
      <c r="E34" s="26">
        <v>7.6899999999999996E-2</v>
      </c>
      <c r="F34" s="26">
        <v>0.14249999999999999</v>
      </c>
      <c r="G34" s="26">
        <v>0.18609999999999999</v>
      </c>
      <c r="H34" s="26">
        <v>5.4800000000000001E-2</v>
      </c>
      <c r="I34" s="26">
        <v>0.15909999999999999</v>
      </c>
      <c r="J34" s="26">
        <v>0.18129999999999999</v>
      </c>
      <c r="K34" s="26">
        <v>6.9599999999999995E-2</v>
      </c>
      <c r="L34" s="26">
        <v>0.44700000000000001</v>
      </c>
      <c r="M34" s="26">
        <v>0.22600000000000001</v>
      </c>
      <c r="N34" s="26">
        <v>0.1802</v>
      </c>
      <c r="O34" s="26">
        <v>0.1474</v>
      </c>
      <c r="P34" s="26">
        <v>0.16070000000000001</v>
      </c>
      <c r="Q34" s="26">
        <v>0.23350000000000001</v>
      </c>
      <c r="R34" s="26">
        <v>0.42759999999999998</v>
      </c>
      <c r="S34" s="26">
        <v>5.11E-2</v>
      </c>
      <c r="T34" s="26">
        <v>0.1055</v>
      </c>
      <c r="U34" s="27">
        <v>2020</v>
      </c>
      <c r="V34" s="23" t="s">
        <v>78</v>
      </c>
      <c r="W34" s="290" t="s">
        <v>91</v>
      </c>
    </row>
    <row r="35" spans="1:23" ht="30" customHeight="1" outlineLevel="1" x14ac:dyDescent="0.25">
      <c r="A35" s="24" t="s">
        <v>92</v>
      </c>
      <c r="B35" s="26">
        <v>0.23710000000000001</v>
      </c>
      <c r="C35" s="26">
        <v>0.28089999999999998</v>
      </c>
      <c r="D35" s="26">
        <v>0.18540000000000001</v>
      </c>
      <c r="E35" s="26">
        <v>0.21879999999999999</v>
      </c>
      <c r="F35" s="26">
        <v>0.39090000000000003</v>
      </c>
      <c r="G35" s="26">
        <v>0.44379999999999997</v>
      </c>
      <c r="H35" s="26">
        <v>0.23250000000000001</v>
      </c>
      <c r="I35" s="26">
        <v>0.4173</v>
      </c>
      <c r="J35" s="26">
        <v>0.45529999999999998</v>
      </c>
      <c r="K35" s="26">
        <v>0.1983</v>
      </c>
      <c r="L35" s="26">
        <v>0.72360000000000002</v>
      </c>
      <c r="M35" s="26">
        <v>0.52229999999999999</v>
      </c>
      <c r="N35" s="26">
        <v>0.43940000000000001</v>
      </c>
      <c r="O35" s="26">
        <v>0.4148</v>
      </c>
      <c r="P35" s="26">
        <v>0.41489999999999999</v>
      </c>
      <c r="Q35" s="26">
        <v>0.51480000000000004</v>
      </c>
      <c r="R35" s="26">
        <v>0.56950000000000001</v>
      </c>
      <c r="S35" s="26">
        <v>0.1086</v>
      </c>
      <c r="T35" s="26">
        <v>0.23069999999999999</v>
      </c>
      <c r="U35" s="27">
        <v>2020</v>
      </c>
      <c r="V35" s="23" t="s">
        <v>78</v>
      </c>
      <c r="W35" s="290"/>
    </row>
    <row r="36" spans="1:23" ht="30" customHeight="1" outlineLevel="1" x14ac:dyDescent="0.25">
      <c r="A36" s="24" t="s">
        <v>93</v>
      </c>
      <c r="B36" s="26">
        <v>0.15570000000000001</v>
      </c>
      <c r="C36" s="26">
        <v>0.20119999999999999</v>
      </c>
      <c r="D36" s="26">
        <v>0.14410000000000001</v>
      </c>
      <c r="E36" s="26">
        <v>0.13769999999999999</v>
      </c>
      <c r="F36" s="26">
        <v>0.24929999999999999</v>
      </c>
      <c r="G36" s="26">
        <v>0.29980000000000001</v>
      </c>
      <c r="H36" s="26">
        <v>0.1376</v>
      </c>
      <c r="I36" s="26">
        <v>0.27989999999999998</v>
      </c>
      <c r="J36" s="26">
        <v>0.29580000000000001</v>
      </c>
      <c r="K36" s="26">
        <v>0.12429999999999999</v>
      </c>
      <c r="L36" s="26">
        <v>0.56979999999999997</v>
      </c>
      <c r="M36" s="26">
        <v>0.35909999999999997</v>
      </c>
      <c r="N36" s="26">
        <v>0.30199999999999999</v>
      </c>
      <c r="O36" s="26">
        <v>0.2707</v>
      </c>
      <c r="P36" s="26">
        <v>0.27889999999999998</v>
      </c>
      <c r="Q36" s="26">
        <v>0.36890000000000001</v>
      </c>
      <c r="R36" s="26">
        <v>0.50509999999999999</v>
      </c>
      <c r="S36" s="26">
        <v>7.4999999999999997E-2</v>
      </c>
      <c r="T36" s="26">
        <v>0.1547</v>
      </c>
      <c r="U36" s="27">
        <v>2020</v>
      </c>
      <c r="V36" s="23" t="s">
        <v>78</v>
      </c>
      <c r="W36" s="290"/>
    </row>
    <row r="37" spans="1:23" s="44" customFormat="1" ht="30" customHeight="1" outlineLevel="1" x14ac:dyDescent="0.25">
      <c r="A37" s="23" t="s">
        <v>94</v>
      </c>
      <c r="B37" s="26">
        <v>0.48720000000000002</v>
      </c>
      <c r="C37" s="26">
        <v>0.3861</v>
      </c>
      <c r="D37" s="21" t="s">
        <v>95</v>
      </c>
      <c r="E37" s="26">
        <v>0.36899999999999999</v>
      </c>
      <c r="F37" s="26">
        <v>0.1595</v>
      </c>
      <c r="G37" s="26">
        <v>0.33810000000000001</v>
      </c>
      <c r="H37" s="272">
        <v>0.42649999999999999</v>
      </c>
      <c r="I37" s="26">
        <v>0.31269999999999998</v>
      </c>
      <c r="J37" s="26">
        <v>0.52610000000000001</v>
      </c>
      <c r="K37" s="26">
        <v>0.51670000000000005</v>
      </c>
      <c r="L37" s="26">
        <v>0.61609999999999998</v>
      </c>
      <c r="M37" s="26">
        <v>0.39150000000000001</v>
      </c>
      <c r="N37" s="21" t="s">
        <v>95</v>
      </c>
      <c r="O37" s="26">
        <v>0.51070000000000004</v>
      </c>
      <c r="P37" s="272">
        <v>0.18049999999999999</v>
      </c>
      <c r="Q37" s="26">
        <v>0.4652</v>
      </c>
      <c r="R37" s="26">
        <v>0.46389999999999998</v>
      </c>
      <c r="S37" s="21" t="s">
        <v>95</v>
      </c>
      <c r="T37" s="26">
        <v>0.22420000000000001</v>
      </c>
      <c r="U37" s="45" t="s">
        <v>96</v>
      </c>
      <c r="V37" s="23" t="s">
        <v>97</v>
      </c>
      <c r="W37" s="290" t="s">
        <v>98</v>
      </c>
    </row>
    <row r="38" spans="1:23" ht="30" customHeight="1" outlineLevel="1" x14ac:dyDescent="0.25">
      <c r="A38" s="24" t="s">
        <v>99</v>
      </c>
      <c r="B38" s="26">
        <v>0.47699999999999998</v>
      </c>
      <c r="C38" s="26">
        <v>0.4556</v>
      </c>
      <c r="D38" s="21" t="s">
        <v>95</v>
      </c>
      <c r="E38" s="26">
        <v>0.39360000000000001</v>
      </c>
      <c r="F38" s="26">
        <v>0.12870000000000001</v>
      </c>
      <c r="G38" s="26">
        <v>0.29380000000000001</v>
      </c>
      <c r="H38" s="272">
        <v>0.31480000000000002</v>
      </c>
      <c r="I38" s="26">
        <v>0.2331</v>
      </c>
      <c r="J38" s="26">
        <v>0.58220000000000005</v>
      </c>
      <c r="K38" s="26">
        <v>0.65129999999999999</v>
      </c>
      <c r="L38" s="26">
        <v>0.67279999999999995</v>
      </c>
      <c r="M38" s="26">
        <v>0.57720000000000005</v>
      </c>
      <c r="N38" s="21" t="s">
        <v>95</v>
      </c>
      <c r="O38" s="26">
        <v>0.54290000000000005</v>
      </c>
      <c r="P38" s="272">
        <v>0.18379999999999999</v>
      </c>
      <c r="Q38" s="26">
        <v>0.48959999999999998</v>
      </c>
      <c r="R38" s="26">
        <v>0.46250000000000002</v>
      </c>
      <c r="S38" s="21" t="s">
        <v>95</v>
      </c>
      <c r="T38" s="26">
        <v>0.2442</v>
      </c>
      <c r="U38" s="45" t="s">
        <v>96</v>
      </c>
      <c r="V38" s="23" t="s">
        <v>97</v>
      </c>
      <c r="W38" s="290"/>
    </row>
    <row r="39" spans="1:23" ht="30" customHeight="1" outlineLevel="1" x14ac:dyDescent="0.25">
      <c r="A39" s="24" t="s">
        <v>100</v>
      </c>
      <c r="B39" s="26">
        <v>0.48130000000000001</v>
      </c>
      <c r="C39" s="26">
        <v>0.41970000000000002</v>
      </c>
      <c r="D39" s="21" t="s">
        <v>95</v>
      </c>
      <c r="E39" s="272">
        <v>0.38269999999999998</v>
      </c>
      <c r="F39" s="26">
        <v>0.14249999999999999</v>
      </c>
      <c r="G39" s="26">
        <v>0.31430000000000002</v>
      </c>
      <c r="H39" s="272">
        <v>0.36020000000000002</v>
      </c>
      <c r="I39" s="26">
        <v>0.27289999999999998</v>
      </c>
      <c r="J39" s="26">
        <v>0.56130000000000002</v>
      </c>
      <c r="K39" s="26">
        <v>0.59899999999999998</v>
      </c>
      <c r="L39" s="26">
        <v>0.65720000000000001</v>
      </c>
      <c r="M39" s="26">
        <v>0.51459999999999995</v>
      </c>
      <c r="N39" s="21" t="s">
        <v>95</v>
      </c>
      <c r="O39" s="26">
        <v>0.53039999999999998</v>
      </c>
      <c r="P39" s="272">
        <v>0.18240000000000001</v>
      </c>
      <c r="Q39" s="26">
        <v>0.47989999999999999</v>
      </c>
      <c r="R39" s="26">
        <v>0.46310000000000001</v>
      </c>
      <c r="S39" s="21" t="s">
        <v>95</v>
      </c>
      <c r="T39" s="26">
        <v>0.23469999999999999</v>
      </c>
      <c r="U39" s="45" t="s">
        <v>96</v>
      </c>
      <c r="V39" s="23" t="s">
        <v>97</v>
      </c>
      <c r="W39" s="290"/>
    </row>
    <row r="40" spans="1:23" s="44" customFormat="1" ht="30" customHeight="1" outlineLevel="1" x14ac:dyDescent="0.25">
      <c r="A40" s="23" t="s">
        <v>101</v>
      </c>
      <c r="B40" s="26">
        <v>0.1825</v>
      </c>
      <c r="C40" s="26">
        <v>5.4600000000000003E-2</v>
      </c>
      <c r="D40" s="26">
        <v>0.10290000000000001</v>
      </c>
      <c r="E40" s="272">
        <v>0.1946</v>
      </c>
      <c r="F40" s="26">
        <v>0.1928</v>
      </c>
      <c r="G40" s="26">
        <v>0.40260000000000001</v>
      </c>
      <c r="H40" s="272">
        <v>0.14269999999999999</v>
      </c>
      <c r="I40" s="26">
        <v>0.25440000000000002</v>
      </c>
      <c r="J40" s="26">
        <v>0.32740000000000002</v>
      </c>
      <c r="K40" s="26">
        <v>0.2384</v>
      </c>
      <c r="L40" s="26">
        <v>0.51319999999999999</v>
      </c>
      <c r="M40" s="26">
        <v>0.36349999999999999</v>
      </c>
      <c r="N40" s="26">
        <v>0.27329999999999999</v>
      </c>
      <c r="O40" s="26">
        <v>0.16819999999999999</v>
      </c>
      <c r="P40" s="272">
        <v>0.22439999999999999</v>
      </c>
      <c r="Q40" s="26">
        <v>0.28789999999999999</v>
      </c>
      <c r="R40" s="26">
        <v>0.37230000000000002</v>
      </c>
      <c r="S40" s="46" t="s">
        <v>95</v>
      </c>
      <c r="T40" s="26">
        <v>0.1981</v>
      </c>
      <c r="U40" s="45" t="s">
        <v>96</v>
      </c>
      <c r="V40" s="23" t="s">
        <v>102</v>
      </c>
      <c r="W40" s="290" t="s">
        <v>836</v>
      </c>
    </row>
    <row r="41" spans="1:23" ht="30" customHeight="1" outlineLevel="1" x14ac:dyDescent="0.25">
      <c r="A41" s="24" t="s">
        <v>103</v>
      </c>
      <c r="B41" s="26">
        <v>0.21590000000000001</v>
      </c>
      <c r="C41" s="26">
        <v>0.1096</v>
      </c>
      <c r="D41" s="26">
        <v>0.21379999999999999</v>
      </c>
      <c r="E41" s="272">
        <v>0.28210000000000002</v>
      </c>
      <c r="F41" s="26">
        <v>0.20380000000000001</v>
      </c>
      <c r="G41" s="26">
        <v>0.43659999999999999</v>
      </c>
      <c r="H41" s="272">
        <v>0.14879999999999999</v>
      </c>
      <c r="I41" s="26">
        <v>0.46200000000000002</v>
      </c>
      <c r="J41" s="26">
        <v>0.20050000000000001</v>
      </c>
      <c r="K41" s="26">
        <v>0.29649999999999999</v>
      </c>
      <c r="L41" s="26">
        <v>0.46439999999999998</v>
      </c>
      <c r="M41" s="26">
        <v>0.23780000000000001</v>
      </c>
      <c r="N41" s="26">
        <v>0.39279999999999998</v>
      </c>
      <c r="O41" s="26">
        <v>9.4600000000000004E-2</v>
      </c>
      <c r="P41" s="272">
        <v>0.26979999999999998</v>
      </c>
      <c r="Q41" s="26">
        <v>0.27110000000000001</v>
      </c>
      <c r="R41" s="26">
        <v>0.36059999999999998</v>
      </c>
      <c r="S41" s="46" t="s">
        <v>95</v>
      </c>
      <c r="T41" s="26">
        <v>0.24840000000000001</v>
      </c>
      <c r="U41" s="45" t="s">
        <v>96</v>
      </c>
      <c r="V41" s="23" t="s">
        <v>102</v>
      </c>
      <c r="W41" s="290"/>
    </row>
    <row r="42" spans="1:23" ht="30" customHeight="1" outlineLevel="1" x14ac:dyDescent="0.25">
      <c r="A42" s="24" t="s">
        <v>104</v>
      </c>
      <c r="B42" s="26">
        <v>0.20119999999999999</v>
      </c>
      <c r="C42" s="26">
        <v>8.2900000000000001E-2</v>
      </c>
      <c r="D42" s="26">
        <v>0.15959999999999999</v>
      </c>
      <c r="E42" s="272">
        <v>0.24340000000000001</v>
      </c>
      <c r="F42" s="26">
        <v>0.19889999999999999</v>
      </c>
      <c r="G42" s="26">
        <v>0.42230000000000001</v>
      </c>
      <c r="H42" s="272">
        <v>0.1464</v>
      </c>
      <c r="I42" s="26">
        <v>0.3785</v>
      </c>
      <c r="J42" s="26">
        <v>0.2535</v>
      </c>
      <c r="K42" s="26">
        <v>0.27460000000000001</v>
      </c>
      <c r="L42" s="26">
        <v>0.48520000000000002</v>
      </c>
      <c r="M42" s="26">
        <v>0.28720000000000001</v>
      </c>
      <c r="N42" s="26">
        <v>0.34010000000000001</v>
      </c>
      <c r="O42" s="26">
        <v>0.12520000000000001</v>
      </c>
      <c r="P42" s="272">
        <v>0.251</v>
      </c>
      <c r="Q42" s="26">
        <v>0.27800000000000002</v>
      </c>
      <c r="R42" s="26">
        <v>0.36609999999999998</v>
      </c>
      <c r="S42" s="46" t="s">
        <v>95</v>
      </c>
      <c r="T42" s="26">
        <v>0.22570000000000001</v>
      </c>
      <c r="U42" s="45" t="s">
        <v>96</v>
      </c>
      <c r="V42" s="23" t="s">
        <v>102</v>
      </c>
      <c r="W42" s="290"/>
    </row>
    <row r="43" spans="1:23" ht="30" customHeight="1" outlineLevel="1" x14ac:dyDescent="0.25">
      <c r="A43" s="24" t="s">
        <v>105</v>
      </c>
      <c r="B43" s="45">
        <v>1</v>
      </c>
      <c r="C43" s="45">
        <v>1</v>
      </c>
      <c r="D43" s="45">
        <v>1</v>
      </c>
      <c r="E43" s="45">
        <v>1</v>
      </c>
      <c r="F43" s="45">
        <v>1</v>
      </c>
      <c r="G43" s="45">
        <v>1</v>
      </c>
      <c r="H43" s="45">
        <v>2</v>
      </c>
      <c r="I43" s="45">
        <v>2</v>
      </c>
      <c r="J43" s="45">
        <v>0</v>
      </c>
      <c r="K43" s="46" t="s">
        <v>95</v>
      </c>
      <c r="L43" s="280">
        <v>1</v>
      </c>
      <c r="M43" s="45">
        <v>2</v>
      </c>
      <c r="N43" s="45">
        <v>1</v>
      </c>
      <c r="O43" s="45">
        <v>0</v>
      </c>
      <c r="P43" s="45">
        <v>0</v>
      </c>
      <c r="Q43" s="45">
        <v>3</v>
      </c>
      <c r="R43" s="45">
        <v>1</v>
      </c>
      <c r="S43" s="46" t="s">
        <v>95</v>
      </c>
      <c r="T43" s="45">
        <v>0</v>
      </c>
      <c r="U43" s="45" t="s">
        <v>96</v>
      </c>
      <c r="V43" s="23" t="s">
        <v>106</v>
      </c>
      <c r="W43" s="23" t="s">
        <v>107</v>
      </c>
    </row>
    <row r="44" spans="1:23" ht="30" customHeight="1" outlineLevel="1" x14ac:dyDescent="0.25">
      <c r="A44" s="24" t="s">
        <v>108</v>
      </c>
      <c r="B44" s="21">
        <v>0</v>
      </c>
      <c r="C44" s="21">
        <v>4</v>
      </c>
      <c r="D44" s="21">
        <v>3</v>
      </c>
      <c r="E44" s="21">
        <v>0</v>
      </c>
      <c r="F44" s="21">
        <v>2</v>
      </c>
      <c r="G44" s="21">
        <v>3</v>
      </c>
      <c r="H44" s="21">
        <v>4</v>
      </c>
      <c r="I44" s="21">
        <v>4</v>
      </c>
      <c r="J44" s="21">
        <v>5</v>
      </c>
      <c r="K44" s="46" t="s">
        <v>95</v>
      </c>
      <c r="L44" s="280">
        <v>1</v>
      </c>
      <c r="M44" s="21">
        <v>2</v>
      </c>
      <c r="N44" s="21">
        <v>2</v>
      </c>
      <c r="O44" s="21">
        <v>4</v>
      </c>
      <c r="P44" s="21">
        <v>0</v>
      </c>
      <c r="Q44" s="21">
        <v>2</v>
      </c>
      <c r="R44" s="21">
        <v>0</v>
      </c>
      <c r="S44" s="46" t="s">
        <v>95</v>
      </c>
      <c r="T44" s="21">
        <v>6</v>
      </c>
      <c r="U44" s="45" t="s">
        <v>96</v>
      </c>
      <c r="V44" s="23" t="s">
        <v>106</v>
      </c>
      <c r="W44" s="23" t="s">
        <v>838</v>
      </c>
    </row>
    <row r="45" spans="1:23" ht="30" customHeight="1" outlineLevel="1" x14ac:dyDescent="0.25">
      <c r="A45" s="24" t="s">
        <v>109</v>
      </c>
      <c r="B45" s="26">
        <v>0.28621049999999998</v>
      </c>
      <c r="C45" s="26">
        <v>2.1000000000000001E-2</v>
      </c>
      <c r="D45" s="26">
        <v>1.41E-2</v>
      </c>
      <c r="E45" s="26">
        <v>0.23451859999999999</v>
      </c>
      <c r="F45" s="26">
        <v>0.41929379999999999</v>
      </c>
      <c r="G45" s="26">
        <v>1.67E-2</v>
      </c>
      <c r="H45" s="26">
        <v>1.6799999999999999E-2</v>
      </c>
      <c r="I45" s="26">
        <v>1.9599999999999999E-2</v>
      </c>
      <c r="J45" s="26">
        <v>0.32888889999999998</v>
      </c>
      <c r="K45" s="46" t="s">
        <v>95</v>
      </c>
      <c r="L45" s="46" t="s">
        <v>95</v>
      </c>
      <c r="M45" s="26">
        <v>0.41361150000000002</v>
      </c>
      <c r="N45" s="26">
        <v>1.6299999999999999E-2</v>
      </c>
      <c r="O45" s="26">
        <v>0.3584656</v>
      </c>
      <c r="P45" s="26">
        <v>0.44535049999999998</v>
      </c>
      <c r="Q45" s="26">
        <v>1.9E-2</v>
      </c>
      <c r="R45" s="26">
        <v>0.37371149999999997</v>
      </c>
      <c r="S45" s="46" t="s">
        <v>95</v>
      </c>
      <c r="T45" s="26">
        <v>1.9300000000000001E-2</v>
      </c>
      <c r="U45" s="45" t="s">
        <v>96</v>
      </c>
      <c r="V45" s="23" t="s">
        <v>106</v>
      </c>
      <c r="W45" s="23" t="s">
        <v>837</v>
      </c>
    </row>
    <row r="46" spans="1:23" ht="30" customHeight="1" outlineLevel="1" x14ac:dyDescent="0.25">
      <c r="A46" s="24" t="s">
        <v>110</v>
      </c>
      <c r="B46" s="26">
        <v>0.17243685811144999</v>
      </c>
      <c r="C46" s="26">
        <v>0.150269412917312</v>
      </c>
      <c r="D46" s="26">
        <v>0.21091197542753201</v>
      </c>
      <c r="E46" s="26">
        <v>0.20875501442708311</v>
      </c>
      <c r="F46" s="26">
        <v>2.3812954810353299E-2</v>
      </c>
      <c r="G46" s="26">
        <v>0.18968247021983339</v>
      </c>
      <c r="H46" s="26">
        <v>9.3882690855945111E-2</v>
      </c>
      <c r="I46" s="26">
        <v>0.15483072631765699</v>
      </c>
      <c r="J46" s="26">
        <v>0.22612775321483017</v>
      </c>
      <c r="K46" s="26">
        <v>6.723148594056555E-2</v>
      </c>
      <c r="L46" s="46" t="s">
        <v>95</v>
      </c>
      <c r="M46" s="26">
        <v>0.2140794430287144</v>
      </c>
      <c r="N46" s="26">
        <v>0.28963543870757702</v>
      </c>
      <c r="O46" s="26">
        <v>8.2099303173179233E-2</v>
      </c>
      <c r="P46" s="272">
        <v>0.21821251466112956</v>
      </c>
      <c r="Q46" s="26">
        <v>0.10607915546356068</v>
      </c>
      <c r="R46" s="26">
        <v>8.3886256768014894E-2</v>
      </c>
      <c r="S46" s="26">
        <v>0.35923736040363552</v>
      </c>
      <c r="T46" s="26">
        <v>0.2071358705942726</v>
      </c>
      <c r="U46" s="45" t="s">
        <v>96</v>
      </c>
      <c r="V46" s="23" t="s">
        <v>111</v>
      </c>
      <c r="W46" s="23" t="s">
        <v>112</v>
      </c>
    </row>
    <row r="47" spans="1:23" ht="30" customHeight="1" outlineLevel="1" x14ac:dyDescent="0.25">
      <c r="A47" s="24" t="s">
        <v>113</v>
      </c>
      <c r="B47" s="26">
        <v>0.29649999999999999</v>
      </c>
      <c r="C47" s="46" t="s">
        <v>95</v>
      </c>
      <c r="D47" s="46" t="s">
        <v>95</v>
      </c>
      <c r="E47" s="272">
        <v>0.2019</v>
      </c>
      <c r="F47" s="26">
        <v>0.23319999999999999</v>
      </c>
      <c r="G47" s="26">
        <v>0.4259</v>
      </c>
      <c r="H47" s="26">
        <v>0.53059999999999996</v>
      </c>
      <c r="I47" s="26">
        <v>0.3095</v>
      </c>
      <c r="J47" s="26">
        <v>0.42859999999999998</v>
      </c>
      <c r="K47" s="26">
        <v>0.29880000000000001</v>
      </c>
      <c r="L47" s="26">
        <v>0.66830000000000001</v>
      </c>
      <c r="M47" s="26">
        <v>0.69159999999999999</v>
      </c>
      <c r="N47" s="26">
        <v>0.1598</v>
      </c>
      <c r="O47" s="26">
        <v>0.31009999999999999</v>
      </c>
      <c r="P47" s="272">
        <v>0.49030000000000001</v>
      </c>
      <c r="Q47" s="26">
        <v>0.62280000000000002</v>
      </c>
      <c r="R47" s="26">
        <v>0.56999999999999995</v>
      </c>
      <c r="S47" s="46" t="s">
        <v>95</v>
      </c>
      <c r="T47" s="26">
        <v>0.25290000000000001</v>
      </c>
      <c r="U47" s="45" t="s">
        <v>96</v>
      </c>
      <c r="V47" s="23" t="s">
        <v>102</v>
      </c>
      <c r="W47" s="23" t="s">
        <v>839</v>
      </c>
    </row>
    <row r="48" spans="1:23" ht="30" customHeight="1" outlineLevel="1" x14ac:dyDescent="0.25">
      <c r="A48" s="47" t="s">
        <v>114</v>
      </c>
      <c r="B48" s="30">
        <v>0.54820000000000002</v>
      </c>
      <c r="C48" s="30">
        <v>0.66080000000000005</v>
      </c>
      <c r="D48" s="30">
        <v>0.57799999999999996</v>
      </c>
      <c r="E48" s="30">
        <v>0.56079999999999997</v>
      </c>
      <c r="F48" s="30">
        <v>0.58320000000000005</v>
      </c>
      <c r="G48" s="30">
        <v>0.62160000000000004</v>
      </c>
      <c r="H48" s="30">
        <v>0.54069999999999996</v>
      </c>
      <c r="I48" s="30">
        <v>0.60560000000000003</v>
      </c>
      <c r="J48" s="48">
        <v>0.5675</v>
      </c>
      <c r="K48" s="30">
        <v>0.4955</v>
      </c>
      <c r="L48" s="30">
        <v>0.57979999999999998</v>
      </c>
      <c r="M48" s="30">
        <v>0.65180000000000005</v>
      </c>
      <c r="N48" s="30">
        <v>0.60919999999999996</v>
      </c>
      <c r="O48" s="30">
        <v>0.58440000000000003</v>
      </c>
      <c r="P48" s="273">
        <v>0.63990000000000002</v>
      </c>
      <c r="Q48" s="30">
        <v>0.6865</v>
      </c>
      <c r="R48" s="30">
        <v>0.75449999999999995</v>
      </c>
      <c r="S48" s="30">
        <v>0.5786</v>
      </c>
      <c r="T48" s="30">
        <v>0.58499999999999996</v>
      </c>
      <c r="U48" s="31">
        <v>2020</v>
      </c>
      <c r="V48" s="49" t="s">
        <v>115</v>
      </c>
      <c r="W48" s="49" t="s">
        <v>840</v>
      </c>
    </row>
    <row r="49" spans="1:31" ht="15" customHeight="1" x14ac:dyDescent="0.25">
      <c r="B49" s="50"/>
      <c r="C49" s="50"/>
      <c r="D49" s="50"/>
      <c r="E49" s="50"/>
      <c r="F49" s="50"/>
      <c r="G49" s="50"/>
      <c r="H49" s="50"/>
      <c r="I49" s="33"/>
      <c r="J49" s="50"/>
      <c r="K49" s="50"/>
      <c r="L49" s="50"/>
      <c r="M49" s="50"/>
      <c r="N49" s="50"/>
      <c r="O49" s="50"/>
      <c r="P49" s="50"/>
      <c r="Q49" s="50"/>
      <c r="R49" s="50"/>
      <c r="S49" s="50"/>
      <c r="T49" s="33"/>
      <c r="U49" s="33"/>
    </row>
    <row r="50" spans="1:31" ht="40.15" customHeight="1" x14ac:dyDescent="0.25">
      <c r="A50" s="266" t="s">
        <v>116</v>
      </c>
      <c r="B50" s="266"/>
      <c r="C50" s="266"/>
      <c r="D50" s="266"/>
      <c r="E50" s="266"/>
      <c r="F50" s="266"/>
      <c r="G50" s="266"/>
      <c r="H50" s="266"/>
      <c r="I50" s="266"/>
      <c r="J50" s="266"/>
      <c r="K50" s="266"/>
      <c r="L50" s="266"/>
      <c r="M50" s="266"/>
      <c r="N50" s="266"/>
      <c r="O50" s="266"/>
      <c r="P50" s="266"/>
      <c r="Q50" s="266"/>
      <c r="R50" s="266"/>
      <c r="S50" s="266"/>
      <c r="T50" s="266"/>
      <c r="U50" s="267"/>
      <c r="V50" s="266"/>
      <c r="W50" s="266"/>
    </row>
    <row r="51" spans="1:31" ht="30" hidden="1" customHeight="1" outlineLevel="1" x14ac:dyDescent="0.25">
      <c r="A51" s="19" t="s">
        <v>117</v>
      </c>
      <c r="B51" s="25">
        <v>0.154</v>
      </c>
      <c r="C51" s="26">
        <v>0.50349999999999995</v>
      </c>
      <c r="D51" s="26">
        <v>0.79790000000000005</v>
      </c>
      <c r="E51" s="25">
        <v>0.61770000000000003</v>
      </c>
      <c r="F51" s="25">
        <v>0.81269999999999998</v>
      </c>
      <c r="G51" s="25">
        <v>0.50019999999999998</v>
      </c>
      <c r="H51" s="25">
        <v>0.61599999999999999</v>
      </c>
      <c r="I51" s="25">
        <v>0.25850000000000001</v>
      </c>
      <c r="J51" s="25">
        <v>0.50060000000000004</v>
      </c>
      <c r="K51" s="26">
        <v>0.34820000000000001</v>
      </c>
      <c r="L51" s="25">
        <v>0.183</v>
      </c>
      <c r="M51" s="25">
        <v>0.61140000000000005</v>
      </c>
      <c r="N51" s="25">
        <v>0.32019999999999998</v>
      </c>
      <c r="O51" s="25">
        <v>0.26829999999999998</v>
      </c>
      <c r="P51" s="25">
        <v>0.78990000000000005</v>
      </c>
      <c r="Q51" s="25">
        <v>0.43280000000000002</v>
      </c>
      <c r="R51" s="25">
        <v>0.44</v>
      </c>
      <c r="S51" s="26">
        <v>0.38940000000000002</v>
      </c>
      <c r="T51" s="25">
        <v>0.27310000000000001</v>
      </c>
      <c r="U51" s="27" t="s">
        <v>118</v>
      </c>
      <c r="V51" s="22" t="s">
        <v>119</v>
      </c>
      <c r="W51" s="22" t="s">
        <v>120</v>
      </c>
    </row>
    <row r="52" spans="1:31" ht="30" hidden="1" customHeight="1" outlineLevel="1" x14ac:dyDescent="0.25">
      <c r="A52" s="19" t="s">
        <v>121</v>
      </c>
      <c r="B52" s="25">
        <v>0.19620000000000001</v>
      </c>
      <c r="C52" s="26">
        <v>0.54720000000000002</v>
      </c>
      <c r="D52" s="26">
        <v>1.1556999999999999</v>
      </c>
      <c r="E52" s="25">
        <v>0.62290000000000001</v>
      </c>
      <c r="F52" s="25">
        <v>0.5071</v>
      </c>
      <c r="G52" s="25">
        <v>0.22389999999999999</v>
      </c>
      <c r="H52" s="25">
        <v>0.26479999999999998</v>
      </c>
      <c r="I52" s="25">
        <v>0.21890000000000001</v>
      </c>
      <c r="J52" s="25">
        <v>0.46610000000000001</v>
      </c>
      <c r="K52" s="26">
        <v>0.50670000000000004</v>
      </c>
      <c r="L52" s="25">
        <v>0.40820000000000001</v>
      </c>
      <c r="M52" s="25">
        <v>0.501</v>
      </c>
      <c r="N52" s="25">
        <v>0.42599999999999999</v>
      </c>
      <c r="O52" s="25">
        <v>0.30570000000000003</v>
      </c>
      <c r="P52" s="277">
        <v>0.61480000000000001</v>
      </c>
      <c r="Q52" s="25">
        <v>0.25209999999999999</v>
      </c>
      <c r="R52" s="25">
        <v>0.36399999999999999</v>
      </c>
      <c r="S52" s="26">
        <v>0.51739999999999997</v>
      </c>
      <c r="T52" s="25">
        <v>0.435</v>
      </c>
      <c r="U52" s="27" t="s">
        <v>122</v>
      </c>
      <c r="V52" s="22" t="s">
        <v>123</v>
      </c>
      <c r="W52" s="22" t="s">
        <v>124</v>
      </c>
    </row>
    <row r="53" spans="1:31" ht="30" hidden="1" customHeight="1" outlineLevel="1" x14ac:dyDescent="0.25">
      <c r="A53" s="19" t="s">
        <v>125</v>
      </c>
      <c r="B53" s="25">
        <v>4.7500000000000001E-2</v>
      </c>
      <c r="C53" s="26">
        <v>0.15</v>
      </c>
      <c r="D53" s="26">
        <v>0.27950000000000003</v>
      </c>
      <c r="E53" s="277">
        <v>0.1469</v>
      </c>
      <c r="F53" s="25">
        <v>0.23330000000000001</v>
      </c>
      <c r="G53" s="25">
        <v>7.0499999999999993E-2</v>
      </c>
      <c r="H53" s="25">
        <v>6.93E-2</v>
      </c>
      <c r="I53" s="25">
        <v>1.6299999999999999E-2</v>
      </c>
      <c r="J53" s="25">
        <v>3.44E-2</v>
      </c>
      <c r="K53" s="26">
        <v>7.3599999999999999E-2</v>
      </c>
      <c r="L53" s="277">
        <v>1.7000000000000001E-2</v>
      </c>
      <c r="M53" s="25">
        <v>3.0800000000000001E-2</v>
      </c>
      <c r="N53" s="25">
        <v>0.20649999999999999</v>
      </c>
      <c r="O53" s="25">
        <v>6.6900000000000001E-2</v>
      </c>
      <c r="P53" s="277">
        <v>5.0999999999999997E-2</v>
      </c>
      <c r="Q53" s="25">
        <v>1.54E-2</v>
      </c>
      <c r="R53" s="25">
        <v>6.4600000000000005E-2</v>
      </c>
      <c r="S53" s="26">
        <v>0.15629999999999999</v>
      </c>
      <c r="T53" s="25">
        <v>8.3000000000000004E-2</v>
      </c>
      <c r="U53" s="27" t="s">
        <v>122</v>
      </c>
      <c r="V53" s="22" t="s">
        <v>123</v>
      </c>
      <c r="W53" s="22" t="s">
        <v>126</v>
      </c>
    </row>
    <row r="54" spans="1:31" ht="30" hidden="1" customHeight="1" outlineLevel="1" x14ac:dyDescent="0.25">
      <c r="A54" s="19" t="s">
        <v>127</v>
      </c>
      <c r="B54" s="25">
        <v>0.105</v>
      </c>
      <c r="C54" s="46" t="s">
        <v>95</v>
      </c>
      <c r="D54" s="46" t="s">
        <v>95</v>
      </c>
      <c r="E54" s="277">
        <v>0.1283</v>
      </c>
      <c r="F54" s="25">
        <v>0.72040000000000004</v>
      </c>
      <c r="G54" s="25">
        <v>0.24829999999999999</v>
      </c>
      <c r="H54" s="25">
        <v>0.1883</v>
      </c>
      <c r="I54" s="277">
        <v>0.16049609172137885</v>
      </c>
      <c r="J54" s="26">
        <v>0.41249999999999998</v>
      </c>
      <c r="K54" s="26">
        <v>7.0900000000000005E-2</v>
      </c>
      <c r="L54" s="284">
        <v>0.09</v>
      </c>
      <c r="M54" s="25">
        <v>8.0000000000000002E-3</v>
      </c>
      <c r="N54" s="25">
        <v>0.28039999999999998</v>
      </c>
      <c r="O54" s="25">
        <v>0.1447</v>
      </c>
      <c r="P54" s="277">
        <v>8.6E-3</v>
      </c>
      <c r="Q54" s="25">
        <v>3.3000000000000002E-2</v>
      </c>
      <c r="R54" s="25">
        <v>0.22359999999999999</v>
      </c>
      <c r="S54" s="26">
        <v>0.19700000000000001</v>
      </c>
      <c r="T54" s="25">
        <v>0.27610000000000001</v>
      </c>
      <c r="U54" s="27" t="s">
        <v>122</v>
      </c>
      <c r="V54" s="22" t="s">
        <v>123</v>
      </c>
      <c r="W54" s="22" t="s">
        <v>128</v>
      </c>
    </row>
    <row r="55" spans="1:31" ht="30" hidden="1" customHeight="1" outlineLevel="1" x14ac:dyDescent="0.25">
      <c r="A55" s="51" t="s">
        <v>129</v>
      </c>
      <c r="B55" s="25">
        <v>0.12859999999999999</v>
      </c>
      <c r="C55" s="46" t="s">
        <v>95</v>
      </c>
      <c r="D55" s="26">
        <v>0.72299999999999998</v>
      </c>
      <c r="E55" s="277">
        <v>0.43419999999999997</v>
      </c>
      <c r="F55" s="25">
        <v>0.93110000000000004</v>
      </c>
      <c r="G55" s="25">
        <v>0.37040000000000001</v>
      </c>
      <c r="H55" s="25">
        <v>4.99E-2</v>
      </c>
      <c r="I55" s="25">
        <v>4.8000000000000001E-2</v>
      </c>
      <c r="J55" s="25">
        <v>0.34129999999999999</v>
      </c>
      <c r="K55" s="20" t="s">
        <v>95</v>
      </c>
      <c r="L55" s="20" t="s">
        <v>95</v>
      </c>
      <c r="M55" s="25">
        <v>8.7300000000000003E-2</v>
      </c>
      <c r="N55" s="25">
        <v>0.45200000000000001</v>
      </c>
      <c r="O55" s="25">
        <v>0.33069999999999999</v>
      </c>
      <c r="P55" s="277">
        <v>0.2298</v>
      </c>
      <c r="Q55" s="25">
        <v>3.8300000000000001E-2</v>
      </c>
      <c r="R55" s="25">
        <v>0.437</v>
      </c>
      <c r="S55" s="26">
        <v>0.65210000000000001</v>
      </c>
      <c r="T55" s="25">
        <v>3.4000000000000002E-3</v>
      </c>
      <c r="U55" s="27" t="s">
        <v>122</v>
      </c>
      <c r="V55" s="22" t="s">
        <v>123</v>
      </c>
      <c r="W55" s="22" t="s">
        <v>130</v>
      </c>
    </row>
    <row r="56" spans="1:31" ht="30" hidden="1" customHeight="1" outlineLevel="1" x14ac:dyDescent="0.25">
      <c r="A56" s="19" t="s">
        <v>131</v>
      </c>
      <c r="B56" s="25">
        <v>0.85399999999999998</v>
      </c>
      <c r="C56" s="46" t="s">
        <v>95</v>
      </c>
      <c r="D56" s="26">
        <v>1.0901000000000001</v>
      </c>
      <c r="E56" s="25">
        <v>0.58740000000000003</v>
      </c>
      <c r="F56" s="26">
        <v>0.1003</v>
      </c>
      <c r="G56" s="25">
        <v>0.39610000000000001</v>
      </c>
      <c r="H56" s="25">
        <v>0.48920000000000002</v>
      </c>
      <c r="I56" s="25">
        <v>0.32119999999999999</v>
      </c>
      <c r="J56" s="26">
        <v>0.61899999999999999</v>
      </c>
      <c r="K56" s="26">
        <v>0.54220000000000002</v>
      </c>
      <c r="L56" s="20" t="s">
        <v>95</v>
      </c>
      <c r="M56" s="20" t="s">
        <v>95</v>
      </c>
      <c r="N56" s="20" t="s">
        <v>95</v>
      </c>
      <c r="O56" s="25">
        <v>0.4592</v>
      </c>
      <c r="P56" s="277">
        <v>0.3422</v>
      </c>
      <c r="Q56" s="25">
        <v>0.2009</v>
      </c>
      <c r="R56" s="25">
        <v>0.1227</v>
      </c>
      <c r="S56" s="26">
        <v>-5.4000000000000003E-3</v>
      </c>
      <c r="T56" s="25">
        <v>0.38440000000000002</v>
      </c>
      <c r="U56" s="27" t="s">
        <v>132</v>
      </c>
      <c r="V56" s="22" t="s">
        <v>133</v>
      </c>
      <c r="W56" s="22" t="s">
        <v>134</v>
      </c>
    </row>
    <row r="57" spans="1:31" ht="36.6" hidden="1" customHeight="1" outlineLevel="1" x14ac:dyDescent="0.25">
      <c r="A57" s="28" t="s">
        <v>135</v>
      </c>
      <c r="B57" s="29">
        <v>0.69040000000000001</v>
      </c>
      <c r="C57" s="30">
        <v>0.59130000000000005</v>
      </c>
      <c r="D57" s="30">
        <v>1.1010200000000001</v>
      </c>
      <c r="E57" s="29">
        <v>0.92400000000000004</v>
      </c>
      <c r="F57" s="29">
        <v>0.28129999999999999</v>
      </c>
      <c r="G57" s="29">
        <v>0.47249999999999998</v>
      </c>
      <c r="H57" s="29">
        <v>0.58299999999999996</v>
      </c>
      <c r="I57" s="29">
        <v>0.41959999999999997</v>
      </c>
      <c r="J57" s="29">
        <v>0.68669999999999998</v>
      </c>
      <c r="K57" s="30">
        <v>0.54220000000000002</v>
      </c>
      <c r="L57" s="29">
        <v>0.36720000000000003</v>
      </c>
      <c r="M57" s="29">
        <v>0.41020000000000001</v>
      </c>
      <c r="N57" s="29">
        <v>0.88859999999999995</v>
      </c>
      <c r="O57" s="29">
        <v>0.54469999999999996</v>
      </c>
      <c r="P57" s="276">
        <v>0.3609</v>
      </c>
      <c r="Q57" s="29">
        <v>0.22270000000000001</v>
      </c>
      <c r="R57" s="29">
        <v>0.2697</v>
      </c>
      <c r="S57" s="30">
        <v>0.5141</v>
      </c>
      <c r="T57" s="29">
        <v>0.71030000000000004</v>
      </c>
      <c r="U57" s="52">
        <v>2020</v>
      </c>
      <c r="V57" s="32" t="s">
        <v>133</v>
      </c>
      <c r="W57" s="32" t="s">
        <v>136</v>
      </c>
    </row>
    <row r="58" spans="1:31" ht="15" customHeight="1" collapsed="1" x14ac:dyDescent="0.25"/>
    <row r="59" spans="1:31" ht="40.15" customHeight="1" collapsed="1" x14ac:dyDescent="0.25">
      <c r="A59" s="291" t="s">
        <v>137</v>
      </c>
      <c r="B59" s="291"/>
      <c r="C59" s="291"/>
      <c r="D59" s="291"/>
      <c r="E59" s="291"/>
      <c r="F59" s="291"/>
      <c r="G59" s="291"/>
      <c r="H59" s="291"/>
      <c r="I59" s="291"/>
      <c r="J59" s="291"/>
      <c r="K59" s="291"/>
      <c r="L59" s="291"/>
      <c r="M59" s="291"/>
      <c r="N59" s="291"/>
      <c r="O59" s="291"/>
      <c r="P59" s="291"/>
      <c r="Q59" s="291"/>
      <c r="R59" s="291"/>
      <c r="S59" s="291"/>
      <c r="T59" s="291"/>
      <c r="U59" s="291"/>
      <c r="V59" s="291"/>
      <c r="W59" s="291"/>
    </row>
    <row r="60" spans="1:31" ht="19.899999999999999" hidden="1" customHeight="1" outlineLevel="1" x14ac:dyDescent="0.25">
      <c r="B60" s="53" t="str">
        <f>A5</f>
        <v>Fertility rate</v>
      </c>
      <c r="C60" s="53"/>
      <c r="D60" s="53"/>
      <c r="I60" s="53" t="str">
        <f>A6</f>
        <v>Life expectancy at birth, male</v>
      </c>
      <c r="N60" s="53" t="str">
        <f>A7</f>
        <v>Life expectancy at birth, female</v>
      </c>
      <c r="T60" s="53" t="str">
        <f>A8</f>
        <v>Life expectancy at age 60, male</v>
      </c>
      <c r="U60" s="54"/>
    </row>
    <row r="61" spans="1:31" ht="66.95" hidden="1" customHeight="1" outlineLevel="1" x14ac:dyDescent="0.2">
      <c r="F61" s="55"/>
      <c r="G61" s="55"/>
      <c r="H61" s="55"/>
      <c r="L61" s="55"/>
      <c r="M61" s="55"/>
      <c r="N61" s="55"/>
      <c r="Q61" s="55"/>
      <c r="R61" s="55"/>
      <c r="S61" s="55"/>
      <c r="T61" s="55"/>
      <c r="U61" s="56"/>
      <c r="V61" s="55"/>
      <c r="W61" s="55"/>
      <c r="X61" s="55"/>
      <c r="Y61" s="55"/>
      <c r="Z61" s="55"/>
      <c r="AA61" s="55"/>
      <c r="AB61" s="55"/>
      <c r="AC61" s="55"/>
      <c r="AD61" s="55"/>
      <c r="AE61" s="55"/>
    </row>
    <row r="62" spans="1:31" ht="66.95" hidden="1" customHeight="1" outlineLevel="1" x14ac:dyDescent="0.2">
      <c r="E62" s="55"/>
      <c r="F62" s="55"/>
      <c r="G62" s="55"/>
      <c r="H62" s="55"/>
      <c r="J62" s="55"/>
      <c r="K62" s="55"/>
      <c r="L62" s="55"/>
      <c r="M62" s="55"/>
      <c r="N62" s="55"/>
      <c r="P62" s="55"/>
      <c r="Q62" s="55"/>
      <c r="R62" s="55"/>
      <c r="S62" s="55"/>
      <c r="T62" s="55"/>
      <c r="U62" s="56"/>
      <c r="V62" s="55"/>
      <c r="W62" s="55"/>
      <c r="X62" s="55"/>
      <c r="Y62" s="55"/>
      <c r="Z62" s="55"/>
      <c r="AA62" s="55"/>
      <c r="AB62" s="55"/>
      <c r="AC62" s="55"/>
      <c r="AD62" s="55"/>
      <c r="AE62" s="55"/>
    </row>
    <row r="63" spans="1:31" ht="66.95" hidden="1" customHeight="1" outlineLevel="1" x14ac:dyDescent="0.2">
      <c r="E63" s="55"/>
      <c r="F63" s="55"/>
      <c r="G63" s="55"/>
      <c r="H63" s="55"/>
      <c r="J63" s="55"/>
      <c r="K63" s="55"/>
      <c r="L63" s="55"/>
      <c r="M63" s="55"/>
      <c r="N63" s="55"/>
      <c r="P63" s="55"/>
      <c r="Q63" s="55"/>
      <c r="R63" s="55"/>
      <c r="S63" s="55"/>
      <c r="T63" s="55"/>
      <c r="U63" s="56"/>
      <c r="V63" s="55"/>
      <c r="W63" s="55"/>
      <c r="X63" s="55"/>
      <c r="Y63" s="55"/>
      <c r="Z63" s="55"/>
      <c r="AA63" s="55"/>
      <c r="AB63" s="55"/>
      <c r="AC63" s="55"/>
      <c r="AD63" s="55"/>
      <c r="AE63" s="55"/>
    </row>
    <row r="64" spans="1:31" ht="66.95" hidden="1" customHeight="1" outlineLevel="1" x14ac:dyDescent="0.2">
      <c r="E64" s="55"/>
      <c r="F64" s="55"/>
      <c r="G64" s="55"/>
      <c r="H64" s="55"/>
      <c r="J64" s="55"/>
      <c r="K64" s="55"/>
      <c r="L64" s="55"/>
      <c r="M64" s="55"/>
      <c r="N64" s="55"/>
      <c r="P64" s="55"/>
      <c r="Q64" s="55"/>
      <c r="R64" s="55"/>
      <c r="S64" s="55"/>
      <c r="T64" s="55"/>
      <c r="U64" s="56"/>
      <c r="V64" s="55"/>
      <c r="W64" s="55"/>
      <c r="X64" s="55"/>
      <c r="Y64" s="55"/>
      <c r="Z64" s="55"/>
      <c r="AA64" s="55"/>
      <c r="AB64" s="55"/>
      <c r="AC64" s="55"/>
      <c r="AD64" s="55"/>
      <c r="AE64" s="55"/>
    </row>
    <row r="65" spans="1:31" ht="15" hidden="1" customHeight="1" outlineLevel="1" x14ac:dyDescent="0.25"/>
    <row r="66" spans="1:31" s="59" customFormat="1" ht="15" hidden="1" customHeight="1" outlineLevel="1" x14ac:dyDescent="0.25">
      <c r="A66" s="57"/>
      <c r="B66" s="58" t="str">
        <f>A9</f>
        <v>Life expectancy at age 60, female</v>
      </c>
      <c r="C66" s="58"/>
      <c r="D66" s="58"/>
      <c r="I66" s="58" t="str">
        <f>A10</f>
        <v>Life expectancy at age 80, male</v>
      </c>
      <c r="N66" s="58" t="str">
        <f>A11</f>
        <v>Life expectancy at age 80, female</v>
      </c>
      <c r="T66" s="58" t="str">
        <f>A12</f>
        <v>Percentage of women over 80 years old</v>
      </c>
      <c r="U66" s="54"/>
    </row>
    <row r="67" spans="1:31" ht="66.95" hidden="1" customHeight="1" outlineLevel="1" x14ac:dyDescent="0.2">
      <c r="F67" s="55"/>
      <c r="G67" s="55"/>
      <c r="H67" s="55"/>
      <c r="L67" s="55"/>
      <c r="M67" s="55"/>
      <c r="N67" s="55"/>
      <c r="Q67" s="55"/>
      <c r="R67" s="55"/>
      <c r="S67" s="55"/>
      <c r="T67" s="55"/>
      <c r="U67" s="56"/>
      <c r="V67" s="55"/>
    </row>
    <row r="68" spans="1:31" ht="66.95" hidden="1" customHeight="1" outlineLevel="1" x14ac:dyDescent="0.2">
      <c r="E68" s="55"/>
      <c r="F68" s="55"/>
      <c r="G68" s="55"/>
      <c r="H68" s="55"/>
      <c r="J68" s="55"/>
      <c r="K68" s="55"/>
      <c r="L68" s="55"/>
      <c r="M68" s="55"/>
      <c r="N68" s="55"/>
      <c r="P68" s="55"/>
      <c r="Q68" s="55"/>
      <c r="R68" s="55"/>
      <c r="S68" s="55"/>
      <c r="T68" s="55"/>
      <c r="U68" s="56"/>
      <c r="V68" s="55"/>
    </row>
    <row r="69" spans="1:31" ht="66.95" hidden="1" customHeight="1" outlineLevel="1" x14ac:dyDescent="0.2">
      <c r="E69" s="55"/>
      <c r="F69" s="55"/>
      <c r="G69" s="55"/>
      <c r="H69" s="55"/>
      <c r="J69" s="55"/>
      <c r="K69" s="55"/>
      <c r="L69" s="55"/>
      <c r="M69" s="55"/>
      <c r="N69" s="55"/>
      <c r="P69" s="55"/>
      <c r="Q69" s="55"/>
      <c r="R69" s="55"/>
      <c r="S69" s="55"/>
      <c r="T69" s="55"/>
      <c r="U69" s="56"/>
      <c r="V69" s="55"/>
    </row>
    <row r="70" spans="1:31" ht="66.95" hidden="1" customHeight="1" outlineLevel="1" x14ac:dyDescent="0.2">
      <c r="E70" s="55"/>
      <c r="F70" s="55"/>
      <c r="G70" s="55"/>
      <c r="H70" s="55"/>
      <c r="J70" s="55"/>
      <c r="K70" s="55"/>
      <c r="L70" s="55"/>
      <c r="M70" s="55"/>
      <c r="N70" s="55"/>
      <c r="P70" s="55"/>
      <c r="Q70" s="55"/>
      <c r="R70" s="55"/>
      <c r="S70" s="55"/>
      <c r="T70" s="55"/>
      <c r="U70" s="56"/>
      <c r="V70" s="55"/>
    </row>
    <row r="71" spans="1:31" ht="19.899999999999999" hidden="1" customHeight="1" outlineLevel="1" x14ac:dyDescent="0.25">
      <c r="B71" s="58" t="str">
        <f>+A13</f>
        <v>Old age dependency ratio</v>
      </c>
      <c r="C71" s="58"/>
      <c r="D71" s="58"/>
    </row>
    <row r="72" spans="1:31" ht="66.95" hidden="1" customHeight="1" outlineLevel="1" x14ac:dyDescent="0.25"/>
    <row r="73" spans="1:31" ht="66.95" hidden="1" customHeight="1" outlineLevel="1" x14ac:dyDescent="0.25"/>
    <row r="74" spans="1:31" ht="66.95" hidden="1" customHeight="1" outlineLevel="1" x14ac:dyDescent="0.25"/>
    <row r="75" spans="1:31" ht="66.95" hidden="1" customHeight="1" outlineLevel="1" x14ac:dyDescent="0.25"/>
    <row r="76" spans="1:31" ht="15" customHeight="1" collapsed="1" x14ac:dyDescent="0.25"/>
    <row r="77" spans="1:31" ht="40.15" customHeight="1" collapsed="1" x14ac:dyDescent="0.25">
      <c r="A77" s="291" t="s">
        <v>138</v>
      </c>
      <c r="B77" s="291"/>
      <c r="C77" s="291"/>
      <c r="D77" s="291"/>
      <c r="E77" s="291"/>
      <c r="F77" s="291"/>
      <c r="G77" s="291"/>
      <c r="H77" s="291"/>
      <c r="I77" s="291"/>
      <c r="J77" s="291"/>
      <c r="K77" s="291"/>
      <c r="L77" s="291"/>
      <c r="M77" s="291"/>
      <c r="N77" s="291"/>
      <c r="O77" s="291"/>
      <c r="P77" s="291"/>
      <c r="Q77" s="291"/>
      <c r="R77" s="291"/>
      <c r="S77" s="291"/>
      <c r="T77" s="291"/>
      <c r="U77" s="291"/>
      <c r="V77" s="291"/>
      <c r="W77" s="291"/>
    </row>
    <row r="78" spans="1:31" s="60" customFormat="1" ht="19.899999999999999" hidden="1" customHeight="1" outlineLevel="1" x14ac:dyDescent="0.25">
      <c r="A78" s="19"/>
      <c r="B78" s="53" t="str">
        <f>A16</f>
        <v>GDP per capita, PPP USD$</v>
      </c>
      <c r="C78" s="53"/>
      <c r="D78" s="53"/>
      <c r="I78" s="53" t="str">
        <f>A17</f>
        <v>GDP per capita, current USD$</v>
      </c>
      <c r="N78" s="53" t="str">
        <f>+A18</f>
        <v>GDP as percentage of world GDP</v>
      </c>
      <c r="T78" s="53" t="str">
        <f>+A19</f>
        <v>GDP growth (%)</v>
      </c>
      <c r="U78" s="54"/>
    </row>
    <row r="79" spans="1:31" ht="66.95" hidden="1" customHeight="1" outlineLevel="1" x14ac:dyDescent="0.2">
      <c r="F79" s="55"/>
      <c r="G79" s="55"/>
      <c r="H79" s="55"/>
      <c r="L79" s="55"/>
      <c r="M79" s="55"/>
      <c r="N79" s="55"/>
      <c r="Q79" s="55"/>
      <c r="R79" s="55"/>
      <c r="S79" s="55"/>
      <c r="T79" s="55"/>
      <c r="U79" s="56"/>
      <c r="V79" s="55"/>
      <c r="W79" s="55"/>
      <c r="X79" s="55"/>
      <c r="Y79" s="55"/>
      <c r="Z79" s="55"/>
      <c r="AA79" s="55"/>
      <c r="AB79" s="55"/>
      <c r="AC79" s="55"/>
      <c r="AD79" s="55"/>
      <c r="AE79" s="55"/>
    </row>
    <row r="80" spans="1:31" ht="66.95" hidden="1" customHeight="1" outlineLevel="1" x14ac:dyDescent="0.2">
      <c r="E80" s="55"/>
      <c r="F80" s="55"/>
      <c r="G80" s="55"/>
      <c r="H80" s="55"/>
      <c r="J80" s="55"/>
      <c r="K80" s="55"/>
      <c r="L80" s="55"/>
      <c r="M80" s="55"/>
      <c r="N80" s="55"/>
      <c r="P80" s="55"/>
      <c r="Q80" s="55"/>
      <c r="R80" s="55"/>
      <c r="S80" s="55"/>
      <c r="T80" s="55"/>
      <c r="U80" s="56"/>
      <c r="V80" s="55"/>
      <c r="W80" s="55"/>
      <c r="X80" s="55"/>
      <c r="Y80" s="55"/>
      <c r="Z80" s="55"/>
      <c r="AA80" s="55"/>
      <c r="AB80" s="55"/>
      <c r="AC80" s="55"/>
      <c r="AD80" s="55"/>
      <c r="AE80" s="55"/>
    </row>
    <row r="81" spans="1:31" ht="66.95" hidden="1" customHeight="1" outlineLevel="1" x14ac:dyDescent="0.2">
      <c r="E81" s="55"/>
      <c r="F81" s="55"/>
      <c r="G81" s="55"/>
      <c r="H81" s="55"/>
      <c r="J81" s="55"/>
      <c r="K81" s="55"/>
      <c r="L81" s="55"/>
      <c r="M81" s="55"/>
      <c r="N81" s="55"/>
      <c r="P81" s="55"/>
      <c r="Q81" s="55"/>
      <c r="R81" s="55"/>
      <c r="S81" s="55"/>
      <c r="T81" s="55"/>
      <c r="U81" s="56"/>
      <c r="V81" s="55"/>
      <c r="W81" s="55"/>
      <c r="X81" s="55"/>
      <c r="Y81" s="55"/>
      <c r="Z81" s="55"/>
      <c r="AA81" s="55"/>
      <c r="AB81" s="55"/>
      <c r="AC81" s="55"/>
      <c r="AD81" s="55"/>
      <c r="AE81" s="55"/>
    </row>
    <row r="82" spans="1:31" ht="66.95" hidden="1" customHeight="1" outlineLevel="1" x14ac:dyDescent="0.2">
      <c r="E82" s="55"/>
      <c r="F82" s="55"/>
      <c r="G82" s="55"/>
      <c r="H82" s="55"/>
      <c r="J82" s="55"/>
      <c r="K82" s="55"/>
      <c r="L82" s="55"/>
      <c r="M82" s="55"/>
      <c r="N82" s="55"/>
      <c r="P82" s="55"/>
      <c r="Q82" s="55"/>
      <c r="R82" s="55"/>
      <c r="S82" s="55"/>
      <c r="T82" s="55"/>
      <c r="U82" s="56"/>
      <c r="V82" s="55"/>
      <c r="W82" s="55"/>
      <c r="X82" s="55"/>
      <c r="Y82" s="55"/>
      <c r="Z82" s="55"/>
      <c r="AA82" s="55"/>
      <c r="AB82" s="55"/>
      <c r="AC82" s="55"/>
      <c r="AD82" s="55"/>
      <c r="AE82" s="55"/>
    </row>
    <row r="83" spans="1:31" ht="15" hidden="1" customHeight="1" outlineLevel="1" x14ac:dyDescent="0.25"/>
    <row r="84" spans="1:31" s="59" customFormat="1" ht="15" hidden="1" customHeight="1" outlineLevel="1" x14ac:dyDescent="0.25">
      <c r="A84" s="57"/>
      <c r="B84" s="58" t="str">
        <f>+A20</f>
        <v>Inflation rate</v>
      </c>
      <c r="C84" s="58"/>
      <c r="D84" s="58"/>
      <c r="I84" s="58" t="str">
        <f>+A21</f>
        <v>National saving rate</v>
      </c>
      <c r="O84" s="61" t="str">
        <f>+A22</f>
        <v>Social protection public spending (% of GDP)</v>
      </c>
      <c r="T84" s="58"/>
      <c r="U84" s="54"/>
    </row>
    <row r="85" spans="1:31" ht="66.95" hidden="1" customHeight="1" outlineLevel="1" x14ac:dyDescent="0.2">
      <c r="F85" s="55"/>
      <c r="G85" s="55"/>
      <c r="H85" s="55"/>
      <c r="L85" s="55"/>
      <c r="M85" s="55"/>
      <c r="N85" s="55"/>
      <c r="Q85" s="55"/>
      <c r="R85" s="55"/>
      <c r="S85" s="55"/>
      <c r="T85" s="55"/>
      <c r="U85" s="56"/>
      <c r="V85" s="55"/>
    </row>
    <row r="86" spans="1:31" ht="66.95" hidden="1" customHeight="1" outlineLevel="1" x14ac:dyDescent="0.2">
      <c r="E86" s="55"/>
      <c r="F86" s="55"/>
      <c r="G86" s="55"/>
      <c r="H86" s="55"/>
      <c r="J86" s="55"/>
      <c r="K86" s="55"/>
      <c r="L86" s="55"/>
      <c r="M86" s="55"/>
      <c r="N86" s="55"/>
      <c r="P86" s="55"/>
      <c r="Q86" s="55"/>
      <c r="R86" s="55"/>
      <c r="S86" s="55"/>
      <c r="T86" s="55"/>
      <c r="U86" s="56"/>
      <c r="V86" s="55"/>
    </row>
    <row r="87" spans="1:31" ht="66.95" hidden="1" customHeight="1" outlineLevel="1" x14ac:dyDescent="0.2">
      <c r="E87" s="55"/>
      <c r="F87" s="55"/>
      <c r="G87" s="55"/>
      <c r="H87" s="55"/>
      <c r="J87" s="55"/>
      <c r="K87" s="55"/>
      <c r="L87" s="55"/>
      <c r="M87" s="55"/>
      <c r="N87" s="55"/>
      <c r="P87" s="55"/>
      <c r="Q87" s="55"/>
      <c r="R87" s="55"/>
      <c r="S87" s="55"/>
      <c r="T87" s="55"/>
      <c r="U87" s="56"/>
      <c r="V87" s="55"/>
    </row>
    <row r="88" spans="1:31" ht="66.95" hidden="1" customHeight="1" outlineLevel="1" x14ac:dyDescent="0.2">
      <c r="E88" s="55"/>
      <c r="F88" s="55"/>
      <c r="G88" s="55"/>
      <c r="H88" s="55"/>
      <c r="J88" s="55"/>
      <c r="K88" s="55"/>
      <c r="L88" s="55"/>
      <c r="M88" s="55"/>
      <c r="N88" s="55"/>
      <c r="P88" s="55"/>
      <c r="Q88" s="55"/>
      <c r="R88" s="55"/>
      <c r="S88" s="55"/>
      <c r="T88" s="55"/>
      <c r="U88" s="56"/>
      <c r="V88" s="55"/>
    </row>
    <row r="89" spans="1:31" ht="19.899999999999999" customHeight="1" collapsed="1" x14ac:dyDescent="0.25">
      <c r="B89" s="58"/>
      <c r="C89" s="58"/>
      <c r="D89" s="58"/>
    </row>
    <row r="90" spans="1:31" ht="40.15" customHeight="1" collapsed="1" x14ac:dyDescent="0.25">
      <c r="A90" s="291" t="s">
        <v>139</v>
      </c>
      <c r="B90" s="291"/>
      <c r="C90" s="291"/>
      <c r="D90" s="291"/>
      <c r="E90" s="291"/>
      <c r="F90" s="291"/>
      <c r="G90" s="291"/>
      <c r="H90" s="291"/>
      <c r="I90" s="291"/>
      <c r="J90" s="291"/>
      <c r="K90" s="291"/>
      <c r="L90" s="291"/>
      <c r="M90" s="291"/>
      <c r="N90" s="291"/>
      <c r="O90" s="291"/>
      <c r="P90" s="291"/>
      <c r="Q90" s="291"/>
      <c r="R90" s="291"/>
      <c r="S90" s="291"/>
      <c r="T90" s="291"/>
      <c r="U90" s="291"/>
      <c r="V90" s="291"/>
      <c r="W90" s="291"/>
    </row>
    <row r="91" spans="1:31" s="60" customFormat="1" ht="19.899999999999999" hidden="1" customHeight="1" outlineLevel="1" x14ac:dyDescent="0.25">
      <c r="A91" s="19"/>
      <c r="B91" s="53" t="str">
        <f>A25</f>
        <v>Total Labor Force Participation, female, %</v>
      </c>
      <c r="C91" s="53"/>
      <c r="D91" s="53"/>
      <c r="H91" s="53" t="str">
        <f>A26</f>
        <v>Total Labor Force Participation, male, %</v>
      </c>
      <c r="N91" s="53" t="str">
        <f>+A27</f>
        <v>Total Labor Force Participation, total, %</v>
      </c>
      <c r="S91" s="53" t="str">
        <f>+A28</f>
        <v>Youth Labor Force Participation, female, %</v>
      </c>
      <c r="U91" s="54"/>
    </row>
    <row r="92" spans="1:31" ht="66.95" hidden="1" customHeight="1" outlineLevel="1" x14ac:dyDescent="0.2">
      <c r="F92" s="55"/>
      <c r="G92" s="55"/>
      <c r="H92" s="55"/>
      <c r="L92" s="55"/>
      <c r="M92" s="55"/>
      <c r="N92" s="55"/>
      <c r="Q92" s="55"/>
      <c r="R92" s="55"/>
      <c r="S92" s="55"/>
      <c r="T92" s="55"/>
      <c r="U92" s="56"/>
      <c r="V92" s="55"/>
      <c r="W92" s="55"/>
      <c r="X92" s="55"/>
      <c r="Y92" s="55"/>
      <c r="Z92" s="55"/>
      <c r="AA92" s="55"/>
      <c r="AB92" s="55"/>
      <c r="AC92" s="55"/>
      <c r="AD92" s="55"/>
      <c r="AE92" s="55"/>
    </row>
    <row r="93" spans="1:31" ht="66.95" hidden="1" customHeight="1" outlineLevel="1" x14ac:dyDescent="0.2">
      <c r="E93" s="55"/>
      <c r="F93" s="55"/>
      <c r="G93" s="55"/>
      <c r="H93" s="55"/>
      <c r="J93" s="55"/>
      <c r="K93" s="55"/>
      <c r="L93" s="55"/>
      <c r="M93" s="55"/>
      <c r="N93" s="55"/>
      <c r="P93" s="55"/>
      <c r="Q93" s="55"/>
      <c r="R93" s="55"/>
      <c r="S93" s="55"/>
      <c r="T93" s="55"/>
      <c r="U93" s="56"/>
      <c r="V93" s="55"/>
      <c r="W93" s="55"/>
      <c r="X93" s="55"/>
      <c r="Y93" s="55"/>
      <c r="Z93" s="55"/>
      <c r="AA93" s="55"/>
      <c r="AB93" s="55"/>
      <c r="AC93" s="55"/>
      <c r="AD93" s="55"/>
      <c r="AE93" s="55"/>
    </row>
    <row r="94" spans="1:31" ht="66.95" hidden="1" customHeight="1" outlineLevel="1" x14ac:dyDescent="0.2">
      <c r="E94" s="55"/>
      <c r="F94" s="55"/>
      <c r="G94" s="55"/>
      <c r="H94" s="55"/>
      <c r="J94" s="55"/>
      <c r="K94" s="55"/>
      <c r="L94" s="55"/>
      <c r="M94" s="55"/>
      <c r="N94" s="55"/>
      <c r="P94" s="55"/>
      <c r="Q94" s="55"/>
      <c r="R94" s="55"/>
      <c r="S94" s="55"/>
      <c r="T94" s="55"/>
      <c r="U94" s="56"/>
      <c r="V94" s="55"/>
      <c r="W94" s="55"/>
      <c r="X94" s="55"/>
      <c r="Y94" s="55"/>
      <c r="Z94" s="55"/>
      <c r="AA94" s="55"/>
      <c r="AB94" s="55"/>
      <c r="AC94" s="55"/>
      <c r="AD94" s="55"/>
      <c r="AE94" s="55"/>
    </row>
    <row r="95" spans="1:31" ht="66.95" hidden="1" customHeight="1" outlineLevel="1" x14ac:dyDescent="0.2">
      <c r="E95" s="55"/>
      <c r="F95" s="55"/>
      <c r="G95" s="55"/>
      <c r="H95" s="55"/>
      <c r="J95" s="55"/>
      <c r="K95" s="55"/>
      <c r="L95" s="55"/>
      <c r="M95" s="55"/>
      <c r="N95" s="55"/>
      <c r="P95" s="55"/>
      <c r="Q95" s="55"/>
      <c r="R95" s="55"/>
      <c r="S95" s="55"/>
      <c r="T95" s="55"/>
      <c r="U95" s="56"/>
      <c r="V95" s="55"/>
      <c r="W95" s="55"/>
      <c r="X95" s="55"/>
      <c r="Y95" s="55"/>
      <c r="Z95" s="55"/>
      <c r="AA95" s="55"/>
      <c r="AB95" s="55"/>
      <c r="AC95" s="55"/>
      <c r="AD95" s="55"/>
      <c r="AE95" s="55"/>
    </row>
    <row r="96" spans="1:31" ht="15" hidden="1" customHeight="1" outlineLevel="1" x14ac:dyDescent="0.25"/>
    <row r="97" spans="1:31" s="59" customFormat="1" ht="15" hidden="1" customHeight="1" outlineLevel="1" x14ac:dyDescent="0.25">
      <c r="A97" s="57"/>
      <c r="B97" s="58" t="str">
        <f>+A29</f>
        <v>Youth Labor Force Participation, male, %</v>
      </c>
      <c r="C97" s="58"/>
      <c r="D97" s="58"/>
      <c r="H97" s="58" t="str">
        <f>+A30</f>
        <v>Youth Labor Force Participation, total, %</v>
      </c>
      <c r="N97" s="61" t="str">
        <f>+A31</f>
        <v>Prime-age Labor Force Participation, female, %</v>
      </c>
      <c r="S97" s="61" t="str">
        <f>+A32</f>
        <v>Prime-age Labor Force Participation, male, %</v>
      </c>
      <c r="U97" s="62"/>
    </row>
    <row r="98" spans="1:31" ht="66.95" hidden="1" customHeight="1" outlineLevel="1" x14ac:dyDescent="0.2">
      <c r="F98" s="55"/>
      <c r="G98" s="55"/>
      <c r="H98" s="55"/>
      <c r="L98" s="55"/>
      <c r="M98" s="55"/>
      <c r="N98" s="55"/>
      <c r="Q98" s="55"/>
      <c r="R98" s="55"/>
      <c r="S98" s="55"/>
      <c r="W98" s="55"/>
      <c r="X98" s="55"/>
    </row>
    <row r="99" spans="1:31" ht="66.95" hidden="1" customHeight="1" outlineLevel="1" x14ac:dyDescent="0.2">
      <c r="E99" s="55"/>
      <c r="F99" s="55"/>
      <c r="G99" s="55"/>
      <c r="H99" s="55"/>
      <c r="J99" s="55"/>
      <c r="K99" s="55"/>
      <c r="L99" s="55"/>
      <c r="M99" s="55"/>
      <c r="N99" s="55"/>
      <c r="P99" s="55"/>
      <c r="Q99" s="55"/>
      <c r="R99" s="55"/>
      <c r="S99" s="55"/>
      <c r="V99" s="55"/>
      <c r="W99" s="55"/>
      <c r="X99" s="55"/>
    </row>
    <row r="100" spans="1:31" ht="66.95" hidden="1" customHeight="1" outlineLevel="1" x14ac:dyDescent="0.2">
      <c r="E100" s="55"/>
      <c r="F100" s="55"/>
      <c r="G100" s="55"/>
      <c r="H100" s="55"/>
      <c r="J100" s="55"/>
      <c r="K100" s="55"/>
      <c r="L100" s="55"/>
      <c r="M100" s="55"/>
      <c r="N100" s="55"/>
      <c r="P100" s="55"/>
      <c r="Q100" s="55"/>
      <c r="R100" s="55"/>
      <c r="S100" s="55"/>
      <c r="V100" s="55"/>
      <c r="W100" s="55"/>
      <c r="X100" s="55"/>
    </row>
    <row r="101" spans="1:31" ht="66.95" hidden="1" customHeight="1" outlineLevel="1" x14ac:dyDescent="0.2">
      <c r="E101" s="55"/>
      <c r="F101" s="55"/>
      <c r="G101" s="55"/>
      <c r="H101" s="55"/>
      <c r="J101" s="55"/>
      <c r="K101" s="55"/>
      <c r="L101" s="55"/>
      <c r="M101" s="55"/>
      <c r="N101" s="55"/>
      <c r="P101" s="55"/>
      <c r="Q101" s="55"/>
      <c r="R101" s="55"/>
      <c r="S101" s="55"/>
      <c r="V101" s="55"/>
      <c r="W101" s="55"/>
      <c r="X101" s="55"/>
    </row>
    <row r="102" spans="1:31" s="60" customFormat="1" ht="19.899999999999999" hidden="1" customHeight="1" outlineLevel="1" x14ac:dyDescent="0.25">
      <c r="A102" s="19"/>
      <c r="B102" s="53" t="str">
        <f>A33</f>
        <v>Prime-age Labor Force Participation, total, %</v>
      </c>
      <c r="C102" s="53"/>
      <c r="D102" s="53"/>
      <c r="H102" s="53" t="str">
        <f>A34</f>
        <v>Old-age Labor Force Participation, female, %</v>
      </c>
      <c r="N102" s="53" t="str">
        <f>+A35</f>
        <v>Old-age Labor Force Participation, male, %</v>
      </c>
      <c r="S102" s="53" t="str">
        <f>+A36</f>
        <v>Old-age Labor Force Participation, total, %</v>
      </c>
      <c r="U102" s="54"/>
    </row>
    <row r="103" spans="1:31" ht="66.95" hidden="1" customHeight="1" outlineLevel="1" x14ac:dyDescent="0.2">
      <c r="F103" s="55"/>
      <c r="G103" s="55"/>
      <c r="H103" s="55"/>
      <c r="L103" s="55"/>
      <c r="M103" s="55"/>
      <c r="N103" s="55"/>
      <c r="Q103" s="55"/>
      <c r="R103" s="55"/>
      <c r="S103" s="55"/>
      <c r="T103" s="55"/>
      <c r="U103" s="56"/>
      <c r="V103" s="55"/>
      <c r="W103" s="55"/>
      <c r="X103" s="55"/>
      <c r="Y103" s="55"/>
      <c r="Z103" s="55"/>
      <c r="AA103" s="55"/>
      <c r="AB103" s="55"/>
      <c r="AC103" s="55"/>
      <c r="AD103" s="55"/>
      <c r="AE103" s="55"/>
    </row>
    <row r="104" spans="1:31" ht="66.95" hidden="1" customHeight="1" outlineLevel="1" x14ac:dyDescent="0.2">
      <c r="E104" s="55"/>
      <c r="F104" s="55"/>
      <c r="G104" s="55"/>
      <c r="H104" s="55"/>
      <c r="J104" s="55"/>
      <c r="K104" s="55"/>
      <c r="L104" s="55"/>
      <c r="M104" s="55"/>
      <c r="N104" s="55"/>
      <c r="P104" s="55"/>
      <c r="Q104" s="55"/>
      <c r="R104" s="55"/>
      <c r="S104" s="55"/>
      <c r="T104" s="55"/>
      <c r="U104" s="56"/>
      <c r="V104" s="55"/>
      <c r="W104" s="55"/>
      <c r="X104" s="55"/>
      <c r="Y104" s="55"/>
      <c r="Z104" s="55"/>
      <c r="AA104" s="55"/>
      <c r="AB104" s="55"/>
      <c r="AC104" s="55"/>
      <c r="AD104" s="55"/>
      <c r="AE104" s="55"/>
    </row>
    <row r="105" spans="1:31" ht="66.95" hidden="1" customHeight="1" outlineLevel="1" x14ac:dyDescent="0.2">
      <c r="E105" s="55"/>
      <c r="F105" s="55"/>
      <c r="G105" s="55"/>
      <c r="H105" s="55"/>
      <c r="J105" s="55"/>
      <c r="K105" s="55"/>
      <c r="L105" s="55"/>
      <c r="M105" s="55"/>
      <c r="N105" s="55"/>
      <c r="P105" s="55"/>
      <c r="Q105" s="55"/>
      <c r="R105" s="55"/>
      <c r="S105" s="55"/>
      <c r="T105" s="55"/>
      <c r="U105" s="56"/>
      <c r="V105" s="55"/>
      <c r="W105" s="55"/>
      <c r="X105" s="55"/>
      <c r="Y105" s="55"/>
      <c r="Z105" s="55"/>
      <c r="AA105" s="55"/>
      <c r="AB105" s="55"/>
      <c r="AC105" s="55"/>
      <c r="AD105" s="55"/>
      <c r="AE105" s="55"/>
    </row>
    <row r="106" spans="1:31" ht="66.95" hidden="1" customHeight="1" outlineLevel="1" x14ac:dyDescent="0.2">
      <c r="E106" s="55"/>
      <c r="F106" s="55"/>
      <c r="G106" s="55"/>
      <c r="H106" s="55"/>
      <c r="J106" s="55"/>
      <c r="K106" s="55"/>
      <c r="L106" s="55"/>
      <c r="M106" s="55"/>
      <c r="N106" s="55"/>
      <c r="P106" s="55"/>
      <c r="Q106" s="55"/>
      <c r="R106" s="55"/>
      <c r="S106" s="55"/>
      <c r="T106" s="55"/>
      <c r="U106" s="56"/>
      <c r="V106" s="55"/>
      <c r="W106" s="55"/>
      <c r="X106" s="55"/>
      <c r="Y106" s="55"/>
      <c r="Z106" s="55"/>
      <c r="AA106" s="55"/>
      <c r="AB106" s="55"/>
      <c r="AC106" s="55"/>
      <c r="AD106" s="55"/>
      <c r="AE106" s="55"/>
    </row>
    <row r="107" spans="1:31" ht="15" hidden="1" customHeight="1" outlineLevel="1" x14ac:dyDescent="0.25"/>
    <row r="108" spans="1:31" s="59" customFormat="1" ht="15" hidden="1" customHeight="1" outlineLevel="1" x14ac:dyDescent="0.25">
      <c r="A108" s="57"/>
      <c r="B108" s="58" t="str">
        <f>+A37</f>
        <v>Informal labor, female, %</v>
      </c>
      <c r="C108" s="58"/>
      <c r="D108" s="58"/>
      <c r="H108" s="61" t="str">
        <f>+A38</f>
        <v>Informal labor, male, %</v>
      </c>
      <c r="N108" s="58" t="str">
        <f>+A39</f>
        <v>Informal labor, total, %</v>
      </c>
      <c r="S108" s="61" t="str">
        <f>+A40</f>
        <v>Self-employed, female,%</v>
      </c>
      <c r="U108" s="62"/>
    </row>
    <row r="109" spans="1:31" ht="66.95" hidden="1" customHeight="1" outlineLevel="1" x14ac:dyDescent="0.2">
      <c r="F109" s="55"/>
      <c r="G109" s="55"/>
      <c r="H109" s="55"/>
      <c r="L109" s="55"/>
      <c r="M109" s="55"/>
      <c r="N109" s="55"/>
      <c r="Q109" s="55"/>
      <c r="R109" s="55"/>
      <c r="S109" s="55"/>
      <c r="W109" s="55"/>
      <c r="X109" s="55"/>
    </row>
    <row r="110" spans="1:31" ht="66.95" hidden="1" customHeight="1" outlineLevel="1" x14ac:dyDescent="0.2">
      <c r="E110" s="55"/>
      <c r="F110" s="55"/>
      <c r="G110" s="55"/>
      <c r="H110" s="55"/>
      <c r="J110" s="55"/>
      <c r="K110" s="55"/>
      <c r="L110" s="55"/>
      <c r="M110" s="55"/>
      <c r="N110" s="55"/>
      <c r="P110" s="55"/>
      <c r="Q110" s="55"/>
      <c r="R110" s="55"/>
      <c r="S110" s="55"/>
      <c r="V110" s="55"/>
      <c r="W110" s="55"/>
      <c r="X110" s="55"/>
    </row>
    <row r="111" spans="1:31" ht="66.95" hidden="1" customHeight="1" outlineLevel="1" x14ac:dyDescent="0.2">
      <c r="E111" s="55"/>
      <c r="F111" s="55"/>
      <c r="G111" s="55"/>
      <c r="H111" s="55"/>
      <c r="J111" s="55"/>
      <c r="K111" s="55"/>
      <c r="L111" s="55"/>
      <c r="M111" s="55"/>
      <c r="N111" s="55"/>
      <c r="P111" s="55"/>
      <c r="Q111" s="55"/>
      <c r="R111" s="55"/>
      <c r="S111" s="55"/>
      <c r="V111" s="55"/>
      <c r="W111" s="55"/>
      <c r="X111" s="55"/>
    </row>
    <row r="112" spans="1:31" ht="66.95" hidden="1" customHeight="1" outlineLevel="1" x14ac:dyDescent="0.2">
      <c r="E112" s="55"/>
      <c r="F112" s="55"/>
      <c r="G112" s="55"/>
      <c r="H112" s="55"/>
      <c r="J112" s="55"/>
      <c r="K112" s="55"/>
      <c r="L112" s="55"/>
      <c r="M112" s="55"/>
      <c r="N112" s="55"/>
      <c r="P112" s="55"/>
      <c r="Q112" s="55"/>
      <c r="R112" s="55"/>
      <c r="S112" s="55"/>
      <c r="V112" s="55"/>
      <c r="W112" s="55"/>
      <c r="X112" s="55"/>
    </row>
    <row r="113" spans="1:31" ht="15" hidden="1" customHeight="1" outlineLevel="1" x14ac:dyDescent="0.25"/>
    <row r="114" spans="1:31" s="59" customFormat="1" ht="15" hidden="1" customHeight="1" outlineLevel="1" x14ac:dyDescent="0.25">
      <c r="A114" s="57"/>
      <c r="B114" s="58" t="str">
        <f>+A41</f>
        <v>Self-employed, male %</v>
      </c>
      <c r="C114" s="58"/>
      <c r="D114" s="58"/>
      <c r="H114" s="58" t="str">
        <f>+A42</f>
        <v>Self-employed, total,%</v>
      </c>
      <c r="N114" s="61" t="str">
        <f>+A43</f>
        <v>Notice period</v>
      </c>
      <c r="S114" s="61" t="str">
        <f>+A44</f>
        <v>Severance payment</v>
      </c>
      <c r="U114" s="62"/>
    </row>
    <row r="115" spans="1:31" ht="66.95" hidden="1" customHeight="1" outlineLevel="1" x14ac:dyDescent="0.2">
      <c r="F115" s="55"/>
      <c r="G115" s="55"/>
      <c r="H115" s="55"/>
      <c r="L115" s="55"/>
      <c r="M115" s="55"/>
      <c r="N115" s="55"/>
      <c r="Q115" s="55"/>
      <c r="R115" s="55"/>
      <c r="S115" s="55"/>
      <c r="W115" s="55"/>
      <c r="X115" s="55"/>
    </row>
    <row r="116" spans="1:31" ht="66.95" hidden="1" customHeight="1" outlineLevel="1" x14ac:dyDescent="0.2">
      <c r="E116" s="55"/>
      <c r="F116" s="55"/>
      <c r="G116" s="55"/>
      <c r="H116" s="55"/>
      <c r="J116" s="55"/>
      <c r="K116" s="55"/>
      <c r="L116" s="55"/>
      <c r="M116" s="55"/>
      <c r="N116" s="55"/>
      <c r="P116" s="55"/>
      <c r="Q116" s="55"/>
      <c r="R116" s="55"/>
      <c r="S116" s="55"/>
      <c r="V116" s="55"/>
      <c r="W116" s="55"/>
      <c r="X116" s="55"/>
    </row>
    <row r="117" spans="1:31" ht="66.95" hidden="1" customHeight="1" outlineLevel="1" x14ac:dyDescent="0.2">
      <c r="E117" s="55"/>
      <c r="F117" s="55"/>
      <c r="G117" s="55"/>
      <c r="H117" s="55"/>
      <c r="J117" s="55"/>
      <c r="K117" s="55"/>
      <c r="L117" s="55"/>
      <c r="M117" s="55"/>
      <c r="N117" s="55"/>
      <c r="P117" s="55"/>
      <c r="Q117" s="55"/>
      <c r="R117" s="55"/>
      <c r="S117" s="55"/>
      <c r="V117" s="55"/>
      <c r="W117" s="55"/>
      <c r="X117" s="55"/>
    </row>
    <row r="118" spans="1:31" ht="66.95" hidden="1" customHeight="1" outlineLevel="1" x14ac:dyDescent="0.2">
      <c r="E118" s="55"/>
      <c r="F118" s="55"/>
      <c r="G118" s="55"/>
      <c r="H118" s="55"/>
      <c r="J118" s="55"/>
      <c r="K118" s="55"/>
      <c r="L118" s="55"/>
      <c r="M118" s="55"/>
      <c r="N118" s="55"/>
      <c r="P118" s="55"/>
      <c r="Q118" s="55"/>
      <c r="R118" s="55"/>
      <c r="S118" s="55"/>
      <c r="V118" s="55"/>
      <c r="W118" s="55"/>
      <c r="X118" s="55"/>
    </row>
    <row r="119" spans="1:31" s="59" customFormat="1" ht="15" hidden="1" customHeight="1" outlineLevel="1" x14ac:dyDescent="0.25">
      <c r="A119" s="57"/>
      <c r="B119" s="58" t="str">
        <f>+A45</f>
        <v>Employment Protection Index</v>
      </c>
      <c r="C119" s="58"/>
      <c r="D119" s="58"/>
      <c r="H119" s="58" t="str">
        <f>+A46</f>
        <v>SMB employment</v>
      </c>
      <c r="N119" s="61" t="str">
        <f>+A47</f>
        <v>Workers under minimum wage</v>
      </c>
      <c r="S119" s="61" t="str">
        <f>+A48</f>
        <v>Rural employment, %</v>
      </c>
      <c r="U119" s="62"/>
    </row>
    <row r="120" spans="1:31" ht="66.95" hidden="1" customHeight="1" outlineLevel="1" x14ac:dyDescent="0.2">
      <c r="F120" s="55"/>
      <c r="G120" s="55"/>
      <c r="H120" s="55"/>
      <c r="L120" s="55"/>
      <c r="M120" s="55"/>
      <c r="N120" s="55"/>
      <c r="Q120" s="55"/>
      <c r="R120" s="55"/>
      <c r="S120" s="55"/>
      <c r="W120" s="55"/>
      <c r="X120" s="55"/>
    </row>
    <row r="121" spans="1:31" ht="66.95" hidden="1" customHeight="1" outlineLevel="1" x14ac:dyDescent="0.2">
      <c r="E121" s="55"/>
      <c r="F121" s="55"/>
      <c r="G121" s="55"/>
      <c r="H121" s="55"/>
      <c r="J121" s="55"/>
      <c r="K121" s="55"/>
      <c r="L121" s="55"/>
      <c r="M121" s="55"/>
      <c r="N121" s="55"/>
      <c r="P121" s="55"/>
      <c r="Q121" s="55"/>
      <c r="R121" s="55"/>
      <c r="S121" s="55"/>
      <c r="V121" s="55"/>
      <c r="W121" s="55"/>
      <c r="X121" s="55"/>
    </row>
    <row r="122" spans="1:31" ht="66.95" hidden="1" customHeight="1" outlineLevel="1" x14ac:dyDescent="0.2">
      <c r="E122" s="55"/>
      <c r="F122" s="55"/>
      <c r="G122" s="55"/>
      <c r="H122" s="55"/>
      <c r="J122" s="55"/>
      <c r="K122" s="55"/>
      <c r="L122" s="55"/>
      <c r="M122" s="55"/>
      <c r="N122" s="55"/>
      <c r="P122" s="55"/>
      <c r="Q122" s="55"/>
      <c r="R122" s="55"/>
      <c r="S122" s="55"/>
      <c r="V122" s="55"/>
      <c r="W122" s="55"/>
      <c r="X122" s="55"/>
    </row>
    <row r="123" spans="1:31" ht="66.95" hidden="1" customHeight="1" outlineLevel="1" x14ac:dyDescent="0.2">
      <c r="E123" s="55"/>
      <c r="F123" s="55"/>
      <c r="G123" s="55"/>
      <c r="H123" s="55"/>
      <c r="J123" s="55"/>
      <c r="K123" s="55"/>
      <c r="L123" s="55"/>
      <c r="M123" s="55"/>
      <c r="N123" s="55"/>
      <c r="P123" s="55"/>
      <c r="Q123" s="55"/>
      <c r="R123" s="55"/>
      <c r="S123" s="55"/>
      <c r="V123" s="55"/>
      <c r="W123" s="55"/>
      <c r="X123" s="55"/>
    </row>
    <row r="124" spans="1:31" ht="15" customHeight="1" collapsed="1" x14ac:dyDescent="0.25"/>
    <row r="125" spans="1:31" ht="40.15" customHeight="1" collapsed="1" x14ac:dyDescent="0.25">
      <c r="A125" s="291" t="s">
        <v>140</v>
      </c>
      <c r="B125" s="291"/>
      <c r="C125" s="291"/>
      <c r="D125" s="291"/>
      <c r="E125" s="291"/>
      <c r="F125" s="291"/>
      <c r="G125" s="291"/>
      <c r="H125" s="291"/>
      <c r="I125" s="291"/>
      <c r="J125" s="291"/>
      <c r="K125" s="291"/>
      <c r="L125" s="291"/>
      <c r="M125" s="291"/>
      <c r="N125" s="291"/>
      <c r="O125" s="291"/>
      <c r="P125" s="291"/>
      <c r="Q125" s="291"/>
      <c r="R125" s="291"/>
      <c r="S125" s="291"/>
      <c r="T125" s="291"/>
      <c r="U125" s="291"/>
      <c r="V125" s="291"/>
      <c r="W125" s="291"/>
    </row>
    <row r="126" spans="1:31" s="60" customFormat="1" ht="19.899999999999999" hidden="1" customHeight="1" outlineLevel="1" x14ac:dyDescent="0.25">
      <c r="A126" s="19"/>
      <c r="B126" s="53" t="str">
        <f>A51</f>
        <v>Domestic credit by banks, % GDP</v>
      </c>
      <c r="C126" s="53"/>
      <c r="D126" s="53"/>
      <c r="I126" s="53" t="str">
        <f>A52</f>
        <v>Financial system deposits to GDP (%)</v>
      </c>
      <c r="N126" s="53" t="str">
        <f>+A53</f>
        <v>Insurance company assets to GDP (%)</v>
      </c>
      <c r="T126" s="53" t="str">
        <f>+A54</f>
        <v>Pension fund assets to GDP (%)</v>
      </c>
      <c r="U126" s="54"/>
    </row>
    <row r="127" spans="1:31" ht="66.95" hidden="1" customHeight="1" outlineLevel="1" x14ac:dyDescent="0.2">
      <c r="F127" s="55"/>
      <c r="G127" s="55"/>
      <c r="H127" s="55"/>
      <c r="L127" s="55"/>
      <c r="M127" s="55"/>
      <c r="N127" s="55"/>
      <c r="Q127" s="55"/>
      <c r="R127" s="55"/>
      <c r="S127" s="55"/>
      <c r="T127" s="55"/>
      <c r="U127" s="56"/>
      <c r="V127" s="55"/>
      <c r="W127" s="55"/>
      <c r="X127" s="55"/>
      <c r="Y127" s="55"/>
      <c r="Z127" s="55"/>
      <c r="AA127" s="55"/>
      <c r="AB127" s="55"/>
      <c r="AC127" s="55"/>
      <c r="AD127" s="55"/>
      <c r="AE127" s="55"/>
    </row>
    <row r="128" spans="1:31" ht="66.95" hidden="1" customHeight="1" outlineLevel="1" x14ac:dyDescent="0.2">
      <c r="E128" s="55"/>
      <c r="F128" s="55"/>
      <c r="G128" s="55"/>
      <c r="H128" s="55"/>
      <c r="J128" s="55"/>
      <c r="K128" s="55"/>
      <c r="L128" s="55"/>
      <c r="M128" s="55"/>
      <c r="N128" s="55"/>
      <c r="P128" s="55"/>
      <c r="Q128" s="55"/>
      <c r="R128" s="55"/>
      <c r="S128" s="55"/>
      <c r="T128" s="55"/>
      <c r="U128" s="56"/>
      <c r="V128" s="55"/>
      <c r="W128" s="55"/>
      <c r="X128" s="55"/>
      <c r="Y128" s="55"/>
      <c r="Z128" s="55"/>
      <c r="AA128" s="55"/>
      <c r="AB128" s="55"/>
      <c r="AC128" s="55"/>
      <c r="AD128" s="55"/>
      <c r="AE128" s="55"/>
    </row>
    <row r="129" spans="1:31" ht="66.95" hidden="1" customHeight="1" outlineLevel="1" x14ac:dyDescent="0.2">
      <c r="E129" s="55"/>
      <c r="F129" s="55"/>
      <c r="G129" s="55"/>
      <c r="H129" s="55"/>
      <c r="J129" s="55"/>
      <c r="K129" s="55"/>
      <c r="L129" s="55"/>
      <c r="M129" s="55"/>
      <c r="N129" s="55"/>
      <c r="P129" s="55"/>
      <c r="Q129" s="55"/>
      <c r="R129" s="55"/>
      <c r="S129" s="55"/>
      <c r="T129" s="55"/>
      <c r="U129" s="56"/>
      <c r="V129" s="55"/>
      <c r="W129" s="55"/>
      <c r="X129" s="55"/>
      <c r="Y129" s="55"/>
      <c r="Z129" s="55"/>
      <c r="AA129" s="55"/>
      <c r="AB129" s="55"/>
      <c r="AC129" s="55"/>
      <c r="AD129" s="55"/>
      <c r="AE129" s="55"/>
    </row>
    <row r="130" spans="1:31" ht="66.95" hidden="1" customHeight="1" outlineLevel="1" x14ac:dyDescent="0.2">
      <c r="E130" s="55"/>
      <c r="F130" s="55"/>
      <c r="G130" s="55"/>
      <c r="H130" s="55"/>
      <c r="J130" s="55"/>
      <c r="K130" s="55"/>
      <c r="L130" s="55"/>
      <c r="M130" s="55"/>
      <c r="N130" s="55"/>
      <c r="P130" s="55"/>
      <c r="Q130" s="55"/>
      <c r="R130" s="55"/>
      <c r="S130" s="55"/>
      <c r="T130" s="55"/>
      <c r="U130" s="56"/>
      <c r="V130" s="55"/>
      <c r="W130" s="55"/>
      <c r="X130" s="55"/>
      <c r="Y130" s="55"/>
      <c r="Z130" s="55"/>
      <c r="AA130" s="55"/>
      <c r="AB130" s="55"/>
      <c r="AC130" s="55"/>
      <c r="AD130" s="55"/>
      <c r="AE130" s="55"/>
    </row>
    <row r="131" spans="1:31" ht="15" hidden="1" customHeight="1" outlineLevel="1" x14ac:dyDescent="0.25"/>
    <row r="132" spans="1:31" s="59" customFormat="1" ht="15" hidden="1" customHeight="1" outlineLevel="1" x14ac:dyDescent="0.25">
      <c r="A132" s="57"/>
      <c r="B132" s="61" t="str">
        <f>+A55</f>
        <v>Stock market capitalization to GDP (%)</v>
      </c>
      <c r="C132" s="61"/>
      <c r="D132" s="61"/>
      <c r="I132" s="58" t="str">
        <f>+A56</f>
        <v>Net Public debt, % GDP</v>
      </c>
      <c r="N132" s="61" t="str">
        <f>+A57</f>
        <v>Gross Public debt, % GDP</v>
      </c>
      <c r="T132" s="58"/>
      <c r="U132" s="54"/>
    </row>
    <row r="133" spans="1:31" ht="66.95" hidden="1" customHeight="1" outlineLevel="1" x14ac:dyDescent="0.2">
      <c r="F133" s="55"/>
      <c r="G133" s="55"/>
      <c r="H133" s="55"/>
      <c r="L133" s="55"/>
      <c r="M133" s="55"/>
      <c r="N133" s="55"/>
      <c r="Q133" s="55"/>
      <c r="R133" s="55"/>
      <c r="S133" s="55"/>
      <c r="T133" s="55"/>
      <c r="U133" s="56"/>
      <c r="V133" s="55">
        <v>61</v>
      </c>
    </row>
    <row r="134" spans="1:31" ht="66.95" hidden="1" customHeight="1" outlineLevel="1" x14ac:dyDescent="0.2">
      <c r="E134" s="55"/>
      <c r="F134" s="55"/>
      <c r="G134" s="55"/>
      <c r="H134" s="55"/>
      <c r="J134" s="55"/>
      <c r="K134" s="55"/>
      <c r="L134" s="55"/>
      <c r="M134" s="55"/>
      <c r="N134" s="55"/>
      <c r="P134" s="55"/>
      <c r="Q134" s="55"/>
      <c r="R134" s="55"/>
      <c r="S134" s="55"/>
      <c r="T134" s="55"/>
      <c r="U134" s="56"/>
      <c r="V134" s="55"/>
    </row>
    <row r="135" spans="1:31" ht="66.95" hidden="1" customHeight="1" outlineLevel="1" x14ac:dyDescent="0.2">
      <c r="E135" s="55"/>
      <c r="F135" s="55"/>
      <c r="G135" s="55"/>
      <c r="H135" s="55"/>
      <c r="J135" s="55"/>
      <c r="K135" s="55"/>
      <c r="L135" s="55"/>
      <c r="M135" s="55"/>
      <c r="N135" s="55"/>
      <c r="P135" s="55"/>
      <c r="Q135" s="55"/>
      <c r="R135" s="55"/>
      <c r="S135" s="55"/>
      <c r="T135" s="55"/>
      <c r="U135" s="56"/>
      <c r="V135" s="55"/>
    </row>
    <row r="136" spans="1:31" ht="66.95" hidden="1" customHeight="1" outlineLevel="1" x14ac:dyDescent="0.2">
      <c r="E136" s="55"/>
      <c r="F136" s="55"/>
      <c r="G136" s="55"/>
      <c r="H136" s="55"/>
      <c r="J136" s="55"/>
      <c r="K136" s="55"/>
      <c r="L136" s="55"/>
      <c r="M136" s="55"/>
      <c r="N136" s="55"/>
      <c r="P136" s="55"/>
      <c r="Q136" s="55"/>
      <c r="R136" s="55"/>
      <c r="S136" s="55"/>
      <c r="T136" s="55"/>
      <c r="U136" s="56"/>
      <c r="V136" s="55"/>
    </row>
    <row r="137" spans="1:31" ht="15" customHeight="1" collapsed="1" x14ac:dyDescent="0.25"/>
    <row r="138" spans="1:31" s="64" customFormat="1" ht="66.95" customHeight="1" x14ac:dyDescent="0.25">
      <c r="A138" s="63"/>
      <c r="J138" s="65"/>
      <c r="K138" s="65"/>
    </row>
    <row r="139" spans="1:31" s="64" customFormat="1" ht="66.95" customHeight="1" x14ac:dyDescent="0.25">
      <c r="A139" s="63"/>
    </row>
    <row r="140" spans="1:31" s="64" customFormat="1" ht="66.95" customHeight="1" x14ac:dyDescent="0.25">
      <c r="A140" s="63"/>
    </row>
    <row r="141" spans="1:31" s="64" customFormat="1" ht="66.95" customHeight="1" x14ac:dyDescent="0.25">
      <c r="A141" s="63"/>
    </row>
    <row r="142" spans="1:31" s="66" customFormat="1" ht="18" customHeight="1" x14ac:dyDescent="0.25"/>
    <row r="143" spans="1:31" s="66" customFormat="1" ht="16.5" customHeight="1" x14ac:dyDescent="0.25">
      <c r="B143" s="67"/>
      <c r="C143" s="67"/>
      <c r="D143" s="67"/>
      <c r="E143" s="67"/>
      <c r="F143" s="67"/>
      <c r="G143" s="67"/>
      <c r="H143" s="67"/>
      <c r="I143" s="67"/>
      <c r="J143" s="67"/>
      <c r="K143" s="67"/>
      <c r="L143" s="67"/>
      <c r="M143" s="67"/>
      <c r="N143" s="67"/>
      <c r="O143" s="67"/>
      <c r="P143" s="67"/>
      <c r="Q143" s="67"/>
      <c r="R143" s="67"/>
      <c r="S143" s="67"/>
      <c r="T143" s="67"/>
      <c r="U143" s="67"/>
    </row>
    <row r="144" spans="1:31" s="66" customFormat="1" ht="66.95" customHeight="1" x14ac:dyDescent="0.25">
      <c r="A144" s="68"/>
    </row>
    <row r="145" spans="1:19" s="66" customFormat="1" ht="66.95" customHeight="1" x14ac:dyDescent="0.25">
      <c r="A145" s="68"/>
    </row>
    <row r="146" spans="1:19" s="66" customFormat="1" ht="66.95" customHeight="1" x14ac:dyDescent="0.25">
      <c r="A146" s="68"/>
    </row>
    <row r="147" spans="1:19" s="66" customFormat="1" ht="66.95" customHeight="1" x14ac:dyDescent="0.25">
      <c r="A147" s="68"/>
    </row>
    <row r="148" spans="1:19" s="66" customFormat="1" ht="66.95" customHeight="1" x14ac:dyDescent="0.25">
      <c r="A148" s="68"/>
    </row>
    <row r="149" spans="1:19" s="66" customFormat="1" ht="66.95" customHeight="1" x14ac:dyDescent="0.25">
      <c r="A149" s="68"/>
    </row>
    <row r="150" spans="1:19" s="66" customFormat="1" ht="66.95" customHeight="1" x14ac:dyDescent="0.25">
      <c r="A150" s="68"/>
      <c r="B150" s="69"/>
      <c r="C150" s="69"/>
      <c r="D150" s="69"/>
      <c r="E150" s="69"/>
      <c r="F150" s="69"/>
      <c r="G150" s="69"/>
      <c r="H150" s="69"/>
      <c r="I150" s="69"/>
      <c r="J150" s="69"/>
      <c r="K150" s="69"/>
      <c r="L150" s="69"/>
    </row>
    <row r="151" spans="1:19" s="66" customFormat="1" ht="66.95" customHeight="1" x14ac:dyDescent="0.25">
      <c r="A151" s="68"/>
    </row>
    <row r="152" spans="1:19" s="66" customFormat="1" ht="66.95" customHeight="1" x14ac:dyDescent="0.25">
      <c r="A152" s="68"/>
    </row>
    <row r="153" spans="1:19" s="66" customFormat="1" ht="66.95" customHeight="1" x14ac:dyDescent="0.25">
      <c r="A153" s="68"/>
      <c r="B153" s="70"/>
      <c r="C153" s="70"/>
      <c r="D153" s="70"/>
      <c r="E153" s="70"/>
      <c r="F153" s="70"/>
      <c r="G153" s="70"/>
      <c r="H153" s="70"/>
      <c r="I153" s="70"/>
      <c r="J153" s="70"/>
      <c r="K153" s="70"/>
      <c r="L153" s="70"/>
    </row>
    <row r="154" spans="1:19" s="66" customFormat="1" ht="66.95" customHeight="1" x14ac:dyDescent="0.25">
      <c r="A154" s="68"/>
    </row>
    <row r="155" spans="1:19" s="66" customFormat="1" ht="66.95" customHeight="1" x14ac:dyDescent="0.25">
      <c r="A155" s="68"/>
    </row>
    <row r="156" spans="1:19" s="66" customFormat="1" ht="66.95" customHeight="1" x14ac:dyDescent="0.25">
      <c r="A156" s="68"/>
      <c r="B156" s="71"/>
      <c r="C156" s="71"/>
      <c r="D156" s="71"/>
      <c r="H156" s="71"/>
      <c r="J156" s="71"/>
      <c r="K156" s="71"/>
      <c r="L156" s="71"/>
      <c r="N156" s="71"/>
    </row>
    <row r="157" spans="1:19" s="66" customFormat="1" ht="66.95" customHeight="1" x14ac:dyDescent="0.25">
      <c r="A157" s="68"/>
    </row>
    <row r="158" spans="1:19" s="66" customFormat="1" ht="66.95" customHeight="1" x14ac:dyDescent="0.25">
      <c r="A158" s="68"/>
      <c r="B158" s="71"/>
      <c r="C158" s="71"/>
      <c r="D158" s="71"/>
      <c r="E158" s="71"/>
      <c r="F158" s="71"/>
      <c r="G158" s="71"/>
      <c r="H158" s="71"/>
      <c r="I158" s="71"/>
      <c r="J158" s="71"/>
      <c r="K158" s="71"/>
      <c r="L158" s="71"/>
      <c r="M158" s="71"/>
      <c r="N158" s="71"/>
    </row>
    <row r="159" spans="1:19" s="66" customFormat="1" ht="66.95" customHeight="1" x14ac:dyDescent="0.25">
      <c r="A159" s="68"/>
    </row>
    <row r="160" spans="1:19" s="66" customFormat="1" ht="66.95" customHeight="1" x14ac:dyDescent="0.25">
      <c r="A160" s="68"/>
      <c r="B160" s="71"/>
      <c r="C160" s="71"/>
      <c r="D160" s="71"/>
      <c r="E160" s="71"/>
      <c r="F160" s="71"/>
      <c r="G160" s="71"/>
      <c r="H160" s="71"/>
      <c r="I160" s="71"/>
      <c r="J160" s="71"/>
      <c r="K160" s="71"/>
      <c r="L160" s="71"/>
      <c r="M160" s="71"/>
      <c r="N160" s="71"/>
      <c r="O160" s="71"/>
      <c r="P160" s="71"/>
      <c r="Q160" s="71"/>
      <c r="R160" s="71"/>
      <c r="S160" s="71"/>
    </row>
    <row r="161" spans="1:21" s="66" customFormat="1" ht="66.95" customHeight="1" x14ac:dyDescent="0.25">
      <c r="A161" s="68"/>
    </row>
    <row r="162" spans="1:21" s="66" customFormat="1" ht="66.95" customHeight="1" x14ac:dyDescent="0.25">
      <c r="A162" s="68"/>
      <c r="B162" s="71"/>
      <c r="C162" s="71"/>
      <c r="D162" s="71"/>
      <c r="E162" s="71"/>
      <c r="F162" s="71"/>
      <c r="G162" s="71"/>
      <c r="H162" s="71"/>
      <c r="I162" s="71"/>
      <c r="J162" s="71"/>
      <c r="K162" s="71"/>
      <c r="L162" s="71"/>
      <c r="M162" s="71"/>
      <c r="N162" s="71"/>
      <c r="O162" s="71"/>
      <c r="P162" s="71"/>
      <c r="Q162" s="71"/>
      <c r="R162" s="71"/>
      <c r="S162" s="71"/>
    </row>
    <row r="163" spans="1:21" s="66" customFormat="1" ht="66.95" customHeight="1" x14ac:dyDescent="0.25">
      <c r="A163" s="68"/>
    </row>
    <row r="164" spans="1:21" s="66" customFormat="1" ht="66.95" customHeight="1" x14ac:dyDescent="0.25">
      <c r="A164" s="68"/>
      <c r="B164" s="69"/>
      <c r="C164" s="69"/>
      <c r="D164" s="69"/>
      <c r="E164" s="71"/>
      <c r="F164" s="71"/>
      <c r="G164" s="71"/>
      <c r="H164" s="71"/>
      <c r="I164" s="71"/>
      <c r="J164" s="71"/>
      <c r="K164" s="71"/>
      <c r="L164" s="71"/>
      <c r="M164" s="71"/>
      <c r="N164" s="71"/>
      <c r="O164" s="71"/>
      <c r="P164" s="71"/>
      <c r="Q164" s="71"/>
      <c r="R164" s="71"/>
      <c r="S164" s="71"/>
    </row>
    <row r="165" spans="1:21" s="66" customFormat="1" ht="66.95" customHeight="1" x14ac:dyDescent="0.25">
      <c r="A165" s="68"/>
    </row>
    <row r="166" spans="1:21" s="66" customFormat="1" ht="66.95" customHeight="1" x14ac:dyDescent="0.25">
      <c r="A166" s="68"/>
      <c r="B166" s="71"/>
      <c r="C166" s="71"/>
      <c r="D166" s="71"/>
      <c r="E166" s="71"/>
      <c r="F166" s="71"/>
      <c r="G166" s="71"/>
      <c r="H166" s="71"/>
      <c r="I166" s="71"/>
      <c r="J166" s="71"/>
      <c r="K166" s="71"/>
      <c r="L166" s="71"/>
      <c r="M166" s="71"/>
      <c r="N166" s="71"/>
      <c r="O166" s="71"/>
      <c r="P166" s="71"/>
      <c r="Q166" s="71"/>
      <c r="R166" s="71"/>
      <c r="S166" s="71"/>
    </row>
    <row r="167" spans="1:21" s="66" customFormat="1" ht="66.95" customHeight="1" x14ac:dyDescent="0.25">
      <c r="A167" s="68"/>
    </row>
    <row r="168" spans="1:21" s="66" customFormat="1" ht="66.95" customHeight="1" x14ac:dyDescent="0.25">
      <c r="A168" s="68"/>
      <c r="B168" s="71"/>
      <c r="C168" s="71"/>
      <c r="D168" s="71"/>
      <c r="E168" s="71"/>
      <c r="F168" s="71"/>
      <c r="G168" s="71"/>
      <c r="H168" s="71"/>
      <c r="I168" s="71"/>
      <c r="J168" s="71"/>
      <c r="K168" s="71"/>
      <c r="L168" s="71"/>
      <c r="M168" s="71"/>
      <c r="N168" s="71"/>
      <c r="O168" s="71"/>
      <c r="P168" s="71"/>
      <c r="Q168" s="71"/>
      <c r="R168" s="71"/>
      <c r="S168" s="71"/>
    </row>
    <row r="169" spans="1:21" s="66" customFormat="1" ht="66.95" customHeight="1" x14ac:dyDescent="0.25">
      <c r="A169" s="68"/>
    </row>
    <row r="170" spans="1:21" s="66" customFormat="1" ht="66.95" customHeight="1" x14ac:dyDescent="0.25">
      <c r="A170" s="68"/>
      <c r="B170" s="71"/>
      <c r="C170" s="71"/>
      <c r="D170" s="71"/>
      <c r="E170" s="71"/>
      <c r="F170" s="71"/>
      <c r="G170" s="71"/>
      <c r="H170" s="71"/>
      <c r="I170" s="71"/>
      <c r="J170" s="71"/>
      <c r="K170" s="71"/>
      <c r="L170" s="71"/>
      <c r="M170" s="71"/>
      <c r="N170" s="71"/>
      <c r="O170" s="71"/>
      <c r="P170" s="71"/>
      <c r="Q170" s="71"/>
      <c r="R170" s="71"/>
      <c r="S170" s="71"/>
    </row>
    <row r="171" spans="1:21" s="66" customFormat="1" ht="66.95" customHeight="1" x14ac:dyDescent="0.25">
      <c r="A171" s="68"/>
    </row>
    <row r="172" spans="1:21" s="66" customFormat="1" ht="66.95" customHeight="1" x14ac:dyDescent="0.25">
      <c r="A172" s="68"/>
      <c r="B172" s="71"/>
      <c r="C172" s="71"/>
      <c r="D172" s="71"/>
      <c r="E172" s="71"/>
      <c r="F172" s="71"/>
      <c r="G172" s="71"/>
      <c r="H172" s="71"/>
      <c r="I172" s="71"/>
      <c r="J172" s="71"/>
      <c r="K172" s="71"/>
      <c r="L172" s="71"/>
      <c r="M172" s="71"/>
      <c r="N172" s="71"/>
      <c r="O172" s="71"/>
      <c r="P172" s="71"/>
      <c r="Q172" s="71"/>
      <c r="R172" s="71"/>
      <c r="S172" s="71"/>
    </row>
    <row r="173" spans="1:21" s="66" customFormat="1" ht="66.95" customHeight="1" x14ac:dyDescent="0.25">
      <c r="A173" s="68"/>
    </row>
    <row r="174" spans="1:21" s="66" customFormat="1" ht="66.95" customHeight="1" x14ac:dyDescent="0.25">
      <c r="A174" s="68"/>
      <c r="B174" s="71"/>
      <c r="C174" s="71"/>
      <c r="D174" s="71"/>
      <c r="E174" s="71"/>
      <c r="F174" s="71"/>
      <c r="G174" s="71"/>
      <c r="H174" s="71"/>
      <c r="I174" s="71"/>
      <c r="J174" s="71"/>
      <c r="K174" s="71"/>
      <c r="L174" s="71"/>
      <c r="M174" s="71"/>
      <c r="N174" s="71"/>
      <c r="O174" s="71"/>
      <c r="P174" s="71"/>
      <c r="T174" s="71"/>
      <c r="U174" s="71"/>
    </row>
    <row r="175" spans="1:21" s="66" customFormat="1" ht="66.95" customHeight="1" x14ac:dyDescent="0.25">
      <c r="A175" s="68"/>
    </row>
    <row r="176" spans="1:21" s="66" customFormat="1" ht="66.95" customHeight="1" x14ac:dyDescent="0.25">
      <c r="A176" s="72"/>
      <c r="B176" s="73"/>
      <c r="C176" s="73"/>
      <c r="D176" s="73"/>
      <c r="E176" s="73"/>
      <c r="F176" s="73"/>
      <c r="G176" s="73"/>
      <c r="H176" s="73"/>
      <c r="I176" s="73"/>
      <c r="J176" s="73"/>
      <c r="K176" s="73"/>
      <c r="L176" s="73"/>
      <c r="M176" s="73"/>
      <c r="N176" s="73"/>
      <c r="O176" s="73"/>
      <c r="P176" s="73"/>
      <c r="Q176" s="73"/>
      <c r="R176" s="73"/>
      <c r="S176" s="73"/>
    </row>
    <row r="177" spans="1:19" s="66" customFormat="1" ht="66.95" customHeight="1" x14ac:dyDescent="0.25">
      <c r="A177" s="68"/>
    </row>
    <row r="178" spans="1:19" s="66" customFormat="1" ht="66.95" customHeight="1" x14ac:dyDescent="0.25">
      <c r="A178" s="68"/>
      <c r="B178" s="73"/>
      <c r="C178" s="73"/>
      <c r="D178" s="73"/>
      <c r="E178" s="73"/>
      <c r="F178" s="73"/>
      <c r="G178" s="73"/>
      <c r="H178" s="73"/>
      <c r="I178" s="73"/>
      <c r="J178" s="73"/>
      <c r="K178" s="73"/>
      <c r="L178" s="73"/>
      <c r="M178" s="73"/>
      <c r="N178" s="73"/>
      <c r="O178" s="73"/>
      <c r="P178" s="73"/>
      <c r="Q178" s="73"/>
    </row>
    <row r="179" spans="1:19" s="66" customFormat="1" ht="66.95" customHeight="1" x14ac:dyDescent="0.25">
      <c r="A179" s="68"/>
    </row>
    <row r="180" spans="1:19" s="66" customFormat="1" ht="66.95" customHeight="1" x14ac:dyDescent="0.25">
      <c r="A180" s="68"/>
      <c r="B180" s="73"/>
      <c r="C180" s="73"/>
      <c r="D180" s="73"/>
      <c r="E180" s="73"/>
      <c r="F180" s="73"/>
      <c r="G180" s="73"/>
      <c r="H180" s="73"/>
      <c r="I180" s="73"/>
      <c r="J180" s="73"/>
      <c r="K180" s="73"/>
      <c r="L180" s="73"/>
      <c r="M180" s="73"/>
      <c r="N180" s="73"/>
      <c r="O180" s="73"/>
      <c r="P180" s="73"/>
    </row>
    <row r="181" spans="1:19" s="66" customFormat="1" ht="66.95" customHeight="1" x14ac:dyDescent="0.25">
      <c r="A181" s="68"/>
    </row>
    <row r="182" spans="1:19" s="66" customFormat="1" ht="66.95" customHeight="1" x14ac:dyDescent="0.25">
      <c r="A182" s="68"/>
      <c r="B182" s="73"/>
      <c r="C182" s="73"/>
      <c r="D182" s="73"/>
      <c r="E182" s="73"/>
      <c r="F182" s="73"/>
      <c r="G182" s="73"/>
      <c r="H182" s="73"/>
      <c r="I182" s="73"/>
      <c r="J182" s="73"/>
      <c r="K182" s="73"/>
      <c r="L182" s="73"/>
      <c r="M182" s="73"/>
      <c r="N182" s="73"/>
      <c r="O182" s="73"/>
      <c r="P182" s="73"/>
      <c r="Q182" s="73"/>
      <c r="R182" s="73"/>
      <c r="S182" s="73"/>
    </row>
    <row r="183" spans="1:19" s="66" customFormat="1" ht="66.95" customHeight="1" x14ac:dyDescent="0.25">
      <c r="A183" s="68"/>
    </row>
    <row r="184" spans="1:19" s="66" customFormat="1" ht="66.95" customHeight="1" x14ac:dyDescent="0.25">
      <c r="A184" s="68"/>
      <c r="B184" s="73"/>
      <c r="C184" s="73"/>
      <c r="D184" s="73"/>
      <c r="E184" s="73"/>
      <c r="F184" s="73"/>
      <c r="G184" s="73"/>
      <c r="H184" s="73"/>
      <c r="I184" s="73"/>
      <c r="J184" s="73"/>
      <c r="K184" s="73"/>
      <c r="L184" s="73"/>
      <c r="M184" s="73"/>
      <c r="N184" s="73"/>
      <c r="O184" s="73"/>
      <c r="P184" s="73"/>
      <c r="Q184" s="73"/>
    </row>
    <row r="185" spans="1:19" s="66" customFormat="1" ht="66.95" customHeight="1" x14ac:dyDescent="0.25">
      <c r="A185" s="68"/>
    </row>
    <row r="186" spans="1:19" s="66" customFormat="1" ht="66.95" customHeight="1" x14ac:dyDescent="0.25">
      <c r="A186" s="68"/>
    </row>
    <row r="187" spans="1:19" s="66" customFormat="1" ht="66.95" customHeight="1" x14ac:dyDescent="0.25">
      <c r="A187" s="68"/>
    </row>
    <row r="188" spans="1:19" s="66" customFormat="1" ht="66.95" customHeight="1" x14ac:dyDescent="0.25">
      <c r="A188" s="68"/>
    </row>
    <row r="189" spans="1:19" s="66" customFormat="1" ht="66.95" customHeight="1" x14ac:dyDescent="0.25">
      <c r="A189" s="68"/>
    </row>
    <row r="190" spans="1:19" s="66" customFormat="1" ht="66.95" customHeight="1" x14ac:dyDescent="0.25">
      <c r="A190" s="68"/>
    </row>
    <row r="191" spans="1:19" s="66" customFormat="1" ht="66.95" customHeight="1" x14ac:dyDescent="0.25">
      <c r="A191" s="68"/>
    </row>
  </sheetData>
  <mergeCells count="11">
    <mergeCell ref="W37:W39"/>
    <mergeCell ref="A4:W4"/>
    <mergeCell ref="W25:W27"/>
    <mergeCell ref="W28:W30"/>
    <mergeCell ref="W31:W33"/>
    <mergeCell ref="W34:W36"/>
    <mergeCell ref="W40:W42"/>
    <mergeCell ref="A59:W59"/>
    <mergeCell ref="A77:W77"/>
    <mergeCell ref="A90:W90"/>
    <mergeCell ref="A125:W125"/>
  </mergeCells>
  <hyperlinks>
    <hyperlink ref="A1" location="'Table of Contents'!A1" display="Back to content sheet" xr:uid="{74543BA9-E5A1-4BB3-A504-4C85550BB779}"/>
  </hyperlinks>
  <pageMargins left="0.7" right="0.7" top="0.75" bottom="0.75" header="0.3" footer="0.3"/>
  <pageSetup orientation="portrait" r:id="rId1"/>
  <drawing r:id="rId2"/>
  <legacy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D359EE-C587-4EDE-95B6-B0DAE0A8F537}">
  <dimension ref="A1:AM404"/>
  <sheetViews>
    <sheetView zoomScale="70" zoomScaleNormal="70" workbookViewId="0">
      <pane xSplit="1" ySplit="2" topLeftCell="R3" activePane="bottomRight" state="frozen"/>
      <selection activeCell="K41" sqref="K41"/>
      <selection pane="topRight" activeCell="K41" sqref="K41"/>
      <selection pane="bottomLeft" activeCell="K41" sqref="K41"/>
      <selection pane="bottomRight" activeCell="W20" sqref="W20"/>
    </sheetView>
  </sheetViews>
  <sheetFormatPr defaultColWidth="12.42578125" defaultRowHeight="66.95" customHeight="1" outlineLevelRow="1" x14ac:dyDescent="0.25"/>
  <cols>
    <col min="1" max="1" width="66" style="19" customWidth="1"/>
    <col min="2" max="12" width="15.7109375" style="18" customWidth="1"/>
    <col min="13" max="15" width="18.140625" style="18" customWidth="1"/>
    <col min="16" max="28" width="15.7109375" style="18" customWidth="1"/>
    <col min="29" max="29" width="28.7109375" style="18" customWidth="1"/>
    <col min="30" max="30" width="32.140625" style="74" customWidth="1"/>
    <col min="31" max="31" width="164.28515625" style="74" customWidth="1"/>
    <col min="32" max="32" width="51.85546875" style="74" customWidth="1"/>
    <col min="33" max="33" width="40.5703125" style="74" customWidth="1"/>
    <col min="34" max="16384" width="12.42578125" style="74"/>
  </cols>
  <sheetData>
    <row r="1" spans="1:31" ht="15" customHeight="1" x14ac:dyDescent="0.25">
      <c r="A1" s="14" t="s">
        <v>16</v>
      </c>
    </row>
    <row r="2" spans="1:31" s="15" customFormat="1" ht="60" customHeight="1" x14ac:dyDescent="0.25">
      <c r="A2" s="16" t="s">
        <v>141</v>
      </c>
      <c r="B2" s="16" t="s">
        <v>18</v>
      </c>
      <c r="C2" s="17" t="s">
        <v>19</v>
      </c>
      <c r="D2" s="17" t="s">
        <v>20</v>
      </c>
      <c r="E2" s="304" t="s">
        <v>21</v>
      </c>
      <c r="F2" s="304"/>
      <c r="G2" s="16" t="s">
        <v>22</v>
      </c>
      <c r="H2" s="304" t="s">
        <v>23</v>
      </c>
      <c r="I2" s="304"/>
      <c r="J2" s="304" t="s">
        <v>24</v>
      </c>
      <c r="K2" s="304"/>
      <c r="L2" s="16" t="s">
        <v>142</v>
      </c>
      <c r="M2" s="304" t="s">
        <v>26</v>
      </c>
      <c r="N2" s="304"/>
      <c r="O2" s="17" t="s">
        <v>27</v>
      </c>
      <c r="P2" s="16" t="s">
        <v>28</v>
      </c>
      <c r="Q2" s="16" t="s">
        <v>29</v>
      </c>
      <c r="R2" s="16" t="s">
        <v>30</v>
      </c>
      <c r="S2" s="304" t="s">
        <v>31</v>
      </c>
      <c r="T2" s="304"/>
      <c r="U2" s="304" t="s">
        <v>32</v>
      </c>
      <c r="V2" s="304"/>
      <c r="W2" s="16" t="s">
        <v>33</v>
      </c>
      <c r="X2" s="304" t="s">
        <v>34</v>
      </c>
      <c r="Y2" s="304"/>
      <c r="Z2" s="17" t="s">
        <v>35</v>
      </c>
      <c r="AA2" s="304" t="s">
        <v>36</v>
      </c>
      <c r="AB2" s="304"/>
      <c r="AC2" s="16" t="s">
        <v>37</v>
      </c>
      <c r="AD2" s="16" t="s">
        <v>38</v>
      </c>
      <c r="AE2" s="16" t="s">
        <v>39</v>
      </c>
    </row>
    <row r="3" spans="1:31" s="15" customFormat="1" ht="4.9000000000000004" customHeight="1" x14ac:dyDescent="0.25">
      <c r="A3" s="18"/>
      <c r="B3" s="18"/>
      <c r="C3" s="18"/>
      <c r="D3" s="18"/>
      <c r="E3" s="18"/>
      <c r="F3" s="18"/>
      <c r="G3" s="18"/>
      <c r="H3" s="18"/>
      <c r="I3" s="18"/>
      <c r="J3" s="18"/>
      <c r="K3" s="18"/>
      <c r="L3" s="18"/>
      <c r="M3" s="18"/>
      <c r="N3" s="18"/>
      <c r="O3" s="18"/>
      <c r="P3" s="18"/>
      <c r="Q3" s="18"/>
      <c r="R3" s="18"/>
      <c r="S3" s="18"/>
      <c r="T3" s="18"/>
      <c r="U3" s="18"/>
      <c r="V3" s="18"/>
      <c r="W3" s="18"/>
      <c r="X3" s="18"/>
      <c r="Y3" s="18"/>
      <c r="Z3" s="18"/>
      <c r="AA3" s="18"/>
      <c r="AB3" s="18"/>
      <c r="AC3" s="18"/>
      <c r="AD3" s="74"/>
      <c r="AE3" s="74"/>
    </row>
    <row r="4" spans="1:31" ht="40.15" customHeight="1" x14ac:dyDescent="0.25">
      <c r="A4" s="266" t="s">
        <v>143</v>
      </c>
      <c r="B4" s="266"/>
      <c r="C4" s="266"/>
      <c r="D4" s="266"/>
      <c r="E4" s="266"/>
      <c r="F4" s="266"/>
      <c r="G4" s="266"/>
      <c r="H4" s="266"/>
      <c r="I4" s="266"/>
      <c r="J4" s="266"/>
      <c r="K4" s="266"/>
      <c r="L4" s="266"/>
      <c r="M4" s="266"/>
      <c r="N4" s="266"/>
      <c r="O4" s="266"/>
      <c r="P4" s="266"/>
      <c r="Q4" s="266"/>
      <c r="R4" s="266"/>
      <c r="S4" s="266"/>
      <c r="T4" s="266"/>
      <c r="U4" s="266"/>
      <c r="V4" s="266"/>
      <c r="W4" s="266"/>
      <c r="X4" s="266"/>
      <c r="Y4" s="266"/>
      <c r="Z4" s="266"/>
      <c r="AA4" s="266"/>
      <c r="AB4" s="266"/>
      <c r="AC4" s="267"/>
      <c r="AD4" s="268"/>
      <c r="AE4" s="268"/>
    </row>
    <row r="5" spans="1:31" ht="31.9" hidden="1" customHeight="1" outlineLevel="1" x14ac:dyDescent="0.25">
      <c r="A5" s="19" t="s">
        <v>144</v>
      </c>
      <c r="B5" s="75">
        <v>0.4541</v>
      </c>
      <c r="C5" s="76">
        <v>0.69</v>
      </c>
      <c r="D5" s="76" t="s">
        <v>95</v>
      </c>
      <c r="E5" s="303">
        <v>0.56140000000000001</v>
      </c>
      <c r="F5" s="303"/>
      <c r="G5" s="75">
        <v>0.65310000000000001</v>
      </c>
      <c r="H5" s="303">
        <v>0.35170000000000001</v>
      </c>
      <c r="I5" s="303"/>
      <c r="J5" s="303">
        <v>0.67349999999999999</v>
      </c>
      <c r="K5" s="303"/>
      <c r="L5" s="277">
        <v>0.38300000000000001</v>
      </c>
      <c r="M5" s="303">
        <v>0.28160000000000002</v>
      </c>
      <c r="N5" s="303"/>
      <c r="O5" s="76">
        <v>0.4037</v>
      </c>
      <c r="P5" s="284">
        <v>0.08</v>
      </c>
      <c r="Q5" s="75">
        <v>0.1686</v>
      </c>
      <c r="R5" s="42" t="s">
        <v>95</v>
      </c>
      <c r="S5" s="303">
        <v>0.31059999999999999</v>
      </c>
      <c r="T5" s="303"/>
      <c r="U5" s="303">
        <v>0.50609999999999999</v>
      </c>
      <c r="V5" s="303"/>
      <c r="W5" s="75">
        <v>0.22889999999999999</v>
      </c>
      <c r="X5" s="303">
        <v>0.20949999999999999</v>
      </c>
      <c r="Y5" s="303"/>
      <c r="Z5" s="77" t="s">
        <v>95</v>
      </c>
      <c r="AA5" s="303">
        <v>0.70630000000000004</v>
      </c>
      <c r="AB5" s="303"/>
      <c r="AC5" s="78" t="s">
        <v>118</v>
      </c>
      <c r="AD5" s="18" t="s">
        <v>145</v>
      </c>
      <c r="AE5" s="295" t="s">
        <v>841</v>
      </c>
    </row>
    <row r="6" spans="1:31" ht="25.15" hidden="1" customHeight="1" outlineLevel="1" x14ac:dyDescent="0.25">
      <c r="A6" s="19" t="s">
        <v>146</v>
      </c>
      <c r="B6" s="75">
        <v>0.4607</v>
      </c>
      <c r="C6" s="76">
        <v>0.65</v>
      </c>
      <c r="D6" s="76" t="s">
        <v>95</v>
      </c>
      <c r="E6" s="303">
        <v>0.56179999999999997</v>
      </c>
      <c r="F6" s="303"/>
      <c r="G6" s="75">
        <v>0.67130000000000001</v>
      </c>
      <c r="H6" s="303">
        <v>0.35849999999999999</v>
      </c>
      <c r="I6" s="303"/>
      <c r="J6" s="303">
        <v>0.71389999999999998</v>
      </c>
      <c r="K6" s="303"/>
      <c r="L6" s="277">
        <v>0.35410000000000003</v>
      </c>
      <c r="M6" s="303">
        <v>0.29709999999999998</v>
      </c>
      <c r="N6" s="303"/>
      <c r="O6" s="76">
        <v>0.37140000000000001</v>
      </c>
      <c r="P6" s="284">
        <v>0.68679999999999997</v>
      </c>
      <c r="Q6" s="75">
        <v>0.1583</v>
      </c>
      <c r="R6" s="42" t="s">
        <v>95</v>
      </c>
      <c r="S6" s="303">
        <v>0.32119999999999999</v>
      </c>
      <c r="T6" s="303"/>
      <c r="U6" s="303">
        <v>0.50170000000000003</v>
      </c>
      <c r="V6" s="303"/>
      <c r="W6" s="75">
        <v>0.22989999999999999</v>
      </c>
      <c r="X6" s="303">
        <v>0.2366</v>
      </c>
      <c r="Y6" s="303"/>
      <c r="Z6" s="77" t="s">
        <v>95</v>
      </c>
      <c r="AA6" s="303">
        <v>0.70299999999999996</v>
      </c>
      <c r="AB6" s="303"/>
      <c r="AC6" s="78" t="s">
        <v>118</v>
      </c>
      <c r="AD6" s="18" t="s">
        <v>145</v>
      </c>
      <c r="AE6" s="295"/>
    </row>
    <row r="7" spans="1:31" ht="25.15" hidden="1" customHeight="1" outlineLevel="1" x14ac:dyDescent="0.25">
      <c r="A7" s="19" t="s">
        <v>147</v>
      </c>
      <c r="B7" s="75">
        <v>0.44590000000000002</v>
      </c>
      <c r="C7" s="76">
        <v>0.73140000000000005</v>
      </c>
      <c r="D7" s="76" t="s">
        <v>95</v>
      </c>
      <c r="E7" s="303">
        <v>0.56079999999999997</v>
      </c>
      <c r="F7" s="303"/>
      <c r="G7" s="75">
        <v>0.63049999999999995</v>
      </c>
      <c r="H7" s="303">
        <v>0.34279999999999999</v>
      </c>
      <c r="I7" s="303"/>
      <c r="J7" s="303">
        <v>0.61509999999999998</v>
      </c>
      <c r="K7" s="303"/>
      <c r="L7" s="277">
        <v>0.42409999999999998</v>
      </c>
      <c r="M7" s="303">
        <v>0.25990000000000002</v>
      </c>
      <c r="N7" s="303"/>
      <c r="O7" s="76">
        <v>0.4536</v>
      </c>
      <c r="P7" s="284">
        <v>0.31</v>
      </c>
      <c r="Q7" s="75">
        <v>0.18410000000000001</v>
      </c>
      <c r="R7" s="42" t="s">
        <v>95</v>
      </c>
      <c r="S7" s="303">
        <v>0.29559999999999997</v>
      </c>
      <c r="T7" s="303"/>
      <c r="U7" s="303">
        <v>0.5121</v>
      </c>
      <c r="V7" s="303"/>
      <c r="W7" s="75">
        <v>0.22750000000000001</v>
      </c>
      <c r="X7" s="303">
        <v>0.17879999999999999</v>
      </c>
      <c r="Y7" s="303"/>
      <c r="Z7" s="77" t="s">
        <v>95</v>
      </c>
      <c r="AA7" s="303">
        <v>0.71</v>
      </c>
      <c r="AB7" s="303"/>
      <c r="AC7" s="78" t="s">
        <v>118</v>
      </c>
      <c r="AD7" s="18" t="s">
        <v>145</v>
      </c>
      <c r="AE7" s="295"/>
    </row>
    <row r="8" spans="1:31" ht="32.25" hidden="1" customHeight="1" outlineLevel="1" x14ac:dyDescent="0.25">
      <c r="A8" s="19" t="s">
        <v>148</v>
      </c>
      <c r="B8" s="277">
        <v>0.8427</v>
      </c>
      <c r="C8" s="76" t="s">
        <v>95</v>
      </c>
      <c r="D8" s="76" t="s">
        <v>95</v>
      </c>
      <c r="E8" s="303">
        <v>0.83540000000000003</v>
      </c>
      <c r="F8" s="303"/>
      <c r="G8" s="75">
        <v>0.60740000000000005</v>
      </c>
      <c r="H8" s="303">
        <v>0.29010000000000002</v>
      </c>
      <c r="I8" s="303"/>
      <c r="J8" s="303">
        <v>0.4793</v>
      </c>
      <c r="K8" s="303"/>
      <c r="L8" s="277">
        <v>0.13730000000000001</v>
      </c>
      <c r="M8" s="303">
        <v>0.10100000000000001</v>
      </c>
      <c r="N8" s="303"/>
      <c r="O8" s="76">
        <v>0.32479999999999998</v>
      </c>
      <c r="P8" s="284">
        <v>0.08</v>
      </c>
      <c r="Q8" s="75">
        <v>9.7699999999999995E-2</v>
      </c>
      <c r="R8" s="42" t="s">
        <v>95</v>
      </c>
      <c r="S8" s="303">
        <v>0.29920000000000002</v>
      </c>
      <c r="T8" s="303"/>
      <c r="U8" s="303">
        <v>0.4829</v>
      </c>
      <c r="V8" s="303"/>
      <c r="W8" s="75">
        <v>0.13089999999999999</v>
      </c>
      <c r="X8" s="303">
        <v>0.25850000000000001</v>
      </c>
      <c r="Y8" s="303"/>
      <c r="Z8" s="77" t="s">
        <v>95</v>
      </c>
      <c r="AA8" s="303">
        <v>0.86799999999999999</v>
      </c>
      <c r="AB8" s="303"/>
      <c r="AC8" s="78" t="s">
        <v>118</v>
      </c>
      <c r="AD8" s="18" t="s">
        <v>145</v>
      </c>
      <c r="AE8" s="295" t="s">
        <v>842</v>
      </c>
    </row>
    <row r="9" spans="1:31" ht="25.15" hidden="1" customHeight="1" outlineLevel="1" x14ac:dyDescent="0.25">
      <c r="A9" s="19" t="s">
        <v>149</v>
      </c>
      <c r="B9" s="277">
        <v>0.81810000000000005</v>
      </c>
      <c r="C9" s="76" t="s">
        <v>95</v>
      </c>
      <c r="D9" s="76" t="s">
        <v>95</v>
      </c>
      <c r="E9" s="303">
        <v>0.86570000000000003</v>
      </c>
      <c r="F9" s="303"/>
      <c r="G9" s="75">
        <v>0.70340000000000003</v>
      </c>
      <c r="H9" s="303">
        <v>0.3357</v>
      </c>
      <c r="I9" s="303"/>
      <c r="J9" s="303">
        <v>0.60160000000000002</v>
      </c>
      <c r="K9" s="303"/>
      <c r="L9" s="277">
        <v>0.17960000000000001</v>
      </c>
      <c r="M9" s="303">
        <v>0.13469999999999999</v>
      </c>
      <c r="N9" s="303"/>
      <c r="O9" s="76">
        <v>0.4667</v>
      </c>
      <c r="P9" s="42" t="s">
        <v>95</v>
      </c>
      <c r="Q9" s="75">
        <v>0.115</v>
      </c>
      <c r="R9" s="42" t="s">
        <v>95</v>
      </c>
      <c r="S9" s="303">
        <v>0.39079999999999998</v>
      </c>
      <c r="T9" s="303"/>
      <c r="U9" s="303">
        <v>0.55269999999999997</v>
      </c>
      <c r="V9" s="303"/>
      <c r="W9" s="75">
        <v>0.1177</v>
      </c>
      <c r="X9" s="303">
        <v>0.3221</v>
      </c>
      <c r="Y9" s="303"/>
      <c r="Z9" s="77" t="s">
        <v>95</v>
      </c>
      <c r="AA9" s="303">
        <v>0.88119999999999998</v>
      </c>
      <c r="AB9" s="303"/>
      <c r="AC9" s="78" t="s">
        <v>118</v>
      </c>
      <c r="AD9" s="18" t="s">
        <v>145</v>
      </c>
      <c r="AE9" s="295"/>
    </row>
    <row r="10" spans="1:31" ht="25.15" hidden="1" customHeight="1" outlineLevel="1" x14ac:dyDescent="0.25">
      <c r="A10" s="19" t="s">
        <v>150</v>
      </c>
      <c r="B10" s="277">
        <v>0.85980000000000001</v>
      </c>
      <c r="C10" s="76" t="s">
        <v>95</v>
      </c>
      <c r="D10" s="76" t="s">
        <v>95</v>
      </c>
      <c r="E10" s="303">
        <v>0.81240000000000001</v>
      </c>
      <c r="F10" s="303"/>
      <c r="G10" s="75">
        <v>0.5363</v>
      </c>
      <c r="H10" s="303">
        <v>0.25330000000000003</v>
      </c>
      <c r="I10" s="303"/>
      <c r="J10" s="303">
        <v>0.37840000000000001</v>
      </c>
      <c r="K10" s="303"/>
      <c r="L10" s="277">
        <v>0.10290000000000001</v>
      </c>
      <c r="M10" s="303">
        <v>7.46E-2</v>
      </c>
      <c r="N10" s="303"/>
      <c r="O10" s="76">
        <v>0.2122</v>
      </c>
      <c r="P10" s="42" t="s">
        <v>95</v>
      </c>
      <c r="Q10" s="75">
        <v>8.3599999999999994E-2</v>
      </c>
      <c r="R10" s="42" t="s">
        <v>95</v>
      </c>
      <c r="S10" s="303">
        <v>0.22170000000000001</v>
      </c>
      <c r="T10" s="303"/>
      <c r="U10" s="303">
        <v>0.4209</v>
      </c>
      <c r="V10" s="303"/>
      <c r="W10" s="75">
        <v>0.1434</v>
      </c>
      <c r="X10" s="303">
        <v>0.2034</v>
      </c>
      <c r="Y10" s="303"/>
      <c r="Z10" s="77" t="s">
        <v>95</v>
      </c>
      <c r="AA10" s="303">
        <v>0.85909999999999997</v>
      </c>
      <c r="AB10" s="303"/>
      <c r="AC10" s="78" t="s">
        <v>118</v>
      </c>
      <c r="AD10" s="18" t="s">
        <v>145</v>
      </c>
      <c r="AE10" s="295"/>
    </row>
    <row r="11" spans="1:31" ht="32.25" hidden="1" customHeight="1" outlineLevel="1" x14ac:dyDescent="0.25">
      <c r="A11" s="19" t="s">
        <v>151</v>
      </c>
      <c r="B11" s="277">
        <v>3.0515350332915799E-2</v>
      </c>
      <c r="C11" s="76" t="s">
        <v>95</v>
      </c>
      <c r="D11" s="76" t="s">
        <v>95</v>
      </c>
      <c r="E11" s="303">
        <v>0.11509999999999999</v>
      </c>
      <c r="F11" s="303"/>
      <c r="G11" s="75">
        <v>0.28320000000000001</v>
      </c>
      <c r="H11" s="303">
        <v>0.24979999999999999</v>
      </c>
      <c r="I11" s="303"/>
      <c r="J11" s="303">
        <v>0.17649999999999999</v>
      </c>
      <c r="K11" s="303"/>
      <c r="L11" s="277">
        <v>5.6899999999999999E-2</v>
      </c>
      <c r="M11" s="303">
        <v>3.8800000000000001E-2</v>
      </c>
      <c r="N11" s="303"/>
      <c r="O11" s="76">
        <v>0.89939999999999998</v>
      </c>
      <c r="P11" s="277">
        <v>0</v>
      </c>
      <c r="Q11" s="75">
        <v>1.47E-2</v>
      </c>
      <c r="R11" s="42" t="s">
        <v>95</v>
      </c>
      <c r="S11" s="303">
        <v>0.44940000000000002</v>
      </c>
      <c r="T11" s="303"/>
      <c r="U11" s="303">
        <v>0.32619999999999999</v>
      </c>
      <c r="V11" s="303"/>
      <c r="W11" s="75">
        <v>0.3775</v>
      </c>
      <c r="X11" s="303">
        <v>0.23710000000000001</v>
      </c>
      <c r="Y11" s="303"/>
      <c r="Z11" s="77" t="s">
        <v>95</v>
      </c>
      <c r="AA11" s="303">
        <v>4.3900000000000002E-2</v>
      </c>
      <c r="AB11" s="303"/>
      <c r="AC11" s="78" t="s">
        <v>118</v>
      </c>
      <c r="AD11" s="18" t="s">
        <v>145</v>
      </c>
      <c r="AE11" s="295" t="s">
        <v>843</v>
      </c>
    </row>
    <row r="12" spans="1:31" ht="37.5" hidden="1" customHeight="1" outlineLevel="1" x14ac:dyDescent="0.25">
      <c r="A12" s="19" t="s">
        <v>152</v>
      </c>
      <c r="B12" s="277">
        <v>6.4600392037436574E-2</v>
      </c>
      <c r="C12" s="76" t="s">
        <v>95</v>
      </c>
      <c r="D12" s="76" t="s">
        <v>95</v>
      </c>
      <c r="E12" s="303">
        <v>0.1095</v>
      </c>
      <c r="F12" s="303"/>
      <c r="G12" s="75">
        <v>0.1888</v>
      </c>
      <c r="H12" s="303">
        <v>0.24679999999999999</v>
      </c>
      <c r="I12" s="303"/>
      <c r="J12" s="303">
        <v>0.13100000000000001</v>
      </c>
      <c r="K12" s="303"/>
      <c r="L12" s="277">
        <v>4.0899999999999999E-2</v>
      </c>
      <c r="M12" s="303">
        <v>3.6799999999999999E-2</v>
      </c>
      <c r="N12" s="303"/>
      <c r="O12" s="76">
        <v>0.86770000000000003</v>
      </c>
      <c r="P12" s="42" t="s">
        <v>95</v>
      </c>
      <c r="Q12" s="75">
        <v>1.5900000000000001E-2</v>
      </c>
      <c r="R12" s="42" t="s">
        <v>95</v>
      </c>
      <c r="S12" s="303">
        <v>0.38269999999999998</v>
      </c>
      <c r="T12" s="303"/>
      <c r="U12" s="303">
        <v>0.27389999999999998</v>
      </c>
      <c r="V12" s="303"/>
      <c r="W12" s="75">
        <v>0.36780000000000002</v>
      </c>
      <c r="X12" s="303">
        <v>0.22359999999999999</v>
      </c>
      <c r="Y12" s="303"/>
      <c r="Z12" s="77" t="s">
        <v>95</v>
      </c>
      <c r="AA12" s="303">
        <v>3.0599999999999999E-2</v>
      </c>
      <c r="AB12" s="303"/>
      <c r="AC12" s="78" t="s">
        <v>118</v>
      </c>
      <c r="AD12" s="18" t="s">
        <v>145</v>
      </c>
      <c r="AE12" s="295"/>
    </row>
    <row r="13" spans="1:31" ht="32.25" hidden="1" customHeight="1" outlineLevel="1" x14ac:dyDescent="0.25">
      <c r="A13" s="19" t="s">
        <v>153</v>
      </c>
      <c r="B13" s="277">
        <v>6.9807786723950251E-3</v>
      </c>
      <c r="C13" s="76" t="s">
        <v>95</v>
      </c>
      <c r="D13" s="76" t="s">
        <v>95</v>
      </c>
      <c r="E13" s="303">
        <v>0.1193</v>
      </c>
      <c r="F13" s="303"/>
      <c r="G13" s="75">
        <v>0.35320000000000001</v>
      </c>
      <c r="H13" s="303">
        <v>0.25219999999999998</v>
      </c>
      <c r="I13" s="303"/>
      <c r="J13" s="303">
        <v>0.21410000000000001</v>
      </c>
      <c r="K13" s="303"/>
      <c r="L13" s="277">
        <v>6.9900000000000004E-2</v>
      </c>
      <c r="M13" s="303">
        <v>4.0500000000000001E-2</v>
      </c>
      <c r="N13" s="303"/>
      <c r="O13" s="76">
        <v>0.94469999999999998</v>
      </c>
      <c r="P13" s="42" t="s">
        <v>95</v>
      </c>
      <c r="Q13" s="75">
        <v>1.3599999999999999E-2</v>
      </c>
      <c r="R13" s="42" t="s">
        <v>95</v>
      </c>
      <c r="S13" s="303">
        <v>0.50580000000000003</v>
      </c>
      <c r="T13" s="303"/>
      <c r="U13" s="303">
        <v>0.37259999999999999</v>
      </c>
      <c r="V13" s="303"/>
      <c r="W13" s="75">
        <v>0.3866</v>
      </c>
      <c r="X13" s="303">
        <v>0.24890000000000001</v>
      </c>
      <c r="Y13" s="303"/>
      <c r="Z13" s="77" t="s">
        <v>95</v>
      </c>
      <c r="AA13" s="303">
        <v>5.28E-2</v>
      </c>
      <c r="AB13" s="303"/>
      <c r="AC13" s="78" t="s">
        <v>118</v>
      </c>
      <c r="AD13" s="18" t="s">
        <v>145</v>
      </c>
      <c r="AE13" s="295"/>
    </row>
    <row r="14" spans="1:31" ht="34.15" hidden="1" customHeight="1" outlineLevel="1" x14ac:dyDescent="0.25">
      <c r="A14" s="19" t="s">
        <v>154</v>
      </c>
      <c r="B14" s="277">
        <v>0.8427</v>
      </c>
      <c r="C14" s="76" t="s">
        <v>95</v>
      </c>
      <c r="D14" s="76" t="s">
        <v>95</v>
      </c>
      <c r="E14" s="303">
        <v>0.87929999999999997</v>
      </c>
      <c r="F14" s="303"/>
      <c r="G14" s="75">
        <v>0.88939999999999997</v>
      </c>
      <c r="H14" s="303">
        <v>0.53990000000000005</v>
      </c>
      <c r="I14" s="303"/>
      <c r="J14" s="303">
        <v>0.65580000000000005</v>
      </c>
      <c r="K14" s="303"/>
      <c r="L14" s="277">
        <v>0.18859999999999999</v>
      </c>
      <c r="M14" s="303">
        <v>0.13969999999999999</v>
      </c>
      <c r="N14" s="303"/>
      <c r="O14" s="76">
        <v>0.91139999999999999</v>
      </c>
      <c r="P14" s="42" t="s">
        <v>95</v>
      </c>
      <c r="Q14" s="75">
        <v>9.7699999999999995E-2</v>
      </c>
      <c r="R14" s="42" t="s">
        <v>95</v>
      </c>
      <c r="S14" s="303">
        <v>0.70409999999999995</v>
      </c>
      <c r="T14" s="303"/>
      <c r="U14" s="303">
        <v>0.80869999999999997</v>
      </c>
      <c r="V14" s="303"/>
      <c r="W14" s="75">
        <v>0.50839999999999996</v>
      </c>
      <c r="X14" s="303">
        <v>0.4924</v>
      </c>
      <c r="Y14" s="303"/>
      <c r="Z14" s="77" t="s">
        <v>95</v>
      </c>
      <c r="AA14" s="303">
        <v>0.86839999999999995</v>
      </c>
      <c r="AB14" s="303"/>
      <c r="AC14" s="78" t="s">
        <v>118</v>
      </c>
      <c r="AD14" s="18" t="s">
        <v>145</v>
      </c>
      <c r="AE14" s="295" t="s">
        <v>844</v>
      </c>
    </row>
    <row r="15" spans="1:31" ht="25.15" hidden="1" customHeight="1" outlineLevel="1" x14ac:dyDescent="0.25">
      <c r="A15" s="19" t="s">
        <v>155</v>
      </c>
      <c r="B15" s="277">
        <v>0.81810000000000005</v>
      </c>
      <c r="C15" s="76" t="s">
        <v>95</v>
      </c>
      <c r="D15" s="76" t="s">
        <v>95</v>
      </c>
      <c r="E15" s="303">
        <v>0.90669999999999995</v>
      </c>
      <c r="F15" s="303"/>
      <c r="G15" s="75">
        <v>0.89159999999999995</v>
      </c>
      <c r="H15" s="303">
        <v>0.58250000000000002</v>
      </c>
      <c r="I15" s="303"/>
      <c r="J15" s="303">
        <v>0.73260000000000003</v>
      </c>
      <c r="K15" s="303"/>
      <c r="L15" s="277">
        <v>0.21299999999999999</v>
      </c>
      <c r="M15" s="303">
        <v>0.17119999999999999</v>
      </c>
      <c r="N15" s="303"/>
      <c r="O15" s="76">
        <v>0.88929999999999998</v>
      </c>
      <c r="P15" s="42" t="s">
        <v>95</v>
      </c>
      <c r="Q15" s="75">
        <v>0.115</v>
      </c>
      <c r="R15" s="42" t="s">
        <v>95</v>
      </c>
      <c r="S15" s="303">
        <v>0.73029999999999995</v>
      </c>
      <c r="T15" s="303"/>
      <c r="U15" s="303">
        <v>0.8266</v>
      </c>
      <c r="V15" s="303"/>
      <c r="W15" s="75">
        <v>0.48549999999999999</v>
      </c>
      <c r="X15" s="303">
        <v>0.5393</v>
      </c>
      <c r="Y15" s="303"/>
      <c r="Z15" s="77" t="s">
        <v>95</v>
      </c>
      <c r="AA15" s="303">
        <v>0.88139999999999996</v>
      </c>
      <c r="AB15" s="303"/>
      <c r="AC15" s="78" t="s">
        <v>118</v>
      </c>
      <c r="AD15" s="18" t="s">
        <v>145</v>
      </c>
      <c r="AE15" s="295"/>
    </row>
    <row r="16" spans="1:31" ht="25.15" hidden="1" customHeight="1" outlineLevel="1" x14ac:dyDescent="0.25">
      <c r="A16" s="28" t="s">
        <v>156</v>
      </c>
      <c r="B16" s="276">
        <v>0.85980000000000001</v>
      </c>
      <c r="C16" s="48" t="s">
        <v>95</v>
      </c>
      <c r="D16" s="48" t="s">
        <v>95</v>
      </c>
      <c r="E16" s="301">
        <v>0.85850000000000004</v>
      </c>
      <c r="F16" s="301"/>
      <c r="G16" s="80">
        <v>0.88780000000000003</v>
      </c>
      <c r="H16" s="301">
        <v>0.50549999999999995</v>
      </c>
      <c r="I16" s="301"/>
      <c r="J16" s="301">
        <v>0.59250000000000003</v>
      </c>
      <c r="K16" s="301"/>
      <c r="L16" s="276">
        <v>0.16869999999999999</v>
      </c>
      <c r="M16" s="301">
        <v>0.115</v>
      </c>
      <c r="N16" s="301"/>
      <c r="O16" s="48">
        <v>0.92900000000000005</v>
      </c>
      <c r="P16" s="81" t="s">
        <v>95</v>
      </c>
      <c r="Q16" s="80">
        <v>8.3599999999999994E-2</v>
      </c>
      <c r="R16" s="81" t="s">
        <v>95</v>
      </c>
      <c r="S16" s="301">
        <v>0.68189999999999995</v>
      </c>
      <c r="T16" s="301"/>
      <c r="U16" s="301">
        <v>0.79279999999999995</v>
      </c>
      <c r="V16" s="301"/>
      <c r="W16" s="80">
        <v>0.53</v>
      </c>
      <c r="X16" s="301">
        <v>0.45179999999999998</v>
      </c>
      <c r="Y16" s="301"/>
      <c r="Z16" s="82" t="s">
        <v>95</v>
      </c>
      <c r="AA16" s="301">
        <v>0.85960000000000003</v>
      </c>
      <c r="AB16" s="301"/>
      <c r="AC16" s="83" t="s">
        <v>118</v>
      </c>
      <c r="AD16" s="84" t="s">
        <v>145</v>
      </c>
      <c r="AE16" s="302"/>
    </row>
    <row r="17" spans="1:31" ht="15" customHeight="1" collapsed="1" x14ac:dyDescent="0.25">
      <c r="B17" s="85"/>
      <c r="C17" s="85"/>
      <c r="D17" s="85"/>
      <c r="E17" s="85"/>
      <c r="F17" s="85"/>
      <c r="G17" s="85"/>
      <c r="H17" s="85"/>
      <c r="I17" s="85"/>
      <c r="J17" s="85"/>
      <c r="K17" s="85"/>
      <c r="L17" s="85"/>
      <c r="M17" s="85"/>
      <c r="N17" s="85"/>
      <c r="O17" s="85"/>
      <c r="Q17" s="85"/>
      <c r="U17" s="85"/>
      <c r="V17" s="85"/>
      <c r="W17" s="85"/>
      <c r="X17" s="85"/>
      <c r="Y17" s="85"/>
      <c r="Z17" s="85"/>
      <c r="AA17" s="85"/>
      <c r="AB17" s="85"/>
      <c r="AC17" s="85"/>
    </row>
    <row r="18" spans="1:31" ht="40.15" customHeight="1" x14ac:dyDescent="0.25">
      <c r="A18" s="266" t="s">
        <v>157</v>
      </c>
      <c r="B18" s="266"/>
      <c r="C18" s="266"/>
      <c r="D18" s="266"/>
      <c r="E18" s="266"/>
      <c r="F18" s="266"/>
      <c r="G18" s="266"/>
      <c r="H18" s="266"/>
      <c r="I18" s="266"/>
      <c r="J18" s="266"/>
      <c r="K18" s="266"/>
      <c r="L18" s="266"/>
      <c r="M18" s="266"/>
      <c r="N18" s="266"/>
      <c r="O18" s="266"/>
      <c r="P18" s="266"/>
      <c r="Q18" s="266"/>
      <c r="R18" s="266"/>
      <c r="S18" s="266"/>
      <c r="T18" s="266"/>
      <c r="U18" s="266"/>
      <c r="V18" s="266"/>
      <c r="W18" s="266"/>
      <c r="X18" s="266"/>
      <c r="Y18" s="266"/>
      <c r="Z18" s="266"/>
      <c r="AA18" s="266"/>
      <c r="AB18" s="266"/>
      <c r="AC18" s="267"/>
      <c r="AD18" s="268"/>
      <c r="AE18" s="268"/>
    </row>
    <row r="19" spans="1:31" ht="45" outlineLevel="1" x14ac:dyDescent="0.25">
      <c r="A19" s="24" t="s">
        <v>158</v>
      </c>
      <c r="B19" s="277">
        <v>0.82583333333333298</v>
      </c>
      <c r="C19" s="63" t="s">
        <v>95</v>
      </c>
      <c r="D19" s="63" t="s">
        <v>95</v>
      </c>
      <c r="E19" s="297">
        <v>0.77700000000000002</v>
      </c>
      <c r="F19" s="297"/>
      <c r="G19" s="76">
        <v>0.67559999999999998</v>
      </c>
      <c r="H19" s="297">
        <v>0.31390000000000001</v>
      </c>
      <c r="I19" s="297"/>
      <c r="J19" s="300" t="s">
        <v>95</v>
      </c>
      <c r="K19" s="300"/>
      <c r="L19" s="272">
        <v>0.58135353301017223</v>
      </c>
      <c r="M19" s="297">
        <v>0.27639999999999998</v>
      </c>
      <c r="N19" s="297"/>
      <c r="O19" s="63" t="s">
        <v>95</v>
      </c>
      <c r="P19" s="63" t="s">
        <v>95</v>
      </c>
      <c r="Q19" s="63" t="s">
        <v>95</v>
      </c>
      <c r="R19" s="63" t="s">
        <v>95</v>
      </c>
      <c r="S19" s="297">
        <v>0.443</v>
      </c>
      <c r="T19" s="297"/>
      <c r="U19" s="297">
        <v>0.5</v>
      </c>
      <c r="V19" s="297"/>
      <c r="W19" s="76">
        <v>0.26519999999999999</v>
      </c>
      <c r="X19" s="297">
        <v>0.4138</v>
      </c>
      <c r="Y19" s="297"/>
      <c r="Z19" s="63" t="s">
        <v>95</v>
      </c>
      <c r="AA19" s="297">
        <v>0.67459999999999998</v>
      </c>
      <c r="AB19" s="297"/>
      <c r="AC19" s="78">
        <v>2018</v>
      </c>
      <c r="AD19" s="24" t="s">
        <v>159</v>
      </c>
      <c r="AE19" s="24" t="s">
        <v>160</v>
      </c>
    </row>
    <row r="20" spans="1:31" ht="45" outlineLevel="1" x14ac:dyDescent="0.25">
      <c r="A20" s="24" t="s">
        <v>161</v>
      </c>
      <c r="B20" s="63" t="s">
        <v>95</v>
      </c>
      <c r="C20" s="63" t="s">
        <v>95</v>
      </c>
      <c r="D20" s="63" t="s">
        <v>95</v>
      </c>
      <c r="E20" s="297">
        <v>0.77600000000000002</v>
      </c>
      <c r="F20" s="297"/>
      <c r="G20" s="76">
        <v>0.66890000000000005</v>
      </c>
      <c r="H20" s="297">
        <v>0.32030000000000003</v>
      </c>
      <c r="I20" s="297"/>
      <c r="J20" s="300" t="s">
        <v>95</v>
      </c>
      <c r="K20" s="300"/>
      <c r="L20" s="272">
        <v>0.58522877362373615</v>
      </c>
      <c r="M20" s="297">
        <v>0.29960000000000003</v>
      </c>
      <c r="N20" s="297"/>
      <c r="O20" s="63" t="s">
        <v>95</v>
      </c>
      <c r="P20" s="63" t="s">
        <v>95</v>
      </c>
      <c r="Q20" s="63" t="s">
        <v>95</v>
      </c>
      <c r="R20" s="63" t="s">
        <v>95</v>
      </c>
      <c r="S20" s="297">
        <v>0.53700000000000003</v>
      </c>
      <c r="T20" s="297"/>
      <c r="U20" s="297" t="s">
        <v>95</v>
      </c>
      <c r="V20" s="297"/>
      <c r="W20" s="76">
        <v>0.3392</v>
      </c>
      <c r="X20" s="297">
        <v>0.41310000000000002</v>
      </c>
      <c r="Y20" s="297"/>
      <c r="Z20" s="63" t="s">
        <v>95</v>
      </c>
      <c r="AA20" s="297">
        <v>0.70030000000000003</v>
      </c>
      <c r="AB20" s="297"/>
      <c r="AC20" s="78">
        <v>2018</v>
      </c>
      <c r="AD20" s="24" t="s">
        <v>159</v>
      </c>
      <c r="AE20" s="24" t="s">
        <v>160</v>
      </c>
    </row>
    <row r="21" spans="1:31" ht="45" outlineLevel="1" x14ac:dyDescent="0.25">
      <c r="A21" s="47" t="s">
        <v>162</v>
      </c>
      <c r="B21" s="86" t="s">
        <v>95</v>
      </c>
      <c r="C21" s="86" t="s">
        <v>95</v>
      </c>
      <c r="D21" s="86" t="s">
        <v>95</v>
      </c>
      <c r="E21" s="298">
        <v>0.77800000000000002</v>
      </c>
      <c r="F21" s="298"/>
      <c r="G21" s="48">
        <v>0.61929999999999996</v>
      </c>
      <c r="H21" s="298">
        <v>0.29830000000000001</v>
      </c>
      <c r="I21" s="298"/>
      <c r="J21" s="299" t="s">
        <v>95</v>
      </c>
      <c r="K21" s="299"/>
      <c r="L21" s="273">
        <v>0.57747829239660842</v>
      </c>
      <c r="M21" s="298">
        <v>0.25659999999999999</v>
      </c>
      <c r="N21" s="298"/>
      <c r="O21" s="86" t="s">
        <v>95</v>
      </c>
      <c r="P21" s="86" t="s">
        <v>95</v>
      </c>
      <c r="Q21" s="86" t="s">
        <v>95</v>
      </c>
      <c r="R21" s="86" t="s">
        <v>95</v>
      </c>
      <c r="S21" s="298">
        <v>0.47</v>
      </c>
      <c r="T21" s="298"/>
      <c r="U21" s="298" t="s">
        <v>95</v>
      </c>
      <c r="V21" s="298"/>
      <c r="W21" s="48">
        <v>0.20370000000000002</v>
      </c>
      <c r="X21" s="298">
        <v>0.4148</v>
      </c>
      <c r="Y21" s="298"/>
      <c r="Z21" s="86" t="s">
        <v>95</v>
      </c>
      <c r="AA21" s="298">
        <v>0.63390000000000002</v>
      </c>
      <c r="AB21" s="298"/>
      <c r="AC21" s="83">
        <v>2018</v>
      </c>
      <c r="AD21" s="47" t="s">
        <v>159</v>
      </c>
      <c r="AE21" s="47" t="s">
        <v>160</v>
      </c>
    </row>
    <row r="22" spans="1:31" ht="15" customHeight="1" x14ac:dyDescent="0.25"/>
    <row r="23" spans="1:31" ht="40.15" customHeight="1" x14ac:dyDescent="0.25">
      <c r="A23" s="266" t="s">
        <v>163</v>
      </c>
      <c r="B23" s="266"/>
      <c r="C23" s="266"/>
      <c r="D23" s="266"/>
      <c r="E23" s="266"/>
      <c r="F23" s="266"/>
      <c r="G23" s="266"/>
      <c r="H23" s="266"/>
      <c r="I23" s="266"/>
      <c r="J23" s="266"/>
      <c r="K23" s="266"/>
      <c r="L23" s="266"/>
      <c r="M23" s="266"/>
      <c r="N23" s="266"/>
      <c r="O23" s="266"/>
      <c r="P23" s="266"/>
      <c r="Q23" s="266"/>
      <c r="R23" s="266"/>
      <c r="S23" s="266"/>
      <c r="T23" s="266"/>
      <c r="U23" s="266"/>
      <c r="V23" s="266"/>
      <c r="W23" s="266"/>
      <c r="X23" s="266"/>
      <c r="Y23" s="266"/>
      <c r="Z23" s="266"/>
      <c r="AA23" s="266"/>
      <c r="AB23" s="266"/>
      <c r="AC23" s="267"/>
      <c r="AD23" s="268"/>
      <c r="AE23" s="268"/>
    </row>
    <row r="24" spans="1:31" s="90" customFormat="1" ht="50.1" hidden="1" customHeight="1" outlineLevel="1" x14ac:dyDescent="0.25">
      <c r="A24" s="87" t="s">
        <v>164</v>
      </c>
      <c r="B24" s="88" t="s">
        <v>165</v>
      </c>
      <c r="C24" s="88" t="s">
        <v>19</v>
      </c>
      <c r="D24" s="88" t="s">
        <v>20</v>
      </c>
      <c r="E24" s="88" t="s">
        <v>166</v>
      </c>
      <c r="F24" s="88" t="s">
        <v>167</v>
      </c>
      <c r="G24" s="88" t="s">
        <v>168</v>
      </c>
      <c r="H24" s="88" t="s">
        <v>169</v>
      </c>
      <c r="I24" s="88" t="s">
        <v>170</v>
      </c>
      <c r="J24" s="88" t="s">
        <v>171</v>
      </c>
      <c r="K24" s="88" t="s">
        <v>172</v>
      </c>
      <c r="L24" s="88" t="s">
        <v>173</v>
      </c>
      <c r="M24" s="88" t="s">
        <v>174</v>
      </c>
      <c r="N24" s="88" t="s">
        <v>175</v>
      </c>
      <c r="O24" s="88" t="s">
        <v>27</v>
      </c>
      <c r="P24" s="88" t="s">
        <v>176</v>
      </c>
      <c r="Q24" s="88" t="s">
        <v>177</v>
      </c>
      <c r="R24" s="88" t="s">
        <v>178</v>
      </c>
      <c r="S24" s="88" t="s">
        <v>179</v>
      </c>
      <c r="T24" s="88" t="s">
        <v>180</v>
      </c>
      <c r="U24" s="88" t="s">
        <v>181</v>
      </c>
      <c r="V24" s="88" t="s">
        <v>182</v>
      </c>
      <c r="W24" s="88" t="s">
        <v>183</v>
      </c>
      <c r="X24" s="88" t="s">
        <v>184</v>
      </c>
      <c r="Y24" s="88" t="s">
        <v>185</v>
      </c>
      <c r="Z24" s="88" t="s">
        <v>35</v>
      </c>
      <c r="AA24" s="88" t="s">
        <v>186</v>
      </c>
      <c r="AB24" s="88" t="s">
        <v>187</v>
      </c>
      <c r="AC24" s="88"/>
      <c r="AD24" s="89"/>
      <c r="AE24" s="89"/>
    </row>
    <row r="25" spans="1:31" ht="34.9" hidden="1" customHeight="1" outlineLevel="1" x14ac:dyDescent="0.25">
      <c r="A25" s="19" t="s">
        <v>188</v>
      </c>
      <c r="B25" s="75">
        <v>0.8106433345159858</v>
      </c>
      <c r="C25" s="63" t="s">
        <v>95</v>
      </c>
      <c r="D25" s="63" t="s">
        <v>95</v>
      </c>
      <c r="E25" s="75">
        <v>0.8</v>
      </c>
      <c r="F25" s="75">
        <v>0.61518663289612519</v>
      </c>
      <c r="G25" s="75">
        <v>0.38132228748776581</v>
      </c>
      <c r="H25" s="75">
        <v>0.73470210634906352</v>
      </c>
      <c r="I25" s="75">
        <v>0.4205423877487619</v>
      </c>
      <c r="J25" s="75">
        <v>0.74548956848167203</v>
      </c>
      <c r="K25" s="75">
        <v>0.8900859906633436</v>
      </c>
      <c r="L25" s="75">
        <v>0.34404425019284784</v>
      </c>
      <c r="M25" s="75">
        <v>0.78521287616056146</v>
      </c>
      <c r="N25" s="75">
        <v>0.46968325791855203</v>
      </c>
      <c r="O25" s="63" t="s">
        <v>95</v>
      </c>
      <c r="P25" s="277">
        <v>0.625</v>
      </c>
      <c r="Q25" s="75">
        <v>0.70315000983531595</v>
      </c>
      <c r="R25" s="75">
        <v>0.38822491149252286</v>
      </c>
      <c r="S25" s="75">
        <v>1.0677342114447153</v>
      </c>
      <c r="T25" s="75">
        <v>0.38589558750063468</v>
      </c>
      <c r="U25" s="75">
        <v>0.80358042881928804</v>
      </c>
      <c r="V25" s="75">
        <v>0.95538959877172491</v>
      </c>
      <c r="W25" s="75">
        <v>0.98058439061899272</v>
      </c>
      <c r="X25" s="75">
        <v>0.42868000000000001</v>
      </c>
      <c r="Y25" s="75">
        <v>0.38281169861464848</v>
      </c>
      <c r="Z25" s="63" t="s">
        <v>95</v>
      </c>
      <c r="AA25" s="75">
        <v>0.49067001239391128</v>
      </c>
      <c r="AB25" s="75">
        <v>0.74537689540567187</v>
      </c>
      <c r="AC25" s="75"/>
      <c r="AD25" s="91" t="s">
        <v>189</v>
      </c>
      <c r="AE25" s="79" t="s">
        <v>190</v>
      </c>
    </row>
    <row r="26" spans="1:31" ht="25.15" hidden="1" customHeight="1" outlineLevel="1" x14ac:dyDescent="0.25">
      <c r="A26" s="19" t="s">
        <v>191</v>
      </c>
      <c r="B26" s="75">
        <v>0.71527411837400401</v>
      </c>
      <c r="C26" s="63" t="s">
        <v>95</v>
      </c>
      <c r="D26" s="63" t="s">
        <v>95</v>
      </c>
      <c r="E26" s="75">
        <v>0.8</v>
      </c>
      <c r="F26" s="75">
        <v>0.61518663289612519</v>
      </c>
      <c r="G26" s="75">
        <v>0.32677672483933901</v>
      </c>
      <c r="H26" s="75">
        <v>0.73470210634906352</v>
      </c>
      <c r="I26" s="75">
        <v>0.31363857846306248</v>
      </c>
      <c r="J26" s="75">
        <v>0.71566998574240515</v>
      </c>
      <c r="K26" s="75">
        <v>0.8602664079240766</v>
      </c>
      <c r="L26" s="75">
        <v>0.2211526041246783</v>
      </c>
      <c r="M26" s="75">
        <v>0.78521287616056146</v>
      </c>
      <c r="N26" s="75">
        <v>0.28355635479317542</v>
      </c>
      <c r="O26" s="63" t="s">
        <v>95</v>
      </c>
      <c r="P26" s="277">
        <v>0.625</v>
      </c>
      <c r="Q26" s="75">
        <v>0.46805344892042705</v>
      </c>
      <c r="R26" s="75">
        <v>0.20049525906978202</v>
      </c>
      <c r="S26" s="75">
        <v>1.0677342114447153</v>
      </c>
      <c r="T26" s="75">
        <v>0.24817619191063567</v>
      </c>
      <c r="U26" s="75">
        <v>0.80358042881928804</v>
      </c>
      <c r="V26" s="75">
        <v>1.0347995206129441</v>
      </c>
      <c r="W26" s="75">
        <v>0.98058439061899272</v>
      </c>
      <c r="X26" s="75">
        <v>0.21434</v>
      </c>
      <c r="Y26" s="75">
        <v>0.38281169861464848</v>
      </c>
      <c r="Z26" s="63" t="s">
        <v>95</v>
      </c>
      <c r="AA26" s="75">
        <v>0.42123449152947945</v>
      </c>
      <c r="AB26" s="75">
        <v>0.59445405976566967</v>
      </c>
      <c r="AC26" s="75"/>
      <c r="AD26" s="91" t="s">
        <v>189</v>
      </c>
      <c r="AE26" s="19" t="s">
        <v>192</v>
      </c>
    </row>
    <row r="27" spans="1:31" ht="25.15" hidden="1" customHeight="1" outlineLevel="1" x14ac:dyDescent="0.25">
      <c r="A27" s="19" t="s">
        <v>193</v>
      </c>
      <c r="B27" s="75">
        <v>0.68348437966000997</v>
      </c>
      <c r="C27" s="63" t="s">
        <v>95</v>
      </c>
      <c r="D27" s="63" t="s">
        <v>95</v>
      </c>
      <c r="E27" s="75">
        <v>0.64828329163191545</v>
      </c>
      <c r="F27" s="75">
        <v>0.49851901917731845</v>
      </c>
      <c r="G27" s="75">
        <v>0.32677672483933901</v>
      </c>
      <c r="H27" s="75">
        <v>0.73470210634906352</v>
      </c>
      <c r="I27" s="75">
        <v>0.31363857846306242</v>
      </c>
      <c r="J27" s="75">
        <v>0.68488893763280301</v>
      </c>
      <c r="K27" s="75">
        <v>0.82948535981447447</v>
      </c>
      <c r="L27" s="75">
        <v>0.22115260412467824</v>
      </c>
      <c r="M27" s="75">
        <v>0.78521287616056135</v>
      </c>
      <c r="N27" s="75">
        <v>0.28355635479317542</v>
      </c>
      <c r="O27" s="63" t="s">
        <v>95</v>
      </c>
      <c r="P27" s="277">
        <v>0.625</v>
      </c>
      <c r="Q27" s="75">
        <v>0.31203563261361805</v>
      </c>
      <c r="R27" s="75">
        <v>0.13791870826220173</v>
      </c>
      <c r="S27" s="75">
        <v>1.0677342114447155</v>
      </c>
      <c r="T27" s="75">
        <v>0.2058262118521996</v>
      </c>
      <c r="U27" s="75">
        <v>0.58685446009389675</v>
      </c>
      <c r="V27" s="75">
        <v>0.83671879970004071</v>
      </c>
      <c r="W27" s="75">
        <v>0.98058439061899272</v>
      </c>
      <c r="X27" s="75">
        <v>0.14289333333333334</v>
      </c>
      <c r="Y27" s="75">
        <v>0.38281169861464848</v>
      </c>
      <c r="Z27" s="63" t="s">
        <v>95</v>
      </c>
      <c r="AA27" s="75">
        <v>0.28784356921181092</v>
      </c>
      <c r="AB27" s="75">
        <v>0.57312787004377808</v>
      </c>
      <c r="AC27" s="75"/>
      <c r="AD27" s="91" t="s">
        <v>189</v>
      </c>
      <c r="AE27" s="19" t="s">
        <v>194</v>
      </c>
    </row>
    <row r="28" spans="1:31" ht="25.15" hidden="1" customHeight="1" outlineLevel="1" x14ac:dyDescent="0.25">
      <c r="A28" s="19" t="s">
        <v>195</v>
      </c>
      <c r="B28" s="75">
        <v>0.66758951030301306</v>
      </c>
      <c r="C28" s="63" t="s">
        <v>95</v>
      </c>
      <c r="D28" s="63" t="s">
        <v>95</v>
      </c>
      <c r="E28" s="75">
        <v>0.48621246872393659</v>
      </c>
      <c r="F28" s="75">
        <v>0.37388926438298881</v>
      </c>
      <c r="G28" s="75">
        <v>0.32677672483933901</v>
      </c>
      <c r="H28" s="75">
        <v>0.73470210634906352</v>
      </c>
      <c r="I28" s="75">
        <v>0.31363857846306248</v>
      </c>
      <c r="J28" s="75">
        <v>0.66949806339146034</v>
      </c>
      <c r="K28" s="75">
        <v>0.81409448557313191</v>
      </c>
      <c r="L28" s="75">
        <v>0.2211526041246783</v>
      </c>
      <c r="M28" s="75">
        <v>0.78521287616056146</v>
      </c>
      <c r="N28" s="75">
        <v>0.28355635479317542</v>
      </c>
      <c r="O28" s="63" t="s">
        <v>95</v>
      </c>
      <c r="P28" s="277">
        <v>0.625</v>
      </c>
      <c r="Q28" s="75">
        <v>0.23402672446021353</v>
      </c>
      <c r="R28" s="75">
        <v>0.10663043285841159</v>
      </c>
      <c r="S28" s="75">
        <v>1.0677342114447153</v>
      </c>
      <c r="T28" s="75">
        <v>0.20582621185219965</v>
      </c>
      <c r="U28" s="75">
        <v>0.44014084507042256</v>
      </c>
      <c r="V28" s="75">
        <v>0.7051963531837494</v>
      </c>
      <c r="W28" s="75">
        <v>0.98058439061899272</v>
      </c>
      <c r="X28" s="75">
        <v>0.10717</v>
      </c>
      <c r="Y28" s="75">
        <v>0.38281169861464848</v>
      </c>
      <c r="Z28" s="63" t="s">
        <v>95</v>
      </c>
      <c r="AA28" s="75">
        <v>0.13978070240791474</v>
      </c>
      <c r="AB28" s="75">
        <v>0.48109736953777044</v>
      </c>
      <c r="AC28" s="75"/>
      <c r="AD28" s="91" t="s">
        <v>189</v>
      </c>
      <c r="AE28" s="19" t="s">
        <v>196</v>
      </c>
    </row>
    <row r="29" spans="1:31" ht="25.15" hidden="1" customHeight="1" outlineLevel="1" x14ac:dyDescent="0.25">
      <c r="A29" s="19" t="s">
        <v>197</v>
      </c>
      <c r="B29" s="75">
        <v>0.59156327910416229</v>
      </c>
      <c r="C29" s="63" t="s">
        <v>95</v>
      </c>
      <c r="D29" s="63" t="s">
        <v>95</v>
      </c>
      <c r="E29" s="75">
        <v>0.38896997497914931</v>
      </c>
      <c r="F29" s="75">
        <v>0.29911141150639109</v>
      </c>
      <c r="G29" s="75">
        <v>0.32677672483933895</v>
      </c>
      <c r="H29" s="75">
        <v>0.7347021063490633</v>
      </c>
      <c r="I29" s="75">
        <v>0.31363857846306231</v>
      </c>
      <c r="J29" s="75">
        <v>0.58735788102508457</v>
      </c>
      <c r="K29" s="75">
        <v>0.73195430320675603</v>
      </c>
      <c r="L29" s="75">
        <v>0.22115260412467824</v>
      </c>
      <c r="M29" s="75">
        <v>0.78521287616056146</v>
      </c>
      <c r="N29" s="75">
        <v>0.28355635479317542</v>
      </c>
      <c r="O29" s="63" t="s">
        <v>95</v>
      </c>
      <c r="P29" s="277">
        <v>0.625</v>
      </c>
      <c r="Q29" s="75">
        <v>0.18722137956817084</v>
      </c>
      <c r="R29" s="75">
        <v>8.7857467616137511E-2</v>
      </c>
      <c r="S29" s="75">
        <v>1.0677342114447155</v>
      </c>
      <c r="T29" s="75">
        <v>0.19277656454149592</v>
      </c>
      <c r="U29" s="75">
        <v>0.352112676056338</v>
      </c>
      <c r="V29" s="75">
        <v>0.62628288527397469</v>
      </c>
      <c r="W29" s="75">
        <v>0.98058439061899272</v>
      </c>
      <c r="X29" s="75">
        <v>8.5736000000000007E-2</v>
      </c>
      <c r="Y29" s="75">
        <v>0.38281169861464848</v>
      </c>
      <c r="Z29" s="63" t="s">
        <v>95</v>
      </c>
      <c r="AA29" s="75">
        <v>0.11182456192633178</v>
      </c>
      <c r="AB29" s="75">
        <v>0.48676064883492054</v>
      </c>
      <c r="AC29" s="75"/>
      <c r="AD29" s="91" t="s">
        <v>189</v>
      </c>
      <c r="AE29" s="19" t="s">
        <v>198</v>
      </c>
    </row>
    <row r="30" spans="1:31" ht="25.15" hidden="1" customHeight="1" outlineLevel="1" x14ac:dyDescent="0.25">
      <c r="A30" s="19" t="s">
        <v>199</v>
      </c>
      <c r="B30" s="75">
        <v>0.68666235406958143</v>
      </c>
      <c r="C30" s="63" t="s">
        <v>95</v>
      </c>
      <c r="D30" s="63" t="s">
        <v>95</v>
      </c>
      <c r="E30" s="75">
        <v>0.8</v>
      </c>
      <c r="F30" s="75">
        <v>0</v>
      </c>
      <c r="G30" s="75">
        <v>0.33607317803352721</v>
      </c>
      <c r="H30" s="75">
        <v>0.67500756020820196</v>
      </c>
      <c r="I30" s="75">
        <v>0.4205423877487619</v>
      </c>
      <c r="J30" s="75">
        <v>0.65891658633541339</v>
      </c>
      <c r="K30" s="75">
        <v>0.77459372408075056</v>
      </c>
      <c r="L30" s="75">
        <v>0.34404425019284784</v>
      </c>
      <c r="M30" s="75">
        <v>0.67500756020820207</v>
      </c>
      <c r="N30" s="75">
        <v>0.46968325791855203</v>
      </c>
      <c r="O30" s="63" t="s">
        <v>95</v>
      </c>
      <c r="P30" s="277">
        <v>0.625</v>
      </c>
      <c r="Q30" s="75">
        <v>0.62404563372884281</v>
      </c>
      <c r="R30" s="75">
        <v>0.38625950366166867</v>
      </c>
      <c r="S30" s="75">
        <v>0.85886231354101683</v>
      </c>
      <c r="T30" s="75">
        <v>0.38589558750063468</v>
      </c>
      <c r="U30" s="75">
        <v>0.70026294511395093</v>
      </c>
      <c r="V30" s="75">
        <v>0.82640511675665163</v>
      </c>
      <c r="W30" s="75">
        <v>0.98058439061899272</v>
      </c>
      <c r="X30" s="75">
        <v>0.42868000000000001</v>
      </c>
      <c r="Y30" s="75">
        <v>0.30624935889171884</v>
      </c>
      <c r="Z30" s="63" t="s">
        <v>95</v>
      </c>
      <c r="AA30" s="75">
        <v>0.48827650013833129</v>
      </c>
      <c r="AB30" s="75">
        <v>0.69204200654773973</v>
      </c>
      <c r="AC30" s="75"/>
      <c r="AD30" s="91" t="s">
        <v>189</v>
      </c>
      <c r="AE30" s="19" t="s">
        <v>200</v>
      </c>
    </row>
    <row r="31" spans="1:31" ht="25.15" hidden="1" customHeight="1" outlineLevel="1" x14ac:dyDescent="0.25">
      <c r="A31" s="19" t="s">
        <v>201</v>
      </c>
      <c r="B31" s="75">
        <v>0.59129313792759963</v>
      </c>
      <c r="C31" s="63" t="s">
        <v>95</v>
      </c>
      <c r="D31" s="63" t="s">
        <v>95</v>
      </c>
      <c r="E31" s="75">
        <v>0.8</v>
      </c>
      <c r="F31" s="75">
        <v>0</v>
      </c>
      <c r="G31" s="75">
        <v>0.26142137987147124</v>
      </c>
      <c r="H31" s="75">
        <v>0.66582378387883867</v>
      </c>
      <c r="I31" s="75">
        <v>0.25091086277044994</v>
      </c>
      <c r="J31" s="75">
        <v>0.62909700359614651</v>
      </c>
      <c r="K31" s="75">
        <v>0.74477414134148368</v>
      </c>
      <c r="L31" s="75">
        <v>0.17692208329974263</v>
      </c>
      <c r="M31" s="75">
        <v>0.67500756020820207</v>
      </c>
      <c r="N31" s="75">
        <v>0.23484162895927602</v>
      </c>
      <c r="O31" s="63" t="s">
        <v>95</v>
      </c>
      <c r="P31" s="277">
        <v>0.625</v>
      </c>
      <c r="Q31" s="75">
        <v>0.415397435916879</v>
      </c>
      <c r="R31" s="75">
        <v>0.1985298512389278</v>
      </c>
      <c r="S31" s="75">
        <v>0.84846392901334344</v>
      </c>
      <c r="T31" s="75">
        <v>0.19854095352850856</v>
      </c>
      <c r="U31" s="75">
        <v>0.70026294511395093</v>
      </c>
      <c r="V31" s="75">
        <v>0.88758563638925148</v>
      </c>
      <c r="W31" s="75">
        <v>0.98058439061899272</v>
      </c>
      <c r="X31" s="75">
        <v>0.21434</v>
      </c>
      <c r="Y31" s="75">
        <v>0.30624935889171884</v>
      </c>
      <c r="Z31" s="63" t="s">
        <v>95</v>
      </c>
      <c r="AA31" s="75">
        <v>0.42123449152947945</v>
      </c>
      <c r="AB31" s="75">
        <v>0.55981014611843161</v>
      </c>
      <c r="AC31" s="75"/>
      <c r="AD31" s="91" t="s">
        <v>189</v>
      </c>
      <c r="AE31" s="19" t="s">
        <v>202</v>
      </c>
    </row>
    <row r="32" spans="1:31" ht="25.15" hidden="1" customHeight="1" outlineLevel="1" x14ac:dyDescent="0.25">
      <c r="A32" s="19" t="s">
        <v>203</v>
      </c>
      <c r="B32" s="75">
        <v>0.5595033992136057</v>
      </c>
      <c r="C32" s="63" t="s">
        <v>95</v>
      </c>
      <c r="D32" s="63" t="s">
        <v>95</v>
      </c>
      <c r="E32" s="75">
        <v>0.64828329163191545</v>
      </c>
      <c r="F32" s="75">
        <v>0</v>
      </c>
      <c r="G32" s="75">
        <v>0.26142137987147124</v>
      </c>
      <c r="H32" s="75">
        <v>0.65664000754947538</v>
      </c>
      <c r="I32" s="75">
        <v>0.25091086277044988</v>
      </c>
      <c r="J32" s="75">
        <v>0.59831589776348815</v>
      </c>
      <c r="K32" s="75">
        <v>0.71399303550882531</v>
      </c>
      <c r="L32" s="75">
        <v>0.1769220832997426</v>
      </c>
      <c r="M32" s="75">
        <v>0.67500756020820196</v>
      </c>
      <c r="N32" s="75">
        <v>0.22684508383454041</v>
      </c>
      <c r="O32" s="63" t="s">
        <v>95</v>
      </c>
      <c r="P32" s="277">
        <v>0.625</v>
      </c>
      <c r="Q32" s="75">
        <v>0.27693162394458598</v>
      </c>
      <c r="R32" s="75">
        <v>0.13595330043134751</v>
      </c>
      <c r="S32" s="75">
        <v>0.84846392901334333</v>
      </c>
      <c r="T32" s="75">
        <v>0.16466096948175971</v>
      </c>
      <c r="U32" s="75">
        <v>0.58685446009389675</v>
      </c>
      <c r="V32" s="75">
        <v>0.78674593177881191</v>
      </c>
      <c r="W32" s="75">
        <v>0.98058439061899272</v>
      </c>
      <c r="X32" s="75">
        <v>0.14289333333333334</v>
      </c>
      <c r="Y32" s="75">
        <v>0.30624935889171878</v>
      </c>
      <c r="Z32" s="63" t="s">
        <v>95</v>
      </c>
      <c r="AA32" s="75">
        <v>0.28643945424004602</v>
      </c>
      <c r="AB32" s="75">
        <v>0.51466689490561979</v>
      </c>
      <c r="AC32" s="75"/>
      <c r="AD32" s="91" t="s">
        <v>189</v>
      </c>
      <c r="AE32" s="19" t="s">
        <v>204</v>
      </c>
    </row>
    <row r="33" spans="1:31" ht="25.15" hidden="1" customHeight="1" outlineLevel="1" x14ac:dyDescent="0.25">
      <c r="A33" s="19" t="s">
        <v>205</v>
      </c>
      <c r="B33" s="75">
        <v>0.54360852985660868</v>
      </c>
      <c r="C33" s="63" t="s">
        <v>95</v>
      </c>
      <c r="D33" s="63" t="s">
        <v>95</v>
      </c>
      <c r="E33" s="75">
        <v>0.48621246872393659</v>
      </c>
      <c r="F33" s="75">
        <v>0</v>
      </c>
      <c r="G33" s="75">
        <v>0.26142137987147124</v>
      </c>
      <c r="H33" s="75">
        <v>0.6474562312201122</v>
      </c>
      <c r="I33" s="75">
        <v>0.25091086277044994</v>
      </c>
      <c r="J33" s="75">
        <v>0.58292503795290951</v>
      </c>
      <c r="K33" s="75">
        <v>0.69860217569824667</v>
      </c>
      <c r="L33" s="75">
        <v>0.17692208329974263</v>
      </c>
      <c r="M33" s="75">
        <v>0.67500756020820207</v>
      </c>
      <c r="N33" s="75">
        <v>0.22684508383454041</v>
      </c>
      <c r="O33" s="63" t="s">
        <v>95</v>
      </c>
      <c r="P33" s="277">
        <v>0.625</v>
      </c>
      <c r="Q33" s="75">
        <v>0.2076987179584395</v>
      </c>
      <c r="R33" s="75">
        <v>0.10466502502755737</v>
      </c>
      <c r="S33" s="75">
        <v>0.84846392901334344</v>
      </c>
      <c r="T33" s="75">
        <v>0.16466096948175968</v>
      </c>
      <c r="U33" s="75">
        <v>0.44014084507042256</v>
      </c>
      <c r="V33" s="75">
        <v>0.65218525156108398</v>
      </c>
      <c r="W33" s="75">
        <v>0.98058439061899272</v>
      </c>
      <c r="X33" s="75">
        <v>0.10717</v>
      </c>
      <c r="Y33" s="75">
        <v>0.30624935889171884</v>
      </c>
      <c r="Z33" s="63" t="s">
        <v>95</v>
      </c>
      <c r="AA33" s="75">
        <v>0.13909884532299807</v>
      </c>
      <c r="AB33" s="75">
        <v>0.41215217902688267</v>
      </c>
      <c r="AC33" s="75"/>
      <c r="AD33" s="91" t="s">
        <v>189</v>
      </c>
      <c r="AE33" s="19" t="s">
        <v>206</v>
      </c>
    </row>
    <row r="34" spans="1:31" ht="25.15" hidden="1" customHeight="1" outlineLevel="1" x14ac:dyDescent="0.25">
      <c r="A34" s="19" t="s">
        <v>207</v>
      </c>
      <c r="B34" s="75">
        <v>0.53407160824241051</v>
      </c>
      <c r="C34" s="63" t="s">
        <v>95</v>
      </c>
      <c r="D34" s="63" t="s">
        <v>95</v>
      </c>
      <c r="E34" s="75">
        <v>0.38896997497914931</v>
      </c>
      <c r="F34" s="75">
        <v>0</v>
      </c>
      <c r="G34" s="75">
        <v>0.26142137987147118</v>
      </c>
      <c r="H34" s="75">
        <v>0.63827245489074891</v>
      </c>
      <c r="I34" s="75">
        <v>0.25091086277044994</v>
      </c>
      <c r="J34" s="75">
        <v>0.56753422111393947</v>
      </c>
      <c r="K34" s="75">
        <v>0.68321135885927664</v>
      </c>
      <c r="L34" s="75">
        <v>0.17692208329974263</v>
      </c>
      <c r="M34" s="75">
        <v>0.67500756020820196</v>
      </c>
      <c r="N34" s="75">
        <v>0.22684508383454036</v>
      </c>
      <c r="O34" s="63" t="s">
        <v>95</v>
      </c>
      <c r="P34" s="277">
        <v>0.625</v>
      </c>
      <c r="Q34" s="75">
        <v>0.16615897436675159</v>
      </c>
      <c r="R34" s="75">
        <v>8.5892059785283276E-2</v>
      </c>
      <c r="S34" s="75">
        <v>0.84846392901334333</v>
      </c>
      <c r="T34" s="75">
        <v>0.15422125163319672</v>
      </c>
      <c r="U34" s="75">
        <v>0.352112676056338</v>
      </c>
      <c r="V34" s="75">
        <v>0.57144884343044733</v>
      </c>
      <c r="W34" s="75">
        <v>0.98058439061899272</v>
      </c>
      <c r="X34" s="75">
        <v>8.5736000000000007E-2</v>
      </c>
      <c r="Y34" s="75">
        <v>0.30624935889171884</v>
      </c>
      <c r="Z34" s="63" t="s">
        <v>95</v>
      </c>
      <c r="AA34" s="75">
        <v>0.11127907625839846</v>
      </c>
      <c r="AB34" s="75">
        <v>0.41122794578526944</v>
      </c>
      <c r="AC34" s="75"/>
      <c r="AD34" s="91" t="s">
        <v>189</v>
      </c>
      <c r="AE34" s="19" t="s">
        <v>208</v>
      </c>
    </row>
    <row r="35" spans="1:31" ht="25.15" hidden="1" customHeight="1" outlineLevel="1" x14ac:dyDescent="0.25">
      <c r="A35" s="19" t="s">
        <v>209</v>
      </c>
      <c r="B35" s="75">
        <v>0</v>
      </c>
      <c r="C35" s="63" t="s">
        <v>95</v>
      </c>
      <c r="D35" s="63" t="s">
        <v>95</v>
      </c>
      <c r="E35" s="75">
        <v>0.77600000000000002</v>
      </c>
      <c r="F35" s="75">
        <v>0</v>
      </c>
      <c r="G35" s="75">
        <v>0.29082406857928855</v>
      </c>
      <c r="H35" s="75">
        <v>0.12908179932748762</v>
      </c>
      <c r="I35" s="75">
        <v>0.4205423877487619</v>
      </c>
      <c r="J35" s="75">
        <v>0.57234360418915464</v>
      </c>
      <c r="K35" s="75">
        <v>0.65910145749815763</v>
      </c>
      <c r="L35" s="75">
        <v>0.13269156247480696</v>
      </c>
      <c r="M35" s="75">
        <v>0</v>
      </c>
      <c r="N35" s="75">
        <v>0.17013381287590529</v>
      </c>
      <c r="O35" s="63" t="s">
        <v>95</v>
      </c>
      <c r="P35" s="277">
        <v>0.625</v>
      </c>
      <c r="Q35" s="75">
        <v>0.54494125762236978</v>
      </c>
      <c r="R35" s="75">
        <v>0.38408623298357258</v>
      </c>
      <c r="S35" s="75">
        <v>0.62440086666438299</v>
      </c>
      <c r="T35" s="75">
        <v>0.38589558750063468</v>
      </c>
      <c r="U35" s="75">
        <v>0.60842518182031802</v>
      </c>
      <c r="V35" s="75">
        <v>0.70890035515328242</v>
      </c>
      <c r="W35" s="75">
        <v>0.58835073998855625</v>
      </c>
      <c r="X35" s="75">
        <v>0.42868000000000001</v>
      </c>
      <c r="Y35" s="75">
        <v>0.24208499999999999</v>
      </c>
      <c r="Z35" s="63" t="s">
        <v>95</v>
      </c>
      <c r="AA35" s="75">
        <v>0</v>
      </c>
      <c r="AB35" s="75">
        <v>0.15282412980705634</v>
      </c>
      <c r="AC35" s="75"/>
      <c r="AD35" s="91" t="s">
        <v>189</v>
      </c>
      <c r="AE35" s="19" t="s">
        <v>210</v>
      </c>
    </row>
    <row r="36" spans="1:31" ht="25.15" hidden="1" customHeight="1" outlineLevel="1" x14ac:dyDescent="0.25">
      <c r="A36" s="19" t="s">
        <v>211</v>
      </c>
      <c r="B36" s="75">
        <v>0</v>
      </c>
      <c r="C36" s="63" t="s">
        <v>95</v>
      </c>
      <c r="D36" s="63" t="s">
        <v>95</v>
      </c>
      <c r="E36" s="75">
        <v>0.77600000000000002</v>
      </c>
      <c r="F36" s="75">
        <v>0</v>
      </c>
      <c r="G36" s="75">
        <v>0.21328569847100226</v>
      </c>
      <c r="H36" s="75">
        <v>0.12908179932748762</v>
      </c>
      <c r="I36" s="75">
        <v>0.21027119387438095</v>
      </c>
      <c r="J36" s="75">
        <v>0.54252402144988776</v>
      </c>
      <c r="K36" s="75">
        <v>0.62928187475889064</v>
      </c>
      <c r="L36" s="75">
        <v>0.13269156247480696</v>
      </c>
      <c r="M36" s="75">
        <v>0</v>
      </c>
      <c r="N36" s="75">
        <v>0.17013381287590529</v>
      </c>
      <c r="O36" s="63" t="s">
        <v>95</v>
      </c>
      <c r="P36" s="277">
        <v>0.625</v>
      </c>
      <c r="Q36" s="75">
        <v>0.36274142291333095</v>
      </c>
      <c r="R36" s="75">
        <v>0.19635658056083174</v>
      </c>
      <c r="S36" s="75">
        <v>0.60454437706100672</v>
      </c>
      <c r="T36" s="75">
        <v>0.19294779375031734</v>
      </c>
      <c r="U36" s="75">
        <v>0.60842518182031802</v>
      </c>
      <c r="V36" s="75">
        <v>0.75185147257726281</v>
      </c>
      <c r="W36" s="75">
        <v>0.58835068717997585</v>
      </c>
      <c r="X36" s="75">
        <v>0.21434</v>
      </c>
      <c r="Y36" s="75">
        <v>0.22968701916878911</v>
      </c>
      <c r="Z36" s="63" t="s">
        <v>95</v>
      </c>
      <c r="AA36" s="75">
        <v>0</v>
      </c>
      <c r="AB36" s="75">
        <v>0.10393174094171412</v>
      </c>
      <c r="AC36" s="75"/>
      <c r="AD36" s="91" t="s">
        <v>189</v>
      </c>
      <c r="AE36" s="19" t="s">
        <v>212</v>
      </c>
    </row>
    <row r="37" spans="1:31" ht="25.15" hidden="1" customHeight="1" outlineLevel="1" x14ac:dyDescent="0.25">
      <c r="A37" s="19" t="s">
        <v>213</v>
      </c>
      <c r="B37" s="75">
        <v>0</v>
      </c>
      <c r="C37" s="63" t="s">
        <v>95</v>
      </c>
      <c r="D37" s="63" t="s">
        <v>95</v>
      </c>
      <c r="E37" s="75">
        <v>0.64828329163191545</v>
      </c>
      <c r="F37" s="75">
        <v>0</v>
      </c>
      <c r="G37" s="75">
        <v>0.19606603490360336</v>
      </c>
      <c r="H37" s="75">
        <v>0.12908179932748762</v>
      </c>
      <c r="I37" s="75">
        <v>0.18818314707783745</v>
      </c>
      <c r="J37" s="75">
        <v>0.51174285789417318</v>
      </c>
      <c r="K37" s="75">
        <v>0.59850071120317605</v>
      </c>
      <c r="L37" s="75">
        <v>0.13269156247480696</v>
      </c>
      <c r="M37" s="75">
        <v>0</v>
      </c>
      <c r="N37" s="75">
        <v>0.17013381287590529</v>
      </c>
      <c r="O37" s="63" t="s">
        <v>95</v>
      </c>
      <c r="P37" s="277">
        <v>0.625</v>
      </c>
      <c r="Q37" s="75">
        <v>0.24182761527555396</v>
      </c>
      <c r="R37" s="75">
        <v>0.13378002975325146</v>
      </c>
      <c r="S37" s="75">
        <v>0.60454437706100661</v>
      </c>
      <c r="T37" s="75">
        <v>0.12863186250021155</v>
      </c>
      <c r="U37" s="75">
        <v>0.58685446009389675</v>
      </c>
      <c r="V37" s="75">
        <v>0.73677306385758312</v>
      </c>
      <c r="W37" s="75">
        <v>0.58835066957711579</v>
      </c>
      <c r="X37" s="75">
        <v>0.14289333333333334</v>
      </c>
      <c r="Y37" s="75">
        <v>0.22968701916878903</v>
      </c>
      <c r="Z37" s="63" t="s">
        <v>95</v>
      </c>
      <c r="AA37" s="75">
        <v>0</v>
      </c>
      <c r="AB37" s="75">
        <v>0.17117058049918027</v>
      </c>
      <c r="AC37" s="75"/>
      <c r="AD37" s="91" t="s">
        <v>189</v>
      </c>
      <c r="AE37" s="19" t="s">
        <v>214</v>
      </c>
    </row>
    <row r="38" spans="1:31" ht="25.15" hidden="1" customHeight="1" outlineLevel="1" x14ac:dyDescent="0.25">
      <c r="A38" s="19" t="s">
        <v>215</v>
      </c>
      <c r="B38" s="75">
        <v>0</v>
      </c>
      <c r="C38" s="63" t="s">
        <v>95</v>
      </c>
      <c r="D38" s="63" t="s">
        <v>95</v>
      </c>
      <c r="E38" s="75">
        <v>0.48621246872393659</v>
      </c>
      <c r="F38" s="75">
        <v>0</v>
      </c>
      <c r="G38" s="75">
        <v>0.19606603490360341</v>
      </c>
      <c r="H38" s="75">
        <v>0.12908179932748762</v>
      </c>
      <c r="I38" s="75">
        <v>0.18818314707783743</v>
      </c>
      <c r="J38" s="75">
        <v>0.49635201251435862</v>
      </c>
      <c r="K38" s="75">
        <v>0.58310986582336155</v>
      </c>
      <c r="L38" s="75">
        <v>0.13269156247480696</v>
      </c>
      <c r="M38" s="75">
        <v>0</v>
      </c>
      <c r="N38" s="75">
        <v>0.17013381287590529</v>
      </c>
      <c r="O38" s="63" t="s">
        <v>95</v>
      </c>
      <c r="P38" s="277">
        <v>0.625</v>
      </c>
      <c r="Q38" s="75">
        <v>0.18137071145666547</v>
      </c>
      <c r="R38" s="75">
        <v>0.10249175434946131</v>
      </c>
      <c r="S38" s="75">
        <v>0.60454437706100672</v>
      </c>
      <c r="T38" s="75">
        <v>0.12349572711131979</v>
      </c>
      <c r="U38" s="75">
        <v>0.44014084507042256</v>
      </c>
      <c r="V38" s="75">
        <v>0.59917414993841867</v>
      </c>
      <c r="W38" s="75">
        <v>0.58835066077568576</v>
      </c>
      <c r="X38" s="75">
        <v>0.10717</v>
      </c>
      <c r="Y38" s="75">
        <v>0.22968701916878911</v>
      </c>
      <c r="Z38" s="63" t="s">
        <v>95</v>
      </c>
      <c r="AA38" s="75">
        <v>0</v>
      </c>
      <c r="AB38" s="75">
        <v>0.20479000027791344</v>
      </c>
      <c r="AC38" s="75"/>
      <c r="AD38" s="91" t="s">
        <v>189</v>
      </c>
      <c r="AE38" s="19" t="s">
        <v>216</v>
      </c>
    </row>
    <row r="39" spans="1:31" ht="25.15" hidden="1" customHeight="1" outlineLevel="1" x14ac:dyDescent="0.25">
      <c r="A39" s="28" t="s">
        <v>217</v>
      </c>
      <c r="B39" s="80">
        <v>0</v>
      </c>
      <c r="C39" s="86" t="s">
        <v>95</v>
      </c>
      <c r="D39" s="86" t="s">
        <v>95</v>
      </c>
      <c r="E39" s="80">
        <v>0.38896997497914931</v>
      </c>
      <c r="F39" s="80">
        <v>0</v>
      </c>
      <c r="G39" s="80">
        <v>0.19606603490360339</v>
      </c>
      <c r="H39" s="80">
        <v>0.12908179932748759</v>
      </c>
      <c r="I39" s="80">
        <v>0.1881831470778374</v>
      </c>
      <c r="J39" s="80">
        <v>0.48096120433384709</v>
      </c>
      <c r="K39" s="80">
        <v>0.56771905764284991</v>
      </c>
      <c r="L39" s="80">
        <v>0.13269156247480693</v>
      </c>
      <c r="M39" s="80">
        <v>0</v>
      </c>
      <c r="N39" s="80">
        <v>0.17013381287590526</v>
      </c>
      <c r="O39" s="86" t="s">
        <v>95</v>
      </c>
      <c r="P39" s="276">
        <v>0.625</v>
      </c>
      <c r="Q39" s="80">
        <v>0.1450965691653324</v>
      </c>
      <c r="R39" s="80">
        <v>8.3718789107187233E-2</v>
      </c>
      <c r="S39" s="80">
        <v>0.60454437706100661</v>
      </c>
      <c r="T39" s="80">
        <v>0.11566593872489754</v>
      </c>
      <c r="U39" s="80">
        <v>0.352112676056338</v>
      </c>
      <c r="V39" s="80">
        <v>0.51661480158691997</v>
      </c>
      <c r="W39" s="80">
        <v>0.58835065549482768</v>
      </c>
      <c r="X39" s="80">
        <v>8.5736000000000007E-2</v>
      </c>
      <c r="Y39" s="80">
        <v>0.22968701916878909</v>
      </c>
      <c r="Z39" s="86" t="s">
        <v>95</v>
      </c>
      <c r="AA39" s="80">
        <v>0</v>
      </c>
      <c r="AB39" s="80">
        <v>0.22496165214515321</v>
      </c>
      <c r="AC39" s="80"/>
      <c r="AD39" s="92" t="s">
        <v>189</v>
      </c>
      <c r="AE39" s="28" t="s">
        <v>218</v>
      </c>
    </row>
    <row r="40" spans="1:31" ht="25.15" hidden="1" customHeight="1" outlineLevel="1" x14ac:dyDescent="0.25">
      <c r="A40" s="93" t="s">
        <v>219</v>
      </c>
      <c r="B40" s="94"/>
      <c r="C40" s="95"/>
      <c r="D40" s="95"/>
      <c r="E40" s="94"/>
      <c r="F40" s="94"/>
      <c r="G40" s="94"/>
      <c r="H40" s="94"/>
      <c r="I40" s="94"/>
      <c r="J40" s="94"/>
      <c r="K40" s="94"/>
      <c r="L40" s="94"/>
      <c r="M40" s="94"/>
      <c r="N40" s="94"/>
      <c r="O40" s="95"/>
      <c r="P40" s="94"/>
      <c r="Q40" s="94"/>
      <c r="R40" s="94"/>
      <c r="S40" s="94"/>
      <c r="T40" s="94"/>
      <c r="U40" s="94"/>
      <c r="V40" s="94"/>
      <c r="W40" s="94"/>
      <c r="X40" s="94"/>
      <c r="Y40" s="94"/>
      <c r="Z40" s="95"/>
      <c r="AA40" s="94"/>
      <c r="AB40" s="94"/>
      <c r="AC40" s="94"/>
      <c r="AD40" s="96"/>
      <c r="AE40" s="96"/>
    </row>
    <row r="41" spans="1:31" ht="33.6" hidden="1" customHeight="1" outlineLevel="1" x14ac:dyDescent="0.25">
      <c r="A41" s="19" t="s">
        <v>220</v>
      </c>
      <c r="B41" s="75">
        <v>0.78280193277848564</v>
      </c>
      <c r="C41" s="63" t="s">
        <v>95</v>
      </c>
      <c r="D41" s="63" t="s">
        <v>95</v>
      </c>
      <c r="E41" s="75">
        <v>0.8</v>
      </c>
      <c r="F41" s="75">
        <v>0.4317808219178082</v>
      </c>
      <c r="G41" s="75">
        <v>0.37112299052419523</v>
      </c>
      <c r="H41" s="75">
        <v>0.73011021818438171</v>
      </c>
      <c r="I41" s="75">
        <v>0.44973644683429093</v>
      </c>
      <c r="J41" s="75">
        <v>0.74548944864182976</v>
      </c>
      <c r="K41" s="75">
        <v>0.89465288043015168</v>
      </c>
      <c r="L41" s="75">
        <v>0.36946511248074099</v>
      </c>
      <c r="M41" s="75">
        <v>0.71633455369033683</v>
      </c>
      <c r="N41" s="75">
        <v>0.50024096385542172</v>
      </c>
      <c r="O41" s="63" t="s">
        <v>95</v>
      </c>
      <c r="P41" s="277">
        <v>0.625</v>
      </c>
      <c r="Q41" s="75">
        <v>0.65920313422060861</v>
      </c>
      <c r="R41" s="75">
        <v>0.40130706779409553</v>
      </c>
      <c r="S41" s="75">
        <v>1.0677342114447157</v>
      </c>
      <c r="T41" s="75">
        <v>0.49964238993014998</v>
      </c>
      <c r="U41" s="75">
        <v>0.7461818267607675</v>
      </c>
      <c r="V41" s="75">
        <v>0.8363076384347089</v>
      </c>
      <c r="W41" s="75">
        <v>0.98058439061899272</v>
      </c>
      <c r="X41" s="75">
        <v>0.51866908650937693</v>
      </c>
      <c r="Y41" s="75">
        <v>0.37408561627805043</v>
      </c>
      <c r="Z41" s="63" t="s">
        <v>95</v>
      </c>
      <c r="AA41" s="75">
        <v>0.49067001239391128</v>
      </c>
      <c r="AB41" s="75">
        <v>0.7021080542450312</v>
      </c>
      <c r="AC41" s="75"/>
      <c r="AD41" s="91" t="s">
        <v>189</v>
      </c>
      <c r="AE41" s="79" t="s">
        <v>190</v>
      </c>
    </row>
    <row r="42" spans="1:31" ht="25.15" hidden="1" customHeight="1" outlineLevel="1" x14ac:dyDescent="0.25">
      <c r="A42" s="19" t="s">
        <v>221</v>
      </c>
      <c r="B42" s="75">
        <v>0.66691425627014167</v>
      </c>
      <c r="C42" s="63" t="s">
        <v>95</v>
      </c>
      <c r="D42" s="63" t="s">
        <v>95</v>
      </c>
      <c r="E42" s="75">
        <v>0.8</v>
      </c>
      <c r="F42" s="75">
        <v>0.37250733956303578</v>
      </c>
      <c r="G42" s="75">
        <v>0.27128759591613399</v>
      </c>
      <c r="H42" s="75">
        <v>0.72092644185501853</v>
      </c>
      <c r="I42" s="75">
        <v>0.25360753428499172</v>
      </c>
      <c r="J42" s="75">
        <v>0.71566987069615651</v>
      </c>
      <c r="K42" s="75">
        <v>0.86483330248447843</v>
      </c>
      <c r="L42" s="75">
        <v>0.22013635641740401</v>
      </c>
      <c r="M42" s="75">
        <v>0.71633455369033683</v>
      </c>
      <c r="N42" s="75">
        <v>0.25012048192771086</v>
      </c>
      <c r="O42" s="63" t="s">
        <v>95</v>
      </c>
      <c r="P42" s="277">
        <v>0.625</v>
      </c>
      <c r="Q42" s="75">
        <v>0.45018750629700094</v>
      </c>
      <c r="R42" s="75">
        <v>0.20693131641170562</v>
      </c>
      <c r="S42" s="75">
        <v>1.0677342114447157</v>
      </c>
      <c r="T42" s="75">
        <v>0.28120892782812629</v>
      </c>
      <c r="U42" s="75">
        <v>0.7461818267607675</v>
      </c>
      <c r="V42" s="75">
        <v>0.90783606039815423</v>
      </c>
      <c r="W42" s="75">
        <v>0.98058439061899272</v>
      </c>
      <c r="X42" s="75">
        <v>0.25933454325468847</v>
      </c>
      <c r="Y42" s="75">
        <v>0.37408561627805043</v>
      </c>
      <c r="Z42" s="63" t="s">
        <v>95</v>
      </c>
      <c r="AA42" s="75">
        <v>0.53233600683167048</v>
      </c>
      <c r="AB42" s="75">
        <v>0.72562821040497272</v>
      </c>
      <c r="AC42" s="75"/>
      <c r="AD42" s="91" t="s">
        <v>189</v>
      </c>
      <c r="AE42" s="19" t="s">
        <v>222</v>
      </c>
    </row>
    <row r="43" spans="1:31" ht="25.15" hidden="1" customHeight="1" outlineLevel="1" x14ac:dyDescent="0.25">
      <c r="A43" s="19" t="s">
        <v>223</v>
      </c>
      <c r="B43" s="75">
        <v>0.6282850307673602</v>
      </c>
      <c r="C43" s="63" t="s">
        <v>95</v>
      </c>
      <c r="D43" s="63" t="s">
        <v>95</v>
      </c>
      <c r="E43" s="75">
        <v>0.8</v>
      </c>
      <c r="F43" s="75">
        <v>0.37250733956303578</v>
      </c>
      <c r="G43" s="75">
        <v>0.24763620537817602</v>
      </c>
      <c r="H43" s="75">
        <v>0.71174266552565513</v>
      </c>
      <c r="I43" s="75">
        <v>0.25360753428499178</v>
      </c>
      <c r="J43" s="75">
        <v>0.68488883578222526</v>
      </c>
      <c r="K43" s="75">
        <v>0.83405226757054718</v>
      </c>
      <c r="L43" s="75">
        <v>0.22013635641740395</v>
      </c>
      <c r="M43" s="75">
        <v>0.71633455369033694</v>
      </c>
      <c r="N43" s="75">
        <v>0.21722038711056468</v>
      </c>
      <c r="O43" s="63" t="s">
        <v>95</v>
      </c>
      <c r="P43" s="277">
        <v>0.625</v>
      </c>
      <c r="Q43" s="75">
        <v>0.30012500419800064</v>
      </c>
      <c r="R43" s="75">
        <v>0.1421393992842423</v>
      </c>
      <c r="S43" s="75">
        <v>1.0677342114447155</v>
      </c>
      <c r="T43" s="75">
        <v>0.25876845261445724</v>
      </c>
      <c r="U43" s="75">
        <v>0.61349693251533743</v>
      </c>
      <c r="V43" s="75">
        <v>0.79899397347387269</v>
      </c>
      <c r="W43" s="75">
        <v>0.98058439061899272</v>
      </c>
      <c r="X43" s="75">
        <v>0.17288969550312563</v>
      </c>
      <c r="Y43" s="75">
        <v>0.37408561627805048</v>
      </c>
      <c r="Z43" s="63" t="s">
        <v>95</v>
      </c>
      <c r="AA43" s="75">
        <v>0.38899528547808765</v>
      </c>
      <c r="AB43" s="75">
        <v>0.55414843108259126</v>
      </c>
      <c r="AC43" s="75"/>
      <c r="AD43" s="91" t="s">
        <v>189</v>
      </c>
      <c r="AE43" s="19" t="s">
        <v>224</v>
      </c>
    </row>
    <row r="44" spans="1:31" ht="25.15" hidden="1" customHeight="1" outlineLevel="1" x14ac:dyDescent="0.25">
      <c r="A44" s="19" t="s">
        <v>225</v>
      </c>
      <c r="B44" s="75">
        <v>0.60897041801596952</v>
      </c>
      <c r="C44" s="63" t="s">
        <v>95</v>
      </c>
      <c r="D44" s="63" t="s">
        <v>95</v>
      </c>
      <c r="E44" s="75">
        <v>0.63886986301369864</v>
      </c>
      <c r="F44" s="75">
        <v>0.29747964124779247</v>
      </c>
      <c r="G44" s="75">
        <v>0.24763620537817604</v>
      </c>
      <c r="H44" s="75">
        <v>0.70255888919629184</v>
      </c>
      <c r="I44" s="75">
        <v>0.25360753428499172</v>
      </c>
      <c r="J44" s="75">
        <v>0.66949796181413235</v>
      </c>
      <c r="K44" s="75">
        <v>0.81866139360245427</v>
      </c>
      <c r="L44" s="75">
        <v>0.22013635641740401</v>
      </c>
      <c r="M44" s="75">
        <v>0.71633455369033683</v>
      </c>
      <c r="N44" s="75">
        <v>0.21722038711056474</v>
      </c>
      <c r="O44" s="63" t="s">
        <v>95</v>
      </c>
      <c r="P44" s="277">
        <v>0.625</v>
      </c>
      <c r="Q44" s="75">
        <v>0.22509375314850047</v>
      </c>
      <c r="R44" s="75">
        <v>0.10974344072051068</v>
      </c>
      <c r="S44" s="75">
        <v>1.0677342114447157</v>
      </c>
      <c r="T44" s="75">
        <v>0.21974163903373611</v>
      </c>
      <c r="U44" s="75">
        <v>0.46012269938650308</v>
      </c>
      <c r="V44" s="75">
        <v>0.65754114400561259</v>
      </c>
      <c r="W44" s="75">
        <v>0.98058439061899272</v>
      </c>
      <c r="X44" s="75">
        <v>0.12966727162734423</v>
      </c>
      <c r="Y44" s="75">
        <v>0.37408561627805043</v>
      </c>
      <c r="Z44" s="63" t="s">
        <v>95</v>
      </c>
      <c r="AA44" s="75">
        <v>0.2990401257112798</v>
      </c>
      <c r="AB44" s="75">
        <v>0.52862400584021751</v>
      </c>
      <c r="AC44" s="75"/>
      <c r="AD44" s="91" t="s">
        <v>189</v>
      </c>
      <c r="AE44" s="19" t="s">
        <v>226</v>
      </c>
    </row>
    <row r="45" spans="1:31" ht="25.15" hidden="1" customHeight="1" outlineLevel="1" x14ac:dyDescent="0.25">
      <c r="A45" s="19" t="s">
        <v>227</v>
      </c>
      <c r="B45" s="75">
        <v>0.59738165036513513</v>
      </c>
      <c r="C45" s="63" t="s">
        <v>95</v>
      </c>
      <c r="D45" s="63" t="s">
        <v>95</v>
      </c>
      <c r="E45" s="75">
        <v>0.51109589041095893</v>
      </c>
      <c r="F45" s="75">
        <v>0.23798371299823398</v>
      </c>
      <c r="G45" s="75">
        <v>0.24763620537817604</v>
      </c>
      <c r="H45" s="75">
        <v>0.69337511286692866</v>
      </c>
      <c r="I45" s="75">
        <v>0.25360753428499172</v>
      </c>
      <c r="J45" s="75">
        <v>0.59796592772226609</v>
      </c>
      <c r="K45" s="75">
        <v>0.74712935951058801</v>
      </c>
      <c r="L45" s="75">
        <v>0.22013635641740401</v>
      </c>
      <c r="M45" s="75">
        <v>0.71633455369033672</v>
      </c>
      <c r="N45" s="75">
        <v>0.21722038711056471</v>
      </c>
      <c r="O45" s="63" t="s">
        <v>95</v>
      </c>
      <c r="P45" s="277">
        <v>0.625</v>
      </c>
      <c r="Q45" s="75">
        <v>0.18007500251880038</v>
      </c>
      <c r="R45" s="75">
        <v>9.0305865582271674E-2</v>
      </c>
      <c r="S45" s="75">
        <v>1.0677342114447155</v>
      </c>
      <c r="T45" s="75">
        <v>0.21974163903373617</v>
      </c>
      <c r="U45" s="75">
        <v>0.36809815950920244</v>
      </c>
      <c r="V45" s="75">
        <v>0.57266944632465644</v>
      </c>
      <c r="W45" s="75">
        <v>0.98058439061899272</v>
      </c>
      <c r="X45" s="75">
        <v>0.10373381730187538</v>
      </c>
      <c r="Y45" s="75">
        <v>0.37408561627805043</v>
      </c>
      <c r="Z45" s="63" t="s">
        <v>95</v>
      </c>
      <c r="AA45" s="75">
        <v>0.23923210056902386</v>
      </c>
      <c r="AB45" s="75">
        <v>0.507474421412622</v>
      </c>
      <c r="AC45" s="75"/>
      <c r="AD45" s="91" t="s">
        <v>189</v>
      </c>
      <c r="AE45" s="19" t="s">
        <v>228</v>
      </c>
    </row>
    <row r="46" spans="1:31" ht="25.15" hidden="1" customHeight="1" outlineLevel="1" x14ac:dyDescent="0.25">
      <c r="A46" s="19" t="s">
        <v>229</v>
      </c>
      <c r="B46" s="75">
        <v>0.67259661682612604</v>
      </c>
      <c r="C46" s="63" t="s">
        <v>95</v>
      </c>
      <c r="D46" s="63" t="s">
        <v>95</v>
      </c>
      <c r="E46" s="75">
        <v>0.8</v>
      </c>
      <c r="F46" s="75">
        <v>0</v>
      </c>
      <c r="G46" s="75">
        <v>0.33683477465976902</v>
      </c>
      <c r="H46" s="75">
        <v>0.61990490223202221</v>
      </c>
      <c r="I46" s="75">
        <v>0.44973644683429093</v>
      </c>
      <c r="J46" s="75">
        <v>0.65891648041245598</v>
      </c>
      <c r="K46" s="75">
        <v>0.77824722584311357</v>
      </c>
      <c r="L46" s="75">
        <v>0.36946511248074099</v>
      </c>
      <c r="M46" s="75">
        <v>0.61990490223202233</v>
      </c>
      <c r="N46" s="75">
        <v>0.50024096385542172</v>
      </c>
      <c r="O46" s="63" t="s">
        <v>95</v>
      </c>
      <c r="P46" s="277">
        <v>0.625</v>
      </c>
      <c r="Q46" s="75">
        <v>0.588888133237077</v>
      </c>
      <c r="R46" s="75">
        <v>0.39938210105079019</v>
      </c>
      <c r="S46" s="75">
        <v>0.87125187808462734</v>
      </c>
      <c r="T46" s="75">
        <v>0.49964238993014998</v>
      </c>
      <c r="U46" s="75">
        <v>0.6543440634671347</v>
      </c>
      <c r="V46" s="75">
        <v>0.72644471280628775</v>
      </c>
      <c r="W46" s="75">
        <v>0.98058439061899272</v>
      </c>
      <c r="X46" s="75">
        <v>0.51866908650937693</v>
      </c>
      <c r="Y46" s="75">
        <v>0.29926849302244041</v>
      </c>
      <c r="Z46" s="63" t="s">
        <v>95</v>
      </c>
      <c r="AA46" s="75">
        <v>0.48827650013833129</v>
      </c>
      <c r="AB46" s="75">
        <v>0.65742693361922722</v>
      </c>
      <c r="AC46" s="75"/>
      <c r="AD46" s="91" t="s">
        <v>189</v>
      </c>
      <c r="AE46" s="19" t="s">
        <v>230</v>
      </c>
    </row>
    <row r="47" spans="1:31" ht="25.15" hidden="1" customHeight="1" outlineLevel="1" x14ac:dyDescent="0.25">
      <c r="A47" s="19" t="s">
        <v>231</v>
      </c>
      <c r="B47" s="75">
        <v>0.55670894031778206</v>
      </c>
      <c r="C47" s="63" t="s">
        <v>95</v>
      </c>
      <c r="D47" s="63" t="s">
        <v>95</v>
      </c>
      <c r="E47" s="75">
        <v>0.8</v>
      </c>
      <c r="F47" s="75">
        <v>0</v>
      </c>
      <c r="G47" s="75">
        <v>0.23699715565451943</v>
      </c>
      <c r="H47" s="75">
        <v>0.61072112590265892</v>
      </c>
      <c r="I47" s="75">
        <v>0.22486822341714546</v>
      </c>
      <c r="J47" s="75">
        <v>0.62909690246678285</v>
      </c>
      <c r="K47" s="75">
        <v>0.74842764789744043</v>
      </c>
      <c r="L47" s="75">
        <v>0.18473255624037049</v>
      </c>
      <c r="M47" s="75">
        <v>0.61990490223202233</v>
      </c>
      <c r="N47" s="75">
        <v>0.25012048192771086</v>
      </c>
      <c r="O47" s="63" t="s">
        <v>95</v>
      </c>
      <c r="P47" s="277">
        <v>0.625</v>
      </c>
      <c r="Q47" s="75">
        <v>0.40216750562532094</v>
      </c>
      <c r="R47" s="75">
        <v>0.20500634966840034</v>
      </c>
      <c r="S47" s="75">
        <v>0.84846392901334344</v>
      </c>
      <c r="T47" s="75">
        <v>0.24982119496507499</v>
      </c>
      <c r="U47" s="75">
        <v>0.6543440634671347</v>
      </c>
      <c r="V47" s="75">
        <v>0.78366745037704411</v>
      </c>
      <c r="W47" s="75">
        <v>0.98058439061899272</v>
      </c>
      <c r="X47" s="75">
        <v>0.25933454325468847</v>
      </c>
      <c r="Y47" s="75">
        <v>0.29926849302244041</v>
      </c>
      <c r="Z47" s="63" t="s">
        <v>95</v>
      </c>
      <c r="AA47" s="75">
        <v>0.52973924582273557</v>
      </c>
      <c r="AB47" s="75">
        <v>0.6843730086813774</v>
      </c>
      <c r="AC47" s="75"/>
      <c r="AD47" s="91" t="s">
        <v>189</v>
      </c>
      <c r="AE47" s="19" t="s">
        <v>232</v>
      </c>
    </row>
    <row r="48" spans="1:31" ht="25.15" hidden="1" customHeight="1" outlineLevel="1" x14ac:dyDescent="0.25">
      <c r="A48" s="19" t="s">
        <v>233</v>
      </c>
      <c r="B48" s="75">
        <v>0.5180797148150007</v>
      </c>
      <c r="C48" s="63" t="s">
        <v>95</v>
      </c>
      <c r="D48" s="63" t="s">
        <v>95</v>
      </c>
      <c r="E48" s="75">
        <v>0.8</v>
      </c>
      <c r="F48" s="75">
        <v>0</v>
      </c>
      <c r="G48" s="75">
        <v>0.20371869078516566</v>
      </c>
      <c r="H48" s="75">
        <v>0.60153734957329574</v>
      </c>
      <c r="I48" s="75">
        <v>0.20288602742799342</v>
      </c>
      <c r="J48" s="75">
        <v>0.59831580878728108</v>
      </c>
      <c r="K48" s="75">
        <v>0.71764655421793866</v>
      </c>
      <c r="L48" s="75">
        <v>0.17610908513392323</v>
      </c>
      <c r="M48" s="75">
        <v>0.61990490223202221</v>
      </c>
      <c r="N48" s="75">
        <v>0.1737763096884517</v>
      </c>
      <c r="O48" s="63" t="s">
        <v>95</v>
      </c>
      <c r="P48" s="277">
        <v>0.625</v>
      </c>
      <c r="Q48" s="75">
        <v>0.26811167041688061</v>
      </c>
      <c r="R48" s="75">
        <v>0.14021443254093702</v>
      </c>
      <c r="S48" s="75">
        <v>0.84846392901334333</v>
      </c>
      <c r="T48" s="75">
        <v>0.2070147620915658</v>
      </c>
      <c r="U48" s="75">
        <v>0.61349693251533743</v>
      </c>
      <c r="V48" s="75">
        <v>0.76189456528216559</v>
      </c>
      <c r="W48" s="75">
        <v>0.98058439061899272</v>
      </c>
      <c r="X48" s="75">
        <v>0.17288969550312563</v>
      </c>
      <c r="Y48" s="75">
        <v>0.29926849302244035</v>
      </c>
      <c r="Z48" s="63" t="s">
        <v>95</v>
      </c>
      <c r="AA48" s="75">
        <v>0.38899528547808765</v>
      </c>
      <c r="AB48" s="75">
        <v>0.52111780196169055</v>
      </c>
      <c r="AC48" s="75"/>
      <c r="AD48" s="91" t="s">
        <v>189</v>
      </c>
      <c r="AE48" s="19" t="s">
        <v>234</v>
      </c>
    </row>
    <row r="49" spans="1:32" ht="25.15" hidden="1" customHeight="1" outlineLevel="1" x14ac:dyDescent="0.25">
      <c r="A49" s="19" t="s">
        <v>235</v>
      </c>
      <c r="B49" s="75">
        <v>0.49876510206361002</v>
      </c>
      <c r="C49" s="63" t="s">
        <v>95</v>
      </c>
      <c r="D49" s="63" t="s">
        <v>95</v>
      </c>
      <c r="E49" s="75">
        <v>0.63886986301369864</v>
      </c>
      <c r="F49" s="75">
        <v>0</v>
      </c>
      <c r="G49" s="75">
        <v>0.19810896430254085</v>
      </c>
      <c r="H49" s="75">
        <v>0.59235357324393234</v>
      </c>
      <c r="I49" s="75">
        <v>0.20288602742799333</v>
      </c>
      <c r="J49" s="75">
        <v>0.58292494951058071</v>
      </c>
      <c r="K49" s="75">
        <v>0.7022556949412383</v>
      </c>
      <c r="L49" s="75">
        <v>0.17610908513392318</v>
      </c>
      <c r="M49" s="75">
        <v>0.61990490223202233</v>
      </c>
      <c r="N49" s="75">
        <v>0.17377630968845179</v>
      </c>
      <c r="O49" s="63" t="s">
        <v>95</v>
      </c>
      <c r="P49" s="277">
        <v>0.625</v>
      </c>
      <c r="Q49" s="75">
        <v>0.20108375281266047</v>
      </c>
      <c r="R49" s="75">
        <v>0.10781847397720537</v>
      </c>
      <c r="S49" s="75">
        <v>0.84846392901334344</v>
      </c>
      <c r="T49" s="75">
        <v>0.17579331122698891</v>
      </c>
      <c r="U49" s="75">
        <v>0.46012269938650308</v>
      </c>
      <c r="V49" s="75">
        <v>0.61805745508179066</v>
      </c>
      <c r="W49" s="75">
        <v>0.98058439061899272</v>
      </c>
      <c r="X49" s="75">
        <v>0.12966727162734423</v>
      </c>
      <c r="Y49" s="75">
        <v>0.29926849302244041</v>
      </c>
      <c r="Z49" s="63" t="s">
        <v>95</v>
      </c>
      <c r="AA49" s="75">
        <v>0.29758139339073703</v>
      </c>
      <c r="AB49" s="75">
        <v>0.48124849749388721</v>
      </c>
      <c r="AC49" s="75"/>
      <c r="AD49" s="91" t="s">
        <v>189</v>
      </c>
      <c r="AE49" s="19" t="s">
        <v>236</v>
      </c>
    </row>
    <row r="50" spans="1:32" ht="25.15" hidden="1" customHeight="1" outlineLevel="1" x14ac:dyDescent="0.25">
      <c r="A50" s="19" t="s">
        <v>237</v>
      </c>
      <c r="B50" s="75">
        <v>0.48717633441277564</v>
      </c>
      <c r="C50" s="63" t="s">
        <v>95</v>
      </c>
      <c r="D50" s="63" t="s">
        <v>95</v>
      </c>
      <c r="E50" s="75">
        <v>0.51109589041095893</v>
      </c>
      <c r="F50" s="75">
        <v>0</v>
      </c>
      <c r="G50" s="75">
        <v>0.19810896430254082</v>
      </c>
      <c r="H50" s="75">
        <v>0.58316979691456916</v>
      </c>
      <c r="I50" s="75">
        <v>0.20288602742799342</v>
      </c>
      <c r="J50" s="75">
        <v>0.56753436512615985</v>
      </c>
      <c r="K50" s="75">
        <v>0.68686511055681743</v>
      </c>
      <c r="L50" s="75">
        <v>0.17610908513392323</v>
      </c>
      <c r="M50" s="75">
        <v>0.61990490223202221</v>
      </c>
      <c r="N50" s="75">
        <v>0.17377630968845179</v>
      </c>
      <c r="O50" s="63" t="s">
        <v>95</v>
      </c>
      <c r="P50" s="277">
        <v>0.625</v>
      </c>
      <c r="Q50" s="75">
        <v>0.16086700225012837</v>
      </c>
      <c r="R50" s="75">
        <v>8.8380898838966396E-2</v>
      </c>
      <c r="S50" s="75">
        <v>0.84846392901334333</v>
      </c>
      <c r="T50" s="75">
        <v>0.17579331122698894</v>
      </c>
      <c r="U50" s="75">
        <v>0.36809815950920244</v>
      </c>
      <c r="V50" s="75">
        <v>0.53175518896156571</v>
      </c>
      <c r="W50" s="75">
        <v>0.98058439061899272</v>
      </c>
      <c r="X50" s="75">
        <v>0.10373381730187538</v>
      </c>
      <c r="Y50" s="75">
        <v>0.29926849302244035</v>
      </c>
      <c r="Z50" s="63" t="s">
        <v>95</v>
      </c>
      <c r="AA50" s="75">
        <v>0.23806511471258962</v>
      </c>
      <c r="AB50" s="75">
        <v>0.45265897138746813</v>
      </c>
      <c r="AC50" s="75"/>
      <c r="AD50" s="91" t="s">
        <v>189</v>
      </c>
      <c r="AE50" s="19" t="s">
        <v>238</v>
      </c>
    </row>
    <row r="51" spans="1:32" ht="25.15" hidden="1" customHeight="1" outlineLevel="1" x14ac:dyDescent="0.25">
      <c r="A51" s="19" t="s">
        <v>239</v>
      </c>
      <c r="B51" s="75">
        <v>0</v>
      </c>
      <c r="C51" s="63" t="s">
        <v>95</v>
      </c>
      <c r="D51" s="63" t="s">
        <v>95</v>
      </c>
      <c r="E51" s="75">
        <v>0.75199999999999989</v>
      </c>
      <c r="F51" s="75">
        <v>0</v>
      </c>
      <c r="G51" s="75">
        <v>0.30254433439815442</v>
      </c>
      <c r="H51" s="75">
        <v>0.11341979190182606</v>
      </c>
      <c r="I51" s="75">
        <v>0.15216452057099503</v>
      </c>
      <c r="J51" s="75">
        <v>0.5723435121830821</v>
      </c>
      <c r="K51" s="75">
        <v>0.66184157125607523</v>
      </c>
      <c r="L51" s="75">
        <v>0.13208181385044238</v>
      </c>
      <c r="M51" s="75">
        <v>0</v>
      </c>
      <c r="N51" s="75">
        <v>0.13033223226633886</v>
      </c>
      <c r="O51" s="63" t="s">
        <v>95</v>
      </c>
      <c r="P51" s="277">
        <v>0.625</v>
      </c>
      <c r="Q51" s="75">
        <v>0.51857313225354551</v>
      </c>
      <c r="R51" s="75">
        <v>0.39724982576116913</v>
      </c>
      <c r="S51" s="75">
        <v>0.64873751130361823</v>
      </c>
      <c r="T51" s="75">
        <v>0.49964238993014998</v>
      </c>
      <c r="U51" s="75">
        <v>0.57398602058520576</v>
      </c>
      <c r="V51" s="75">
        <v>0.62806150758957058</v>
      </c>
      <c r="W51" s="75">
        <v>0.58835075415311344</v>
      </c>
      <c r="X51" s="75">
        <v>0.51866908650937693</v>
      </c>
      <c r="Y51" s="75">
        <v>0.29290381125226861</v>
      </c>
      <c r="Z51" s="63" t="s">
        <v>95</v>
      </c>
      <c r="AA51" s="75">
        <v>0</v>
      </c>
      <c r="AB51" s="75">
        <v>0.12686282511067198</v>
      </c>
      <c r="AC51" s="75"/>
      <c r="AD51" s="91" t="s">
        <v>189</v>
      </c>
      <c r="AE51" s="19" t="s">
        <v>240</v>
      </c>
    </row>
    <row r="52" spans="1:32" ht="25.15" hidden="1" customHeight="1" outlineLevel="1" x14ac:dyDescent="0.25">
      <c r="A52" s="19" t="s">
        <v>241</v>
      </c>
      <c r="B52" s="75">
        <v>0</v>
      </c>
      <c r="C52" s="63" t="s">
        <v>95</v>
      </c>
      <c r="D52" s="63" t="s">
        <v>95</v>
      </c>
      <c r="E52" s="75">
        <v>0.75199999999999989</v>
      </c>
      <c r="F52" s="75">
        <v>0</v>
      </c>
      <c r="G52" s="75">
        <v>0.20270671539290486</v>
      </c>
      <c r="H52" s="75">
        <v>0.11341979190182606</v>
      </c>
      <c r="I52" s="75">
        <v>0.15216452057099503</v>
      </c>
      <c r="J52" s="75">
        <v>0.54252393423740908</v>
      </c>
      <c r="K52" s="75">
        <v>0.63202199331040221</v>
      </c>
      <c r="L52" s="75">
        <v>0.13208181385044238</v>
      </c>
      <c r="M52" s="75">
        <v>0</v>
      </c>
      <c r="N52" s="75">
        <v>0.13033223226633886</v>
      </c>
      <c r="O52" s="63" t="s">
        <v>95</v>
      </c>
      <c r="P52" s="277">
        <v>0.625</v>
      </c>
      <c r="Q52" s="75">
        <v>0.35414750495364083</v>
      </c>
      <c r="R52" s="75">
        <v>0.20287407437877919</v>
      </c>
      <c r="S52" s="75">
        <v>0.60454437706100672</v>
      </c>
      <c r="T52" s="75">
        <v>0.24982119496507499</v>
      </c>
      <c r="U52" s="75">
        <v>0.57398602058520576</v>
      </c>
      <c r="V52" s="75">
        <v>0.67097856076763795</v>
      </c>
      <c r="W52" s="75">
        <v>0.5883506942622545</v>
      </c>
      <c r="X52" s="75">
        <v>0.25933454325468847</v>
      </c>
      <c r="Y52" s="75">
        <v>0.22445136976683025</v>
      </c>
      <c r="Z52" s="63" t="s">
        <v>95</v>
      </c>
      <c r="AA52" s="75">
        <v>0</v>
      </c>
      <c r="AB52" s="75">
        <v>0.1159753221439813</v>
      </c>
      <c r="AC52" s="75"/>
      <c r="AD52" s="91" t="s">
        <v>189</v>
      </c>
      <c r="AE52" s="19" t="s">
        <v>242</v>
      </c>
    </row>
    <row r="53" spans="1:32" ht="25.15" hidden="1" customHeight="1" outlineLevel="1" x14ac:dyDescent="0.25">
      <c r="A53" s="19" t="s">
        <v>243</v>
      </c>
      <c r="B53" s="75">
        <v>0</v>
      </c>
      <c r="C53" s="63" t="s">
        <v>95</v>
      </c>
      <c r="D53" s="63" t="s">
        <v>95</v>
      </c>
      <c r="E53" s="75">
        <v>0.752</v>
      </c>
      <c r="F53" s="75">
        <v>0</v>
      </c>
      <c r="G53" s="75">
        <v>0.16942825052355112</v>
      </c>
      <c r="H53" s="75">
        <v>0.11341979190182608</v>
      </c>
      <c r="I53" s="75">
        <v>0.15216452057099503</v>
      </c>
      <c r="J53" s="75">
        <v>0.5117427817923369</v>
      </c>
      <c r="K53" s="75">
        <v>0.60124084086533003</v>
      </c>
      <c r="L53" s="75">
        <v>0.1320818138504424</v>
      </c>
      <c r="M53" s="75">
        <v>0</v>
      </c>
      <c r="N53" s="75">
        <v>0.1303322322663388</v>
      </c>
      <c r="O53" s="63" t="s">
        <v>95</v>
      </c>
      <c r="P53" s="277">
        <v>0.625</v>
      </c>
      <c r="Q53" s="75">
        <v>0.23609833663576055</v>
      </c>
      <c r="R53" s="75">
        <v>0.1380821572513159</v>
      </c>
      <c r="S53" s="75">
        <v>0.60454437706100661</v>
      </c>
      <c r="T53" s="75">
        <v>0.16654746331004999</v>
      </c>
      <c r="U53" s="75">
        <v>0.57398602058520576</v>
      </c>
      <c r="V53" s="75">
        <v>0.68528424516032693</v>
      </c>
      <c r="W53" s="75">
        <v>0.58835067429863497</v>
      </c>
      <c r="X53" s="75">
        <v>0.17288969550312563</v>
      </c>
      <c r="Y53" s="75">
        <v>0.22445136976683028</v>
      </c>
      <c r="Z53" s="63" t="s">
        <v>95</v>
      </c>
      <c r="AA53" s="75">
        <v>0</v>
      </c>
      <c r="AB53" s="75">
        <v>9.9091887362702136E-2</v>
      </c>
      <c r="AC53" s="75"/>
      <c r="AD53" s="91" t="s">
        <v>189</v>
      </c>
      <c r="AE53" s="19" t="s">
        <v>244</v>
      </c>
    </row>
    <row r="54" spans="1:32" ht="25.15" hidden="1" customHeight="1" outlineLevel="1" x14ac:dyDescent="0.25">
      <c r="A54" s="19" t="s">
        <v>245</v>
      </c>
      <c r="B54" s="75">
        <v>0</v>
      </c>
      <c r="C54" s="63" t="s">
        <v>95</v>
      </c>
      <c r="D54" s="63" t="s">
        <v>95</v>
      </c>
      <c r="E54" s="75">
        <v>0.63886986301369864</v>
      </c>
      <c r="F54" s="75">
        <v>0</v>
      </c>
      <c r="G54" s="75">
        <v>0.15278901808887424</v>
      </c>
      <c r="H54" s="75">
        <v>0.11341979190182606</v>
      </c>
      <c r="I54" s="75">
        <v>0.15216452057099503</v>
      </c>
      <c r="J54" s="75">
        <v>0.49635193720702919</v>
      </c>
      <c r="K54" s="75">
        <v>0.58584999628002243</v>
      </c>
      <c r="L54" s="75">
        <v>0.13208181385044238</v>
      </c>
      <c r="M54" s="75">
        <v>0</v>
      </c>
      <c r="N54" s="75">
        <v>0.13033223226633886</v>
      </c>
      <c r="O54" s="63" t="s">
        <v>95</v>
      </c>
      <c r="P54" s="277">
        <v>0.625</v>
      </c>
      <c r="Q54" s="75">
        <v>0.17707375247682042</v>
      </c>
      <c r="R54" s="75">
        <v>0.10568619868758426</v>
      </c>
      <c r="S54" s="75">
        <v>0.60454437706100672</v>
      </c>
      <c r="T54" s="75">
        <v>0.13184498342024165</v>
      </c>
      <c r="U54" s="75">
        <v>0.46012269938650308</v>
      </c>
      <c r="V54" s="75">
        <v>0.57857376615796874</v>
      </c>
      <c r="W54" s="75">
        <v>0.58835066431682503</v>
      </c>
      <c r="X54" s="75">
        <v>0.12966727162734423</v>
      </c>
      <c r="Y54" s="75">
        <v>0.22445136976683025</v>
      </c>
      <c r="Z54" s="63" t="s">
        <v>95</v>
      </c>
      <c r="AA54" s="75">
        <v>0</v>
      </c>
      <c r="AB54" s="75">
        <v>0.13775032807736257</v>
      </c>
      <c r="AC54" s="75"/>
      <c r="AD54" s="91" t="s">
        <v>189</v>
      </c>
      <c r="AE54" s="19" t="s">
        <v>246</v>
      </c>
    </row>
    <row r="55" spans="1:32" ht="24.6" hidden="1" customHeight="1" outlineLevel="1" x14ac:dyDescent="0.25">
      <c r="A55" s="28" t="s">
        <v>247</v>
      </c>
      <c r="B55" s="80">
        <v>0</v>
      </c>
      <c r="C55" s="86" t="s">
        <v>95</v>
      </c>
      <c r="D55" s="86" t="s">
        <v>95</v>
      </c>
      <c r="E55" s="80">
        <v>0.51109589041095893</v>
      </c>
      <c r="F55" s="80">
        <v>0</v>
      </c>
      <c r="G55" s="80">
        <v>0.1485817232269056</v>
      </c>
      <c r="H55" s="80">
        <v>0.11341979190182608</v>
      </c>
      <c r="I55" s="80">
        <v>0.15216452057099505</v>
      </c>
      <c r="J55" s="80">
        <v>0.48096132637810157</v>
      </c>
      <c r="K55" s="80">
        <v>0.57045938545109476</v>
      </c>
      <c r="L55" s="80">
        <v>0.13208181385044238</v>
      </c>
      <c r="M55" s="80">
        <v>0</v>
      </c>
      <c r="N55" s="80">
        <v>0.1303322322663388</v>
      </c>
      <c r="O55" s="86" t="s">
        <v>95</v>
      </c>
      <c r="P55" s="276">
        <v>0.625</v>
      </c>
      <c r="Q55" s="80">
        <v>0.14165900198145631</v>
      </c>
      <c r="R55" s="80">
        <v>8.6248623549345274E-2</v>
      </c>
      <c r="S55" s="80">
        <v>0.60454437706100661</v>
      </c>
      <c r="T55" s="80">
        <v>0.13184498342024167</v>
      </c>
      <c r="U55" s="80">
        <v>0.36809815950920244</v>
      </c>
      <c r="V55" s="80">
        <v>0.49084093159847486</v>
      </c>
      <c r="W55" s="80">
        <v>0.58835065832773914</v>
      </c>
      <c r="X55" s="80">
        <v>0.10373381730187538</v>
      </c>
      <c r="Y55" s="80">
        <v>0.22445136976683028</v>
      </c>
      <c r="Z55" s="86" t="s">
        <v>95</v>
      </c>
      <c r="AA55" s="80">
        <v>0</v>
      </c>
      <c r="AB55" s="80">
        <v>0.16094539250615889</v>
      </c>
      <c r="AC55" s="80"/>
      <c r="AD55" s="92" t="s">
        <v>189</v>
      </c>
      <c r="AE55" s="28" t="s">
        <v>248</v>
      </c>
    </row>
    <row r="56" spans="1:32" ht="15" hidden="1" customHeight="1" outlineLevel="1" x14ac:dyDescent="0.25">
      <c r="B56" s="75"/>
      <c r="C56" s="97"/>
      <c r="D56" s="97"/>
      <c r="E56" s="75"/>
      <c r="F56" s="75"/>
      <c r="G56" s="75"/>
      <c r="H56" s="75"/>
      <c r="I56" s="75"/>
      <c r="J56" s="75"/>
      <c r="K56" s="75"/>
      <c r="L56" s="75"/>
      <c r="M56" s="75"/>
      <c r="N56" s="75"/>
      <c r="O56" s="97"/>
      <c r="P56" s="277"/>
      <c r="Q56" s="75"/>
      <c r="R56" s="75"/>
      <c r="S56" s="75"/>
      <c r="T56" s="75"/>
      <c r="U56" s="75"/>
      <c r="V56" s="75"/>
      <c r="W56" s="75"/>
      <c r="X56" s="75"/>
      <c r="Y56" s="75"/>
      <c r="Z56" s="97"/>
      <c r="AA56" s="75"/>
      <c r="AB56" s="75"/>
      <c r="AC56" s="75"/>
      <c r="AD56" s="98"/>
    </row>
    <row r="57" spans="1:32" s="90" customFormat="1" ht="50.1" hidden="1" customHeight="1" outlineLevel="1" x14ac:dyDescent="0.25">
      <c r="A57" s="99" t="s">
        <v>249</v>
      </c>
      <c r="B57" s="88" t="s">
        <v>165</v>
      </c>
      <c r="C57" s="88" t="s">
        <v>19</v>
      </c>
      <c r="D57" s="88" t="s">
        <v>20</v>
      </c>
      <c r="E57" s="88" t="s">
        <v>166</v>
      </c>
      <c r="F57" s="88" t="s">
        <v>167</v>
      </c>
      <c r="G57" s="88" t="s">
        <v>168</v>
      </c>
      <c r="H57" s="88" t="s">
        <v>169</v>
      </c>
      <c r="I57" s="88" t="s">
        <v>170</v>
      </c>
      <c r="J57" s="88" t="s">
        <v>171</v>
      </c>
      <c r="K57" s="88" t="s">
        <v>172</v>
      </c>
      <c r="L57" s="88" t="s">
        <v>173</v>
      </c>
      <c r="M57" s="88" t="s">
        <v>174</v>
      </c>
      <c r="N57" s="88" t="s">
        <v>175</v>
      </c>
      <c r="O57" s="88" t="s">
        <v>27</v>
      </c>
      <c r="P57" s="88" t="s">
        <v>176</v>
      </c>
      <c r="Q57" s="88" t="s">
        <v>177</v>
      </c>
      <c r="R57" s="88" t="s">
        <v>178</v>
      </c>
      <c r="S57" s="88" t="s">
        <v>179</v>
      </c>
      <c r="T57" s="88" t="s">
        <v>180</v>
      </c>
      <c r="U57" s="88" t="s">
        <v>181</v>
      </c>
      <c r="V57" s="88" t="s">
        <v>182</v>
      </c>
      <c r="W57" s="88" t="s">
        <v>183</v>
      </c>
      <c r="X57" s="88" t="s">
        <v>184</v>
      </c>
      <c r="Y57" s="88" t="s">
        <v>185</v>
      </c>
      <c r="Z57" s="88" t="s">
        <v>35</v>
      </c>
      <c r="AA57" s="88" t="s">
        <v>186</v>
      </c>
      <c r="AB57" s="88" t="s">
        <v>187</v>
      </c>
      <c r="AC57" s="88"/>
      <c r="AD57" s="89"/>
      <c r="AE57" s="89"/>
    </row>
    <row r="58" spans="1:32" ht="25.15" hidden="1" customHeight="1" outlineLevel="1" x14ac:dyDescent="0.25">
      <c r="A58" s="19" t="s">
        <v>250</v>
      </c>
      <c r="B58" s="75">
        <v>3.3577012583858756E-2</v>
      </c>
      <c r="C58" s="63" t="s">
        <v>95</v>
      </c>
      <c r="D58" s="63" t="s">
        <v>95</v>
      </c>
      <c r="E58" s="75">
        <v>2.6442585911483327E-2</v>
      </c>
      <c r="F58" s="75">
        <v>3.9322820682521797E-2</v>
      </c>
      <c r="G58" s="75">
        <v>4.1308205608226636E-2</v>
      </c>
      <c r="H58" s="75">
        <v>5.7166740513866839E-2</v>
      </c>
      <c r="I58" s="75">
        <v>4.7745231637424973E-2</v>
      </c>
      <c r="J58" s="75">
        <v>7.5170551966790386E-2</v>
      </c>
      <c r="K58" s="75">
        <v>3.5000000000000003E-2</v>
      </c>
      <c r="L58" s="75">
        <v>5.4969658756079572E-2</v>
      </c>
      <c r="M58" s="75">
        <v>7.1447403900563713E-2</v>
      </c>
      <c r="N58" s="75">
        <v>5.7676590391539925E-2</v>
      </c>
      <c r="O58" s="63" t="s">
        <v>95</v>
      </c>
      <c r="P58" s="277">
        <v>9.4138613093432952E-2</v>
      </c>
      <c r="Q58" s="75">
        <v>0.10204776214080198</v>
      </c>
      <c r="R58" s="75">
        <v>7.328319165099717E-2</v>
      </c>
      <c r="S58" s="75">
        <v>8.7827049840196486E-2</v>
      </c>
      <c r="T58" s="75">
        <v>4.5319579677659469E-2</v>
      </c>
      <c r="U58" s="75">
        <v>6.5419275284697528E-2</v>
      </c>
      <c r="V58" s="75">
        <v>3.5000000000000003E-2</v>
      </c>
      <c r="W58" s="75">
        <v>8.1064847153951042E-2</v>
      </c>
      <c r="X58" s="75">
        <v>2.98406814888868E-2</v>
      </c>
      <c r="Y58" s="75">
        <v>3.5000000000000003E-2</v>
      </c>
      <c r="Z58" s="63" t="s">
        <v>95</v>
      </c>
      <c r="AA58" s="75">
        <v>3.322024986777411E-2</v>
      </c>
      <c r="AB58" s="75">
        <v>3.5000000000000003E-2</v>
      </c>
      <c r="AC58" s="75"/>
      <c r="AD58" s="91" t="s">
        <v>189</v>
      </c>
      <c r="AE58" s="79" t="s">
        <v>845</v>
      </c>
    </row>
    <row r="59" spans="1:32" ht="25.15" hidden="1" customHeight="1" outlineLevel="1" x14ac:dyDescent="0.25">
      <c r="A59" s="19" t="s">
        <v>251</v>
      </c>
      <c r="B59" s="75">
        <v>2.8255816298076303E-2</v>
      </c>
      <c r="C59" s="63" t="s">
        <v>95</v>
      </c>
      <c r="D59" s="63" t="s">
        <v>95</v>
      </c>
      <c r="E59" s="75">
        <v>2.6442585911483327E-2</v>
      </c>
      <c r="F59" s="75">
        <v>3.9322820682521797E-2</v>
      </c>
      <c r="G59" s="75">
        <v>3.5000000000000003E-2</v>
      </c>
      <c r="H59" s="75">
        <v>5.7166740513866547E-2</v>
      </c>
      <c r="I59" s="75">
        <v>3.5000000000000003E-2</v>
      </c>
      <c r="J59" s="75">
        <v>7.3733746905657233E-2</v>
      </c>
      <c r="K59" s="75">
        <v>3.5000000000000003E-2</v>
      </c>
      <c r="L59" s="75">
        <v>3.5000000000000003E-2</v>
      </c>
      <c r="M59" s="75">
        <v>7.1447403900563713E-2</v>
      </c>
      <c r="N59" s="75">
        <v>3.5000000000000003E-2</v>
      </c>
      <c r="O59" s="63" t="s">
        <v>95</v>
      </c>
      <c r="P59" s="277">
        <v>9.4138613093432785E-2</v>
      </c>
      <c r="Q59" s="75">
        <v>8.8461116346595051E-2</v>
      </c>
      <c r="R59" s="75">
        <v>4.8909686524265819E-2</v>
      </c>
      <c r="S59" s="75">
        <v>8.782704700793087E-2</v>
      </c>
      <c r="T59" s="75">
        <v>3.5000000000000003E-2</v>
      </c>
      <c r="U59" s="75">
        <v>6.5419275284697528E-2</v>
      </c>
      <c r="V59" s="75">
        <v>3.5000000000000003E-2</v>
      </c>
      <c r="W59" s="75">
        <v>8.1064847153951042E-2</v>
      </c>
      <c r="X59" s="75">
        <v>-3.053074701424453E-3</v>
      </c>
      <c r="Y59" s="75">
        <v>3.5000000000000003E-2</v>
      </c>
      <c r="Z59" s="63" t="s">
        <v>95</v>
      </c>
      <c r="AA59" s="75">
        <v>2.5808415639321909E-2</v>
      </c>
      <c r="AB59" s="75">
        <v>3.5000000000000003E-2</v>
      </c>
      <c r="AC59" s="75"/>
      <c r="AD59" s="91" t="s">
        <v>189</v>
      </c>
      <c r="AE59" s="19" t="s">
        <v>252</v>
      </c>
    </row>
    <row r="60" spans="1:32" ht="25.15" hidden="1" customHeight="1" outlineLevel="1" x14ac:dyDescent="0.25">
      <c r="A60" s="19" t="s">
        <v>253</v>
      </c>
      <c r="B60" s="75">
        <v>2.6281622643428235E-2</v>
      </c>
      <c r="C60" s="63" t="s">
        <v>95</v>
      </c>
      <c r="D60" s="63" t="s">
        <v>95</v>
      </c>
      <c r="E60" s="75">
        <v>1.6995367118655035E-2</v>
      </c>
      <c r="F60" s="75">
        <v>2.7761956592415489E-2</v>
      </c>
      <c r="G60" s="75">
        <v>3.5000000000000003E-2</v>
      </c>
      <c r="H60" s="75">
        <v>5.716674051386661E-2</v>
      </c>
      <c r="I60" s="75">
        <v>3.5000000000000003E-2</v>
      </c>
      <c r="J60" s="75">
        <v>7.2179213293994487E-2</v>
      </c>
      <c r="K60" s="75">
        <v>3.5000000000000003E-2</v>
      </c>
      <c r="L60" s="75">
        <v>3.5000000000000003E-2</v>
      </c>
      <c r="M60" s="75">
        <v>7.1447403900563367E-2</v>
      </c>
      <c r="N60" s="75">
        <v>3.5000000000000003E-2</v>
      </c>
      <c r="O60" s="63" t="s">
        <v>95</v>
      </c>
      <c r="P60" s="277">
        <v>9.4138613093432758E-2</v>
      </c>
      <c r="Q60" s="75">
        <v>7.4470990337127008E-2</v>
      </c>
      <c r="R60" s="75">
        <v>3.3868317082113505E-2</v>
      </c>
      <c r="S60" s="75">
        <v>8.7827047007930731E-2</v>
      </c>
      <c r="T60" s="75">
        <v>3.5000000000000003E-2</v>
      </c>
      <c r="U60" s="75">
        <v>5.2745002593843161E-2</v>
      </c>
      <c r="V60" s="75">
        <v>3.5000000000000003E-2</v>
      </c>
      <c r="W60" s="75">
        <v>8.1064847153951056E-2</v>
      </c>
      <c r="X60" s="75">
        <v>-2.6796586303665285E-2</v>
      </c>
      <c r="Y60" s="75">
        <v>3.5000000000000003E-2</v>
      </c>
      <c r="Z60" s="63" t="s">
        <v>95</v>
      </c>
      <c r="AA60" s="75">
        <v>5.881895152133723E-3</v>
      </c>
      <c r="AB60" s="75">
        <v>3.5000000000000003E-2</v>
      </c>
      <c r="AC60" s="75"/>
      <c r="AD60" s="91" t="s">
        <v>189</v>
      </c>
      <c r="AE60" s="19" t="s">
        <v>254</v>
      </c>
    </row>
    <row r="61" spans="1:32" ht="25.15" hidden="1" customHeight="1" outlineLevel="1" x14ac:dyDescent="0.2">
      <c r="A61" s="19" t="s">
        <v>255</v>
      </c>
      <c r="B61" s="75">
        <v>2.5250592995025425E-2</v>
      </c>
      <c r="C61" s="63" t="s">
        <v>95</v>
      </c>
      <c r="D61" s="63" t="s">
        <v>95</v>
      </c>
      <c r="E61" s="75">
        <v>3.0285665424756702E-3</v>
      </c>
      <c r="F61" s="75">
        <v>1.0899168707014307E-2</v>
      </c>
      <c r="G61" s="75">
        <v>3.5000000000000003E-2</v>
      </c>
      <c r="H61" s="75">
        <v>5.7166740513866887E-2</v>
      </c>
      <c r="I61" s="75">
        <v>3.5000000000000003E-2</v>
      </c>
      <c r="J61" s="75">
        <v>7.1372512698295199E-2</v>
      </c>
      <c r="K61" s="75">
        <v>3.5000000000000003E-2</v>
      </c>
      <c r="L61" s="75">
        <v>3.5000000000000003E-2</v>
      </c>
      <c r="M61" s="75">
        <v>7.1447403900563713E-2</v>
      </c>
      <c r="N61" s="75">
        <v>3.5000000000000003E-2</v>
      </c>
      <c r="O61" s="63" t="s">
        <v>95</v>
      </c>
      <c r="P61" s="277">
        <v>9.4138613093432758E-2</v>
      </c>
      <c r="Q61" s="75">
        <v>6.4176089766849007E-2</v>
      </c>
      <c r="R61" s="75">
        <v>2.2762445319879192E-2</v>
      </c>
      <c r="S61" s="75">
        <v>8.7827047007930648E-2</v>
      </c>
      <c r="T61" s="75">
        <v>3.5000000000000003E-2</v>
      </c>
      <c r="U61" s="75">
        <v>4.0541248572790435E-2</v>
      </c>
      <c r="V61" s="75">
        <v>3.5000000000000003E-2</v>
      </c>
      <c r="W61" s="75">
        <v>8.1064847153951042E-2</v>
      </c>
      <c r="X61" s="75">
        <v>-4.6990212766009183E-2</v>
      </c>
      <c r="Y61" s="75">
        <v>3.5000000000000003E-2</v>
      </c>
      <c r="Z61" s="63" t="s">
        <v>95</v>
      </c>
      <c r="AA61" s="75">
        <v>-4.088753764493254E-2</v>
      </c>
      <c r="AB61" s="75">
        <v>3.5000000000000003E-2</v>
      </c>
      <c r="AC61" s="75"/>
      <c r="AD61" s="91" t="s">
        <v>189</v>
      </c>
      <c r="AE61" s="19" t="s">
        <v>256</v>
      </c>
      <c r="AF61" s="100"/>
    </row>
    <row r="62" spans="1:32" ht="25.15" hidden="1" customHeight="1" outlineLevel="1" x14ac:dyDescent="0.25">
      <c r="A62" s="19" t="s">
        <v>257</v>
      </c>
      <c r="B62" s="75">
        <v>1.9847234197168075E-2</v>
      </c>
      <c r="C62" s="63" t="s">
        <v>95</v>
      </c>
      <c r="D62" s="63" t="s">
        <v>95</v>
      </c>
      <c r="E62" s="75">
        <v>-8.8750008110906279E-3</v>
      </c>
      <c r="F62" s="75">
        <v>-3.2454778287886966E-3</v>
      </c>
      <c r="G62" s="75">
        <v>3.5000000000000003E-2</v>
      </c>
      <c r="H62" s="75">
        <v>5.7166740513867588E-2</v>
      </c>
      <c r="I62" s="75">
        <v>3.5000000000000003E-2</v>
      </c>
      <c r="J62" s="75">
        <v>6.6684475267200116E-2</v>
      </c>
      <c r="K62" s="75">
        <v>3.5000000000000003E-2</v>
      </c>
      <c r="L62" s="75">
        <v>3.5000000000000003E-2</v>
      </c>
      <c r="M62" s="75">
        <v>7.1447403900564102E-2</v>
      </c>
      <c r="N62" s="75">
        <v>3.5000000000000003E-2</v>
      </c>
      <c r="O62" s="63" t="s">
        <v>95</v>
      </c>
      <c r="P62" s="277">
        <v>9.4138613093432716E-2</v>
      </c>
      <c r="Q62" s="75">
        <v>5.5920229503755033E-2</v>
      </c>
      <c r="R62" s="75">
        <v>1.3871557662816883E-2</v>
      </c>
      <c r="S62" s="75">
        <v>8.782704700793062E-2</v>
      </c>
      <c r="T62" s="75">
        <v>3.5000000000000003E-2</v>
      </c>
      <c r="U62" s="75">
        <v>3.0566779744934998E-2</v>
      </c>
      <c r="V62" s="75">
        <v>3.5000000000000003E-2</v>
      </c>
      <c r="W62" s="75">
        <v>8.1064847153950972E-2</v>
      </c>
      <c r="X62" s="75">
        <v>-6.5393269785005245E-2</v>
      </c>
      <c r="Y62" s="75">
        <v>3.5000000000000003E-2</v>
      </c>
      <c r="Z62" s="63" t="s">
        <v>95</v>
      </c>
      <c r="AA62" s="75">
        <v>-5.9229026832394518E-2</v>
      </c>
      <c r="AB62" s="75">
        <v>3.5000000000000003E-2</v>
      </c>
      <c r="AC62" s="75"/>
      <c r="AD62" s="91" t="s">
        <v>189</v>
      </c>
      <c r="AE62" s="19" t="s">
        <v>258</v>
      </c>
    </row>
    <row r="63" spans="1:32" ht="25.15" hidden="1" customHeight="1" outlineLevel="1" x14ac:dyDescent="0.25">
      <c r="A63" s="19" t="s">
        <v>259</v>
      </c>
      <c r="B63" s="75">
        <v>3.5955338001431476E-2</v>
      </c>
      <c r="C63" s="63" t="s">
        <v>95</v>
      </c>
      <c r="D63" s="63" t="s">
        <v>95</v>
      </c>
      <c r="E63" s="75">
        <v>3.5915969052745855E-2</v>
      </c>
      <c r="F63" s="63" t="s">
        <v>95</v>
      </c>
      <c r="G63" s="75">
        <v>4.5164164209697953E-2</v>
      </c>
      <c r="H63" s="75">
        <v>6.2728765333054978E-2</v>
      </c>
      <c r="I63" s="75">
        <v>5.6982530924956441E-2</v>
      </c>
      <c r="J63" s="75">
        <v>7.8653932805304902E-2</v>
      </c>
      <c r="K63" s="75">
        <v>3.5000000000000003E-2</v>
      </c>
      <c r="L63" s="75">
        <v>6.4480610732535817E-2</v>
      </c>
      <c r="M63" s="75">
        <v>7.4382894830832796E-2</v>
      </c>
      <c r="N63" s="75">
        <v>6.7098973999854386E-2</v>
      </c>
      <c r="O63" s="63" t="s">
        <v>95</v>
      </c>
      <c r="P63" s="277">
        <v>0.10421583590959389</v>
      </c>
      <c r="Q63" s="75">
        <v>0.10545578392394785</v>
      </c>
      <c r="R63" s="75">
        <v>8.0898868342108771E-2</v>
      </c>
      <c r="S63" s="75">
        <v>8.8012229122515787E-2</v>
      </c>
      <c r="T63" s="75">
        <v>5.394320047265206E-2</v>
      </c>
      <c r="U63" s="75">
        <v>6.877092372102532E-2</v>
      </c>
      <c r="V63" s="75">
        <v>3.5000000000000003E-2</v>
      </c>
      <c r="W63" s="75">
        <v>8.9871147028633205E-2</v>
      </c>
      <c r="X63" s="75">
        <v>3.9140663638994239E-2</v>
      </c>
      <c r="Y63" s="75">
        <v>3.5000000000000003E-2</v>
      </c>
      <c r="Z63" s="63" t="s">
        <v>95</v>
      </c>
      <c r="AA63" s="75">
        <v>4.337848887546597E-2</v>
      </c>
      <c r="AB63" s="75">
        <v>3.5000000000000003E-2</v>
      </c>
      <c r="AC63" s="75"/>
      <c r="AD63" s="91" t="s">
        <v>189</v>
      </c>
      <c r="AE63" s="19" t="s">
        <v>260</v>
      </c>
    </row>
    <row r="64" spans="1:32" ht="25.15" hidden="1" customHeight="1" outlineLevel="1" x14ac:dyDescent="0.25">
      <c r="A64" s="19" t="s">
        <v>261</v>
      </c>
      <c r="B64" s="75">
        <v>2.9665608112331151E-2</v>
      </c>
      <c r="C64" s="63" t="s">
        <v>95</v>
      </c>
      <c r="D64" s="63" t="s">
        <v>95</v>
      </c>
      <c r="E64" s="75">
        <v>3.5915969052745855E-2</v>
      </c>
      <c r="F64" s="63" t="s">
        <v>95</v>
      </c>
      <c r="G64" s="75">
        <v>3.5000000000000003E-2</v>
      </c>
      <c r="H64" s="75">
        <v>6.2183260676311219E-2</v>
      </c>
      <c r="I64" s="75">
        <v>3.5000000000000003E-2</v>
      </c>
      <c r="J64" s="75">
        <v>7.7040286823806467E-2</v>
      </c>
      <c r="K64" s="75">
        <v>3.5000000000000003E-2</v>
      </c>
      <c r="L64" s="75">
        <v>3.5000000000000003E-2</v>
      </c>
      <c r="M64" s="75">
        <v>7.4382894830832796E-2</v>
      </c>
      <c r="N64" s="75">
        <v>3.6631232695875843E-2</v>
      </c>
      <c r="O64" s="63" t="s">
        <v>95</v>
      </c>
      <c r="P64" s="277">
        <v>0.10421583590959389</v>
      </c>
      <c r="Q64" s="75">
        <v>9.1963873090606607E-2</v>
      </c>
      <c r="R64" s="75">
        <v>5.7032244759518798E-2</v>
      </c>
      <c r="S64" s="75">
        <v>8.7598834386730148E-2</v>
      </c>
      <c r="T64" s="75">
        <v>3.5000000000000003E-2</v>
      </c>
      <c r="U64" s="75">
        <v>6.877092372102532E-2</v>
      </c>
      <c r="V64" s="75">
        <v>3.5000000000000003E-2</v>
      </c>
      <c r="W64" s="75">
        <v>8.9871147028633205E-2</v>
      </c>
      <c r="X64" s="75">
        <v>8.36506968057746E-3</v>
      </c>
      <c r="Y64" s="75">
        <v>3.5000000000000003E-2</v>
      </c>
      <c r="Z64" s="63" t="s">
        <v>95</v>
      </c>
      <c r="AA64" s="75">
        <v>3.6557516227713582E-2</v>
      </c>
      <c r="AB64" s="75">
        <v>3.5000000000000003E-2</v>
      </c>
      <c r="AC64" s="75"/>
      <c r="AD64" s="91" t="s">
        <v>189</v>
      </c>
      <c r="AE64" s="19" t="s">
        <v>262</v>
      </c>
    </row>
    <row r="65" spans="1:31" ht="25.15" hidden="1" customHeight="1" outlineLevel="1" x14ac:dyDescent="0.25">
      <c r="A65" s="19" t="s">
        <v>263</v>
      </c>
      <c r="B65" s="75">
        <v>2.7282828183300231E-2</v>
      </c>
      <c r="C65" s="63" t="s">
        <v>95</v>
      </c>
      <c r="D65" s="63" t="s">
        <v>95</v>
      </c>
      <c r="E65" s="75">
        <v>2.7002830903964041E-2</v>
      </c>
      <c r="F65" s="63" t="s">
        <v>95</v>
      </c>
      <c r="G65" s="75">
        <v>3.5000000000000003E-2</v>
      </c>
      <c r="H65" s="75">
        <v>6.1629090069136465E-2</v>
      </c>
      <c r="I65" s="75">
        <v>3.5000000000000003E-2</v>
      </c>
      <c r="J65" s="75">
        <v>7.5283663557628985E-2</v>
      </c>
      <c r="K65" s="75">
        <v>3.5000000000000003E-2</v>
      </c>
      <c r="L65" s="75">
        <v>3.5000000000000003E-2</v>
      </c>
      <c r="M65" s="75">
        <v>7.4382894830832796E-2</v>
      </c>
      <c r="N65" s="75">
        <v>3.5000000000000003E-2</v>
      </c>
      <c r="O65" s="63" t="s">
        <v>95</v>
      </c>
      <c r="P65" s="277">
        <v>0.10421586176658468</v>
      </c>
      <c r="Q65" s="75">
        <v>7.8104227354597114E-2</v>
      </c>
      <c r="R65" s="75">
        <v>4.2401783333397419E-2</v>
      </c>
      <c r="S65" s="75">
        <v>8.7598834386729815E-2</v>
      </c>
      <c r="T65" s="75">
        <v>3.5000000000000003E-2</v>
      </c>
      <c r="U65" s="75">
        <v>6.1804010919802754E-2</v>
      </c>
      <c r="V65" s="75">
        <v>3.5000000000000003E-2</v>
      </c>
      <c r="W65" s="75">
        <v>8.9871147028633233E-2</v>
      </c>
      <c r="X65" s="75">
        <v>-1.3175729853151012E-2</v>
      </c>
      <c r="Y65" s="75">
        <v>3.5000000000000003E-2</v>
      </c>
      <c r="Z65" s="63" t="s">
        <v>95</v>
      </c>
      <c r="AA65" s="75">
        <v>1.7580313934253834E-2</v>
      </c>
      <c r="AB65" s="75">
        <v>3.5000000000000003E-2</v>
      </c>
      <c r="AC65" s="75"/>
      <c r="AD65" s="91" t="s">
        <v>189</v>
      </c>
      <c r="AE65" s="19" t="s">
        <v>264</v>
      </c>
    </row>
    <row r="66" spans="1:31" ht="25.15" hidden="1" customHeight="1" outlineLevel="1" x14ac:dyDescent="0.25">
      <c r="A66" s="19" t="s">
        <v>265</v>
      </c>
      <c r="B66" s="75">
        <v>2.6026726903117026E-2</v>
      </c>
      <c r="C66" s="63" t="s">
        <v>95</v>
      </c>
      <c r="D66" s="63" t="s">
        <v>95</v>
      </c>
      <c r="E66" s="75">
        <v>1.3976837178081538E-2</v>
      </c>
      <c r="F66" s="63" t="s">
        <v>95</v>
      </c>
      <c r="G66" s="75">
        <v>3.5000000000000003E-2</v>
      </c>
      <c r="H66" s="75">
        <v>6.106598039812302E-2</v>
      </c>
      <c r="I66" s="75">
        <v>3.5000000000000003E-2</v>
      </c>
      <c r="J66" s="75">
        <v>7.4367471086178416E-2</v>
      </c>
      <c r="K66" s="75">
        <v>3.5000000000000003E-2</v>
      </c>
      <c r="L66" s="75">
        <v>3.5000000000000003E-2</v>
      </c>
      <c r="M66" s="75">
        <v>7.4382894830832796E-2</v>
      </c>
      <c r="N66" s="75">
        <v>3.5000000000000003E-2</v>
      </c>
      <c r="O66" s="63" t="s">
        <v>95</v>
      </c>
      <c r="P66" s="277">
        <v>0.10421586176658412</v>
      </c>
      <c r="Q66" s="75">
        <v>6.7931761911281752E-2</v>
      </c>
      <c r="R66" s="75">
        <v>3.1648701563496036E-2</v>
      </c>
      <c r="S66" s="75">
        <v>8.7598833376353602E-2</v>
      </c>
      <c r="T66" s="75">
        <v>3.5000000000000003E-2</v>
      </c>
      <c r="U66" s="75">
        <v>5.006306969885032E-2</v>
      </c>
      <c r="V66" s="75">
        <v>3.5000000000000003E-2</v>
      </c>
      <c r="W66" s="75">
        <v>8.9871147028633205E-2</v>
      </c>
      <c r="X66" s="75">
        <v>-3.1038917242993559E-2</v>
      </c>
      <c r="Y66" s="75">
        <v>3.5000000000000003E-2</v>
      </c>
      <c r="Z66" s="63" t="s">
        <v>95</v>
      </c>
      <c r="AA66" s="75">
        <v>-2.5067647177695416E-2</v>
      </c>
      <c r="AB66" s="75">
        <v>3.5000000000000003E-2</v>
      </c>
      <c r="AC66" s="75"/>
      <c r="AD66" s="91" t="s">
        <v>189</v>
      </c>
      <c r="AE66" s="19" t="s">
        <v>266</v>
      </c>
    </row>
    <row r="67" spans="1:31" ht="25.15" hidden="1" customHeight="1" outlineLevel="1" x14ac:dyDescent="0.25">
      <c r="A67" s="19" t="s">
        <v>267</v>
      </c>
      <c r="B67" s="75">
        <v>2.5250592995025536E-2</v>
      </c>
      <c r="C67" s="63" t="s">
        <v>95</v>
      </c>
      <c r="D67" s="63" t="s">
        <v>95</v>
      </c>
      <c r="E67" s="75">
        <v>3.0285665424756702E-3</v>
      </c>
      <c r="F67" s="63" t="s">
        <v>95</v>
      </c>
      <c r="G67" s="75">
        <v>3.5000000000000003E-2</v>
      </c>
      <c r="H67" s="75">
        <v>6.0493645680580029E-2</v>
      </c>
      <c r="I67" s="75">
        <v>3.5000000000000003E-2</v>
      </c>
      <c r="J67" s="75">
        <v>7.3424078743769022E-2</v>
      </c>
      <c r="K67" s="75">
        <v>3.5000000000000003E-2</v>
      </c>
      <c r="L67" s="75">
        <v>3.5000000000000003E-2</v>
      </c>
      <c r="M67" s="75">
        <v>7.4382894830832783E-2</v>
      </c>
      <c r="N67" s="75">
        <v>3.5000000000000003E-2</v>
      </c>
      <c r="O67" s="63" t="s">
        <v>95</v>
      </c>
      <c r="P67" s="277">
        <v>0.10421586176658409</v>
      </c>
      <c r="Q67" s="75">
        <v>5.9793359937086454E-2</v>
      </c>
      <c r="R67" s="75">
        <v>2.3068585820962835E-2</v>
      </c>
      <c r="S67" s="75">
        <v>8.7598833376353602E-2</v>
      </c>
      <c r="T67" s="75">
        <v>3.5000000000000003E-2</v>
      </c>
      <c r="U67" s="75">
        <v>4.0541248572790359E-2</v>
      </c>
      <c r="V67" s="75">
        <v>3.5000000000000003E-2</v>
      </c>
      <c r="W67" s="75">
        <v>8.9871147028633219E-2</v>
      </c>
      <c r="X67" s="75">
        <v>-4.6990212766009183E-2</v>
      </c>
      <c r="Y67" s="75">
        <v>3.5000000000000003E-2</v>
      </c>
      <c r="Z67" s="63" t="s">
        <v>95</v>
      </c>
      <c r="AA67" s="75">
        <v>-4.1263909873194421E-2</v>
      </c>
      <c r="AB67" s="75">
        <v>3.5000000000000003E-2</v>
      </c>
      <c r="AC67" s="75"/>
      <c r="AD67" s="91" t="s">
        <v>189</v>
      </c>
      <c r="AE67" s="19" t="s">
        <v>268</v>
      </c>
    </row>
    <row r="68" spans="1:31" ht="25.15" hidden="1" customHeight="1" outlineLevel="1" x14ac:dyDescent="0.25">
      <c r="A68" s="19" t="s">
        <v>269</v>
      </c>
      <c r="B68" s="63" t="s">
        <v>95</v>
      </c>
      <c r="C68" s="63" t="s">
        <v>95</v>
      </c>
      <c r="D68" s="63" t="s">
        <v>95</v>
      </c>
      <c r="E68" s="75">
        <v>4.6270771338992822E-2</v>
      </c>
      <c r="F68" s="63" t="s">
        <v>95</v>
      </c>
      <c r="G68" s="75">
        <v>5.0735431653735098E-2</v>
      </c>
      <c r="H68" s="101">
        <v>4.4213900655850944E-5</v>
      </c>
      <c r="I68" s="75">
        <v>6.8430605538037315E-2</v>
      </c>
      <c r="J68" s="75">
        <v>8.3722298757499425E-2</v>
      </c>
      <c r="K68" s="75">
        <v>3.5000000000000003E-2</v>
      </c>
      <c r="L68" s="75">
        <v>3.5000000000000003E-2</v>
      </c>
      <c r="M68" s="63" t="s">
        <v>95</v>
      </c>
      <c r="N68" s="75">
        <v>3.5000000000000003E-2</v>
      </c>
      <c r="O68" s="63" t="s">
        <v>95</v>
      </c>
      <c r="P68" s="275" t="s">
        <v>95</v>
      </c>
      <c r="Q68" s="75">
        <v>0.11041592512733105</v>
      </c>
      <c r="R68" s="75">
        <v>9.0521543249745984E-2</v>
      </c>
      <c r="S68" s="75">
        <v>8.6954791272467025E-2</v>
      </c>
      <c r="T68" s="75">
        <v>6.461955610311082E-2</v>
      </c>
      <c r="U68" s="75">
        <v>7.4452887575821608E-2</v>
      </c>
      <c r="V68" s="75">
        <v>3.5000000000000003E-2</v>
      </c>
      <c r="W68" s="75">
        <v>8.1064854315786E-2</v>
      </c>
      <c r="X68" s="75">
        <v>5.0511046221172591E-2</v>
      </c>
      <c r="Y68" s="75">
        <v>3.7171894270184552E-2</v>
      </c>
      <c r="Z68" s="63" t="s">
        <v>95</v>
      </c>
      <c r="AA68" s="63" t="s">
        <v>95</v>
      </c>
      <c r="AB68" s="75">
        <v>3.5000000000000003E-2</v>
      </c>
      <c r="AC68" s="75"/>
      <c r="AD68" s="91" t="s">
        <v>189</v>
      </c>
      <c r="AE68" s="19" t="s">
        <v>270</v>
      </c>
    </row>
    <row r="69" spans="1:31" ht="25.15" hidden="1" customHeight="1" outlineLevel="1" x14ac:dyDescent="0.25">
      <c r="A69" s="19" t="s">
        <v>271</v>
      </c>
      <c r="B69" s="63" t="s">
        <v>95</v>
      </c>
      <c r="C69" s="63" t="s">
        <v>95</v>
      </c>
      <c r="D69" s="63" t="s">
        <v>95</v>
      </c>
      <c r="E69" s="75">
        <v>4.6270771338992822E-2</v>
      </c>
      <c r="F69" s="63" t="s">
        <v>95</v>
      </c>
      <c r="G69" s="75">
        <v>3.8465820204670015E-2</v>
      </c>
      <c r="H69" s="101">
        <v>4.4213900655850944E-5</v>
      </c>
      <c r="I69" s="75">
        <v>3.9913584283263574E-2</v>
      </c>
      <c r="J69" s="75">
        <v>8.1883291417156348E-2</v>
      </c>
      <c r="K69" s="75">
        <v>3.5000000000000003E-2</v>
      </c>
      <c r="L69" s="75">
        <v>3.5000000000000003E-2</v>
      </c>
      <c r="M69" s="63" t="s">
        <v>95</v>
      </c>
      <c r="N69" s="75">
        <v>3.5000000000000003E-2</v>
      </c>
      <c r="O69" s="63" t="s">
        <v>95</v>
      </c>
      <c r="P69" s="275" t="s">
        <v>95</v>
      </c>
      <c r="Q69" s="75">
        <v>9.7049485747162753E-2</v>
      </c>
      <c r="R69" s="75">
        <v>6.7189249810708479E-2</v>
      </c>
      <c r="S69" s="75">
        <v>8.5854250126120191E-2</v>
      </c>
      <c r="T69" s="75">
        <v>4.5476031145099481E-2</v>
      </c>
      <c r="U69" s="75">
        <v>7.4452887575821608E-2</v>
      </c>
      <c r="V69" s="75">
        <v>3.5000000000000003E-2</v>
      </c>
      <c r="W69" s="75">
        <v>8.1064850734284974E-2</v>
      </c>
      <c r="X69" s="75">
        <v>2.1855309464503002E-2</v>
      </c>
      <c r="Y69" s="75">
        <v>3.5000000000000003E-2</v>
      </c>
      <c r="Z69" s="63" t="s">
        <v>95</v>
      </c>
      <c r="AA69" s="63" t="s">
        <v>95</v>
      </c>
      <c r="AB69" s="75">
        <v>3.5000000000000003E-2</v>
      </c>
      <c r="AC69" s="75"/>
      <c r="AD69" s="91" t="s">
        <v>189</v>
      </c>
      <c r="AE69" s="19" t="s">
        <v>272</v>
      </c>
    </row>
    <row r="70" spans="1:31" ht="25.15" hidden="1" customHeight="1" outlineLevel="1" x14ac:dyDescent="0.25">
      <c r="A70" s="19" t="s">
        <v>273</v>
      </c>
      <c r="B70" s="63" t="s">
        <v>95</v>
      </c>
      <c r="C70" s="63" t="s">
        <v>95</v>
      </c>
      <c r="D70" s="63" t="s">
        <v>95</v>
      </c>
      <c r="E70" s="75">
        <v>3.9089533387453024E-2</v>
      </c>
      <c r="F70" s="63" t="s">
        <v>95</v>
      </c>
      <c r="G70" s="75">
        <v>3.5000000000000003E-2</v>
      </c>
      <c r="H70" s="101">
        <v>4.421389982816555E-5</v>
      </c>
      <c r="I70" s="75">
        <v>3.5000000000000003E-2</v>
      </c>
      <c r="J70" s="75">
        <v>7.9865330921284367E-2</v>
      </c>
      <c r="K70" s="75">
        <v>3.5000000000000003E-2</v>
      </c>
      <c r="L70" s="75">
        <v>3.5000000000000003E-2</v>
      </c>
      <c r="M70" s="63" t="s">
        <v>95</v>
      </c>
      <c r="N70" s="75">
        <v>3.5000000000000003E-2</v>
      </c>
      <c r="O70" s="63" t="s">
        <v>95</v>
      </c>
      <c r="P70" s="275" t="s">
        <v>95</v>
      </c>
      <c r="Q70" s="75">
        <v>8.3362508272476238E-2</v>
      </c>
      <c r="R70" s="75">
        <v>5.2990620136940184E-2</v>
      </c>
      <c r="S70" s="75">
        <v>8.5854250126120191E-2</v>
      </c>
      <c r="T70" s="75">
        <v>3.6685633059716581E-2</v>
      </c>
      <c r="U70" s="75">
        <v>7.306777416193555E-2</v>
      </c>
      <c r="V70" s="75">
        <v>3.5000000000000003E-2</v>
      </c>
      <c r="W70" s="75">
        <v>8.1064849540450137E-2</v>
      </c>
      <c r="X70" s="75">
        <v>2.457614674690127E-3</v>
      </c>
      <c r="Y70" s="75">
        <v>3.5000000000000003E-2</v>
      </c>
      <c r="Z70" s="63" t="s">
        <v>95</v>
      </c>
      <c r="AA70" s="63" t="s">
        <v>95</v>
      </c>
      <c r="AB70" s="75">
        <v>3.5000000000000003E-2</v>
      </c>
      <c r="AC70" s="75"/>
      <c r="AD70" s="91" t="s">
        <v>189</v>
      </c>
      <c r="AE70" s="19" t="s">
        <v>274</v>
      </c>
    </row>
    <row r="71" spans="1:31" ht="25.15" hidden="1" customHeight="1" outlineLevel="1" x14ac:dyDescent="0.25">
      <c r="A71" s="19" t="s">
        <v>275</v>
      </c>
      <c r="B71" s="63" t="s">
        <v>95</v>
      </c>
      <c r="C71" s="63" t="s">
        <v>95</v>
      </c>
      <c r="D71" s="63" t="s">
        <v>95</v>
      </c>
      <c r="E71" s="75">
        <v>2.700283090396283E-2</v>
      </c>
      <c r="F71" s="63" t="s">
        <v>95</v>
      </c>
      <c r="G71" s="75">
        <v>3.5000000000000003E-2</v>
      </c>
      <c r="H71" s="101">
        <v>4.4213900655850944E-5</v>
      </c>
      <c r="I71" s="75">
        <v>3.5000000000000003E-2</v>
      </c>
      <c r="J71" s="75">
        <v>7.8805830236965496E-2</v>
      </c>
      <c r="K71" s="75">
        <v>3.5000000000000003E-2</v>
      </c>
      <c r="L71" s="75">
        <v>3.5000000000000003E-2</v>
      </c>
      <c r="M71" s="63" t="s">
        <v>95</v>
      </c>
      <c r="N71" s="75">
        <v>3.5000000000000003E-2</v>
      </c>
      <c r="O71" s="63" t="s">
        <v>95</v>
      </c>
      <c r="P71" s="275" t="s">
        <v>95</v>
      </c>
      <c r="Q71" s="75">
        <v>7.3351677875727023E-2</v>
      </c>
      <c r="R71" s="75">
        <v>4.2607726897361968E-2</v>
      </c>
      <c r="S71" s="75">
        <v>8.5854250126120191E-2</v>
      </c>
      <c r="T71" s="75">
        <v>3.5000000000000003E-2</v>
      </c>
      <c r="U71" s="75">
        <v>6.1804010919802754E-2</v>
      </c>
      <c r="V71" s="75">
        <v>3.5000000000000003E-2</v>
      </c>
      <c r="W71" s="75">
        <v>8.1064848943533177E-2</v>
      </c>
      <c r="X71" s="75">
        <v>-1.3175729853150759E-2</v>
      </c>
      <c r="Y71" s="75">
        <v>3.5000000000000003E-2</v>
      </c>
      <c r="Z71" s="63" t="s">
        <v>95</v>
      </c>
      <c r="AA71" s="63" t="s">
        <v>95</v>
      </c>
      <c r="AB71" s="75">
        <v>3.5000000000000003E-2</v>
      </c>
      <c r="AC71" s="75"/>
      <c r="AD71" s="91" t="s">
        <v>189</v>
      </c>
      <c r="AE71" s="19" t="s">
        <v>276</v>
      </c>
    </row>
    <row r="72" spans="1:31" ht="25.15" hidden="1" customHeight="1" outlineLevel="1" x14ac:dyDescent="0.25">
      <c r="A72" s="28" t="s">
        <v>277</v>
      </c>
      <c r="B72" s="86" t="s">
        <v>95</v>
      </c>
      <c r="C72" s="86" t="s">
        <v>95</v>
      </c>
      <c r="D72" s="86" t="s">
        <v>95</v>
      </c>
      <c r="E72" s="80">
        <v>1.6995367118655035E-2</v>
      </c>
      <c r="F72" s="86" t="s">
        <v>95</v>
      </c>
      <c r="G72" s="80">
        <v>3.5000000000000003E-2</v>
      </c>
      <c r="H72" s="102">
        <v>4.4213897926556241E-5</v>
      </c>
      <c r="I72" s="80">
        <v>3.5000000000000003E-2</v>
      </c>
      <c r="J72" s="80">
        <v>7.7709606851949928E-2</v>
      </c>
      <c r="K72" s="80">
        <v>3.5000000000000003E-2</v>
      </c>
      <c r="L72" s="80">
        <v>3.5000000000000003E-2</v>
      </c>
      <c r="M72" s="86" t="s">
        <v>95</v>
      </c>
      <c r="N72" s="80">
        <v>3.5000000000000003E-2</v>
      </c>
      <c r="O72" s="86" t="s">
        <v>95</v>
      </c>
      <c r="P72" s="274" t="s">
        <v>95</v>
      </c>
      <c r="Q72" s="80">
        <v>6.5367912453451402E-2</v>
      </c>
      <c r="R72" s="80">
        <v>3.4353747973982156E-2</v>
      </c>
      <c r="S72" s="80">
        <v>8.5854250126120177E-2</v>
      </c>
      <c r="T72" s="80">
        <v>3.5000000000000003E-2</v>
      </c>
      <c r="U72" s="80">
        <v>5.2745002593843279E-2</v>
      </c>
      <c r="V72" s="80">
        <v>3.5000000000000003E-2</v>
      </c>
      <c r="W72" s="80">
        <v>8.1064848585383001E-2</v>
      </c>
      <c r="X72" s="80">
        <v>-2.6796586303665808E-2</v>
      </c>
      <c r="Y72" s="80">
        <v>3.5000000000000003E-2</v>
      </c>
      <c r="Z72" s="86" t="s">
        <v>95</v>
      </c>
      <c r="AA72" s="86" t="s">
        <v>95</v>
      </c>
      <c r="AB72" s="80">
        <v>3.5000000000000003E-2</v>
      </c>
      <c r="AC72" s="80"/>
      <c r="AD72" s="92" t="s">
        <v>189</v>
      </c>
      <c r="AE72" s="28" t="s">
        <v>278</v>
      </c>
    </row>
    <row r="73" spans="1:31" ht="25.15" hidden="1" customHeight="1" outlineLevel="1" x14ac:dyDescent="0.25">
      <c r="A73" s="103" t="s">
        <v>279</v>
      </c>
      <c r="B73" s="94"/>
      <c r="C73" s="95"/>
      <c r="D73" s="95"/>
      <c r="E73" s="94"/>
      <c r="F73" s="94"/>
      <c r="G73" s="94"/>
      <c r="H73" s="94"/>
      <c r="I73" s="94"/>
      <c r="J73" s="94"/>
      <c r="K73" s="94"/>
      <c r="L73" s="94"/>
      <c r="M73" s="94"/>
      <c r="N73" s="94"/>
      <c r="O73" s="95"/>
      <c r="P73" s="94"/>
      <c r="Q73" s="94"/>
      <c r="R73" s="94"/>
      <c r="S73" s="94"/>
      <c r="T73" s="94"/>
      <c r="U73" s="94"/>
      <c r="V73" s="94"/>
      <c r="W73" s="94"/>
      <c r="X73" s="94"/>
      <c r="Y73" s="94"/>
      <c r="Z73" s="95"/>
      <c r="AA73" s="94"/>
      <c r="AB73" s="94"/>
      <c r="AC73" s="94"/>
      <c r="AD73" s="96"/>
      <c r="AE73" s="96"/>
    </row>
    <row r="74" spans="1:31" ht="25.15" hidden="1" customHeight="1" outlineLevel="1" x14ac:dyDescent="0.25">
      <c r="A74" s="19" t="s">
        <v>280</v>
      </c>
      <c r="B74" s="75">
        <v>4.4935251322859672E-2</v>
      </c>
      <c r="C74" s="63" t="s">
        <v>95</v>
      </c>
      <c r="D74" s="63" t="s">
        <v>95</v>
      </c>
      <c r="E74" s="75">
        <v>3.8343333706479146E-2</v>
      </c>
      <c r="F74" s="75">
        <v>3.6379273432981064E-2</v>
      </c>
      <c r="G74" s="75">
        <v>5.3344916220044211E-2</v>
      </c>
      <c r="H74" s="75">
        <v>6.9908732184715425E-2</v>
      </c>
      <c r="I74" s="75">
        <v>6.2852150483786035E-2</v>
      </c>
      <c r="J74" s="75">
        <v>7.4076640833196442E-2</v>
      </c>
      <c r="K74" s="75">
        <v>3.5000000000000003E-2</v>
      </c>
      <c r="L74" s="75">
        <v>5.8241038507659423E-2</v>
      </c>
      <c r="M74" s="75">
        <v>8.5335941589060077E-2</v>
      </c>
      <c r="N74" s="75">
        <v>7.7184925649853811E-2</v>
      </c>
      <c r="O74" s="63" t="s">
        <v>95</v>
      </c>
      <c r="P74" s="277">
        <v>9.3919887776898733E-2</v>
      </c>
      <c r="Q74" s="75">
        <v>0.12051273359650735</v>
      </c>
      <c r="R74" s="75">
        <v>7.7290851794488732E-2</v>
      </c>
      <c r="S74" s="75">
        <v>8.5600911693572826E-2</v>
      </c>
      <c r="T74" s="75">
        <v>4.942045373880101E-2</v>
      </c>
      <c r="U74" s="75">
        <v>7.9410439405370556E-2</v>
      </c>
      <c r="V74" s="75">
        <v>3.5000000000000003E-2</v>
      </c>
      <c r="W74" s="75">
        <v>8.0573026715657317E-2</v>
      </c>
      <c r="X74" s="75">
        <v>3.8104183751717979E-2</v>
      </c>
      <c r="Y74" s="75">
        <v>3.5000000000000003E-2</v>
      </c>
      <c r="Z74" s="63" t="s">
        <v>95</v>
      </c>
      <c r="AA74" s="75">
        <v>3.5000000000000003E-2</v>
      </c>
      <c r="AB74" s="75">
        <v>3.5000000000000003E-2</v>
      </c>
      <c r="AC74" s="75"/>
      <c r="AD74" s="91" t="s">
        <v>189</v>
      </c>
      <c r="AE74" s="79" t="s">
        <v>845</v>
      </c>
    </row>
    <row r="75" spans="1:31" ht="25.15" hidden="1" customHeight="1" outlineLevel="1" x14ac:dyDescent="0.25">
      <c r="A75" s="19" t="s">
        <v>281</v>
      </c>
      <c r="B75" s="75">
        <v>3.7578793591662531E-2</v>
      </c>
      <c r="C75" s="63" t="s">
        <v>95</v>
      </c>
      <c r="D75" s="63" t="s">
        <v>95</v>
      </c>
      <c r="E75" s="75">
        <v>3.8343333706479146E-2</v>
      </c>
      <c r="F75" s="75">
        <v>2.6740289191657211E-2</v>
      </c>
      <c r="G75" s="75">
        <v>3.9268385561268472E-2</v>
      </c>
      <c r="H75" s="75">
        <v>6.9335483463081118E-2</v>
      </c>
      <c r="I75" s="75">
        <v>3.5000000000000003E-2</v>
      </c>
      <c r="J75" s="75">
        <v>7.2634959344436145E-2</v>
      </c>
      <c r="K75" s="75">
        <v>3.5000000000000003E-2</v>
      </c>
      <c r="L75" s="75">
        <v>3.5000000000000003E-2</v>
      </c>
      <c r="M75" s="75">
        <v>8.5335941589060077E-2</v>
      </c>
      <c r="N75" s="75">
        <v>4.2586728378363838E-2</v>
      </c>
      <c r="O75" s="63" t="s">
        <v>95</v>
      </c>
      <c r="P75" s="277">
        <v>9.3919887776898733E-2</v>
      </c>
      <c r="Q75" s="75">
        <v>0.1062536714660845</v>
      </c>
      <c r="R75" s="75">
        <v>5.2540090363887071E-2</v>
      </c>
      <c r="S75" s="75">
        <v>8.5600908734805164E-2</v>
      </c>
      <c r="T75" s="75">
        <v>3.5000000000000003E-2</v>
      </c>
      <c r="U75" s="75">
        <v>7.9410439405370556E-2</v>
      </c>
      <c r="V75" s="75">
        <v>3.5000000000000003E-2</v>
      </c>
      <c r="W75" s="75">
        <v>8.0573026715657317E-2</v>
      </c>
      <c r="X75" s="75">
        <v>7.1107879148171287E-3</v>
      </c>
      <c r="Y75" s="75">
        <v>3.5000000000000003E-2</v>
      </c>
      <c r="Z75" s="63" t="s">
        <v>95</v>
      </c>
      <c r="AA75" s="75">
        <v>3.5000000000000003E-2</v>
      </c>
      <c r="AB75" s="75">
        <v>3.5000000000000003E-2</v>
      </c>
      <c r="AC75" s="75"/>
      <c r="AD75" s="91" t="s">
        <v>189</v>
      </c>
      <c r="AE75" s="19" t="s">
        <v>252</v>
      </c>
    </row>
    <row r="76" spans="1:31" ht="25.15" hidden="1" customHeight="1" outlineLevel="1" x14ac:dyDescent="0.25">
      <c r="A76" s="19" t="s">
        <v>282</v>
      </c>
      <c r="B76" s="75">
        <v>3.4774129528382915E-2</v>
      </c>
      <c r="C76" s="63" t="s">
        <v>95</v>
      </c>
      <c r="D76" s="63" t="s">
        <v>95</v>
      </c>
      <c r="E76" s="75">
        <v>3.8343333706479812E-2</v>
      </c>
      <c r="F76" s="75">
        <v>2.67402505223353E-2</v>
      </c>
      <c r="G76" s="75">
        <v>3.5000000000000003E-2</v>
      </c>
      <c r="H76" s="75">
        <v>6.875388806472664E-2</v>
      </c>
      <c r="I76" s="75">
        <v>3.5000000000000003E-2</v>
      </c>
      <c r="J76" s="75">
        <v>7.1074988734066341E-2</v>
      </c>
      <c r="K76" s="75">
        <v>3.5000000000000003E-2</v>
      </c>
      <c r="L76" s="75">
        <v>3.5000000000000003E-2</v>
      </c>
      <c r="M76" s="75">
        <v>8.5335941589060202E-2</v>
      </c>
      <c r="N76" s="75">
        <v>3.5000000000000003E-2</v>
      </c>
      <c r="O76" s="63" t="s">
        <v>95</v>
      </c>
      <c r="P76" s="277">
        <v>9.3919887776898622E-2</v>
      </c>
      <c r="Q76" s="75">
        <v>9.0699281586367461E-2</v>
      </c>
      <c r="R76" s="75">
        <v>3.7313527504035077E-2</v>
      </c>
      <c r="S76" s="75">
        <v>8.5600908734804901E-2</v>
      </c>
      <c r="T76" s="75">
        <v>3.5000000000000003E-2</v>
      </c>
      <c r="U76" s="75">
        <v>7.0679049659266815E-2</v>
      </c>
      <c r="V76" s="75">
        <v>3.5000000000000003E-2</v>
      </c>
      <c r="W76" s="75">
        <v>8.0573026715657567E-2</v>
      </c>
      <c r="X76" s="75">
        <v>-1.4653866000183964E-2</v>
      </c>
      <c r="Y76" s="75">
        <v>3.5000000000000003E-2</v>
      </c>
      <c r="Z76" s="63" t="s">
        <v>95</v>
      </c>
      <c r="AA76" s="75">
        <v>3.5000000000000003E-2</v>
      </c>
      <c r="AB76" s="75">
        <v>3.5000000000000003E-2</v>
      </c>
      <c r="AC76" s="75"/>
      <c r="AD76" s="91" t="s">
        <v>189</v>
      </c>
      <c r="AE76" s="19" t="s">
        <v>254</v>
      </c>
    </row>
    <row r="77" spans="1:31" ht="25.15" hidden="1" customHeight="1" outlineLevel="1" x14ac:dyDescent="0.25">
      <c r="A77" s="19" t="s">
        <v>283</v>
      </c>
      <c r="B77" s="75">
        <v>3.3291224767150761E-2</v>
      </c>
      <c r="C77" s="63" t="s">
        <v>95</v>
      </c>
      <c r="D77" s="63" t="s">
        <v>95</v>
      </c>
      <c r="E77" s="75">
        <v>2.7605019590024708E-2</v>
      </c>
      <c r="F77" s="75">
        <v>1.1345482211041005E-2</v>
      </c>
      <c r="G77" s="75">
        <v>3.5000000000000003E-2</v>
      </c>
      <c r="H77" s="75">
        <v>6.8163704559986604E-2</v>
      </c>
      <c r="I77" s="75">
        <v>3.5000000000000003E-2</v>
      </c>
      <c r="J77" s="75">
        <v>7.0265398813047678E-2</v>
      </c>
      <c r="K77" s="75">
        <v>3.5000000000000003E-2</v>
      </c>
      <c r="L77" s="75">
        <v>3.5000000000000003E-2</v>
      </c>
      <c r="M77" s="75">
        <v>8.5335941589060077E-2</v>
      </c>
      <c r="N77" s="75">
        <v>3.5000000000000003E-2</v>
      </c>
      <c r="O77" s="63" t="s">
        <v>95</v>
      </c>
      <c r="P77" s="277">
        <v>9.3919887776899122E-2</v>
      </c>
      <c r="Q77" s="75">
        <v>7.9332583112792135E-2</v>
      </c>
      <c r="R77" s="75">
        <v>2.6095683533209946E-2</v>
      </c>
      <c r="S77" s="75">
        <v>8.5600908734805164E-2</v>
      </c>
      <c r="T77" s="75">
        <v>3.5000000000000003E-2</v>
      </c>
      <c r="U77" s="75">
        <v>5.7423207519296672E-2</v>
      </c>
      <c r="V77" s="75">
        <v>3.5000000000000003E-2</v>
      </c>
      <c r="W77" s="75">
        <v>8.0573026715657317E-2</v>
      </c>
      <c r="X77" s="75">
        <v>-3.2752457250112478E-2</v>
      </c>
      <c r="Y77" s="75">
        <v>3.5000000000000003E-2</v>
      </c>
      <c r="Z77" s="63" t="s">
        <v>95</v>
      </c>
      <c r="AA77" s="75">
        <v>3.5000000000000003E-2</v>
      </c>
      <c r="AB77" s="75">
        <v>3.5000000000000003E-2</v>
      </c>
      <c r="AC77" s="75"/>
      <c r="AD77" s="91" t="s">
        <v>189</v>
      </c>
      <c r="AE77" s="19" t="s">
        <v>256</v>
      </c>
    </row>
    <row r="78" spans="1:31" ht="25.15" hidden="1" customHeight="1" outlineLevel="1" x14ac:dyDescent="0.25">
      <c r="A78" s="19" t="s">
        <v>284</v>
      </c>
      <c r="B78" s="75">
        <v>3.2373355550867879E-2</v>
      </c>
      <c r="C78" s="63" t="s">
        <v>95</v>
      </c>
      <c r="D78" s="63" t="s">
        <v>95</v>
      </c>
      <c r="E78" s="75">
        <v>1.6323747819399478E-2</v>
      </c>
      <c r="F78" s="75">
        <v>-4.9733550233764436E-3</v>
      </c>
      <c r="G78" s="75">
        <v>3.5000000000000003E-2</v>
      </c>
      <c r="H78" s="75">
        <v>6.7564681071648536E-2</v>
      </c>
      <c r="I78" s="75">
        <v>3.5000000000000003E-2</v>
      </c>
      <c r="J78" s="75">
        <v>6.6207654345278463E-2</v>
      </c>
      <c r="K78" s="75">
        <v>3.5000000000000003E-2</v>
      </c>
      <c r="L78" s="75">
        <v>3.5000000000000003E-2</v>
      </c>
      <c r="M78" s="75">
        <v>8.5335941589060535E-2</v>
      </c>
      <c r="N78" s="75">
        <v>3.5000000000000003E-2</v>
      </c>
      <c r="O78" s="63" t="s">
        <v>95</v>
      </c>
      <c r="P78" s="277">
        <v>9.3919887776898595E-2</v>
      </c>
      <c r="Q78" s="75">
        <v>7.0272955986178595E-2</v>
      </c>
      <c r="R78" s="75">
        <v>1.7130052693111051E-2</v>
      </c>
      <c r="S78" s="75">
        <v>8.5600908734805095E-2</v>
      </c>
      <c r="T78" s="75">
        <v>3.5000000000000003E-2</v>
      </c>
      <c r="U78" s="75">
        <v>4.6710002337847667E-2</v>
      </c>
      <c r="V78" s="75">
        <v>3.5000000000000003E-2</v>
      </c>
      <c r="W78" s="75">
        <v>8.0573026715657567E-2</v>
      </c>
      <c r="X78" s="75">
        <v>-4.8951052702782445E-2</v>
      </c>
      <c r="Y78" s="75">
        <v>3.5000000000000003E-2</v>
      </c>
      <c r="Z78" s="63" t="s">
        <v>95</v>
      </c>
      <c r="AA78" s="75">
        <v>3.5000000000000003E-2</v>
      </c>
      <c r="AB78" s="75">
        <v>3.5000000000000003E-2</v>
      </c>
      <c r="AC78" s="75"/>
      <c r="AD78" s="91" t="s">
        <v>189</v>
      </c>
      <c r="AE78" s="19" t="s">
        <v>258</v>
      </c>
    </row>
    <row r="79" spans="1:31" ht="25.15" hidden="1" customHeight="1" outlineLevel="1" x14ac:dyDescent="0.25">
      <c r="A79" s="19" t="s">
        <v>285</v>
      </c>
      <c r="B79" s="75">
        <v>4.8139172245867064E-2</v>
      </c>
      <c r="C79" s="63" t="s">
        <v>95</v>
      </c>
      <c r="D79" s="63" t="s">
        <v>95</v>
      </c>
      <c r="E79" s="75">
        <v>4.8491811097486168E-2</v>
      </c>
      <c r="F79" s="63" t="s">
        <v>95</v>
      </c>
      <c r="G79" s="75">
        <v>5.879602496044601E-2</v>
      </c>
      <c r="H79" s="75">
        <v>7.2591098803261742E-2</v>
      </c>
      <c r="I79" s="75">
        <v>7.3010073079908283E-2</v>
      </c>
      <c r="J79" s="75">
        <v>7.7571270323233923E-2</v>
      </c>
      <c r="K79" s="75">
        <v>3.5000000000000003E-2</v>
      </c>
      <c r="L79" s="75">
        <v>6.7645479792338314E-2</v>
      </c>
      <c r="M79" s="75">
        <v>8.8972645478107973E-2</v>
      </c>
      <c r="N79" s="75">
        <v>8.763010896189298E-2</v>
      </c>
      <c r="O79" s="63" t="s">
        <v>95</v>
      </c>
      <c r="P79" s="277">
        <v>0.10400124341984288</v>
      </c>
      <c r="Q79" s="75">
        <v>0.1245865271777309</v>
      </c>
      <c r="R79" s="75">
        <v>8.5039970801317061E-2</v>
      </c>
      <c r="S79" s="75">
        <v>8.6275296323137005E-2</v>
      </c>
      <c r="T79" s="75">
        <v>5.7893367461197262E-2</v>
      </c>
      <c r="U79" s="75">
        <v>8.343620004388122E-2</v>
      </c>
      <c r="V79" s="75">
        <v>3.5000000000000003E-2</v>
      </c>
      <c r="W79" s="75">
        <v>8.9389834870617496E-2</v>
      </c>
      <c r="X79" s="75">
        <v>4.7020945928259263E-2</v>
      </c>
      <c r="Y79" s="75">
        <v>3.5000000000000003E-2</v>
      </c>
      <c r="Z79" s="63" t="s">
        <v>95</v>
      </c>
      <c r="AA79" s="75">
        <v>5.1697457815764833E-2</v>
      </c>
      <c r="AB79" s="75">
        <v>3.5000000000000003E-2</v>
      </c>
      <c r="AC79" s="75"/>
      <c r="AD79" s="91" t="s">
        <v>189</v>
      </c>
      <c r="AE79" s="19" t="s">
        <v>260</v>
      </c>
    </row>
    <row r="80" spans="1:31" ht="25.15" hidden="1" customHeight="1" outlineLevel="1" x14ac:dyDescent="0.25">
      <c r="A80" s="19" t="s">
        <v>286</v>
      </c>
      <c r="B80" s="75">
        <v>3.9555331752885683E-2</v>
      </c>
      <c r="C80" s="63" t="s">
        <v>95</v>
      </c>
      <c r="D80" s="63" t="s">
        <v>95</v>
      </c>
      <c r="E80" s="75">
        <v>4.8491811097486168E-2</v>
      </c>
      <c r="F80" s="63" t="s">
        <v>95</v>
      </c>
      <c r="G80" s="75">
        <v>4.3308715812549026E-2</v>
      </c>
      <c r="H80" s="75">
        <v>7.1920332777646409E-2</v>
      </c>
      <c r="I80" s="75">
        <v>4.0232362757327784E-2</v>
      </c>
      <c r="J80" s="75">
        <v>7.5952512595592575E-2</v>
      </c>
      <c r="K80" s="75">
        <v>3.5000000000000003E-2</v>
      </c>
      <c r="L80" s="75">
        <v>3.7247648413568875E-2</v>
      </c>
      <c r="M80" s="75">
        <v>8.8972645478107973E-2</v>
      </c>
      <c r="N80" s="75">
        <v>5.4158827128519174E-2</v>
      </c>
      <c r="O80" s="63" t="s">
        <v>95</v>
      </c>
      <c r="P80" s="277">
        <v>0.10400124341984288</v>
      </c>
      <c r="Q80" s="75">
        <v>0.11041135698298862</v>
      </c>
      <c r="R80" s="75">
        <v>6.0774108312228646E-2</v>
      </c>
      <c r="S80" s="75">
        <v>8.5371438143094627E-2</v>
      </c>
      <c r="T80" s="75">
        <v>3.9304788641437931E-2</v>
      </c>
      <c r="U80" s="75">
        <v>8.343620004388122E-2</v>
      </c>
      <c r="V80" s="75">
        <v>3.5000000000000003E-2</v>
      </c>
      <c r="W80" s="75">
        <v>8.9389834870617496E-2</v>
      </c>
      <c r="X80" s="75">
        <v>1.7764543137175626E-2</v>
      </c>
      <c r="Y80" s="75">
        <v>3.5000000000000003E-2</v>
      </c>
      <c r="Z80" s="63" t="s">
        <v>95</v>
      </c>
      <c r="AA80" s="75">
        <v>5.5252807466029813E-2</v>
      </c>
      <c r="AB80" s="75">
        <v>3.5000000000000003E-2</v>
      </c>
      <c r="AC80" s="75"/>
      <c r="AD80" s="91" t="s">
        <v>189</v>
      </c>
      <c r="AE80" s="19" t="s">
        <v>262</v>
      </c>
    </row>
    <row r="81" spans="1:33" ht="25.15" hidden="1" customHeight="1" outlineLevel="1" x14ac:dyDescent="0.2">
      <c r="A81" s="19" t="s">
        <v>287</v>
      </c>
      <c r="B81" s="75">
        <v>3.6202054576165626E-2</v>
      </c>
      <c r="C81" s="63" t="s">
        <v>95</v>
      </c>
      <c r="D81" s="63" t="s">
        <v>95</v>
      </c>
      <c r="E81" s="75">
        <v>4.8491811097486667E-2</v>
      </c>
      <c r="F81" s="63" t="s">
        <v>95</v>
      </c>
      <c r="G81" s="75">
        <v>3.6315753727810672E-2</v>
      </c>
      <c r="H81" s="75">
        <v>7.1238079820358402E-2</v>
      </c>
      <c r="I81" s="75">
        <v>3.5000000000000003E-2</v>
      </c>
      <c r="J81" s="75">
        <v>7.4190130761722359E-2</v>
      </c>
      <c r="K81" s="75">
        <v>3.5000000000000003E-2</v>
      </c>
      <c r="L81" s="75">
        <v>3.5000000000000003E-2</v>
      </c>
      <c r="M81" s="75">
        <v>8.8972645478107848E-2</v>
      </c>
      <c r="N81" s="75">
        <v>3.5000000000000003E-2</v>
      </c>
      <c r="O81" s="63" t="s">
        <v>95</v>
      </c>
      <c r="P81" s="75">
        <v>0.10400126593027716</v>
      </c>
      <c r="Q81" s="75">
        <v>9.4980621073407268E-2</v>
      </c>
      <c r="R81" s="75">
        <v>4.5940932486755487E-2</v>
      </c>
      <c r="S81" s="75">
        <v>8.5371438143094586E-2</v>
      </c>
      <c r="T81" s="75">
        <v>3.5000000000000003E-2</v>
      </c>
      <c r="U81" s="75">
        <v>8.0613996482307257E-2</v>
      </c>
      <c r="V81" s="75">
        <v>3.5000000000000003E-2</v>
      </c>
      <c r="W81" s="75">
        <v>8.9389834870617538E-2</v>
      </c>
      <c r="X81" s="75">
        <v>-2.2335053199804065E-3</v>
      </c>
      <c r="Y81" s="75">
        <v>3.5000000000000003E-2</v>
      </c>
      <c r="Z81" s="63" t="s">
        <v>95</v>
      </c>
      <c r="AA81" s="75">
        <v>4.1499920145461396E-2</v>
      </c>
      <c r="AB81" s="75">
        <v>3.5000000000000003E-2</v>
      </c>
      <c r="AC81" s="75"/>
      <c r="AD81" s="91" t="s">
        <v>189</v>
      </c>
      <c r="AE81" s="19" t="s">
        <v>264</v>
      </c>
      <c r="AG81" s="100"/>
    </row>
    <row r="82" spans="1:33" ht="25.15" hidden="1" customHeight="1" outlineLevel="1" x14ac:dyDescent="0.25">
      <c r="A82" s="19" t="s">
        <v>288</v>
      </c>
      <c r="B82" s="75">
        <v>3.4408714246909791E-2</v>
      </c>
      <c r="C82" s="63" t="s">
        <v>95</v>
      </c>
      <c r="D82" s="63" t="s">
        <v>95</v>
      </c>
      <c r="E82" s="75">
        <v>3.8261085791040685E-2</v>
      </c>
      <c r="F82" s="63" t="s">
        <v>95</v>
      </c>
      <c r="G82" s="75">
        <v>3.5000000000000003E-2</v>
      </c>
      <c r="H82" s="75">
        <v>7.0543947824933145E-2</v>
      </c>
      <c r="I82" s="75">
        <v>3.5000000000000003E-2</v>
      </c>
      <c r="J82" s="75">
        <v>7.3270852115602275E-2</v>
      </c>
      <c r="K82" s="75">
        <v>3.5000000000000003E-2</v>
      </c>
      <c r="L82" s="75">
        <v>3.5000000000000003E-2</v>
      </c>
      <c r="M82" s="75">
        <v>8.8972645478107973E-2</v>
      </c>
      <c r="N82" s="75">
        <v>3.5000000000000003E-2</v>
      </c>
      <c r="O82" s="63" t="s">
        <v>95</v>
      </c>
      <c r="P82" s="75">
        <v>0.10400126593027713</v>
      </c>
      <c r="Q82" s="75">
        <v>8.3730478286101057E-2</v>
      </c>
      <c r="R82" s="75">
        <v>3.5061012847041426E-2</v>
      </c>
      <c r="S82" s="75">
        <v>8.5371438143094627E-2</v>
      </c>
      <c r="T82" s="75">
        <v>3.5000000000000003E-2</v>
      </c>
      <c r="U82" s="75">
        <v>6.7752820788391274E-2</v>
      </c>
      <c r="V82" s="75">
        <v>3.5000000000000003E-2</v>
      </c>
      <c r="W82" s="75">
        <v>8.9389834870617496E-2</v>
      </c>
      <c r="X82" s="75">
        <v>-1.8486699260307417E-2</v>
      </c>
      <c r="Y82" s="75">
        <v>3.5000000000000003E-2</v>
      </c>
      <c r="Z82" s="63" t="s">
        <v>95</v>
      </c>
      <c r="AA82" s="75">
        <v>2.8845427152121517E-2</v>
      </c>
      <c r="AB82" s="75">
        <v>3.5000000000000003E-2</v>
      </c>
      <c r="AC82" s="75"/>
      <c r="AD82" s="91" t="s">
        <v>189</v>
      </c>
      <c r="AE82" s="19" t="s">
        <v>266</v>
      </c>
    </row>
    <row r="83" spans="1:33" ht="25.15" hidden="1" customHeight="1" outlineLevel="1" x14ac:dyDescent="0.25">
      <c r="A83" s="19" t="s">
        <v>289</v>
      </c>
      <c r="B83" s="75">
        <v>3.3291224767150698E-2</v>
      </c>
      <c r="C83" s="63" t="s">
        <v>95</v>
      </c>
      <c r="D83" s="63" t="s">
        <v>95</v>
      </c>
      <c r="E83" s="75">
        <v>2.7605019590024277E-2</v>
      </c>
      <c r="F83" s="63" t="s">
        <v>95</v>
      </c>
      <c r="G83" s="75">
        <v>3.5000000000000003E-2</v>
      </c>
      <c r="H83" s="75">
        <v>6.9837524517615934E-2</v>
      </c>
      <c r="I83" s="75">
        <v>3.5000000000000003E-2</v>
      </c>
      <c r="J83" s="75">
        <v>7.2324236230406486E-2</v>
      </c>
      <c r="K83" s="75">
        <v>3.5000000000000003E-2</v>
      </c>
      <c r="L83" s="75">
        <v>3.5000000000000003E-2</v>
      </c>
      <c r="M83" s="75">
        <v>8.897264547810789E-2</v>
      </c>
      <c r="N83" s="75">
        <v>3.5000000000000003E-2</v>
      </c>
      <c r="O83" s="63" t="s">
        <v>95</v>
      </c>
      <c r="P83" s="75">
        <v>0.10400126593027716</v>
      </c>
      <c r="Q83" s="75">
        <v>7.4782670480361191E-2</v>
      </c>
      <c r="R83" s="75">
        <v>2.6393318149597573E-2</v>
      </c>
      <c r="S83" s="75">
        <v>8.5371438143094627E-2</v>
      </c>
      <c r="T83" s="75">
        <v>3.5000000000000003E-2</v>
      </c>
      <c r="U83" s="75">
        <v>5.7423207519296672E-2</v>
      </c>
      <c r="V83" s="75">
        <v>3.5000000000000003E-2</v>
      </c>
      <c r="W83" s="75">
        <v>8.9389834870617496E-2</v>
      </c>
      <c r="X83" s="75">
        <v>-3.2752457250111382E-2</v>
      </c>
      <c r="Y83" s="75">
        <v>3.5000000000000003E-2</v>
      </c>
      <c r="Z83" s="63" t="s">
        <v>95</v>
      </c>
      <c r="AA83" s="75">
        <v>1.764238541632011E-2</v>
      </c>
      <c r="AB83" s="75">
        <v>3.5000000000000003E-2</v>
      </c>
      <c r="AC83" s="75"/>
      <c r="AD83" s="91" t="s">
        <v>189</v>
      </c>
      <c r="AE83" s="19" t="s">
        <v>268</v>
      </c>
    </row>
    <row r="84" spans="1:33" ht="25.15" hidden="1" customHeight="1" outlineLevel="1" x14ac:dyDescent="0.25">
      <c r="A84" s="19" t="s">
        <v>290</v>
      </c>
      <c r="B84" s="63" t="s">
        <v>95</v>
      </c>
      <c r="C84" s="63" t="s">
        <v>95</v>
      </c>
      <c r="D84" s="63" t="s">
        <v>95</v>
      </c>
      <c r="E84" s="75">
        <v>5.8345396589920391E-2</v>
      </c>
      <c r="F84" s="63" t="s">
        <v>95</v>
      </c>
      <c r="G84" s="75">
        <v>6.6404152487525334E-2</v>
      </c>
      <c r="H84" s="101">
        <v>4.9287496240736733E-5</v>
      </c>
      <c r="I84" s="75">
        <v>3.5000000000000003E-2</v>
      </c>
      <c r="J84" s="75">
        <v>8.2654632530000188E-2</v>
      </c>
      <c r="K84" s="75">
        <v>3.5000000000000003E-2</v>
      </c>
      <c r="L84" s="75">
        <v>3.5000000000000003E-2</v>
      </c>
      <c r="M84" s="63" t="s">
        <v>95</v>
      </c>
      <c r="N84" s="75">
        <v>3.5000000000000003E-2</v>
      </c>
      <c r="O84" s="63" t="s">
        <v>95</v>
      </c>
      <c r="P84" s="63" t="s">
        <v>95</v>
      </c>
      <c r="Q84" s="75">
        <v>0.13047821758438491</v>
      </c>
      <c r="R84" s="75">
        <v>9.4843014294115915E-2</v>
      </c>
      <c r="S84" s="75">
        <v>8.6029243428406815E-2</v>
      </c>
      <c r="T84" s="75">
        <v>6.8413756756772678E-2</v>
      </c>
      <c r="U84" s="75">
        <v>9.021666673722635E-2</v>
      </c>
      <c r="V84" s="75">
        <v>3.5000000000000003E-2</v>
      </c>
      <c r="W84" s="75">
        <v>8.0573034847601158E-2</v>
      </c>
      <c r="X84" s="75">
        <v>5.7999265283727508E-2</v>
      </c>
      <c r="Y84" s="75">
        <v>4.5754686441296606E-2</v>
      </c>
      <c r="Z84" s="63" t="s">
        <v>95</v>
      </c>
      <c r="AA84" s="63" t="s">
        <v>95</v>
      </c>
      <c r="AB84" s="75">
        <v>3.5000000000000003E-2</v>
      </c>
      <c r="AC84" s="75"/>
      <c r="AD84" s="91" t="s">
        <v>189</v>
      </c>
      <c r="AE84" s="19" t="s">
        <v>270</v>
      </c>
    </row>
    <row r="85" spans="1:33" ht="25.15" hidden="1" customHeight="1" outlineLevel="1" x14ac:dyDescent="0.25">
      <c r="A85" s="19" t="s">
        <v>291</v>
      </c>
      <c r="B85" s="63" t="s">
        <v>95</v>
      </c>
      <c r="C85" s="63" t="s">
        <v>95</v>
      </c>
      <c r="D85" s="63" t="s">
        <v>95</v>
      </c>
      <c r="E85" s="75">
        <v>5.8345377485898825E-2</v>
      </c>
      <c r="F85" s="63" t="s">
        <v>95</v>
      </c>
      <c r="G85" s="75">
        <v>4.9211078274085641E-2</v>
      </c>
      <c r="H85" s="101">
        <v>4.9287496240736733E-5</v>
      </c>
      <c r="I85" s="75">
        <v>3.5000000000000003E-2</v>
      </c>
      <c r="J85" s="75">
        <v>8.0810364592100503E-2</v>
      </c>
      <c r="K85" s="75">
        <v>3.5000000000000003E-2</v>
      </c>
      <c r="L85" s="75">
        <v>3.5000000000000003E-2</v>
      </c>
      <c r="M85" s="63" t="s">
        <v>95</v>
      </c>
      <c r="N85" s="75">
        <v>3.5000000000000003E-2</v>
      </c>
      <c r="O85" s="63" t="s">
        <v>95</v>
      </c>
      <c r="P85" s="63" t="s">
        <v>95</v>
      </c>
      <c r="Q85" s="75">
        <v>0.11641197874470925</v>
      </c>
      <c r="R85" s="75">
        <v>7.1087619463422902E-2</v>
      </c>
      <c r="S85" s="75">
        <v>8.3617048535591626E-2</v>
      </c>
      <c r="T85" s="75">
        <v>5.0666447798886773E-2</v>
      </c>
      <c r="U85" s="75">
        <v>9.021666673722635E-2</v>
      </c>
      <c r="V85" s="75">
        <v>3.5000000000000003E-2</v>
      </c>
      <c r="W85" s="75">
        <v>8.0573030780523261E-2</v>
      </c>
      <c r="X85" s="75">
        <v>3.0497969282355396E-2</v>
      </c>
      <c r="Y85" s="75">
        <v>3.5000000000000003E-2</v>
      </c>
      <c r="Z85" s="63" t="s">
        <v>95</v>
      </c>
      <c r="AA85" s="63" t="s">
        <v>95</v>
      </c>
      <c r="AB85" s="75">
        <v>3.5000000000000003E-2</v>
      </c>
      <c r="AC85" s="75"/>
      <c r="AD85" s="91" t="s">
        <v>189</v>
      </c>
      <c r="AE85" s="19" t="s">
        <v>272</v>
      </c>
    </row>
    <row r="86" spans="1:33" ht="25.15" hidden="1" customHeight="1" outlineLevel="1" x14ac:dyDescent="0.25">
      <c r="A86" s="19" t="s">
        <v>292</v>
      </c>
      <c r="B86" s="63" t="s">
        <v>95</v>
      </c>
      <c r="C86" s="63" t="s">
        <v>95</v>
      </c>
      <c r="D86" s="63" t="s">
        <v>95</v>
      </c>
      <c r="E86" s="75">
        <v>5.8345377485898825E-2</v>
      </c>
      <c r="F86" s="63" t="s">
        <v>95</v>
      </c>
      <c r="G86" s="75">
        <v>4.1117231933372224E-2</v>
      </c>
      <c r="H86" s="101">
        <v>4.9287495346060391E-5</v>
      </c>
      <c r="I86" s="75">
        <v>3.5000000000000003E-2</v>
      </c>
      <c r="J86" s="75">
        <v>7.878639692750114E-2</v>
      </c>
      <c r="K86" s="75">
        <v>3.5000000000000003E-2</v>
      </c>
      <c r="L86" s="75">
        <v>3.5000000000000003E-2</v>
      </c>
      <c r="M86" s="63" t="s">
        <v>95</v>
      </c>
      <c r="N86" s="75">
        <v>3.5000000000000003E-2</v>
      </c>
      <c r="O86" s="63" t="s">
        <v>95</v>
      </c>
      <c r="P86" s="63" t="s">
        <v>95</v>
      </c>
      <c r="Q86" s="75">
        <v>0.10114215841410737</v>
      </c>
      <c r="R86" s="75">
        <v>5.6667505474409303E-2</v>
      </c>
      <c r="S86" s="75">
        <v>8.3617048535591654E-2</v>
      </c>
      <c r="T86" s="75">
        <v>3.7893459673462776E-2</v>
      </c>
      <c r="U86" s="75">
        <v>9.0216666737226364E-2</v>
      </c>
      <c r="V86" s="75">
        <v>3.5000000000000003E-2</v>
      </c>
      <c r="W86" s="75">
        <v>8.0573029424829162E-2</v>
      </c>
      <c r="X86" s="75">
        <v>1.2237816222026736E-2</v>
      </c>
      <c r="Y86" s="75">
        <v>3.5000000000000003E-2</v>
      </c>
      <c r="Z86" s="63" t="s">
        <v>95</v>
      </c>
      <c r="AA86" s="63" t="s">
        <v>95</v>
      </c>
      <c r="AB86" s="75">
        <v>3.5000000000000003E-2</v>
      </c>
      <c r="AC86" s="75"/>
      <c r="AD86" s="91" t="s">
        <v>189</v>
      </c>
      <c r="AE86" s="19" t="s">
        <v>274</v>
      </c>
    </row>
    <row r="87" spans="1:33" ht="25.15" hidden="1" customHeight="1" outlineLevel="1" x14ac:dyDescent="0.25">
      <c r="A87" s="19" t="s">
        <v>293</v>
      </c>
      <c r="B87" s="63" t="s">
        <v>95</v>
      </c>
      <c r="C87" s="63" t="s">
        <v>95</v>
      </c>
      <c r="D87" s="63" t="s">
        <v>95</v>
      </c>
      <c r="E87" s="75">
        <v>5.1269379560884655E-2</v>
      </c>
      <c r="F87" s="63" t="s">
        <v>95</v>
      </c>
      <c r="G87" s="75">
        <v>3.6315753727810672E-2</v>
      </c>
      <c r="H87" s="101">
        <v>4.9287496240736733E-5</v>
      </c>
      <c r="I87" s="75">
        <v>3.5000000000000003E-2</v>
      </c>
      <c r="J87" s="75">
        <v>7.7723640677315103E-2</v>
      </c>
      <c r="K87" s="75">
        <v>3.5000000000000003E-2</v>
      </c>
      <c r="L87" s="75">
        <v>3.5000000000000003E-2</v>
      </c>
      <c r="M87" s="63" t="s">
        <v>95</v>
      </c>
      <c r="N87" s="75">
        <v>3.5000000000000003E-2</v>
      </c>
      <c r="O87" s="63" t="s">
        <v>95</v>
      </c>
      <c r="P87" s="63" t="s">
        <v>95</v>
      </c>
      <c r="Q87" s="75">
        <v>9.0043646116660991E-2</v>
      </c>
      <c r="R87" s="75">
        <v>4.6141845251641E-2</v>
      </c>
      <c r="S87" s="75">
        <v>8.3617048535591626E-2</v>
      </c>
      <c r="T87" s="75">
        <v>3.5000000000000003E-2</v>
      </c>
      <c r="U87" s="75">
        <v>8.0613996482306993E-2</v>
      </c>
      <c r="V87" s="75">
        <v>3.5000000000000003E-2</v>
      </c>
      <c r="W87" s="75">
        <v>8.05730287469833E-2</v>
      </c>
      <c r="X87" s="75">
        <v>-2.2335053199740752E-3</v>
      </c>
      <c r="Y87" s="75">
        <v>3.5000000000000003E-2</v>
      </c>
      <c r="Z87" s="63" t="s">
        <v>95</v>
      </c>
      <c r="AA87" s="63" t="s">
        <v>95</v>
      </c>
      <c r="AB87" s="75">
        <v>3.5000000000000003E-2</v>
      </c>
      <c r="AC87" s="75"/>
      <c r="AD87" s="91" t="s">
        <v>189</v>
      </c>
      <c r="AE87" s="19" t="s">
        <v>276</v>
      </c>
    </row>
    <row r="88" spans="1:33" ht="25.15" hidden="1" customHeight="1" outlineLevel="1" x14ac:dyDescent="0.25">
      <c r="A88" s="28" t="s">
        <v>294</v>
      </c>
      <c r="B88" s="86" t="s">
        <v>95</v>
      </c>
      <c r="C88" s="86" t="s">
        <v>95</v>
      </c>
      <c r="D88" s="86" t="s">
        <v>95</v>
      </c>
      <c r="E88" s="80">
        <v>4.1244513141530464E-2</v>
      </c>
      <c r="F88" s="86" t="s">
        <v>95</v>
      </c>
      <c r="G88" s="80">
        <v>3.5000000000000003E-2</v>
      </c>
      <c r="H88" s="102">
        <v>4.9287496558747629E-5</v>
      </c>
      <c r="I88" s="80">
        <v>3.5000000000000003E-2</v>
      </c>
      <c r="J88" s="80">
        <v>7.6623987887621384E-2</v>
      </c>
      <c r="K88" s="80">
        <v>3.5000000000000003E-2</v>
      </c>
      <c r="L88" s="80">
        <v>3.5000000000000003E-2</v>
      </c>
      <c r="M88" s="86" t="s">
        <v>95</v>
      </c>
      <c r="N88" s="80">
        <v>3.5000000000000003E-2</v>
      </c>
      <c r="O88" s="86" t="s">
        <v>95</v>
      </c>
      <c r="P88" s="86" t="s">
        <v>95</v>
      </c>
      <c r="Q88" s="80">
        <v>8.1241088763269242E-2</v>
      </c>
      <c r="R88" s="80">
        <v>3.778641325018256E-2</v>
      </c>
      <c r="S88" s="80">
        <v>8.361704853559164E-2</v>
      </c>
      <c r="T88" s="80">
        <v>3.5000000000000003E-2</v>
      </c>
      <c r="U88" s="80">
        <v>7.0679049659266815E-2</v>
      </c>
      <c r="V88" s="80">
        <v>3.5000000000000003E-2</v>
      </c>
      <c r="W88" s="80">
        <v>8.0573028340276034E-2</v>
      </c>
      <c r="X88" s="80">
        <v>-1.4653866000182151E-2</v>
      </c>
      <c r="Y88" s="80">
        <v>3.5000000000000003E-2</v>
      </c>
      <c r="Z88" s="86" t="s">
        <v>95</v>
      </c>
      <c r="AA88" s="86" t="s">
        <v>95</v>
      </c>
      <c r="AB88" s="80">
        <v>3.5000000000000003E-2</v>
      </c>
      <c r="AC88" s="80"/>
      <c r="AD88" s="92" t="s">
        <v>189</v>
      </c>
      <c r="AE88" s="28" t="s">
        <v>278</v>
      </c>
    </row>
    <row r="89" spans="1:33" ht="15" hidden="1" customHeight="1" outlineLevel="1" x14ac:dyDescent="0.25">
      <c r="B89" s="75"/>
      <c r="C89" s="97"/>
      <c r="D89" s="97"/>
      <c r="E89" s="75"/>
      <c r="F89" s="75"/>
      <c r="G89" s="75"/>
      <c r="H89" s="75"/>
      <c r="I89" s="75"/>
      <c r="J89" s="75"/>
      <c r="K89" s="75"/>
      <c r="L89" s="75"/>
      <c r="M89" s="75"/>
      <c r="N89" s="75"/>
      <c r="O89" s="97"/>
      <c r="P89" s="75"/>
      <c r="Q89" s="75"/>
      <c r="R89" s="75"/>
      <c r="S89" s="75"/>
      <c r="T89" s="75"/>
      <c r="U89" s="75"/>
      <c r="V89" s="75"/>
      <c r="W89" s="75"/>
      <c r="X89" s="75"/>
      <c r="Y89" s="75"/>
      <c r="Z89" s="97"/>
      <c r="AA89" s="75"/>
      <c r="AB89" s="75"/>
      <c r="AC89" s="75"/>
      <c r="AD89" s="98"/>
    </row>
    <row r="90" spans="1:33" s="90" customFormat="1" ht="50.1" hidden="1" customHeight="1" outlineLevel="1" x14ac:dyDescent="0.25">
      <c r="A90" s="99" t="s">
        <v>295</v>
      </c>
      <c r="B90" s="88" t="s">
        <v>165</v>
      </c>
      <c r="C90" s="88" t="s">
        <v>19</v>
      </c>
      <c r="D90" s="88" t="s">
        <v>20</v>
      </c>
      <c r="E90" s="88" t="s">
        <v>166</v>
      </c>
      <c r="F90" s="88" t="s">
        <v>167</v>
      </c>
      <c r="G90" s="88" t="s">
        <v>168</v>
      </c>
      <c r="H90" s="88" t="s">
        <v>169</v>
      </c>
      <c r="I90" s="88" t="s">
        <v>170</v>
      </c>
      <c r="J90" s="88" t="s">
        <v>171</v>
      </c>
      <c r="K90" s="88" t="s">
        <v>172</v>
      </c>
      <c r="L90" s="88" t="s">
        <v>173</v>
      </c>
      <c r="M90" s="88" t="s">
        <v>174</v>
      </c>
      <c r="N90" s="88" t="s">
        <v>175</v>
      </c>
      <c r="O90" s="88" t="s">
        <v>27</v>
      </c>
      <c r="P90" s="88" t="s">
        <v>176</v>
      </c>
      <c r="Q90" s="88" t="s">
        <v>177</v>
      </c>
      <c r="R90" s="88" t="s">
        <v>178</v>
      </c>
      <c r="S90" s="88" t="s">
        <v>179</v>
      </c>
      <c r="T90" s="88" t="s">
        <v>180</v>
      </c>
      <c r="U90" s="88" t="s">
        <v>181</v>
      </c>
      <c r="V90" s="88" t="s">
        <v>182</v>
      </c>
      <c r="W90" s="88" t="s">
        <v>183</v>
      </c>
      <c r="X90" s="88" t="s">
        <v>184</v>
      </c>
      <c r="Y90" s="88" t="s">
        <v>185</v>
      </c>
      <c r="Z90" s="88" t="s">
        <v>35</v>
      </c>
      <c r="AA90" s="88" t="s">
        <v>186</v>
      </c>
      <c r="AB90" s="88" t="s">
        <v>187</v>
      </c>
      <c r="AC90" s="88"/>
      <c r="AD90" s="89"/>
      <c r="AE90" s="19" t="s">
        <v>296</v>
      </c>
    </row>
    <row r="91" spans="1:33" ht="30" hidden="1" customHeight="1" outlineLevel="1" x14ac:dyDescent="0.25">
      <c r="A91" s="19" t="s">
        <v>297</v>
      </c>
      <c r="B91" s="75">
        <v>-2.8127568344884168E-2</v>
      </c>
      <c r="C91" s="63" t="s">
        <v>95</v>
      </c>
      <c r="D91" s="63" t="s">
        <v>95</v>
      </c>
      <c r="E91" s="75">
        <v>-0.17814587690655204</v>
      </c>
      <c r="F91" s="75">
        <v>4.7201019806258682E-2</v>
      </c>
      <c r="G91" s="75">
        <v>5.4545562648426804E-2</v>
      </c>
      <c r="H91" s="75">
        <v>0.29833538848741148</v>
      </c>
      <c r="I91" s="75">
        <v>0.10690380928569942</v>
      </c>
      <c r="J91" s="75">
        <v>0.48756081540085261</v>
      </c>
      <c r="K91" s="75">
        <v>0</v>
      </c>
      <c r="L91" s="75">
        <v>0.12289164606816955</v>
      </c>
      <c r="M91" s="75">
        <v>0.44389504168729471</v>
      </c>
      <c r="N91" s="75">
        <v>0.18612690312537661</v>
      </c>
      <c r="O91" s="63" t="s">
        <v>95</v>
      </c>
      <c r="P91" s="75">
        <v>0.21383634006918023</v>
      </c>
      <c r="Q91" s="75">
        <v>0.59302041928644533</v>
      </c>
      <c r="R91" s="75">
        <v>0.24651063141560167</v>
      </c>
      <c r="S91" s="75">
        <v>0.81176223724980778</v>
      </c>
      <c r="T91" s="75">
        <v>8.6899461048421223E-2</v>
      </c>
      <c r="U91" s="75">
        <v>0.41529416177569373</v>
      </c>
      <c r="V91" s="75">
        <v>0</v>
      </c>
      <c r="W91" s="75">
        <v>0.64457307833679067</v>
      </c>
      <c r="X91" s="75">
        <v>-5.5812584443214075E-2</v>
      </c>
      <c r="Y91" s="75">
        <v>0</v>
      </c>
      <c r="Z91" s="63" t="s">
        <v>95</v>
      </c>
      <c r="AA91" s="75">
        <v>-1.8743753629609894E-2</v>
      </c>
      <c r="AB91" s="75">
        <v>0</v>
      </c>
      <c r="AC91" s="75"/>
      <c r="AD91" s="91" t="s">
        <v>189</v>
      </c>
      <c r="AE91" s="19" t="s">
        <v>298</v>
      </c>
    </row>
    <row r="92" spans="1:33" ht="30" hidden="1" customHeight="1" outlineLevel="1" x14ac:dyDescent="0.25">
      <c r="A92" s="19" t="s">
        <v>299</v>
      </c>
      <c r="B92" s="75">
        <v>-0.12349678448686596</v>
      </c>
      <c r="C92" s="63" t="s">
        <v>95</v>
      </c>
      <c r="D92" s="63" t="s">
        <v>95</v>
      </c>
      <c r="E92" s="75">
        <v>-0.17814587690655204</v>
      </c>
      <c r="F92" s="75">
        <v>4.7201019806258682E-2</v>
      </c>
      <c r="G92" s="75">
        <v>0</v>
      </c>
      <c r="H92" s="75">
        <v>0.29833538848741148</v>
      </c>
      <c r="I92" s="75">
        <v>0</v>
      </c>
      <c r="J92" s="75">
        <v>0.45774123266158573</v>
      </c>
      <c r="K92" s="75">
        <v>0</v>
      </c>
      <c r="L92" s="75">
        <v>0</v>
      </c>
      <c r="M92" s="75">
        <v>0.44389504168729471</v>
      </c>
      <c r="N92" s="75">
        <v>0</v>
      </c>
      <c r="O92" s="63" t="s">
        <v>95</v>
      </c>
      <c r="P92" s="75">
        <v>0.21383634006918023</v>
      </c>
      <c r="Q92" s="75">
        <v>0.35792385837155644</v>
      </c>
      <c r="R92" s="75">
        <v>5.8780978992860833E-2</v>
      </c>
      <c r="S92" s="75">
        <v>0.81176223724980778</v>
      </c>
      <c r="T92" s="75">
        <v>0</v>
      </c>
      <c r="U92" s="75">
        <v>0.41529416177569373</v>
      </c>
      <c r="V92" s="75">
        <v>0</v>
      </c>
      <c r="W92" s="75">
        <v>0.64457307833679067</v>
      </c>
      <c r="X92" s="75">
        <v>-0.27015258444321411</v>
      </c>
      <c r="Y92" s="75">
        <v>0</v>
      </c>
      <c r="Z92" s="63" t="s">
        <v>95</v>
      </c>
      <c r="AA92" s="75">
        <v>-8.8179274494041726E-2</v>
      </c>
      <c r="AB92" s="75">
        <v>0</v>
      </c>
      <c r="AC92" s="75"/>
      <c r="AD92" s="91" t="s">
        <v>189</v>
      </c>
      <c r="AE92" s="19" t="s">
        <v>300</v>
      </c>
    </row>
    <row r="93" spans="1:33" ht="30" hidden="1" customHeight="1" outlineLevel="1" x14ac:dyDescent="0.25">
      <c r="A93" s="19" t="s">
        <v>301</v>
      </c>
      <c r="B93" s="75">
        <v>-0.15528652320086</v>
      </c>
      <c r="C93" s="63" t="s">
        <v>95</v>
      </c>
      <c r="D93" s="63" t="s">
        <v>95</v>
      </c>
      <c r="E93" s="75">
        <v>-0.32986258527463652</v>
      </c>
      <c r="F93" s="75">
        <v>-6.9466593912547836E-2</v>
      </c>
      <c r="G93" s="75">
        <v>0</v>
      </c>
      <c r="H93" s="75">
        <v>0.29833538848741148</v>
      </c>
      <c r="I93" s="75">
        <v>0</v>
      </c>
      <c r="J93" s="75">
        <v>0.42696018455198365</v>
      </c>
      <c r="K93" s="75">
        <v>0</v>
      </c>
      <c r="L93" s="75">
        <v>0</v>
      </c>
      <c r="M93" s="75">
        <v>0.4438950416872946</v>
      </c>
      <c r="N93" s="75">
        <v>0</v>
      </c>
      <c r="O93" s="63" t="s">
        <v>95</v>
      </c>
      <c r="P93" s="75">
        <v>0.21383634006918029</v>
      </c>
      <c r="Q93" s="75">
        <v>0.20190604206474744</v>
      </c>
      <c r="R93" s="75">
        <v>-3.7955718147194284E-3</v>
      </c>
      <c r="S93" s="75">
        <v>0.81176223724980801</v>
      </c>
      <c r="T93" s="75">
        <v>0</v>
      </c>
      <c r="U93" s="75">
        <v>0.19856819305030227</v>
      </c>
      <c r="V93" s="75">
        <v>0</v>
      </c>
      <c r="W93" s="75">
        <v>0.64457307833679067</v>
      </c>
      <c r="X93" s="75">
        <v>-0.34159925110988065</v>
      </c>
      <c r="Y93" s="75">
        <v>0</v>
      </c>
      <c r="Z93" s="63" t="s">
        <v>95</v>
      </c>
      <c r="AA93" s="75">
        <v>-0.22157019681171014</v>
      </c>
      <c r="AB93" s="75">
        <v>0</v>
      </c>
      <c r="AC93" s="75"/>
      <c r="AD93" s="91" t="s">
        <v>189</v>
      </c>
      <c r="AE93" s="19" t="s">
        <v>302</v>
      </c>
    </row>
    <row r="94" spans="1:33" ht="30" hidden="1" customHeight="1" outlineLevel="1" x14ac:dyDescent="0.2">
      <c r="A94" s="19" t="s">
        <v>303</v>
      </c>
      <c r="B94" s="75">
        <v>-0.17118139255785692</v>
      </c>
      <c r="C94" s="63" t="s">
        <v>95</v>
      </c>
      <c r="D94" s="63" t="s">
        <v>95</v>
      </c>
      <c r="E94" s="75">
        <v>-0.49193340818261549</v>
      </c>
      <c r="F94" s="75">
        <v>-0.1940963487068777</v>
      </c>
      <c r="G94" s="75">
        <v>0</v>
      </c>
      <c r="H94" s="75">
        <v>0.29833538848741148</v>
      </c>
      <c r="I94" s="75">
        <v>0</v>
      </c>
      <c r="J94" s="75">
        <v>0.41156931031064092</v>
      </c>
      <c r="K94" s="75">
        <v>0</v>
      </c>
      <c r="L94" s="75">
        <v>0</v>
      </c>
      <c r="M94" s="75">
        <v>0.44389504168729471</v>
      </c>
      <c r="N94" s="75">
        <v>0</v>
      </c>
      <c r="O94" s="63" t="s">
        <v>95</v>
      </c>
      <c r="P94" s="75">
        <v>0.21383634006918023</v>
      </c>
      <c r="Q94" s="75">
        <v>0.1238971339113429</v>
      </c>
      <c r="R94" s="75">
        <v>-3.5083847218509601E-2</v>
      </c>
      <c r="S94" s="75">
        <v>0.81176223724980778</v>
      </c>
      <c r="T94" s="75">
        <v>0</v>
      </c>
      <c r="U94" s="75">
        <v>5.1854578026828246E-2</v>
      </c>
      <c r="V94" s="75">
        <v>0</v>
      </c>
      <c r="W94" s="75">
        <v>0.64457307833679067</v>
      </c>
      <c r="X94" s="75">
        <v>-0.37732258444321409</v>
      </c>
      <c r="Y94" s="75">
        <v>0</v>
      </c>
      <c r="Z94" s="63" t="s">
        <v>95</v>
      </c>
      <c r="AA94" s="75">
        <v>-0.36963306361560644</v>
      </c>
      <c r="AB94" s="75">
        <v>0</v>
      </c>
      <c r="AC94" s="75"/>
      <c r="AD94" s="91" t="s">
        <v>189</v>
      </c>
      <c r="AE94" s="19" t="s">
        <v>304</v>
      </c>
      <c r="AF94" s="104"/>
    </row>
    <row r="95" spans="1:33" ht="30" hidden="1" customHeight="1" outlineLevel="1" x14ac:dyDescent="0.25">
      <c r="A95" s="19" t="s">
        <v>305</v>
      </c>
      <c r="B95" s="75">
        <v>-0.24720762375670768</v>
      </c>
      <c r="C95" s="63" t="s">
        <v>95</v>
      </c>
      <c r="D95" s="63" t="s">
        <v>95</v>
      </c>
      <c r="E95" s="75">
        <v>-0.58917590192740288</v>
      </c>
      <c r="F95" s="75">
        <v>-0.26887420158347541</v>
      </c>
      <c r="G95" s="75">
        <v>0</v>
      </c>
      <c r="H95" s="75">
        <v>0.29833538848741137</v>
      </c>
      <c r="I95" s="75">
        <v>0</v>
      </c>
      <c r="J95" s="75">
        <v>0.32942912794426521</v>
      </c>
      <c r="K95" s="75">
        <v>0</v>
      </c>
      <c r="L95" s="75">
        <v>0</v>
      </c>
      <c r="M95" s="75">
        <v>0.44389504168729482</v>
      </c>
      <c r="N95" s="75">
        <v>0</v>
      </c>
      <c r="O95" s="63" t="s">
        <v>95</v>
      </c>
      <c r="P95" s="75">
        <v>0.21383634006918026</v>
      </c>
      <c r="Q95" s="75">
        <v>7.7091789019300208E-2</v>
      </c>
      <c r="R95" s="75">
        <v>-5.3856812460783679E-2</v>
      </c>
      <c r="S95" s="75">
        <v>0.81176223724980812</v>
      </c>
      <c r="T95" s="75">
        <v>0</v>
      </c>
      <c r="U95" s="75">
        <v>-3.6173590987256365E-2</v>
      </c>
      <c r="V95" s="75">
        <v>0</v>
      </c>
      <c r="W95" s="75">
        <v>0.64457307833679078</v>
      </c>
      <c r="X95" s="75">
        <v>-0.39875658444321394</v>
      </c>
      <c r="Y95" s="75">
        <v>0</v>
      </c>
      <c r="Z95" s="63" t="s">
        <v>95</v>
      </c>
      <c r="AA95" s="75">
        <v>-0.39758920409718929</v>
      </c>
      <c r="AB95" s="75">
        <v>0</v>
      </c>
      <c r="AC95" s="75"/>
      <c r="AD95" s="91" t="s">
        <v>189</v>
      </c>
      <c r="AE95" s="19" t="s">
        <v>306</v>
      </c>
    </row>
    <row r="96" spans="1:33" ht="30" hidden="1" customHeight="1" outlineLevel="1" x14ac:dyDescent="0.25">
      <c r="A96" s="19" t="s">
        <v>307</v>
      </c>
      <c r="B96" s="75">
        <v>1.5645631780885516E-2</v>
      </c>
      <c r="C96" s="63" t="s">
        <v>95</v>
      </c>
      <c r="D96" s="63" t="s">
        <v>95</v>
      </c>
      <c r="E96" s="75">
        <v>1.748329847475838E-2</v>
      </c>
      <c r="F96" s="75">
        <v>-0.45438849047189311</v>
      </c>
      <c r="G96" s="75">
        <v>7.4651798162055971E-2</v>
      </c>
      <c r="H96" s="75">
        <v>0.32591418591888038</v>
      </c>
      <c r="I96" s="75">
        <v>0.16963152497831196</v>
      </c>
      <c r="J96" s="75">
        <v>0.45257358387075786</v>
      </c>
      <c r="K96" s="75">
        <v>0</v>
      </c>
      <c r="L96" s="75">
        <v>0.16712216689310522</v>
      </c>
      <c r="M96" s="75">
        <v>0.40195329262958862</v>
      </c>
      <c r="N96" s="75">
        <v>0.24283817408401162</v>
      </c>
      <c r="O96" s="63" t="s">
        <v>95</v>
      </c>
      <c r="P96" s="75">
        <v>0.23229424758443284</v>
      </c>
      <c r="Q96" s="75">
        <v>0.53594196128974625</v>
      </c>
      <c r="R96" s="75">
        <v>0.27288807960013173</v>
      </c>
      <c r="S96" s="75">
        <v>0.65408473418509083</v>
      </c>
      <c r="T96" s="75">
        <v>0.14669868633886393</v>
      </c>
      <c r="U96" s="75">
        <v>0.38963393147907543</v>
      </c>
      <c r="V96" s="75">
        <v>0</v>
      </c>
      <c r="W96" s="75">
        <v>0.71177534079323124</v>
      </c>
      <c r="X96" s="75">
        <v>4.1085932445428797E-2</v>
      </c>
      <c r="Y96" s="75">
        <v>0</v>
      </c>
      <c r="Z96" s="63" t="s">
        <v>95</v>
      </c>
      <c r="AA96" s="75">
        <v>8.0745487319514475E-2</v>
      </c>
      <c r="AB96" s="75">
        <v>0</v>
      </c>
      <c r="AC96" s="75"/>
      <c r="AD96" s="91" t="s">
        <v>189</v>
      </c>
      <c r="AE96" s="19" t="s">
        <v>308</v>
      </c>
    </row>
    <row r="97" spans="1:31" ht="30" hidden="1" customHeight="1" outlineLevel="1" x14ac:dyDescent="0.25">
      <c r="A97" s="19" t="s">
        <v>309</v>
      </c>
      <c r="B97" s="75">
        <v>-7.9723584361096278E-2</v>
      </c>
      <c r="C97" s="63" t="s">
        <v>95</v>
      </c>
      <c r="D97" s="63" t="s">
        <v>95</v>
      </c>
      <c r="E97" s="75">
        <v>1.748329847475838E-2</v>
      </c>
      <c r="F97" s="75">
        <v>-0.45438849047189311</v>
      </c>
      <c r="G97" s="75">
        <v>0</v>
      </c>
      <c r="H97" s="75">
        <v>0.31673040958951709</v>
      </c>
      <c r="I97" s="75">
        <v>0</v>
      </c>
      <c r="J97" s="75">
        <v>0.42275400113149098</v>
      </c>
      <c r="K97" s="75">
        <v>0</v>
      </c>
      <c r="L97" s="75">
        <v>0</v>
      </c>
      <c r="M97" s="75">
        <v>0.40195329262958862</v>
      </c>
      <c r="N97" s="75">
        <v>7.9965451247356045E-3</v>
      </c>
      <c r="O97" s="63" t="s">
        <v>95</v>
      </c>
      <c r="P97" s="75">
        <v>0.23229424758443284</v>
      </c>
      <c r="Q97" s="75">
        <v>0.3272937634777825</v>
      </c>
      <c r="R97" s="75">
        <v>8.5158427177390833E-2</v>
      </c>
      <c r="S97" s="75">
        <v>0.64368634965741744</v>
      </c>
      <c r="T97" s="75">
        <v>0</v>
      </c>
      <c r="U97" s="75">
        <v>0.38963393147907543</v>
      </c>
      <c r="V97" s="75">
        <v>0</v>
      </c>
      <c r="W97" s="75">
        <v>0.71177534079323124</v>
      </c>
      <c r="X97" s="75">
        <v>-0.17325406755457121</v>
      </c>
      <c r="Y97" s="75">
        <v>0</v>
      </c>
      <c r="Z97" s="63" t="s">
        <v>95</v>
      </c>
      <c r="AA97" s="75">
        <v>1.3703478710662631E-2</v>
      </c>
      <c r="AB97" s="75">
        <v>0</v>
      </c>
      <c r="AC97" s="75"/>
      <c r="AD97" s="91" t="s">
        <v>189</v>
      </c>
      <c r="AE97" s="19" t="s">
        <v>310</v>
      </c>
    </row>
    <row r="98" spans="1:31" ht="30" hidden="1" customHeight="1" outlineLevel="1" x14ac:dyDescent="0.25">
      <c r="A98" s="19" t="s">
        <v>311</v>
      </c>
      <c r="B98" s="75">
        <v>-0.11151332307509043</v>
      </c>
      <c r="C98" s="63" t="s">
        <v>95</v>
      </c>
      <c r="D98" s="63" t="s">
        <v>95</v>
      </c>
      <c r="E98" s="75">
        <v>-0.13423340989332622</v>
      </c>
      <c r="F98" s="75">
        <v>-0.45438849047189311</v>
      </c>
      <c r="G98" s="75">
        <v>0</v>
      </c>
      <c r="H98" s="75">
        <v>0.30754663326015363</v>
      </c>
      <c r="I98" s="75">
        <v>0</v>
      </c>
      <c r="J98" s="75">
        <v>0.39197289529883256</v>
      </c>
      <c r="K98" s="75">
        <v>0</v>
      </c>
      <c r="L98" s="75">
        <v>0</v>
      </c>
      <c r="M98" s="75">
        <v>0.40195329262958851</v>
      </c>
      <c r="N98" s="75">
        <v>0</v>
      </c>
      <c r="O98" s="63" t="s">
        <v>95</v>
      </c>
      <c r="P98" s="75">
        <v>0.23229424758443284</v>
      </c>
      <c r="Q98" s="75">
        <v>0.18882795150548948</v>
      </c>
      <c r="R98" s="75">
        <v>2.2581876369810558E-2</v>
      </c>
      <c r="S98" s="75">
        <v>0.64368634965741744</v>
      </c>
      <c r="T98" s="75">
        <v>0</v>
      </c>
      <c r="U98" s="75">
        <v>0.2762254464590212</v>
      </c>
      <c r="V98" s="75">
        <v>0</v>
      </c>
      <c r="W98" s="75">
        <v>0.71177534079323102</v>
      </c>
      <c r="X98" s="75">
        <v>-0.24470073422123792</v>
      </c>
      <c r="Y98" s="75">
        <v>0</v>
      </c>
      <c r="Z98" s="63" t="s">
        <v>95</v>
      </c>
      <c r="AA98" s="75">
        <v>-0.12109155857877091</v>
      </c>
      <c r="AB98" s="75">
        <v>0</v>
      </c>
      <c r="AC98" s="75"/>
      <c r="AD98" s="91" t="s">
        <v>189</v>
      </c>
      <c r="AE98" s="19" t="s">
        <v>312</v>
      </c>
    </row>
    <row r="99" spans="1:31" ht="30" hidden="1" customHeight="1" outlineLevel="1" x14ac:dyDescent="0.25">
      <c r="A99" s="19" t="s">
        <v>313</v>
      </c>
      <c r="B99" s="75">
        <v>-0.12740819243208723</v>
      </c>
      <c r="C99" s="63" t="s">
        <v>95</v>
      </c>
      <c r="D99" s="63" t="s">
        <v>95</v>
      </c>
      <c r="E99" s="75">
        <v>-0.29630423280130508</v>
      </c>
      <c r="F99" s="75">
        <v>-0.45438849047189311</v>
      </c>
      <c r="G99" s="75">
        <v>0</v>
      </c>
      <c r="H99" s="75">
        <v>0.29836285693079062</v>
      </c>
      <c r="I99" s="75">
        <v>0</v>
      </c>
      <c r="J99" s="75">
        <v>0.37658203548825397</v>
      </c>
      <c r="K99" s="75">
        <v>0</v>
      </c>
      <c r="L99" s="75">
        <v>0</v>
      </c>
      <c r="M99" s="75">
        <v>0.40195329262958862</v>
      </c>
      <c r="N99" s="75">
        <v>0</v>
      </c>
      <c r="O99" s="63" t="s">
        <v>95</v>
      </c>
      <c r="P99" s="75">
        <v>0.23229424758443284</v>
      </c>
      <c r="Q99" s="75">
        <v>0.119595045519343</v>
      </c>
      <c r="R99" s="75">
        <v>-8.7063990339796005E-3</v>
      </c>
      <c r="S99" s="75">
        <v>0.64368634965741744</v>
      </c>
      <c r="T99" s="75">
        <v>0</v>
      </c>
      <c r="U99" s="75">
        <v>0.12951183143554706</v>
      </c>
      <c r="V99" s="75">
        <v>0</v>
      </c>
      <c r="W99" s="75">
        <v>0.71177534079323124</v>
      </c>
      <c r="X99" s="75">
        <v>-0.28042406755457122</v>
      </c>
      <c r="Y99" s="75">
        <v>0</v>
      </c>
      <c r="Z99" s="63" t="s">
        <v>95</v>
      </c>
      <c r="AA99" s="75">
        <v>-0.26843216749581877</v>
      </c>
      <c r="AB99" s="75">
        <v>0</v>
      </c>
      <c r="AC99" s="75"/>
      <c r="AD99" s="91" t="s">
        <v>189</v>
      </c>
      <c r="AE99" s="19" t="s">
        <v>314</v>
      </c>
    </row>
    <row r="100" spans="1:31" ht="30" hidden="1" customHeight="1" outlineLevel="1" x14ac:dyDescent="0.25">
      <c r="A100" s="19" t="s">
        <v>315</v>
      </c>
      <c r="B100" s="75">
        <v>-0.13694511404628551</v>
      </c>
      <c r="C100" s="63" t="s">
        <v>95</v>
      </c>
      <c r="D100" s="63" t="s">
        <v>95</v>
      </c>
      <c r="E100" s="75">
        <v>-0.39354672654609235</v>
      </c>
      <c r="F100" s="75">
        <v>-0.45438849047189322</v>
      </c>
      <c r="G100" s="75">
        <v>0</v>
      </c>
      <c r="H100" s="75">
        <v>0.28917908060142722</v>
      </c>
      <c r="I100" s="75">
        <v>0</v>
      </c>
      <c r="J100" s="75">
        <v>0.36119121864928394</v>
      </c>
      <c r="K100" s="75">
        <v>0</v>
      </c>
      <c r="L100" s="75">
        <v>0</v>
      </c>
      <c r="M100" s="75">
        <v>0.40195329262958857</v>
      </c>
      <c r="N100" s="75">
        <v>0</v>
      </c>
      <c r="O100" s="63" t="s">
        <v>95</v>
      </c>
      <c r="P100" s="75">
        <v>0.23229424758443282</v>
      </c>
      <c r="Q100" s="75">
        <v>7.8055301927655099E-2</v>
      </c>
      <c r="R100" s="75">
        <v>-2.7479364276253679E-2</v>
      </c>
      <c r="S100" s="75">
        <v>0.64368634965741744</v>
      </c>
      <c r="T100" s="75">
        <v>0</v>
      </c>
      <c r="U100" s="75">
        <v>4.1483662421462453E-2</v>
      </c>
      <c r="V100" s="75">
        <v>0</v>
      </c>
      <c r="W100" s="75">
        <v>0.71177534079323102</v>
      </c>
      <c r="X100" s="75">
        <v>-0.30185806755457123</v>
      </c>
      <c r="Y100" s="75">
        <v>0</v>
      </c>
      <c r="Z100" s="63" t="s">
        <v>95</v>
      </c>
      <c r="AA100" s="75">
        <v>-0.29625193656041854</v>
      </c>
      <c r="AB100" s="75">
        <v>0</v>
      </c>
      <c r="AC100" s="75"/>
      <c r="AD100" s="91" t="s">
        <v>189</v>
      </c>
      <c r="AE100" s="19" t="s">
        <v>316</v>
      </c>
    </row>
    <row r="101" spans="1:31" ht="30" hidden="1" customHeight="1" outlineLevel="1" x14ac:dyDescent="0.25">
      <c r="A101" s="19" t="s">
        <v>317</v>
      </c>
      <c r="B101" s="75">
        <v>-0.50326254171652207</v>
      </c>
      <c r="C101" s="63" t="s">
        <v>95</v>
      </c>
      <c r="D101" s="63" t="s">
        <v>95</v>
      </c>
      <c r="E101" s="75">
        <v>0.18911247385606877</v>
      </c>
      <c r="F101" s="75">
        <v>-0.34079136785391984</v>
      </c>
      <c r="G101" s="75">
        <v>9.4758033675685138E-2</v>
      </c>
      <c r="H101" s="75">
        <v>-0.13273823138950366</v>
      </c>
      <c r="I101" s="75">
        <v>0.23235924067092448</v>
      </c>
      <c r="J101" s="75">
        <v>0.41758635234066299</v>
      </c>
      <c r="K101" s="75">
        <v>0</v>
      </c>
      <c r="L101" s="75">
        <v>0</v>
      </c>
      <c r="M101" s="75">
        <v>-0.20479070068396005</v>
      </c>
      <c r="N101" s="75">
        <v>0</v>
      </c>
      <c r="O101" s="63" t="s">
        <v>95</v>
      </c>
      <c r="P101" s="75">
        <v>-5.5373722545757689E-2</v>
      </c>
      <c r="Q101" s="75">
        <v>0.47886350329304739</v>
      </c>
      <c r="R101" s="75">
        <v>0.29905766493741986</v>
      </c>
      <c r="S101" s="75">
        <v>0.47081768214743852</v>
      </c>
      <c r="T101" s="75">
        <v>0.20649791162930661</v>
      </c>
      <c r="U101" s="75">
        <v>0.3754534215941614</v>
      </c>
      <c r="V101" s="75">
        <v>0</v>
      </c>
      <c r="W101" s="75">
        <v>0.38674395261923505</v>
      </c>
      <c r="X101" s="75">
        <v>0.13798444933407156</v>
      </c>
      <c r="Y101" s="75">
        <v>1.2397980831210881E-2</v>
      </c>
      <c r="Z101" s="63" t="s">
        <v>95</v>
      </c>
      <c r="AA101" s="75">
        <v>-0.30564825961411268</v>
      </c>
      <c r="AB101" s="75">
        <v>0</v>
      </c>
      <c r="AC101" s="75"/>
      <c r="AD101" s="91" t="s">
        <v>189</v>
      </c>
      <c r="AE101" s="19" t="s">
        <v>318</v>
      </c>
    </row>
    <row r="102" spans="1:31" ht="30" hidden="1" customHeight="1" outlineLevel="1" x14ac:dyDescent="0.25">
      <c r="A102" s="19" t="s">
        <v>319</v>
      </c>
      <c r="B102" s="75">
        <v>-0.50326254171652207</v>
      </c>
      <c r="C102" s="63" t="s">
        <v>95</v>
      </c>
      <c r="D102" s="63" t="s">
        <v>95</v>
      </c>
      <c r="E102" s="75">
        <v>0.18911247385606877</v>
      </c>
      <c r="F102" s="75">
        <v>-0.34079136785391984</v>
      </c>
      <c r="G102" s="75">
        <v>1.7219663567398846E-2</v>
      </c>
      <c r="H102" s="75">
        <v>-0.13273823138950366</v>
      </c>
      <c r="I102" s="75">
        <v>2.2088046796543526E-2</v>
      </c>
      <c r="J102" s="75">
        <v>0.38776676960139611</v>
      </c>
      <c r="K102" s="75">
        <v>0</v>
      </c>
      <c r="L102" s="75">
        <v>0</v>
      </c>
      <c r="M102" s="75">
        <v>-0.20479070068396005</v>
      </c>
      <c r="N102" s="75">
        <v>0</v>
      </c>
      <c r="O102" s="63" t="s">
        <v>95</v>
      </c>
      <c r="P102" s="75">
        <v>-5.5373722545757689E-2</v>
      </c>
      <c r="Q102" s="75">
        <v>0.29666366858400856</v>
      </c>
      <c r="R102" s="75">
        <v>0.11132801251467903</v>
      </c>
      <c r="S102" s="75">
        <v>0.45096119254406225</v>
      </c>
      <c r="T102" s="75">
        <v>4.4042078603935941E-2</v>
      </c>
      <c r="U102" s="75">
        <v>0.3754534215941614</v>
      </c>
      <c r="V102" s="75">
        <v>0</v>
      </c>
      <c r="W102" s="75">
        <v>0.38674389981065466</v>
      </c>
      <c r="X102" s="75">
        <v>-7.6355550665928446E-2</v>
      </c>
      <c r="Y102" s="75">
        <v>0</v>
      </c>
      <c r="Z102" s="63" t="s">
        <v>95</v>
      </c>
      <c r="AA102" s="75">
        <v>-0.30564825961411268</v>
      </c>
      <c r="AB102" s="75">
        <v>0</v>
      </c>
      <c r="AC102" s="75"/>
      <c r="AD102" s="91" t="s">
        <v>189</v>
      </c>
      <c r="AE102" s="19" t="s">
        <v>320</v>
      </c>
    </row>
    <row r="103" spans="1:31" ht="30" hidden="1" customHeight="1" outlineLevel="1" x14ac:dyDescent="0.25">
      <c r="A103" s="19" t="s">
        <v>321</v>
      </c>
      <c r="B103" s="75">
        <v>-0.50326254171652196</v>
      </c>
      <c r="C103" s="63" t="s">
        <v>95</v>
      </c>
      <c r="D103" s="63" t="s">
        <v>95</v>
      </c>
      <c r="E103" s="75">
        <v>6.1395765487984089E-2</v>
      </c>
      <c r="F103" s="75">
        <v>-0.34079136785391984</v>
      </c>
      <c r="G103" s="75">
        <v>0</v>
      </c>
      <c r="H103" s="75">
        <v>-0.13273823138950361</v>
      </c>
      <c r="I103" s="75">
        <v>0</v>
      </c>
      <c r="J103" s="75">
        <v>0.35698560604568152</v>
      </c>
      <c r="K103" s="75">
        <v>0</v>
      </c>
      <c r="L103" s="75">
        <v>0</v>
      </c>
      <c r="M103" s="75">
        <v>-0.20479070068396005</v>
      </c>
      <c r="N103" s="75">
        <v>0</v>
      </c>
      <c r="O103" s="63" t="s">
        <v>95</v>
      </c>
      <c r="P103" s="75">
        <v>-5.5373722545757675E-2</v>
      </c>
      <c r="Q103" s="75">
        <v>0.1757498609462316</v>
      </c>
      <c r="R103" s="75">
        <v>4.875146170709875E-2</v>
      </c>
      <c r="S103" s="75">
        <v>0.45096119254406214</v>
      </c>
      <c r="T103" s="75">
        <v>5.1361353888918215E-3</v>
      </c>
      <c r="U103" s="75">
        <v>0.35388269986774012</v>
      </c>
      <c r="V103" s="75">
        <v>0</v>
      </c>
      <c r="W103" s="75">
        <v>0.38674388220779465</v>
      </c>
      <c r="X103" s="75">
        <v>-0.14780221733259505</v>
      </c>
      <c r="Y103" s="75">
        <v>0</v>
      </c>
      <c r="Z103" s="63" t="s">
        <v>95</v>
      </c>
      <c r="AA103" s="75">
        <v>-0.30564825961411268</v>
      </c>
      <c r="AB103" s="75">
        <v>0</v>
      </c>
      <c r="AC103" s="75"/>
      <c r="AD103" s="91" t="s">
        <v>189</v>
      </c>
      <c r="AE103" s="19" t="s">
        <v>322</v>
      </c>
    </row>
    <row r="104" spans="1:31" ht="30" hidden="1" customHeight="1" outlineLevel="1" x14ac:dyDescent="0.25">
      <c r="A104" s="19" t="s">
        <v>323</v>
      </c>
      <c r="B104" s="75">
        <v>-0.50326254171652207</v>
      </c>
      <c r="C104" s="63" t="s">
        <v>95</v>
      </c>
      <c r="D104" s="63" t="s">
        <v>95</v>
      </c>
      <c r="E104" s="75">
        <v>-0.10067505741999466</v>
      </c>
      <c r="F104" s="75">
        <v>-0.34079136785391984</v>
      </c>
      <c r="G104" s="75">
        <v>0</v>
      </c>
      <c r="H104" s="75">
        <v>-0.13273823138950366</v>
      </c>
      <c r="I104" s="75">
        <v>0</v>
      </c>
      <c r="J104" s="75">
        <v>0.34159476066586691</v>
      </c>
      <c r="K104" s="75">
        <v>0</v>
      </c>
      <c r="L104" s="75">
        <v>0</v>
      </c>
      <c r="M104" s="75">
        <v>-0.20479070068396005</v>
      </c>
      <c r="N104" s="75">
        <v>0</v>
      </c>
      <c r="O104" s="63" t="s">
        <v>95</v>
      </c>
      <c r="P104" s="75">
        <v>-5.5373722545757689E-2</v>
      </c>
      <c r="Q104" s="75">
        <v>0.1152929571273431</v>
      </c>
      <c r="R104" s="75">
        <v>1.7463186303308592E-2</v>
      </c>
      <c r="S104" s="75">
        <v>0.45096119254406225</v>
      </c>
      <c r="T104" s="75">
        <v>0</v>
      </c>
      <c r="U104" s="75">
        <v>0.20716908484426597</v>
      </c>
      <c r="V104" s="75">
        <v>0</v>
      </c>
      <c r="W104" s="75">
        <v>0.38674387340636457</v>
      </c>
      <c r="X104" s="75">
        <v>-0.18352555066592846</v>
      </c>
      <c r="Y104" s="75">
        <v>0</v>
      </c>
      <c r="Z104" s="63" t="s">
        <v>95</v>
      </c>
      <c r="AA104" s="75">
        <v>-0.30564825961411268</v>
      </c>
      <c r="AB104" s="75">
        <v>0</v>
      </c>
      <c r="AC104" s="75"/>
      <c r="AD104" s="91" t="s">
        <v>189</v>
      </c>
      <c r="AE104" s="19" t="s">
        <v>324</v>
      </c>
    </row>
    <row r="105" spans="1:31" ht="30" hidden="1" customHeight="1" outlineLevel="1" x14ac:dyDescent="0.25">
      <c r="A105" s="28" t="s">
        <v>325</v>
      </c>
      <c r="B105" s="80">
        <v>-0.50326254171652196</v>
      </c>
      <c r="C105" s="86" t="s">
        <v>95</v>
      </c>
      <c r="D105" s="86" t="s">
        <v>95</v>
      </c>
      <c r="E105" s="80">
        <v>-0.19791755116478182</v>
      </c>
      <c r="F105" s="80">
        <v>-0.34079136785391978</v>
      </c>
      <c r="G105" s="80">
        <v>0</v>
      </c>
      <c r="H105" s="80">
        <v>-0.13273823138950358</v>
      </c>
      <c r="I105" s="80">
        <v>0</v>
      </c>
      <c r="J105" s="80">
        <v>0.3262039524853555</v>
      </c>
      <c r="K105" s="80">
        <v>0</v>
      </c>
      <c r="L105" s="80">
        <v>0</v>
      </c>
      <c r="M105" s="80">
        <v>-0.20479070068396002</v>
      </c>
      <c r="N105" s="80">
        <v>0</v>
      </c>
      <c r="O105" s="86" t="s">
        <v>95</v>
      </c>
      <c r="P105" s="80">
        <v>-5.5373722545757675E-2</v>
      </c>
      <c r="Q105" s="80">
        <v>7.9018814836010032E-2</v>
      </c>
      <c r="R105" s="80">
        <v>-1.3097789389654585E-3</v>
      </c>
      <c r="S105" s="80">
        <v>0.45096119254406219</v>
      </c>
      <c r="T105" s="80">
        <v>0</v>
      </c>
      <c r="U105" s="80">
        <v>0.11914091583018133</v>
      </c>
      <c r="V105" s="80">
        <v>0</v>
      </c>
      <c r="W105" s="80">
        <v>0.38674386812550643</v>
      </c>
      <c r="X105" s="80">
        <v>-0.20495955066592844</v>
      </c>
      <c r="Y105" s="80">
        <v>0</v>
      </c>
      <c r="Z105" s="86" t="s">
        <v>95</v>
      </c>
      <c r="AA105" s="80">
        <v>-0.30564825961411263</v>
      </c>
      <c r="AB105" s="80">
        <v>0</v>
      </c>
      <c r="AC105" s="80"/>
      <c r="AD105" s="92" t="s">
        <v>189</v>
      </c>
      <c r="AE105" s="28" t="s">
        <v>326</v>
      </c>
    </row>
    <row r="106" spans="1:31" ht="30" hidden="1" customHeight="1" outlineLevel="1" x14ac:dyDescent="0.25">
      <c r="A106" s="103" t="s">
        <v>327</v>
      </c>
      <c r="B106" s="94"/>
      <c r="C106" s="95"/>
      <c r="D106" s="95"/>
      <c r="E106" s="94"/>
      <c r="F106" s="94"/>
      <c r="G106" s="94"/>
      <c r="H106" s="94"/>
      <c r="I106" s="94"/>
      <c r="J106" s="94"/>
      <c r="K106" s="94"/>
      <c r="L106" s="94"/>
      <c r="M106" s="94"/>
      <c r="N106" s="94"/>
      <c r="O106" s="95"/>
      <c r="P106" s="94"/>
      <c r="Q106" s="94"/>
      <c r="R106" s="94"/>
      <c r="S106" s="94"/>
      <c r="T106" s="94"/>
      <c r="U106" s="94"/>
      <c r="V106" s="94"/>
      <c r="W106" s="94"/>
      <c r="X106" s="94"/>
      <c r="Y106" s="94"/>
      <c r="Z106" s="95"/>
      <c r="AA106" s="94"/>
      <c r="AB106" s="94"/>
      <c r="AC106" s="94"/>
      <c r="AD106" s="96"/>
      <c r="AE106" s="19" t="s">
        <v>296</v>
      </c>
    </row>
    <row r="107" spans="1:31" ht="30" hidden="1" customHeight="1" outlineLevel="1" x14ac:dyDescent="0.25">
      <c r="A107" s="19" t="s">
        <v>328</v>
      </c>
      <c r="B107" s="75">
        <v>0.15150921460353683</v>
      </c>
      <c r="C107" s="63" t="s">
        <v>95</v>
      </c>
      <c r="D107" s="63" t="s">
        <v>95</v>
      </c>
      <c r="E107" s="75">
        <v>5.5049994472958108E-2</v>
      </c>
      <c r="F107" s="75">
        <v>9.1597682399714442E-3</v>
      </c>
      <c r="G107" s="75">
        <v>0.12348678514601918</v>
      </c>
      <c r="H107" s="75">
        <v>0.37726495309221925</v>
      </c>
      <c r="I107" s="75">
        <v>0.19612891254929921</v>
      </c>
      <c r="J107" s="75">
        <v>0.47941413788428244</v>
      </c>
      <c r="K107" s="75">
        <v>0</v>
      </c>
      <c r="L107" s="75">
        <v>0.14932875606333698</v>
      </c>
      <c r="M107" s="75">
        <v>0.45486556920539783</v>
      </c>
      <c r="N107" s="75">
        <v>0.28302057674485698</v>
      </c>
      <c r="O107" s="63" t="s">
        <v>95</v>
      </c>
      <c r="P107" s="75">
        <v>0.21339274058018654</v>
      </c>
      <c r="Q107" s="75">
        <v>0.57865727844549009</v>
      </c>
      <c r="R107" s="75">
        <v>0.26672692450822938</v>
      </c>
      <c r="S107" s="75">
        <v>0.79445657275076409</v>
      </c>
      <c r="T107" s="75">
        <v>0.15111232348478848</v>
      </c>
      <c r="U107" s="75">
        <v>0.45470350725972719</v>
      </c>
      <c r="V107" s="75">
        <v>0</v>
      </c>
      <c r="W107" s="75">
        <v>0.64040859933302963</v>
      </c>
      <c r="X107" s="75">
        <v>3.7633639644903294E-2</v>
      </c>
      <c r="Y107" s="75">
        <v>0</v>
      </c>
      <c r="Z107" s="63" t="s">
        <v>95</v>
      </c>
      <c r="AA107" s="75">
        <v>6.7793928691671446E-2</v>
      </c>
      <c r="AB107" s="75">
        <v>0</v>
      </c>
      <c r="AC107" s="75"/>
      <c r="AD107" s="91" t="s">
        <v>189</v>
      </c>
      <c r="AE107" s="19" t="s">
        <v>329</v>
      </c>
    </row>
    <row r="108" spans="1:31" ht="30" hidden="1" customHeight="1" outlineLevel="1" x14ac:dyDescent="0.25">
      <c r="A108" s="19" t="s">
        <v>330</v>
      </c>
      <c r="B108" s="75">
        <v>3.5621538095192862E-2</v>
      </c>
      <c r="C108" s="63" t="s">
        <v>95</v>
      </c>
      <c r="D108" s="63" t="s">
        <v>95</v>
      </c>
      <c r="E108" s="75">
        <v>5.5049994472958108E-2</v>
      </c>
      <c r="F108" s="75">
        <v>-5.0113714114800978E-2</v>
      </c>
      <c r="G108" s="75">
        <v>2.365139053795795E-2</v>
      </c>
      <c r="H108" s="75">
        <v>0.36808117676285607</v>
      </c>
      <c r="I108" s="75">
        <v>0</v>
      </c>
      <c r="J108" s="75">
        <v>0.4495945599386092</v>
      </c>
      <c r="K108" s="75">
        <v>0</v>
      </c>
      <c r="L108" s="75">
        <v>0</v>
      </c>
      <c r="M108" s="75">
        <v>0.45486556920539783</v>
      </c>
      <c r="N108" s="75">
        <v>3.2900094817146119E-2</v>
      </c>
      <c r="O108" s="63" t="s">
        <v>95</v>
      </c>
      <c r="P108" s="75">
        <v>0.21339274058018654</v>
      </c>
      <c r="Q108" s="75">
        <v>0.36964165052188241</v>
      </c>
      <c r="R108" s="75">
        <v>7.2351173125839469E-2</v>
      </c>
      <c r="S108" s="75">
        <v>0.79445657275076409</v>
      </c>
      <c r="T108" s="75">
        <v>0</v>
      </c>
      <c r="U108" s="75">
        <v>0.45470350725972719</v>
      </c>
      <c r="V108" s="75">
        <v>0</v>
      </c>
      <c r="W108" s="75">
        <v>0.64040859933302963</v>
      </c>
      <c r="X108" s="75">
        <v>-0.22170090360978517</v>
      </c>
      <c r="Y108" s="75">
        <v>0</v>
      </c>
      <c r="Z108" s="63" t="s">
        <v>95</v>
      </c>
      <c r="AA108" s="75">
        <v>0.10945992312943065</v>
      </c>
      <c r="AB108" s="75">
        <v>0</v>
      </c>
      <c r="AC108" s="75"/>
      <c r="AD108" s="91" t="s">
        <v>189</v>
      </c>
      <c r="AE108" s="19" t="s">
        <v>329</v>
      </c>
    </row>
    <row r="109" spans="1:31" ht="30" hidden="1" customHeight="1" outlineLevel="1" x14ac:dyDescent="0.25">
      <c r="A109" s="19" t="s">
        <v>331</v>
      </c>
      <c r="B109" s="75">
        <v>-3.0076874075883886E-3</v>
      </c>
      <c r="C109" s="63" t="s">
        <v>95</v>
      </c>
      <c r="D109" s="63" t="s">
        <v>95</v>
      </c>
      <c r="E109" s="75">
        <v>5.5049994472958108E-2</v>
      </c>
      <c r="F109" s="75">
        <v>-5.0113714114800978E-2</v>
      </c>
      <c r="G109" s="75">
        <v>0</v>
      </c>
      <c r="H109" s="75">
        <v>0.35889740043349266</v>
      </c>
      <c r="I109" s="75">
        <v>0</v>
      </c>
      <c r="J109" s="75">
        <v>0.41881352502467806</v>
      </c>
      <c r="K109" s="75">
        <v>0</v>
      </c>
      <c r="L109" s="75">
        <v>0</v>
      </c>
      <c r="M109" s="75">
        <v>0.45486556920539789</v>
      </c>
      <c r="N109" s="75">
        <v>0</v>
      </c>
      <c r="O109" s="63" t="s">
        <v>95</v>
      </c>
      <c r="P109" s="75">
        <v>0.21339274058018659</v>
      </c>
      <c r="Q109" s="75">
        <v>0.21957914842288212</v>
      </c>
      <c r="R109" s="75">
        <v>7.5592559983761187E-3</v>
      </c>
      <c r="S109" s="75">
        <v>0.79445657275076376</v>
      </c>
      <c r="T109" s="75">
        <v>0</v>
      </c>
      <c r="U109" s="75">
        <v>0.32201861301429718</v>
      </c>
      <c r="V109" s="75">
        <v>0</v>
      </c>
      <c r="W109" s="75">
        <v>0.64040859933302963</v>
      </c>
      <c r="X109" s="75">
        <v>-0.30814575136134781</v>
      </c>
      <c r="Y109" s="75">
        <v>0</v>
      </c>
      <c r="Z109" s="63" t="s">
        <v>95</v>
      </c>
      <c r="AA109" s="75">
        <v>-3.3880798224152242E-2</v>
      </c>
      <c r="AB109" s="75">
        <v>0</v>
      </c>
      <c r="AC109" s="75"/>
      <c r="AD109" s="91" t="s">
        <v>189</v>
      </c>
      <c r="AE109" s="19" t="s">
        <v>332</v>
      </c>
    </row>
    <row r="110" spans="1:31" ht="30" hidden="1" customHeight="1" outlineLevel="1" x14ac:dyDescent="0.25">
      <c r="A110" s="19" t="s">
        <v>333</v>
      </c>
      <c r="B110" s="75">
        <v>-2.2322300158979291E-2</v>
      </c>
      <c r="C110" s="63" t="s">
        <v>95</v>
      </c>
      <c r="D110" s="63" t="s">
        <v>95</v>
      </c>
      <c r="E110" s="75">
        <v>-0.1060801425133433</v>
      </c>
      <c r="F110" s="75">
        <v>-0.12514141243004429</v>
      </c>
      <c r="G110" s="75">
        <v>0</v>
      </c>
      <c r="H110" s="75">
        <v>0.34971362410412937</v>
      </c>
      <c r="I110" s="75">
        <v>0</v>
      </c>
      <c r="J110" s="75">
        <v>0.40342265105658504</v>
      </c>
      <c r="K110" s="75">
        <v>0</v>
      </c>
      <c r="L110" s="75">
        <v>0</v>
      </c>
      <c r="M110" s="75">
        <v>0.45486556920539783</v>
      </c>
      <c r="N110" s="75">
        <v>0</v>
      </c>
      <c r="O110" s="63" t="s">
        <v>95</v>
      </c>
      <c r="P110" s="75">
        <v>0.21339274058018654</v>
      </c>
      <c r="Q110" s="75">
        <v>0.14454789737338194</v>
      </c>
      <c r="R110" s="75">
        <v>-2.4836702565355473E-2</v>
      </c>
      <c r="S110" s="75">
        <v>0.79445657275076409</v>
      </c>
      <c r="T110" s="75">
        <v>0</v>
      </c>
      <c r="U110" s="75">
        <v>0.16864437988546277</v>
      </c>
      <c r="V110" s="75">
        <v>0</v>
      </c>
      <c r="W110" s="75">
        <v>0.64040859933302963</v>
      </c>
      <c r="X110" s="75">
        <v>-0.35136817523712938</v>
      </c>
      <c r="Y110" s="75">
        <v>0</v>
      </c>
      <c r="Z110" s="63" t="s">
        <v>95</v>
      </c>
      <c r="AA110" s="75">
        <v>-0.12383595799096003</v>
      </c>
      <c r="AB110" s="75">
        <v>0</v>
      </c>
      <c r="AC110" s="75"/>
      <c r="AD110" s="91" t="s">
        <v>189</v>
      </c>
      <c r="AE110" s="19" t="s">
        <v>334</v>
      </c>
    </row>
    <row r="111" spans="1:31" ht="30" hidden="1" customHeight="1" outlineLevel="1" x14ac:dyDescent="0.25">
      <c r="A111" s="19" t="s">
        <v>335</v>
      </c>
      <c r="B111" s="75">
        <v>-3.3911067809813678E-2</v>
      </c>
      <c r="C111" s="63" t="s">
        <v>95</v>
      </c>
      <c r="D111" s="63" t="s">
        <v>95</v>
      </c>
      <c r="E111" s="75">
        <v>-0.23385411511608312</v>
      </c>
      <c r="F111" s="75">
        <v>-0.18463734067960272</v>
      </c>
      <c r="G111" s="75">
        <v>0</v>
      </c>
      <c r="H111" s="75">
        <v>0.34052984777476625</v>
      </c>
      <c r="I111" s="75">
        <v>0</v>
      </c>
      <c r="J111" s="75">
        <v>0.33189061696471883</v>
      </c>
      <c r="K111" s="75">
        <v>0</v>
      </c>
      <c r="L111" s="75">
        <v>0</v>
      </c>
      <c r="M111" s="75">
        <v>0.45486556920539772</v>
      </c>
      <c r="N111" s="75">
        <v>0</v>
      </c>
      <c r="O111" s="63" t="s">
        <v>95</v>
      </c>
      <c r="P111" s="75">
        <v>0.21339274058018654</v>
      </c>
      <c r="Q111" s="75">
        <v>9.9529146743681837E-2</v>
      </c>
      <c r="R111" s="75">
        <v>-4.4274277703594503E-2</v>
      </c>
      <c r="S111" s="75">
        <v>0.79445657275076376</v>
      </c>
      <c r="T111" s="75">
        <v>0</v>
      </c>
      <c r="U111" s="75">
        <v>7.6619840008162132E-2</v>
      </c>
      <c r="V111" s="75">
        <v>0</v>
      </c>
      <c r="W111" s="75">
        <v>0.64040859933302963</v>
      </c>
      <c r="X111" s="75">
        <v>-0.37730162956259805</v>
      </c>
      <c r="Y111" s="75">
        <v>0</v>
      </c>
      <c r="Z111" s="63" t="s">
        <v>95</v>
      </c>
      <c r="AA111" s="75">
        <v>-0.18364398313321603</v>
      </c>
      <c r="AB111" s="75">
        <v>0</v>
      </c>
      <c r="AC111" s="75"/>
      <c r="AD111" s="91" t="s">
        <v>189</v>
      </c>
      <c r="AE111" s="19" t="s">
        <v>336</v>
      </c>
    </row>
    <row r="112" spans="1:31" ht="30" hidden="1" customHeight="1" outlineLevel="1" x14ac:dyDescent="0.25">
      <c r="A112" s="19" t="s">
        <v>337</v>
      </c>
      <c r="B112" s="75">
        <v>0.16756244228616701</v>
      </c>
      <c r="C112" s="63" t="s">
        <v>95</v>
      </c>
      <c r="D112" s="63" t="s">
        <v>95</v>
      </c>
      <c r="E112" s="75">
        <v>0.20403999557836638</v>
      </c>
      <c r="F112" s="75">
        <v>-0.33809684294226938</v>
      </c>
      <c r="G112" s="75">
        <v>0.13872581035722817</v>
      </c>
      <c r="H112" s="75">
        <v>0.33762869015829222</v>
      </c>
      <c r="I112" s="75">
        <v>0.24685041940629759</v>
      </c>
      <c r="J112" s="75">
        <v>0.44605623180641818</v>
      </c>
      <c r="K112" s="75">
        <v>0</v>
      </c>
      <c r="L112" s="75">
        <v>0.19335602734681781</v>
      </c>
      <c r="M112" s="75">
        <v>0.4114319299138689</v>
      </c>
      <c r="N112" s="75">
        <v>0.3264646541669699</v>
      </c>
      <c r="O112" s="63" t="s">
        <v>95</v>
      </c>
      <c r="P112" s="75">
        <v>0.23193936799323786</v>
      </c>
      <c r="Q112" s="75">
        <v>0.52445144861698223</v>
      </c>
      <c r="R112" s="75">
        <v>0.29171798642209723</v>
      </c>
      <c r="S112" s="75">
        <v>0.65262976712946597</v>
      </c>
      <c r="T112" s="75">
        <v>0.2208183367738607</v>
      </c>
      <c r="U112" s="75">
        <v>0.42116140786630241</v>
      </c>
      <c r="V112" s="75">
        <v>0</v>
      </c>
      <c r="W112" s="75">
        <v>0.70844375759022216</v>
      </c>
      <c r="X112" s="75">
        <v>0.13384072901779809</v>
      </c>
      <c r="Y112" s="75">
        <v>0</v>
      </c>
      <c r="Z112" s="63" t="s">
        <v>95</v>
      </c>
      <c r="AA112" s="75">
        <v>0.14997563317653934</v>
      </c>
      <c r="AB112" s="75">
        <v>0</v>
      </c>
      <c r="AC112" s="75"/>
      <c r="AD112" s="91" t="s">
        <v>189</v>
      </c>
      <c r="AE112" s="19" t="s">
        <v>338</v>
      </c>
    </row>
    <row r="113" spans="1:39" ht="30" hidden="1" customHeight="1" outlineLevel="1" x14ac:dyDescent="0.25">
      <c r="A113" s="19" t="s">
        <v>339</v>
      </c>
      <c r="B113" s="75">
        <v>5.167476577782304E-2</v>
      </c>
      <c r="C113" s="63" t="s">
        <v>95</v>
      </c>
      <c r="D113" s="63" t="s">
        <v>95</v>
      </c>
      <c r="E113" s="75">
        <v>0.20403999557836638</v>
      </c>
      <c r="F113" s="75">
        <v>-0.33809684294226938</v>
      </c>
      <c r="G113" s="75">
        <v>3.8888191351978574E-2</v>
      </c>
      <c r="H113" s="75">
        <v>0.32844491382892893</v>
      </c>
      <c r="I113" s="75">
        <v>2.1982195989152131E-2</v>
      </c>
      <c r="J113" s="75">
        <v>0.41623665386074504</v>
      </c>
      <c r="K113" s="75">
        <v>0</v>
      </c>
      <c r="L113" s="75">
        <v>8.6234711064473168E-3</v>
      </c>
      <c r="M113" s="75">
        <v>0.4114319299138689</v>
      </c>
      <c r="N113" s="75">
        <v>7.6344172239259073E-2</v>
      </c>
      <c r="O113" s="63" t="s">
        <v>95</v>
      </c>
      <c r="P113" s="75">
        <v>0.23193936799323786</v>
      </c>
      <c r="Q113" s="75">
        <v>0.33773082100522611</v>
      </c>
      <c r="R113" s="75">
        <v>9.7342235039707375E-2</v>
      </c>
      <c r="S113" s="75">
        <v>0.62984181805818207</v>
      </c>
      <c r="T113" s="75">
        <v>2.4854052702573987E-2</v>
      </c>
      <c r="U113" s="75">
        <v>0.42116140786630241</v>
      </c>
      <c r="V113" s="75">
        <v>0</v>
      </c>
      <c r="W113" s="75">
        <v>0.70844375759022216</v>
      </c>
      <c r="X113" s="75">
        <v>-0.12549381423689038</v>
      </c>
      <c r="Y113" s="75">
        <v>0</v>
      </c>
      <c r="Z113" s="63" t="s">
        <v>95</v>
      </c>
      <c r="AA113" s="75">
        <v>0.19143837886094361</v>
      </c>
      <c r="AB113" s="75">
        <v>0</v>
      </c>
      <c r="AC113" s="75"/>
      <c r="AD113" s="91" t="s">
        <v>189</v>
      </c>
      <c r="AE113" s="19" t="s">
        <v>340</v>
      </c>
    </row>
    <row r="114" spans="1:39" ht="30" hidden="1" customHeight="1" outlineLevel="1" x14ac:dyDescent="0.25">
      <c r="A114" s="19" t="s">
        <v>341</v>
      </c>
      <c r="B114" s="75">
        <v>1.3045540275041678E-2</v>
      </c>
      <c r="C114" s="63" t="s">
        <v>95</v>
      </c>
      <c r="D114" s="63" t="s">
        <v>95</v>
      </c>
      <c r="E114" s="75">
        <v>0.20403999557836638</v>
      </c>
      <c r="F114" s="75">
        <v>-0.33809684294226938</v>
      </c>
      <c r="G114" s="75">
        <v>5.6097264826248383E-3</v>
      </c>
      <c r="H114" s="75">
        <v>0.31926113749956581</v>
      </c>
      <c r="I114" s="75">
        <v>0</v>
      </c>
      <c r="J114" s="75">
        <v>0.38545556018124327</v>
      </c>
      <c r="K114" s="75">
        <v>0</v>
      </c>
      <c r="L114" s="75">
        <v>0</v>
      </c>
      <c r="M114" s="75">
        <v>0.4114319299138689</v>
      </c>
      <c r="N114" s="75">
        <v>0</v>
      </c>
      <c r="O114" s="63" t="s">
        <v>95</v>
      </c>
      <c r="P114" s="75">
        <v>0.23193936799323786</v>
      </c>
      <c r="Q114" s="75">
        <v>0.20367498579678578</v>
      </c>
      <c r="R114" s="75">
        <v>3.2550317912244067E-2</v>
      </c>
      <c r="S114" s="75">
        <v>0.62984181805818196</v>
      </c>
      <c r="T114" s="75">
        <v>0</v>
      </c>
      <c r="U114" s="75">
        <v>0.38031427691450514</v>
      </c>
      <c r="V114" s="75">
        <v>0</v>
      </c>
      <c r="W114" s="75">
        <v>0.70844375759022227</v>
      </c>
      <c r="X114" s="75">
        <v>-0.21193866198845321</v>
      </c>
      <c r="Y114" s="75">
        <v>0</v>
      </c>
      <c r="Z114" s="63" t="s">
        <v>95</v>
      </c>
      <c r="AA114" s="75">
        <v>5.0694418516295636E-2</v>
      </c>
      <c r="AB114" s="75">
        <v>0</v>
      </c>
      <c r="AC114" s="75"/>
      <c r="AD114" s="91" t="s">
        <v>189</v>
      </c>
      <c r="AE114" s="19" t="s">
        <v>342</v>
      </c>
    </row>
    <row r="115" spans="1:39" ht="30" hidden="1" customHeight="1" outlineLevel="1" x14ac:dyDescent="0.25">
      <c r="A115" s="19" t="s">
        <v>343</v>
      </c>
      <c r="B115" s="75">
        <v>-6.2690724763490024E-3</v>
      </c>
      <c r="C115" s="63" t="s">
        <v>95</v>
      </c>
      <c r="D115" s="63" t="s">
        <v>95</v>
      </c>
      <c r="E115" s="75">
        <v>4.2909858592064976E-2</v>
      </c>
      <c r="F115" s="75">
        <v>-0.33809684294226938</v>
      </c>
      <c r="G115" s="75">
        <v>0</v>
      </c>
      <c r="H115" s="75">
        <v>0.31007736117020235</v>
      </c>
      <c r="I115" s="75">
        <v>0</v>
      </c>
      <c r="J115" s="75">
        <v>0.37006470090454291</v>
      </c>
      <c r="K115" s="75">
        <v>0</v>
      </c>
      <c r="L115" s="75">
        <v>0</v>
      </c>
      <c r="M115" s="75">
        <v>0.4114319299138689</v>
      </c>
      <c r="N115" s="75">
        <v>0</v>
      </c>
      <c r="O115" s="63" t="s">
        <v>95</v>
      </c>
      <c r="P115" s="75">
        <v>0.23193936799323786</v>
      </c>
      <c r="Q115" s="75">
        <v>0.13664706819256567</v>
      </c>
      <c r="R115" s="75">
        <v>1.5435934851240618E-4</v>
      </c>
      <c r="S115" s="75">
        <v>0.62984181805818207</v>
      </c>
      <c r="T115" s="75">
        <v>0</v>
      </c>
      <c r="U115" s="75">
        <v>0.22694004378567081</v>
      </c>
      <c r="V115" s="75">
        <v>0</v>
      </c>
      <c r="W115" s="75">
        <v>0.70844375759022216</v>
      </c>
      <c r="X115" s="75">
        <v>-0.25516108586423458</v>
      </c>
      <c r="Y115" s="75">
        <v>0</v>
      </c>
      <c r="Z115" s="63" t="s">
        <v>95</v>
      </c>
      <c r="AA115" s="75">
        <v>-4.0719473571054932E-2</v>
      </c>
      <c r="AB115" s="75">
        <v>0</v>
      </c>
      <c r="AC115" s="75"/>
      <c r="AD115" s="91" t="s">
        <v>189</v>
      </c>
      <c r="AE115" s="19" t="s">
        <v>344</v>
      </c>
    </row>
    <row r="116" spans="1:39" ht="30" hidden="1" customHeight="1" outlineLevel="1" x14ac:dyDescent="0.25">
      <c r="A116" s="19" t="s">
        <v>345</v>
      </c>
      <c r="B116" s="75">
        <v>-1.7857840127183389E-2</v>
      </c>
      <c r="C116" s="63" t="s">
        <v>95</v>
      </c>
      <c r="D116" s="63" t="s">
        <v>95</v>
      </c>
      <c r="E116" s="75">
        <v>-8.4864114010674618E-2</v>
      </c>
      <c r="F116" s="75">
        <v>-0.33809684294226944</v>
      </c>
      <c r="G116" s="75">
        <v>0</v>
      </c>
      <c r="H116" s="75">
        <v>0.30089358484083922</v>
      </c>
      <c r="I116" s="75">
        <v>0</v>
      </c>
      <c r="J116" s="75">
        <v>0.35467411652012204</v>
      </c>
      <c r="K116" s="75">
        <v>0</v>
      </c>
      <c r="L116" s="75">
        <v>0</v>
      </c>
      <c r="M116" s="75">
        <v>0.4114319299138689</v>
      </c>
      <c r="N116" s="75">
        <v>0</v>
      </c>
      <c r="O116" s="63" t="s">
        <v>95</v>
      </c>
      <c r="P116" s="75">
        <v>0.23193936799323783</v>
      </c>
      <c r="Q116" s="75">
        <v>9.6430317630033555E-2</v>
      </c>
      <c r="R116" s="75">
        <v>-1.9283215789726568E-2</v>
      </c>
      <c r="S116" s="75">
        <v>0.62984181805818196</v>
      </c>
      <c r="T116" s="75">
        <v>0</v>
      </c>
      <c r="U116" s="75">
        <v>0.1349155039083702</v>
      </c>
      <c r="V116" s="75">
        <v>0</v>
      </c>
      <c r="W116" s="75">
        <v>0.70844375759022216</v>
      </c>
      <c r="X116" s="75">
        <v>-0.28109454018970348</v>
      </c>
      <c r="Y116" s="75">
        <v>0</v>
      </c>
      <c r="Z116" s="63" t="s">
        <v>95</v>
      </c>
      <c r="AA116" s="75">
        <v>-0.10023575224920228</v>
      </c>
      <c r="AB116" s="75">
        <v>0</v>
      </c>
      <c r="AC116" s="75"/>
      <c r="AD116" s="91" t="s">
        <v>189</v>
      </c>
      <c r="AE116" s="19" t="s">
        <v>346</v>
      </c>
    </row>
    <row r="117" spans="1:39" ht="30" hidden="1" customHeight="1" outlineLevel="1" x14ac:dyDescent="0.25">
      <c r="A117" s="19" t="s">
        <v>347</v>
      </c>
      <c r="B117" s="75">
        <v>-0.37877563090496924</v>
      </c>
      <c r="C117" s="63" t="s">
        <v>95</v>
      </c>
      <c r="D117" s="63" t="s">
        <v>95</v>
      </c>
      <c r="E117" s="75">
        <v>0.30502999668377473</v>
      </c>
      <c r="F117" s="75">
        <v>-0.25357263220670201</v>
      </c>
      <c r="G117" s="75">
        <v>0.15396261117124882</v>
      </c>
      <c r="H117" s="75">
        <v>-9.8287367153471375E-2</v>
      </c>
      <c r="I117" s="75">
        <v>0</v>
      </c>
      <c r="J117" s="75">
        <v>0.41269832572855375</v>
      </c>
      <c r="K117" s="75">
        <v>0</v>
      </c>
      <c r="L117" s="75">
        <v>0</v>
      </c>
      <c r="M117" s="75">
        <v>-0.15688139069096338</v>
      </c>
      <c r="N117" s="75">
        <v>0</v>
      </c>
      <c r="O117" s="63" t="s">
        <v>95</v>
      </c>
      <c r="P117" s="75">
        <v>-5.5639882239153914E-2</v>
      </c>
      <c r="Q117" s="75">
        <v>0.47024561878847443</v>
      </c>
      <c r="R117" s="75">
        <v>0.31650173978964941</v>
      </c>
      <c r="S117" s="75">
        <v>0.4847709280872472</v>
      </c>
      <c r="T117" s="75">
        <v>0.29052435006293309</v>
      </c>
      <c r="U117" s="75">
        <v>0.3990990288845816</v>
      </c>
      <c r="V117" s="75">
        <v>0</v>
      </c>
      <c r="W117" s="75">
        <v>0.38424527938153552</v>
      </c>
      <c r="X117" s="75">
        <v>0.23004781839069283</v>
      </c>
      <c r="Y117" s="75">
        <v>6.8452441485438359E-2</v>
      </c>
      <c r="Z117" s="63" t="s">
        <v>95</v>
      </c>
      <c r="AA117" s="75">
        <v>-0.25372565022134397</v>
      </c>
      <c r="AB117" s="75">
        <v>0</v>
      </c>
      <c r="AC117" s="75"/>
      <c r="AD117" s="91" t="s">
        <v>189</v>
      </c>
      <c r="AE117" s="19" t="s">
        <v>348</v>
      </c>
    </row>
    <row r="118" spans="1:39" ht="30" hidden="1" customHeight="1" outlineLevel="1" x14ac:dyDescent="0.25">
      <c r="A118" s="19" t="s">
        <v>349</v>
      </c>
      <c r="B118" s="75">
        <v>-0.37877563090496924</v>
      </c>
      <c r="C118" s="63" t="s">
        <v>95</v>
      </c>
      <c r="D118" s="63" t="s">
        <v>95</v>
      </c>
      <c r="E118" s="75">
        <v>0.30502999668377473</v>
      </c>
      <c r="F118" s="75">
        <v>-0.25357263220670201</v>
      </c>
      <c r="G118" s="75">
        <v>5.4124992165999253E-2</v>
      </c>
      <c r="H118" s="75">
        <v>-9.8287367153471375E-2</v>
      </c>
      <c r="I118" s="75">
        <v>0</v>
      </c>
      <c r="J118" s="75">
        <v>0.38287874778288072</v>
      </c>
      <c r="K118" s="75">
        <v>0</v>
      </c>
      <c r="L118" s="75">
        <v>0</v>
      </c>
      <c r="M118" s="75">
        <v>-0.15688139069096338</v>
      </c>
      <c r="N118" s="75">
        <v>0</v>
      </c>
      <c r="O118" s="63" t="s">
        <v>95</v>
      </c>
      <c r="P118" s="75">
        <v>-5.5639882239153914E-2</v>
      </c>
      <c r="Q118" s="75">
        <v>0.30581999148856975</v>
      </c>
      <c r="R118" s="75">
        <v>0.12212598840725948</v>
      </c>
      <c r="S118" s="75">
        <v>0.44057779384463569</v>
      </c>
      <c r="T118" s="75">
        <v>8.1095838268199272E-2</v>
      </c>
      <c r="U118" s="75">
        <v>0.3990990288845816</v>
      </c>
      <c r="V118" s="75">
        <v>0</v>
      </c>
      <c r="W118" s="75">
        <v>0.38424521949067658</v>
      </c>
      <c r="X118" s="75">
        <v>-2.9286724863995639E-2</v>
      </c>
      <c r="Y118" s="75">
        <v>0</v>
      </c>
      <c r="Z118" s="63" t="s">
        <v>95</v>
      </c>
      <c r="AA118" s="75">
        <v>-0.25372565022134397</v>
      </c>
      <c r="AB118" s="75">
        <v>0</v>
      </c>
      <c r="AC118" s="75"/>
      <c r="AD118" s="91" t="s">
        <v>189</v>
      </c>
      <c r="AE118" s="19" t="s">
        <v>350</v>
      </c>
    </row>
    <row r="119" spans="1:39" ht="30" hidden="1" customHeight="1" outlineLevel="1" x14ac:dyDescent="0.25">
      <c r="A119" s="19" t="s">
        <v>351</v>
      </c>
      <c r="B119" s="75">
        <v>-0.37877563090496924</v>
      </c>
      <c r="C119" s="63" t="s">
        <v>95</v>
      </c>
      <c r="D119" s="63" t="s">
        <v>95</v>
      </c>
      <c r="E119" s="75">
        <v>0.3050299966837749</v>
      </c>
      <c r="F119" s="75">
        <v>-0.25357263220670206</v>
      </c>
      <c r="G119" s="75">
        <v>2.0846527296645517E-2</v>
      </c>
      <c r="H119" s="75">
        <v>-9.8287367153471361E-2</v>
      </c>
      <c r="I119" s="75">
        <v>0</v>
      </c>
      <c r="J119" s="75">
        <v>0.35209759533780854</v>
      </c>
      <c r="K119" s="75">
        <v>0</v>
      </c>
      <c r="L119" s="75">
        <v>0</v>
      </c>
      <c r="M119" s="75">
        <v>-0.15688139069096338</v>
      </c>
      <c r="N119" s="75">
        <v>0</v>
      </c>
      <c r="O119" s="63" t="s">
        <v>95</v>
      </c>
      <c r="P119" s="75">
        <v>-5.56398822391539E-2</v>
      </c>
      <c r="Q119" s="75">
        <v>0.18777082317068944</v>
      </c>
      <c r="R119" s="75">
        <v>5.73340712797962E-2</v>
      </c>
      <c r="S119" s="75">
        <v>0.44057779384463563</v>
      </c>
      <c r="T119" s="75">
        <v>1.1286391741375662E-2</v>
      </c>
      <c r="U119" s="75">
        <v>0.3990990288845816</v>
      </c>
      <c r="V119" s="75">
        <v>0</v>
      </c>
      <c r="W119" s="75">
        <v>0.38424519952705705</v>
      </c>
      <c r="X119" s="75">
        <v>-0.11573157261555841</v>
      </c>
      <c r="Y119" s="75">
        <v>0</v>
      </c>
      <c r="Z119" s="63" t="s">
        <v>95</v>
      </c>
      <c r="AA119" s="75">
        <v>-0.25372565022134391</v>
      </c>
      <c r="AB119" s="75">
        <v>0</v>
      </c>
      <c r="AC119" s="75"/>
      <c r="AD119" s="91" t="s">
        <v>189</v>
      </c>
      <c r="AE119" s="19" t="s">
        <v>352</v>
      </c>
    </row>
    <row r="120" spans="1:39" ht="30" hidden="1" customHeight="1" outlineLevel="1" x14ac:dyDescent="0.25">
      <c r="A120" s="19" t="s">
        <v>353</v>
      </c>
      <c r="B120" s="75">
        <v>-0.37877563090496924</v>
      </c>
      <c r="C120" s="63" t="s">
        <v>95</v>
      </c>
      <c r="D120" s="63" t="s">
        <v>95</v>
      </c>
      <c r="E120" s="75">
        <v>0.19189985969747347</v>
      </c>
      <c r="F120" s="75">
        <v>-0.25357263220670201</v>
      </c>
      <c r="G120" s="75">
        <v>4.2072948619686357E-3</v>
      </c>
      <c r="H120" s="75">
        <v>-9.8287367153471375E-2</v>
      </c>
      <c r="I120" s="75">
        <v>0</v>
      </c>
      <c r="J120" s="75">
        <v>0.33670675075250084</v>
      </c>
      <c r="K120" s="75">
        <v>0</v>
      </c>
      <c r="L120" s="75">
        <v>0</v>
      </c>
      <c r="M120" s="75">
        <v>-0.15688139069096338</v>
      </c>
      <c r="N120" s="75">
        <v>0</v>
      </c>
      <c r="O120" s="63" t="s">
        <v>95</v>
      </c>
      <c r="P120" s="75">
        <v>-5.5639882239153914E-2</v>
      </c>
      <c r="Q120" s="75">
        <v>0.12874623901174931</v>
      </c>
      <c r="R120" s="75">
        <v>2.4938112716064553E-2</v>
      </c>
      <c r="S120" s="75">
        <v>0.44057779384463569</v>
      </c>
      <c r="T120" s="75">
        <v>0</v>
      </c>
      <c r="U120" s="75">
        <v>0.28523570768587891</v>
      </c>
      <c r="V120" s="75">
        <v>0</v>
      </c>
      <c r="W120" s="75">
        <v>0.38424518954524711</v>
      </c>
      <c r="X120" s="75">
        <v>-0.15895399649133987</v>
      </c>
      <c r="Y120" s="75">
        <v>0</v>
      </c>
      <c r="Z120" s="63" t="s">
        <v>95</v>
      </c>
      <c r="AA120" s="75">
        <v>-0.25372565022134397</v>
      </c>
      <c r="AB120" s="75">
        <v>0</v>
      </c>
      <c r="AC120" s="75"/>
      <c r="AD120" s="91" t="s">
        <v>189</v>
      </c>
      <c r="AE120" s="19" t="s">
        <v>354</v>
      </c>
    </row>
    <row r="121" spans="1:39" ht="30" hidden="1" customHeight="1" outlineLevel="1" x14ac:dyDescent="0.25">
      <c r="A121" s="28" t="s">
        <v>355</v>
      </c>
      <c r="B121" s="80">
        <v>-0.37877563090496913</v>
      </c>
      <c r="C121" s="86" t="s">
        <v>95</v>
      </c>
      <c r="D121" s="86" t="s">
        <v>95</v>
      </c>
      <c r="E121" s="80">
        <v>6.4125887094733769E-2</v>
      </c>
      <c r="F121" s="80">
        <v>-0.25357263220670206</v>
      </c>
      <c r="G121" s="80">
        <v>0</v>
      </c>
      <c r="H121" s="80">
        <v>-9.8287367153471333E-2</v>
      </c>
      <c r="I121" s="80">
        <v>0</v>
      </c>
      <c r="J121" s="80">
        <v>0.32131613992357322</v>
      </c>
      <c r="K121" s="80">
        <v>0</v>
      </c>
      <c r="L121" s="80">
        <v>0</v>
      </c>
      <c r="M121" s="80">
        <v>-0.15688139069096338</v>
      </c>
      <c r="N121" s="80">
        <v>0</v>
      </c>
      <c r="O121" s="86" t="s">
        <v>95</v>
      </c>
      <c r="P121" s="80">
        <v>-5.5639882239153907E-2</v>
      </c>
      <c r="Q121" s="80">
        <v>9.3331488516385203E-2</v>
      </c>
      <c r="R121" s="80">
        <v>5.5005375778255788E-3</v>
      </c>
      <c r="S121" s="80">
        <v>0.44057779384463558</v>
      </c>
      <c r="T121" s="80">
        <v>0</v>
      </c>
      <c r="U121" s="80">
        <v>0.19321116780857828</v>
      </c>
      <c r="V121" s="80">
        <v>0</v>
      </c>
      <c r="W121" s="80">
        <v>0.38424518355616122</v>
      </c>
      <c r="X121" s="80">
        <v>-0.18488745081680874</v>
      </c>
      <c r="Y121" s="80">
        <v>0</v>
      </c>
      <c r="Z121" s="86" t="s">
        <v>95</v>
      </c>
      <c r="AA121" s="80">
        <v>-0.25372565022134386</v>
      </c>
      <c r="AB121" s="80">
        <v>0</v>
      </c>
      <c r="AC121" s="80"/>
      <c r="AD121" s="92" t="s">
        <v>189</v>
      </c>
      <c r="AE121" s="28" t="s">
        <v>356</v>
      </c>
    </row>
    <row r="122" spans="1:39" ht="15" hidden="1" customHeight="1" outlineLevel="1" x14ac:dyDescent="0.25">
      <c r="A122" s="294" t="s">
        <v>357</v>
      </c>
      <c r="B122" s="294"/>
      <c r="C122" s="294"/>
      <c r="D122" s="294"/>
      <c r="E122" s="294"/>
      <c r="F122" s="294"/>
      <c r="G122" s="294"/>
      <c r="H122" s="294"/>
      <c r="I122" s="294"/>
      <c r="J122" s="294"/>
      <c r="K122" s="294"/>
      <c r="L122" s="294"/>
      <c r="M122" s="294"/>
      <c r="N122" s="294"/>
      <c r="O122" s="294"/>
      <c r="P122" s="294"/>
      <c r="Q122" s="294"/>
      <c r="R122" s="294"/>
      <c r="S122" s="294"/>
      <c r="T122" s="294"/>
      <c r="U122" s="294"/>
      <c r="V122" s="294"/>
      <c r="W122" s="294"/>
      <c r="X122" s="294"/>
      <c r="Y122" s="294"/>
      <c r="Z122" s="294"/>
      <c r="AA122" s="294"/>
      <c r="AB122" s="294"/>
      <c r="AC122" s="294"/>
      <c r="AD122" s="294"/>
      <c r="AE122" s="294"/>
    </row>
    <row r="123" spans="1:39" ht="15" customHeight="1" collapsed="1" x14ac:dyDescent="0.25">
      <c r="A123" s="295"/>
      <c r="B123" s="295"/>
      <c r="C123" s="295"/>
      <c r="D123" s="295"/>
      <c r="E123" s="295"/>
      <c r="F123" s="295"/>
      <c r="G123" s="295"/>
      <c r="H123" s="295"/>
      <c r="I123" s="295"/>
      <c r="J123" s="295"/>
      <c r="K123" s="295"/>
      <c r="L123" s="295"/>
    </row>
    <row r="124" spans="1:39" s="15" customFormat="1" ht="40.15" customHeight="1" collapsed="1" x14ac:dyDescent="0.25">
      <c r="A124" s="291" t="s">
        <v>358</v>
      </c>
      <c r="B124" s="291"/>
      <c r="C124" s="291"/>
      <c r="D124" s="291"/>
      <c r="E124" s="291"/>
      <c r="F124" s="291"/>
      <c r="G124" s="291"/>
      <c r="H124" s="291"/>
      <c r="I124" s="291"/>
      <c r="J124" s="291"/>
      <c r="K124" s="291"/>
      <c r="L124" s="291"/>
      <c r="M124" s="291"/>
      <c r="N124" s="291"/>
      <c r="O124" s="291"/>
      <c r="P124" s="291"/>
      <c r="Q124" s="291"/>
      <c r="R124" s="291"/>
      <c r="S124" s="291"/>
      <c r="T124" s="291"/>
      <c r="U124" s="291"/>
      <c r="V124" s="291"/>
      <c r="W124" s="291"/>
      <c r="X124" s="291"/>
      <c r="Y124" s="291"/>
      <c r="Z124" s="291"/>
      <c r="AA124" s="291"/>
      <c r="AB124" s="291"/>
      <c r="AC124" s="291"/>
      <c r="AD124" s="291"/>
      <c r="AE124" s="291"/>
    </row>
    <row r="125" spans="1:39" s="15" customFormat="1" ht="19.899999999999999" hidden="1" customHeight="1" outlineLevel="1" x14ac:dyDescent="0.25">
      <c r="A125" s="18"/>
      <c r="B125" s="53" t="str">
        <f>A5</f>
        <v>Total Pension Contributors Rate</v>
      </c>
      <c r="C125" s="53"/>
      <c r="D125" s="53"/>
      <c r="I125" s="53" t="str">
        <f>+A6</f>
        <v>Male Pension Contributors Rate</v>
      </c>
      <c r="M125" s="53" t="str">
        <f>+A7</f>
        <v>Female Pension Contributors Rate</v>
      </c>
      <c r="S125" s="53" t="str">
        <f>+A8</f>
        <v>Contributory Pension Recipient Rate</v>
      </c>
      <c r="X125" s="58" t="str">
        <f>+A9</f>
        <v>Male Contributory Pension Recipient Rate</v>
      </c>
      <c r="AB125" s="53"/>
      <c r="AC125" s="54"/>
      <c r="AD125" s="58" t="str">
        <f>A10</f>
        <v>Female Contributory Pension Recipiecnt Rate</v>
      </c>
      <c r="AH125" s="53"/>
    </row>
    <row r="126" spans="1:39" s="15" customFormat="1" ht="66.95" hidden="1" customHeight="1" outlineLevel="1" x14ac:dyDescent="0.2">
      <c r="A126" s="18"/>
      <c r="G126" s="55"/>
      <c r="H126" s="55"/>
      <c r="I126" s="55"/>
      <c r="J126" s="55"/>
      <c r="K126" s="55"/>
      <c r="P126" s="55"/>
      <c r="Q126" s="55"/>
      <c r="R126" s="55"/>
      <c r="W126" s="55"/>
      <c r="X126" s="55"/>
      <c r="Y126" s="55"/>
      <c r="Z126" s="55"/>
      <c r="AA126" s="55"/>
      <c r="AB126" s="55"/>
      <c r="AC126" s="56"/>
      <c r="AD126" s="55"/>
      <c r="AE126" s="55"/>
      <c r="AF126" s="55"/>
      <c r="AG126" s="55"/>
      <c r="AH126" s="55"/>
      <c r="AI126" s="55"/>
      <c r="AJ126" s="55"/>
      <c r="AK126" s="55"/>
      <c r="AL126" s="55"/>
      <c r="AM126" s="55"/>
    </row>
    <row r="127" spans="1:39" s="15" customFormat="1" ht="66.95" hidden="1" customHeight="1" outlineLevel="1" x14ac:dyDescent="0.2">
      <c r="A127" s="18"/>
      <c r="E127" s="55"/>
      <c r="F127" s="55"/>
      <c r="G127" s="55"/>
      <c r="H127" s="55"/>
      <c r="I127" s="55"/>
      <c r="J127" s="55"/>
      <c r="K127" s="55"/>
      <c r="M127" s="55"/>
      <c r="N127" s="55"/>
      <c r="O127" s="55"/>
      <c r="P127" s="55"/>
      <c r="Q127" s="55"/>
      <c r="R127" s="55"/>
      <c r="U127" s="55"/>
      <c r="V127" s="55"/>
      <c r="W127" s="55"/>
      <c r="X127" s="55"/>
      <c r="Y127" s="55"/>
      <c r="Z127" s="55"/>
      <c r="AA127" s="55"/>
      <c r="AB127" s="55"/>
      <c r="AC127" s="56"/>
      <c r="AD127" s="55"/>
      <c r="AE127" s="55"/>
      <c r="AF127" s="55"/>
      <c r="AG127" s="55"/>
      <c r="AH127" s="55"/>
      <c r="AI127" s="55"/>
      <c r="AJ127" s="55"/>
      <c r="AK127" s="55"/>
      <c r="AL127" s="55"/>
      <c r="AM127" s="55"/>
    </row>
    <row r="128" spans="1:39" s="15" customFormat="1" ht="66.95" hidden="1" customHeight="1" outlineLevel="1" x14ac:dyDescent="0.2">
      <c r="A128" s="18"/>
      <c r="E128" s="55"/>
      <c r="F128" s="55"/>
      <c r="G128" s="55"/>
      <c r="H128" s="55"/>
      <c r="I128" s="55"/>
      <c r="J128" s="55"/>
      <c r="K128" s="55"/>
      <c r="M128" s="55"/>
      <c r="N128" s="55"/>
      <c r="O128" s="55"/>
      <c r="P128" s="55"/>
      <c r="Q128" s="55"/>
      <c r="R128" s="55"/>
      <c r="U128" s="55"/>
      <c r="V128" s="55"/>
      <c r="W128" s="55"/>
      <c r="X128" s="55"/>
      <c r="Y128" s="55"/>
      <c r="Z128" s="55"/>
      <c r="AA128" s="55"/>
      <c r="AB128" s="55"/>
      <c r="AC128" s="56"/>
      <c r="AD128" s="55"/>
      <c r="AE128" s="55"/>
      <c r="AF128" s="55"/>
      <c r="AG128" s="55"/>
      <c r="AH128" s="55"/>
      <c r="AI128" s="55"/>
      <c r="AJ128" s="55"/>
      <c r="AK128" s="55"/>
      <c r="AL128" s="55"/>
      <c r="AM128" s="55"/>
    </row>
    <row r="129" spans="1:39" s="15" customFormat="1" ht="66.95" hidden="1" customHeight="1" outlineLevel="1" x14ac:dyDescent="0.2">
      <c r="A129" s="18"/>
      <c r="E129" s="55"/>
      <c r="F129" s="55"/>
      <c r="G129" s="55"/>
      <c r="H129" s="55"/>
      <c r="I129" s="55"/>
      <c r="J129" s="55"/>
      <c r="K129" s="55"/>
      <c r="M129" s="55"/>
      <c r="N129" s="55"/>
      <c r="O129" s="55"/>
      <c r="P129" s="55"/>
      <c r="Q129" s="55"/>
      <c r="R129" s="55"/>
      <c r="U129" s="55"/>
      <c r="V129" s="55"/>
      <c r="W129" s="55"/>
      <c r="X129" s="55"/>
      <c r="Y129" s="55"/>
      <c r="Z129" s="55"/>
      <c r="AA129" s="55"/>
      <c r="AB129" s="55"/>
      <c r="AC129" s="56"/>
      <c r="AD129" s="55"/>
      <c r="AE129" s="55"/>
      <c r="AF129" s="55"/>
      <c r="AG129" s="55"/>
      <c r="AH129" s="55"/>
      <c r="AI129" s="55"/>
      <c r="AJ129" s="55"/>
      <c r="AK129" s="55"/>
      <c r="AL129" s="55"/>
      <c r="AM129" s="55"/>
    </row>
    <row r="130" spans="1:39" s="15" customFormat="1" ht="19.899999999999999" hidden="1" customHeight="1" outlineLevel="1" x14ac:dyDescent="0.25">
      <c r="A130" s="18"/>
      <c r="B130" s="53" t="str">
        <f>A11</f>
        <v>Non-Contributory Pension Recipient Rate</v>
      </c>
      <c r="C130" s="53"/>
      <c r="D130" s="53"/>
      <c r="H130" s="53" t="str">
        <f>+A12</f>
        <v>Male Non-Contributory Pension Recipient Rate</v>
      </c>
      <c r="M130" s="53" t="str">
        <f>+A13</f>
        <v>Female Non-Contributory Pension Recipiecnt Rate</v>
      </c>
      <c r="S130" s="53" t="str">
        <f>+A14</f>
        <v>Total Pension Recipient Rate</v>
      </c>
      <c r="X130" s="53" t="str">
        <f>+A15</f>
        <v>Male Pension Recipient Rate</v>
      </c>
      <c r="AD130" s="53" t="str">
        <f>A16</f>
        <v>Female Pension Recipient Rate</v>
      </c>
    </row>
    <row r="131" spans="1:39" s="15" customFormat="1" ht="66.95" hidden="1" customHeight="1" outlineLevel="1" x14ac:dyDescent="0.2">
      <c r="A131" s="18"/>
      <c r="G131" s="55"/>
      <c r="H131" s="55"/>
      <c r="I131" s="55"/>
      <c r="J131" s="55"/>
      <c r="K131" s="55"/>
      <c r="P131" s="55"/>
      <c r="Q131" s="55"/>
      <c r="R131" s="55"/>
      <c r="W131" s="55"/>
      <c r="X131" s="55"/>
      <c r="Y131" s="55"/>
      <c r="Z131" s="55"/>
      <c r="AA131" s="55"/>
      <c r="AB131" s="55"/>
      <c r="AC131" s="56"/>
      <c r="AD131" s="55"/>
      <c r="AE131" s="55"/>
      <c r="AF131" s="55"/>
      <c r="AG131" s="55"/>
      <c r="AH131" s="55"/>
      <c r="AI131" s="55"/>
      <c r="AJ131" s="55"/>
      <c r="AK131" s="55"/>
      <c r="AL131" s="55"/>
      <c r="AM131" s="55"/>
    </row>
    <row r="132" spans="1:39" s="15" customFormat="1" ht="66.95" hidden="1" customHeight="1" outlineLevel="1" x14ac:dyDescent="0.2">
      <c r="A132" s="18"/>
      <c r="E132" s="55"/>
      <c r="F132" s="55"/>
      <c r="G132" s="55"/>
      <c r="H132" s="55"/>
      <c r="I132" s="55"/>
      <c r="J132" s="55"/>
      <c r="K132" s="55"/>
      <c r="M132" s="55"/>
      <c r="N132" s="55"/>
      <c r="O132" s="55"/>
      <c r="P132" s="55"/>
      <c r="Q132" s="55"/>
      <c r="R132" s="55"/>
      <c r="U132" s="55"/>
      <c r="V132" s="55"/>
      <c r="W132" s="55"/>
      <c r="X132" s="55"/>
      <c r="Y132" s="55"/>
      <c r="Z132" s="55"/>
      <c r="AA132" s="55"/>
      <c r="AB132" s="55"/>
      <c r="AC132" s="56"/>
      <c r="AD132" s="55"/>
      <c r="AE132" s="55"/>
      <c r="AF132" s="55"/>
      <c r="AG132" s="55"/>
      <c r="AH132" s="55"/>
      <c r="AI132" s="55"/>
      <c r="AJ132" s="55"/>
      <c r="AK132" s="55"/>
      <c r="AL132" s="55"/>
      <c r="AM132" s="55"/>
    </row>
    <row r="133" spans="1:39" s="15" customFormat="1" ht="66.95" hidden="1" customHeight="1" outlineLevel="1" x14ac:dyDescent="0.2">
      <c r="A133" s="18"/>
      <c r="E133" s="55"/>
      <c r="F133" s="55"/>
      <c r="G133" s="55"/>
      <c r="H133" s="55"/>
      <c r="I133" s="55"/>
      <c r="J133" s="55"/>
      <c r="K133" s="55"/>
      <c r="M133" s="55"/>
      <c r="N133" s="55"/>
      <c r="O133" s="55"/>
      <c r="P133" s="55"/>
      <c r="Q133" s="55"/>
      <c r="R133" s="55"/>
      <c r="U133" s="55"/>
      <c r="V133" s="55"/>
      <c r="W133" s="55"/>
      <c r="X133" s="55"/>
      <c r="Y133" s="55"/>
      <c r="Z133" s="55"/>
      <c r="AA133" s="55"/>
      <c r="AB133" s="55"/>
      <c r="AC133" s="56"/>
      <c r="AD133" s="55"/>
      <c r="AE133" s="55"/>
      <c r="AF133" s="55"/>
      <c r="AG133" s="55"/>
      <c r="AH133" s="55"/>
      <c r="AI133" s="55"/>
      <c r="AJ133" s="55"/>
      <c r="AK133" s="55"/>
      <c r="AL133" s="55"/>
      <c r="AM133" s="55"/>
    </row>
    <row r="134" spans="1:39" s="15" customFormat="1" ht="66.95" hidden="1" customHeight="1" outlineLevel="1" x14ac:dyDescent="0.2">
      <c r="A134" s="18"/>
      <c r="E134" s="55"/>
      <c r="F134" s="55"/>
      <c r="G134" s="55"/>
      <c r="H134" s="55"/>
      <c r="I134" s="55"/>
      <c r="J134" s="55"/>
      <c r="K134" s="55"/>
      <c r="M134" s="55"/>
      <c r="N134" s="55"/>
      <c r="O134" s="55"/>
      <c r="P134" s="55"/>
      <c r="Q134" s="55"/>
      <c r="R134" s="55"/>
      <c r="U134" s="55"/>
      <c r="V134" s="55"/>
      <c r="W134" s="55"/>
      <c r="X134" s="55"/>
      <c r="Y134" s="55"/>
      <c r="Z134" s="55"/>
      <c r="AA134" s="55"/>
      <c r="AB134" s="55"/>
      <c r="AC134" s="56"/>
      <c r="AD134" s="55"/>
      <c r="AE134" s="55"/>
      <c r="AF134" s="55"/>
      <c r="AG134" s="55"/>
      <c r="AH134" s="55"/>
      <c r="AI134" s="55"/>
      <c r="AJ134" s="55"/>
      <c r="AK134" s="55"/>
      <c r="AL134" s="55"/>
      <c r="AM134" s="55"/>
    </row>
    <row r="135" spans="1:39" s="15" customFormat="1" ht="15" customHeight="1" collapsed="1" x14ac:dyDescent="0.25">
      <c r="A135" s="18"/>
    </row>
    <row r="136" spans="1:39" s="15" customFormat="1" ht="40.15" customHeight="1" collapsed="1" x14ac:dyDescent="0.25">
      <c r="A136" s="291" t="s">
        <v>359</v>
      </c>
      <c r="B136" s="291"/>
      <c r="C136" s="291"/>
      <c r="D136" s="291"/>
      <c r="E136" s="291"/>
      <c r="F136" s="291"/>
      <c r="G136" s="291"/>
      <c r="H136" s="291"/>
      <c r="I136" s="291"/>
      <c r="J136" s="291"/>
      <c r="K136" s="291"/>
      <c r="L136" s="291"/>
      <c r="M136" s="291"/>
      <c r="N136" s="291"/>
      <c r="O136" s="291"/>
      <c r="P136" s="291"/>
      <c r="Q136" s="291"/>
      <c r="R136" s="291"/>
      <c r="S136" s="291"/>
      <c r="T136" s="291"/>
      <c r="U136" s="291"/>
      <c r="V136" s="291"/>
      <c r="W136" s="291"/>
      <c r="X136" s="291"/>
      <c r="Y136" s="291"/>
      <c r="Z136" s="291"/>
      <c r="AA136" s="291"/>
      <c r="AB136" s="291"/>
      <c r="AC136" s="291"/>
      <c r="AD136" s="291"/>
      <c r="AE136" s="291"/>
    </row>
    <row r="137" spans="1:39" s="15" customFormat="1" ht="19.899999999999999" hidden="1" customHeight="1" outlineLevel="1" x14ac:dyDescent="0.25">
      <c r="A137" s="18"/>
      <c r="B137" s="53" t="str">
        <f>+A19</f>
        <v>Total Rate of Contribution Density</v>
      </c>
      <c r="C137" s="53"/>
      <c r="D137" s="53"/>
      <c r="I137" s="53" t="str">
        <f>+A20</f>
        <v>Rate of contribution density (male)</v>
      </c>
      <c r="O137" s="53" t="str">
        <f>+A21</f>
        <v>Rate of contribution density (female)</v>
      </c>
      <c r="AA137" s="53"/>
      <c r="AB137" s="53"/>
      <c r="AC137" s="54"/>
    </row>
    <row r="138" spans="1:39" s="15" customFormat="1" ht="66.95" hidden="1" customHeight="1" outlineLevel="1" x14ac:dyDescent="0.2">
      <c r="A138" s="18"/>
      <c r="G138" s="55"/>
      <c r="H138" s="55"/>
      <c r="I138" s="55"/>
      <c r="J138" s="55"/>
      <c r="K138" s="55"/>
      <c r="P138" s="55"/>
      <c r="Q138" s="55"/>
      <c r="R138" s="55"/>
      <c r="W138" s="55"/>
      <c r="X138" s="55"/>
      <c r="Y138" s="55"/>
      <c r="Z138" s="55"/>
      <c r="AA138" s="55"/>
      <c r="AB138" s="55"/>
      <c r="AC138" s="56"/>
      <c r="AD138" s="55"/>
      <c r="AE138" s="55"/>
      <c r="AF138" s="55"/>
      <c r="AG138" s="55"/>
      <c r="AH138" s="55"/>
      <c r="AI138" s="55"/>
      <c r="AJ138" s="55"/>
      <c r="AK138" s="55"/>
      <c r="AL138" s="55"/>
      <c r="AM138" s="55"/>
    </row>
    <row r="139" spans="1:39" s="15" customFormat="1" ht="66.95" hidden="1" customHeight="1" outlineLevel="1" x14ac:dyDescent="0.2">
      <c r="A139" s="18"/>
      <c r="E139" s="55"/>
      <c r="F139" s="55"/>
      <c r="G139" s="55"/>
      <c r="H139" s="55"/>
      <c r="I139" s="55"/>
      <c r="J139" s="55"/>
      <c r="K139" s="55"/>
      <c r="M139" s="55"/>
      <c r="N139" s="55"/>
      <c r="O139" s="55"/>
      <c r="P139" s="55"/>
      <c r="Q139" s="55"/>
      <c r="R139" s="55"/>
      <c r="U139" s="55"/>
      <c r="V139" s="55"/>
      <c r="W139" s="55"/>
      <c r="X139" s="55"/>
      <c r="Y139" s="55"/>
      <c r="Z139" s="55"/>
      <c r="AA139" s="55"/>
      <c r="AB139" s="55"/>
      <c r="AC139" s="56"/>
      <c r="AD139" s="55"/>
      <c r="AE139" s="55"/>
      <c r="AF139" s="55"/>
      <c r="AG139" s="55"/>
      <c r="AH139" s="55"/>
      <c r="AI139" s="55"/>
      <c r="AJ139" s="55"/>
      <c r="AK139" s="55"/>
      <c r="AL139" s="55"/>
      <c r="AM139" s="55"/>
    </row>
    <row r="140" spans="1:39" s="15" customFormat="1" ht="66.95" hidden="1" customHeight="1" outlineLevel="1" x14ac:dyDescent="0.2">
      <c r="A140" s="18"/>
      <c r="E140" s="55"/>
      <c r="F140" s="55"/>
      <c r="G140" s="55"/>
      <c r="H140" s="55"/>
      <c r="I140" s="55"/>
      <c r="J140" s="55"/>
      <c r="K140" s="55"/>
      <c r="M140" s="55"/>
      <c r="N140" s="55"/>
      <c r="O140" s="55"/>
      <c r="P140" s="55"/>
      <c r="Q140" s="55"/>
      <c r="R140" s="55"/>
      <c r="U140" s="55"/>
      <c r="V140" s="55"/>
      <c r="W140" s="55"/>
      <c r="X140" s="55"/>
      <c r="Y140" s="55"/>
      <c r="Z140" s="55"/>
      <c r="AA140" s="55"/>
      <c r="AB140" s="55"/>
      <c r="AC140" s="56"/>
      <c r="AD140" s="55"/>
      <c r="AE140" s="55"/>
      <c r="AF140" s="55"/>
      <c r="AG140" s="55"/>
      <c r="AH140" s="55"/>
      <c r="AI140" s="55"/>
      <c r="AJ140" s="55"/>
      <c r="AK140" s="55"/>
      <c r="AL140" s="55"/>
      <c r="AM140" s="55"/>
    </row>
    <row r="141" spans="1:39" s="15" customFormat="1" ht="66.95" hidden="1" customHeight="1" outlineLevel="1" x14ac:dyDescent="0.2">
      <c r="A141" s="18"/>
      <c r="E141" s="55"/>
      <c r="F141" s="55"/>
      <c r="G141" s="55"/>
      <c r="H141" s="55"/>
      <c r="I141" s="55"/>
      <c r="J141" s="55"/>
      <c r="K141" s="55"/>
      <c r="M141" s="55"/>
      <c r="N141" s="55"/>
      <c r="O141" s="55"/>
      <c r="P141" s="55"/>
      <c r="Q141" s="55"/>
      <c r="R141" s="55"/>
      <c r="U141" s="55"/>
      <c r="V141" s="55"/>
      <c r="W141" s="55"/>
      <c r="X141" s="55"/>
      <c r="Y141" s="55"/>
      <c r="Z141" s="55"/>
      <c r="AA141" s="55"/>
      <c r="AB141" s="55"/>
      <c r="AC141" s="56"/>
      <c r="AD141" s="55"/>
      <c r="AE141" s="55"/>
      <c r="AF141" s="55"/>
      <c r="AG141" s="55"/>
      <c r="AH141" s="55"/>
      <c r="AI141" s="55"/>
      <c r="AJ141" s="55"/>
      <c r="AK141" s="55"/>
      <c r="AL141" s="55"/>
      <c r="AM141" s="55"/>
    </row>
    <row r="142" spans="1:39" ht="15" customHeight="1" collapsed="1" x14ac:dyDescent="0.25"/>
    <row r="143" spans="1:39" s="15" customFormat="1" ht="40.15" customHeight="1" collapsed="1" x14ac:dyDescent="0.25">
      <c r="A143" s="291" t="s">
        <v>360</v>
      </c>
      <c r="B143" s="291"/>
      <c r="C143" s="291"/>
      <c r="D143" s="291"/>
      <c r="E143" s="291"/>
      <c r="F143" s="291"/>
      <c r="G143" s="291"/>
      <c r="H143" s="291"/>
      <c r="I143" s="291"/>
      <c r="J143" s="291"/>
      <c r="K143" s="291"/>
      <c r="L143" s="291"/>
      <c r="M143" s="291"/>
      <c r="N143" s="291"/>
      <c r="O143" s="291"/>
      <c r="P143" s="291"/>
      <c r="Q143" s="291"/>
      <c r="R143" s="291"/>
      <c r="S143" s="291"/>
      <c r="T143" s="291"/>
      <c r="U143" s="291"/>
      <c r="V143" s="291"/>
      <c r="W143" s="291"/>
      <c r="X143" s="291"/>
      <c r="Y143" s="291"/>
      <c r="Z143" s="291"/>
      <c r="AA143" s="291"/>
      <c r="AB143" s="291"/>
      <c r="AC143" s="291"/>
      <c r="AD143" s="291"/>
      <c r="AE143" s="291"/>
    </row>
    <row r="144" spans="1:39" s="15" customFormat="1" ht="29.25" customHeight="1" x14ac:dyDescent="0.25">
      <c r="A144" s="103" t="str">
        <f>+A24</f>
        <v>Male Replacement Rates</v>
      </c>
      <c r="B144" s="53"/>
      <c r="C144" s="53"/>
      <c r="D144" s="53"/>
      <c r="I144" s="53"/>
      <c r="M144" s="53"/>
      <c r="S144" s="53"/>
      <c r="W144" s="58"/>
      <c r="AB144" s="53"/>
      <c r="AC144" s="54"/>
    </row>
    <row r="145" spans="1:39" s="15" customFormat="1" ht="19.899999999999999" hidden="1" customHeight="1" outlineLevel="1" x14ac:dyDescent="0.25">
      <c r="A145" s="19"/>
      <c r="B145" s="53" t="str">
        <f>A25</f>
        <v>Male Replacement rate, IG1-D1</v>
      </c>
      <c r="C145" s="53"/>
      <c r="D145" s="53"/>
      <c r="I145" s="53" t="str">
        <f>+A26</f>
        <v>Male Replacement rate, IG2-D1</v>
      </c>
      <c r="M145" s="53" t="str">
        <f>+A27</f>
        <v>Male Replacement rate, IG3-D1</v>
      </c>
      <c r="S145" s="53" t="str">
        <f>+A28</f>
        <v>Male Replacement rate, IG4-D1</v>
      </c>
      <c r="Y145" s="58" t="str">
        <f>+A29</f>
        <v>Male Replacement rate, IG5-D1</v>
      </c>
      <c r="AB145" s="53"/>
      <c r="AC145" s="54"/>
    </row>
    <row r="146" spans="1:39" s="15" customFormat="1" ht="66.95" hidden="1" customHeight="1" outlineLevel="1" x14ac:dyDescent="0.2">
      <c r="A146" s="19"/>
      <c r="G146" s="55"/>
      <c r="H146" s="55"/>
      <c r="I146" s="55"/>
      <c r="J146" s="55"/>
      <c r="K146" s="55"/>
      <c r="P146" s="55"/>
      <c r="Q146" s="55"/>
      <c r="R146" s="55"/>
      <c r="W146" s="55"/>
      <c r="X146" s="55"/>
      <c r="Y146" s="55"/>
      <c r="Z146" s="55"/>
      <c r="AA146" s="55"/>
      <c r="AB146" s="55"/>
      <c r="AC146" s="56"/>
      <c r="AD146" s="55"/>
      <c r="AE146" s="55"/>
      <c r="AF146" s="55"/>
      <c r="AG146" s="55"/>
      <c r="AH146" s="55"/>
      <c r="AI146" s="55"/>
      <c r="AJ146" s="55"/>
      <c r="AK146" s="55"/>
      <c r="AL146" s="55"/>
      <c r="AM146" s="55"/>
    </row>
    <row r="147" spans="1:39" s="15" customFormat="1" ht="66.95" hidden="1" customHeight="1" outlineLevel="1" x14ac:dyDescent="0.2">
      <c r="A147" s="19"/>
      <c r="E147" s="55"/>
      <c r="F147" s="55"/>
      <c r="G147" s="55"/>
      <c r="H147" s="55"/>
      <c r="I147" s="55"/>
      <c r="J147" s="55"/>
      <c r="K147" s="55"/>
      <c r="M147" s="55"/>
      <c r="N147" s="55"/>
      <c r="O147" s="55"/>
      <c r="P147" s="55"/>
      <c r="Q147" s="55"/>
      <c r="R147" s="55"/>
      <c r="U147" s="55"/>
      <c r="V147" s="55"/>
      <c r="W147" s="55"/>
      <c r="X147" s="55"/>
      <c r="Y147" s="55"/>
      <c r="Z147" s="55"/>
      <c r="AA147" s="55"/>
      <c r="AB147" s="55"/>
      <c r="AC147" s="56"/>
      <c r="AD147" s="55"/>
      <c r="AE147" s="55"/>
      <c r="AF147" s="55"/>
      <c r="AG147" s="55"/>
      <c r="AH147" s="55"/>
      <c r="AI147" s="55"/>
      <c r="AJ147" s="55"/>
      <c r="AK147" s="55"/>
      <c r="AL147" s="55"/>
      <c r="AM147" s="55"/>
    </row>
    <row r="148" spans="1:39" s="15" customFormat="1" ht="66.95" hidden="1" customHeight="1" outlineLevel="1" x14ac:dyDescent="0.2">
      <c r="A148" s="19"/>
      <c r="E148" s="55"/>
      <c r="F148" s="55"/>
      <c r="G148" s="55"/>
      <c r="H148" s="55"/>
      <c r="I148" s="55"/>
      <c r="J148" s="55"/>
      <c r="K148" s="55"/>
      <c r="M148" s="55"/>
      <c r="N148" s="55"/>
      <c r="O148" s="55"/>
      <c r="P148" s="55"/>
      <c r="Q148" s="55"/>
      <c r="R148" s="55"/>
      <c r="U148" s="55"/>
      <c r="V148" s="55"/>
      <c r="W148" s="55"/>
      <c r="X148" s="55"/>
      <c r="Y148" s="55"/>
      <c r="Z148" s="55"/>
      <c r="AA148" s="55"/>
      <c r="AB148" s="55"/>
      <c r="AC148" s="56"/>
      <c r="AD148" s="55"/>
      <c r="AE148" s="55"/>
      <c r="AF148" s="55"/>
      <c r="AG148" s="55"/>
      <c r="AH148" s="55"/>
      <c r="AI148" s="55"/>
      <c r="AJ148" s="55"/>
      <c r="AK148" s="55"/>
      <c r="AL148" s="55"/>
      <c r="AM148" s="55"/>
    </row>
    <row r="149" spans="1:39" s="15" customFormat="1" ht="66.95" hidden="1" customHeight="1" outlineLevel="1" x14ac:dyDescent="0.2">
      <c r="A149" s="19"/>
      <c r="E149" s="55"/>
      <c r="F149" s="55"/>
      <c r="G149" s="55"/>
      <c r="H149" s="55"/>
      <c r="I149" s="55"/>
      <c r="J149" s="55"/>
      <c r="K149" s="55"/>
      <c r="M149" s="55"/>
      <c r="N149" s="55"/>
      <c r="O149" s="55"/>
      <c r="P149" s="55"/>
      <c r="Q149" s="55"/>
      <c r="R149" s="55"/>
      <c r="U149" s="55"/>
      <c r="V149" s="55"/>
      <c r="W149" s="55"/>
      <c r="X149" s="55"/>
      <c r="Y149" s="55"/>
      <c r="Z149" s="55"/>
      <c r="AA149" s="55"/>
      <c r="AB149" s="55"/>
      <c r="AC149" s="56"/>
      <c r="AD149" s="55"/>
      <c r="AE149" s="55"/>
      <c r="AF149" s="55"/>
      <c r="AG149" s="55"/>
      <c r="AH149" s="55"/>
      <c r="AI149" s="55"/>
      <c r="AJ149" s="55"/>
      <c r="AK149" s="55"/>
      <c r="AL149" s="55"/>
      <c r="AM149" s="55"/>
    </row>
    <row r="150" spans="1:39" s="15" customFormat="1" ht="19.899999999999999" hidden="1" customHeight="1" outlineLevel="1" x14ac:dyDescent="0.25">
      <c r="A150" s="19"/>
      <c r="B150" s="53" t="str">
        <f>+A30</f>
        <v>Male Replacement rate, IG1-D2</v>
      </c>
      <c r="C150" s="53"/>
      <c r="D150" s="53"/>
      <c r="I150" s="53" t="str">
        <f>+A31</f>
        <v>Male Replacement rate, IG2-D2</v>
      </c>
      <c r="M150" s="53" t="str">
        <f>+A32</f>
        <v>Male Replacement rate, IG3-D2</v>
      </c>
      <c r="S150" s="53" t="str">
        <f>+A33</f>
        <v>Male Replacement rate, IG4-D2</v>
      </c>
      <c r="Y150" s="58" t="str">
        <f>+A34</f>
        <v>Male Replacement rate, IG5-D2</v>
      </c>
      <c r="AB150" s="53"/>
      <c r="AC150" s="54"/>
    </row>
    <row r="151" spans="1:39" s="15" customFormat="1" ht="66.95" hidden="1" customHeight="1" outlineLevel="1" x14ac:dyDescent="0.2">
      <c r="A151" s="19"/>
      <c r="G151" s="55"/>
      <c r="H151" s="55"/>
      <c r="I151" s="55"/>
      <c r="J151" s="55"/>
      <c r="K151" s="55"/>
      <c r="P151" s="55"/>
      <c r="Q151" s="55"/>
      <c r="R151" s="55"/>
      <c r="W151" s="55"/>
      <c r="X151" s="55"/>
      <c r="Y151" s="55"/>
      <c r="Z151" s="55"/>
      <c r="AA151" s="55"/>
      <c r="AB151" s="55"/>
      <c r="AC151" s="56"/>
      <c r="AD151" s="55"/>
      <c r="AE151" s="55"/>
      <c r="AF151" s="55"/>
      <c r="AG151" s="55"/>
      <c r="AH151" s="55"/>
      <c r="AI151" s="55"/>
      <c r="AJ151" s="55"/>
      <c r="AK151" s="55"/>
      <c r="AL151" s="55"/>
      <c r="AM151" s="55"/>
    </row>
    <row r="152" spans="1:39" s="15" customFormat="1" ht="66.95" hidden="1" customHeight="1" outlineLevel="1" x14ac:dyDescent="0.2">
      <c r="A152" s="19"/>
      <c r="E152" s="55"/>
      <c r="F152" s="55"/>
      <c r="G152" s="55"/>
      <c r="H152" s="55"/>
      <c r="I152" s="55"/>
      <c r="J152" s="55"/>
      <c r="K152" s="55"/>
      <c r="M152" s="55"/>
      <c r="N152" s="55"/>
      <c r="O152" s="55"/>
      <c r="P152" s="55"/>
      <c r="Q152" s="55"/>
      <c r="R152" s="55"/>
      <c r="U152" s="55"/>
      <c r="V152" s="55"/>
      <c r="W152" s="55"/>
      <c r="X152" s="55"/>
      <c r="Y152" s="55"/>
      <c r="Z152" s="55"/>
      <c r="AA152" s="55"/>
      <c r="AB152" s="55"/>
      <c r="AC152" s="56"/>
      <c r="AD152" s="55"/>
      <c r="AE152" s="55"/>
      <c r="AF152" s="55"/>
      <c r="AG152" s="55"/>
      <c r="AH152" s="55"/>
      <c r="AI152" s="55"/>
      <c r="AJ152" s="55"/>
      <c r="AK152" s="55"/>
      <c r="AL152" s="55"/>
      <c r="AM152" s="55"/>
    </row>
    <row r="153" spans="1:39" s="15" customFormat="1" ht="66.95" hidden="1" customHeight="1" outlineLevel="1" x14ac:dyDescent="0.2">
      <c r="A153" s="19"/>
      <c r="E153" s="55"/>
      <c r="F153" s="55"/>
      <c r="G153" s="55"/>
      <c r="H153" s="55"/>
      <c r="I153" s="55"/>
      <c r="J153" s="55"/>
      <c r="K153" s="55"/>
      <c r="M153" s="55"/>
      <c r="N153" s="55"/>
      <c r="O153" s="55"/>
      <c r="P153" s="55"/>
      <c r="Q153" s="55"/>
      <c r="R153" s="55"/>
      <c r="U153" s="55"/>
      <c r="V153" s="55"/>
      <c r="W153" s="55"/>
      <c r="X153" s="55"/>
      <c r="Y153" s="55"/>
      <c r="Z153" s="55"/>
      <c r="AA153" s="55"/>
      <c r="AB153" s="55"/>
      <c r="AC153" s="56"/>
      <c r="AD153" s="55"/>
      <c r="AE153" s="55"/>
      <c r="AF153" s="55"/>
      <c r="AG153" s="55"/>
      <c r="AH153" s="55"/>
      <c r="AI153" s="55"/>
      <c r="AJ153" s="55"/>
      <c r="AK153" s="55"/>
      <c r="AL153" s="55"/>
      <c r="AM153" s="55"/>
    </row>
    <row r="154" spans="1:39" s="15" customFormat="1" ht="66.95" hidden="1" customHeight="1" outlineLevel="1" x14ac:dyDescent="0.2">
      <c r="A154" s="19"/>
      <c r="E154" s="55"/>
      <c r="F154" s="55"/>
      <c r="G154" s="55"/>
      <c r="H154" s="55"/>
      <c r="I154" s="55"/>
      <c r="J154" s="55"/>
      <c r="K154" s="55"/>
      <c r="M154" s="55"/>
      <c r="N154" s="55"/>
      <c r="O154" s="55"/>
      <c r="P154" s="55"/>
      <c r="Q154" s="55"/>
      <c r="R154" s="55"/>
      <c r="U154" s="55"/>
      <c r="V154" s="55"/>
      <c r="W154" s="55"/>
      <c r="X154" s="55"/>
      <c r="Y154" s="55"/>
      <c r="Z154" s="55"/>
      <c r="AA154" s="55"/>
      <c r="AB154" s="55"/>
      <c r="AC154" s="56"/>
      <c r="AD154" s="55"/>
      <c r="AE154" s="55"/>
      <c r="AF154" s="55"/>
      <c r="AG154" s="55"/>
      <c r="AH154" s="55"/>
      <c r="AI154" s="55"/>
      <c r="AJ154" s="55"/>
      <c r="AK154" s="55"/>
      <c r="AL154" s="55"/>
      <c r="AM154" s="55"/>
    </row>
    <row r="155" spans="1:39" s="15" customFormat="1" ht="19.899999999999999" hidden="1" customHeight="1" outlineLevel="1" x14ac:dyDescent="0.25">
      <c r="A155" s="19"/>
      <c r="B155" s="53" t="str">
        <f>+A35</f>
        <v>Male Replacement rate, IG1-D3</v>
      </c>
      <c r="C155" s="53"/>
      <c r="D155" s="53"/>
      <c r="I155" s="53" t="str">
        <f>+A36</f>
        <v>Male Replacement rate, IG2-D3</v>
      </c>
      <c r="M155" s="53" t="str">
        <f>+A37</f>
        <v>Male Replacement rate, IG3-D3</v>
      </c>
      <c r="S155" s="53" t="str">
        <f>+A38</f>
        <v>Male Replacement rate, IG4-D3</v>
      </c>
      <c r="Y155" s="58" t="str">
        <f>+A39</f>
        <v>Male Replacement rate, IG5-D3</v>
      </c>
      <c r="AB155" s="53"/>
      <c r="AC155" s="54"/>
    </row>
    <row r="156" spans="1:39" s="15" customFormat="1" ht="66.95" hidden="1" customHeight="1" outlineLevel="1" x14ac:dyDescent="0.2">
      <c r="A156" s="19"/>
      <c r="G156" s="55"/>
      <c r="H156" s="55"/>
      <c r="I156" s="55"/>
      <c r="J156" s="55"/>
      <c r="K156" s="55"/>
      <c r="P156" s="55"/>
      <c r="Q156" s="55"/>
      <c r="R156" s="55"/>
      <c r="W156" s="55"/>
      <c r="X156" s="55"/>
      <c r="Y156" s="55"/>
      <c r="Z156" s="55"/>
      <c r="AA156" s="55"/>
      <c r="AB156" s="55"/>
      <c r="AC156" s="56"/>
      <c r="AD156" s="55"/>
      <c r="AE156" s="55"/>
      <c r="AF156" s="55"/>
      <c r="AG156" s="55"/>
      <c r="AH156" s="55"/>
      <c r="AI156" s="55"/>
      <c r="AJ156" s="55"/>
      <c r="AK156" s="55"/>
      <c r="AL156" s="55"/>
      <c r="AM156" s="55"/>
    </row>
    <row r="157" spans="1:39" s="15" customFormat="1" ht="66.95" hidden="1" customHeight="1" outlineLevel="1" x14ac:dyDescent="0.2">
      <c r="A157" s="19"/>
      <c r="E157" s="55"/>
      <c r="F157" s="55"/>
      <c r="G157" s="55"/>
      <c r="H157" s="55"/>
      <c r="I157" s="55"/>
      <c r="J157" s="55"/>
      <c r="K157" s="55"/>
      <c r="M157" s="55"/>
      <c r="N157" s="55"/>
      <c r="O157" s="55"/>
      <c r="P157" s="55"/>
      <c r="Q157" s="55"/>
      <c r="R157" s="55"/>
      <c r="U157" s="55"/>
      <c r="V157" s="55"/>
      <c r="W157" s="55"/>
      <c r="X157" s="55"/>
      <c r="Y157" s="55"/>
      <c r="Z157" s="55"/>
      <c r="AA157" s="55"/>
      <c r="AB157" s="55"/>
      <c r="AC157" s="56"/>
      <c r="AD157" s="55"/>
      <c r="AE157" s="55"/>
      <c r="AF157" s="55"/>
      <c r="AG157" s="55"/>
      <c r="AH157" s="55"/>
      <c r="AI157" s="55"/>
      <c r="AJ157" s="55"/>
      <c r="AK157" s="55"/>
      <c r="AL157" s="55"/>
      <c r="AM157" s="55"/>
    </row>
    <row r="158" spans="1:39" s="15" customFormat="1" ht="66.95" hidden="1" customHeight="1" outlineLevel="1" x14ac:dyDescent="0.2">
      <c r="A158" s="19"/>
      <c r="E158" s="55"/>
      <c r="F158" s="55"/>
      <c r="G158" s="55"/>
      <c r="H158" s="55"/>
      <c r="I158" s="55"/>
      <c r="J158" s="55"/>
      <c r="K158" s="55"/>
      <c r="M158" s="55"/>
      <c r="N158" s="55"/>
      <c r="O158" s="55"/>
      <c r="P158" s="55"/>
      <c r="Q158" s="55"/>
      <c r="R158" s="55"/>
      <c r="U158" s="55"/>
      <c r="V158" s="55"/>
      <c r="W158" s="55"/>
      <c r="X158" s="55"/>
      <c r="Y158" s="55"/>
      <c r="Z158" s="55"/>
      <c r="AA158" s="55"/>
      <c r="AB158" s="55"/>
      <c r="AC158" s="56"/>
      <c r="AD158" s="55"/>
      <c r="AE158" s="55"/>
      <c r="AF158" s="55"/>
      <c r="AG158" s="55"/>
      <c r="AH158" s="55"/>
      <c r="AI158" s="55"/>
      <c r="AJ158" s="55"/>
      <c r="AK158" s="55"/>
      <c r="AL158" s="55"/>
      <c r="AM158" s="55"/>
    </row>
    <row r="159" spans="1:39" s="15" customFormat="1" ht="66.95" hidden="1" customHeight="1" outlineLevel="1" x14ac:dyDescent="0.2">
      <c r="A159" s="19"/>
      <c r="E159" s="55"/>
      <c r="F159" s="55"/>
      <c r="G159" s="55"/>
      <c r="H159" s="55"/>
      <c r="I159" s="55"/>
      <c r="J159" s="55"/>
      <c r="K159" s="55"/>
      <c r="M159" s="55"/>
      <c r="N159" s="55"/>
      <c r="O159" s="55"/>
      <c r="P159" s="55"/>
      <c r="Q159" s="55"/>
      <c r="R159" s="55"/>
      <c r="U159" s="55"/>
      <c r="V159" s="55"/>
      <c r="W159" s="55"/>
      <c r="X159" s="55"/>
      <c r="Y159" s="55"/>
      <c r="Z159" s="55"/>
      <c r="AA159" s="55"/>
      <c r="AB159" s="55"/>
      <c r="AC159" s="56"/>
      <c r="AD159" s="55"/>
      <c r="AE159" s="55"/>
      <c r="AF159" s="55"/>
      <c r="AG159" s="55"/>
      <c r="AH159" s="55"/>
      <c r="AI159" s="55"/>
      <c r="AJ159" s="55"/>
      <c r="AK159" s="55"/>
      <c r="AL159" s="55"/>
      <c r="AM159" s="55"/>
    </row>
    <row r="160" spans="1:39" ht="15" customHeight="1" collapsed="1" x14ac:dyDescent="0.25"/>
    <row r="161" spans="1:39" s="15" customFormat="1" ht="26.25" customHeight="1" x14ac:dyDescent="0.25">
      <c r="A161" s="103" t="str">
        <f>A40</f>
        <v>Female Replacement Rates</v>
      </c>
      <c r="B161" s="53"/>
      <c r="C161" s="53"/>
      <c r="D161" s="53"/>
      <c r="I161" s="53"/>
      <c r="M161" s="53"/>
      <c r="S161" s="53"/>
      <c r="W161" s="58"/>
      <c r="AB161" s="53"/>
      <c r="AC161" s="54"/>
    </row>
    <row r="162" spans="1:39" s="15" customFormat="1" ht="19.899999999999999" hidden="1" customHeight="1" outlineLevel="1" x14ac:dyDescent="0.25">
      <c r="A162" s="19"/>
      <c r="B162" s="53" t="str">
        <f>A41</f>
        <v>Female Replacement rate, IG1-D1</v>
      </c>
      <c r="C162" s="53"/>
      <c r="D162" s="53"/>
      <c r="I162" s="53" t="str">
        <f>+A42</f>
        <v>Female Replacement rate, IG2-D1</v>
      </c>
      <c r="M162" s="53" t="str">
        <f>+A43</f>
        <v>Female Replacement rate, IG3-D1</v>
      </c>
      <c r="S162" s="53" t="str">
        <f>+A44</f>
        <v>Female Replacement rate, IG4-D1</v>
      </c>
      <c r="Y162" s="58" t="str">
        <f>+A45</f>
        <v>Female Replacement rate, IG5-D1</v>
      </c>
      <c r="AB162" s="53"/>
      <c r="AC162" s="54"/>
    </row>
    <row r="163" spans="1:39" s="15" customFormat="1" ht="66.95" hidden="1" customHeight="1" outlineLevel="1" x14ac:dyDescent="0.2">
      <c r="A163" s="19"/>
      <c r="G163" s="55"/>
      <c r="H163" s="55"/>
      <c r="I163" s="55"/>
      <c r="J163" s="55"/>
      <c r="K163" s="55"/>
      <c r="P163" s="55"/>
      <c r="Q163" s="55"/>
      <c r="R163" s="55"/>
      <c r="W163" s="55"/>
      <c r="X163" s="55"/>
      <c r="Y163" s="55"/>
      <c r="Z163" s="55"/>
      <c r="AA163" s="55"/>
      <c r="AB163" s="55"/>
      <c r="AC163" s="56"/>
      <c r="AD163" s="105"/>
      <c r="AE163" s="55"/>
      <c r="AF163" s="55"/>
      <c r="AG163" s="55"/>
      <c r="AH163" s="55"/>
      <c r="AI163" s="55"/>
      <c r="AJ163" s="55"/>
      <c r="AK163" s="55"/>
      <c r="AL163" s="55"/>
      <c r="AM163" s="55"/>
    </row>
    <row r="164" spans="1:39" s="15" customFormat="1" ht="66.95" hidden="1" customHeight="1" outlineLevel="1" x14ac:dyDescent="0.2">
      <c r="A164" s="19"/>
      <c r="E164" s="55"/>
      <c r="F164" s="55"/>
      <c r="G164" s="55"/>
      <c r="H164" s="55"/>
      <c r="I164" s="55"/>
      <c r="J164" s="55"/>
      <c r="K164" s="55"/>
      <c r="M164" s="55"/>
      <c r="N164" s="55"/>
      <c r="O164" s="55"/>
      <c r="P164" s="55"/>
      <c r="Q164" s="55"/>
      <c r="R164" s="55"/>
      <c r="U164" s="55"/>
      <c r="V164" s="55"/>
      <c r="W164" s="55"/>
      <c r="X164" s="55"/>
      <c r="Y164" s="55"/>
      <c r="Z164" s="55"/>
      <c r="AA164" s="55"/>
      <c r="AB164" s="55"/>
      <c r="AC164" s="56"/>
      <c r="AD164" s="55"/>
      <c r="AE164" s="55"/>
      <c r="AF164" s="55"/>
      <c r="AG164" s="55"/>
      <c r="AH164" s="55"/>
      <c r="AI164" s="55"/>
      <c r="AJ164" s="55"/>
      <c r="AK164" s="55"/>
      <c r="AL164" s="55"/>
      <c r="AM164" s="55"/>
    </row>
    <row r="165" spans="1:39" s="15" customFormat="1" ht="66.95" hidden="1" customHeight="1" outlineLevel="1" x14ac:dyDescent="0.2">
      <c r="A165" s="19"/>
      <c r="E165" s="55"/>
      <c r="F165" s="55"/>
      <c r="G165" s="55"/>
      <c r="H165" s="55"/>
      <c r="I165" s="55"/>
      <c r="J165" s="55"/>
      <c r="K165" s="55"/>
      <c r="M165" s="55"/>
      <c r="N165" s="55"/>
      <c r="O165" s="55"/>
      <c r="P165" s="55"/>
      <c r="Q165" s="55"/>
      <c r="R165" s="55"/>
      <c r="U165" s="55"/>
      <c r="V165" s="55"/>
      <c r="W165" s="55"/>
      <c r="X165" s="55"/>
      <c r="Y165" s="55"/>
      <c r="Z165" s="55"/>
      <c r="AA165" s="55"/>
      <c r="AB165" s="55"/>
      <c r="AC165" s="56"/>
      <c r="AD165" s="55"/>
      <c r="AE165" s="55"/>
      <c r="AF165" s="55"/>
      <c r="AG165" s="55"/>
      <c r="AH165" s="55"/>
      <c r="AI165" s="55"/>
      <c r="AJ165" s="55"/>
      <c r="AK165" s="55"/>
      <c r="AL165" s="55"/>
      <c r="AM165" s="55"/>
    </row>
    <row r="166" spans="1:39" s="15" customFormat="1" ht="66.95" hidden="1" customHeight="1" outlineLevel="1" x14ac:dyDescent="0.2">
      <c r="A166" s="19"/>
      <c r="E166" s="55"/>
      <c r="F166" s="55"/>
      <c r="G166" s="55"/>
      <c r="H166" s="55"/>
      <c r="I166" s="55"/>
      <c r="J166" s="55"/>
      <c r="K166" s="55"/>
      <c r="M166" s="55"/>
      <c r="N166" s="55"/>
      <c r="O166" s="55"/>
      <c r="P166" s="55"/>
      <c r="Q166" s="55"/>
      <c r="R166" s="55"/>
      <c r="U166" s="55"/>
      <c r="V166" s="55"/>
      <c r="W166" s="55"/>
      <c r="X166" s="55"/>
      <c r="Y166" s="55"/>
      <c r="Z166" s="55"/>
      <c r="AA166" s="55"/>
      <c r="AB166" s="55"/>
      <c r="AC166" s="56"/>
      <c r="AD166" s="55"/>
      <c r="AE166" s="55"/>
      <c r="AF166" s="55"/>
      <c r="AG166" s="55"/>
      <c r="AH166" s="55"/>
      <c r="AI166" s="55"/>
      <c r="AJ166" s="55"/>
      <c r="AK166" s="55"/>
      <c r="AL166" s="55"/>
      <c r="AM166" s="55"/>
    </row>
    <row r="167" spans="1:39" s="15" customFormat="1" ht="19.899999999999999" hidden="1" customHeight="1" outlineLevel="1" x14ac:dyDescent="0.25">
      <c r="A167" s="19"/>
      <c r="B167" s="53" t="str">
        <f>+A46</f>
        <v>Female Replacement rate, IG1-D2</v>
      </c>
      <c r="C167" s="53"/>
      <c r="D167" s="53"/>
      <c r="I167" s="53" t="str">
        <f>+A47</f>
        <v>Female Replacement rate, IG2-D2</v>
      </c>
      <c r="M167" s="53" t="str">
        <f>+A48</f>
        <v>Female Replacement rate, IG3-D2</v>
      </c>
      <c r="S167" s="53" t="str">
        <f>+A49</f>
        <v>Female Replacement rate, IG4-D2</v>
      </c>
      <c r="Y167" s="58" t="str">
        <f>+A50</f>
        <v>Female Replacement rate, IG5-D2</v>
      </c>
      <c r="AB167" s="53"/>
      <c r="AC167" s="54"/>
    </row>
    <row r="168" spans="1:39" s="15" customFormat="1" ht="66.95" hidden="1" customHeight="1" outlineLevel="1" x14ac:dyDescent="0.2">
      <c r="A168" s="19"/>
      <c r="G168" s="55"/>
      <c r="H168" s="55"/>
      <c r="I168" s="55"/>
      <c r="J168" s="55"/>
      <c r="K168" s="55"/>
      <c r="P168" s="55"/>
      <c r="Q168" s="55"/>
      <c r="R168" s="55"/>
      <c r="W168" s="55"/>
      <c r="X168" s="55"/>
      <c r="Y168" s="55"/>
      <c r="Z168" s="55"/>
      <c r="AA168" s="55"/>
      <c r="AB168" s="55"/>
      <c r="AC168" s="56"/>
      <c r="AD168" s="55"/>
      <c r="AE168" s="55"/>
      <c r="AF168" s="55"/>
      <c r="AG168" s="55"/>
      <c r="AH168" s="55"/>
      <c r="AI168" s="55"/>
      <c r="AJ168" s="55"/>
      <c r="AK168" s="55"/>
      <c r="AL168" s="55"/>
      <c r="AM168" s="55"/>
    </row>
    <row r="169" spans="1:39" s="15" customFormat="1" ht="66.95" hidden="1" customHeight="1" outlineLevel="1" x14ac:dyDescent="0.2">
      <c r="A169" s="19"/>
      <c r="E169" s="55"/>
      <c r="F169" s="55"/>
      <c r="G169" s="55"/>
      <c r="H169" s="55"/>
      <c r="I169" s="55"/>
      <c r="J169" s="55"/>
      <c r="K169" s="55"/>
      <c r="M169" s="55"/>
      <c r="N169" s="55"/>
      <c r="O169" s="55"/>
      <c r="P169" s="55"/>
      <c r="Q169" s="55"/>
      <c r="R169" s="55"/>
      <c r="U169" s="55"/>
      <c r="V169" s="55"/>
      <c r="W169" s="55"/>
      <c r="X169" s="55"/>
      <c r="Y169" s="55"/>
      <c r="Z169" s="55"/>
      <c r="AA169" s="55"/>
      <c r="AB169" s="55"/>
      <c r="AC169" s="56"/>
      <c r="AD169" s="55"/>
      <c r="AE169" s="55"/>
      <c r="AF169" s="55"/>
      <c r="AG169" s="55"/>
      <c r="AH169" s="55"/>
      <c r="AI169" s="55"/>
      <c r="AJ169" s="55"/>
      <c r="AK169" s="55"/>
      <c r="AL169" s="55"/>
      <c r="AM169" s="55"/>
    </row>
    <row r="170" spans="1:39" s="15" customFormat="1" ht="66.95" hidden="1" customHeight="1" outlineLevel="1" x14ac:dyDescent="0.2">
      <c r="A170" s="19"/>
      <c r="E170" s="55"/>
      <c r="F170" s="55"/>
      <c r="G170" s="55"/>
      <c r="H170" s="55"/>
      <c r="I170" s="55"/>
      <c r="J170" s="55"/>
      <c r="K170" s="55"/>
      <c r="M170" s="55"/>
      <c r="N170" s="55"/>
      <c r="O170" s="55"/>
      <c r="P170" s="55"/>
      <c r="Q170" s="55"/>
      <c r="R170" s="55"/>
      <c r="U170" s="55"/>
      <c r="V170" s="55"/>
      <c r="W170" s="55"/>
      <c r="X170" s="55"/>
      <c r="Y170" s="55"/>
      <c r="Z170" s="55"/>
      <c r="AA170" s="55"/>
      <c r="AB170" s="55"/>
      <c r="AC170" s="56"/>
      <c r="AD170" s="55"/>
      <c r="AE170" s="55"/>
      <c r="AF170" s="55"/>
      <c r="AG170" s="55"/>
      <c r="AH170" s="55"/>
      <c r="AI170" s="55"/>
      <c r="AJ170" s="55"/>
      <c r="AK170" s="55"/>
      <c r="AL170" s="55"/>
      <c r="AM170" s="55"/>
    </row>
    <row r="171" spans="1:39" s="15" customFormat="1" ht="66.95" hidden="1" customHeight="1" outlineLevel="1" x14ac:dyDescent="0.2">
      <c r="A171" s="19"/>
      <c r="E171" s="55"/>
      <c r="F171" s="55"/>
      <c r="G171" s="55"/>
      <c r="H171" s="55"/>
      <c r="I171" s="55"/>
      <c r="J171" s="55"/>
      <c r="K171" s="55"/>
      <c r="M171" s="55"/>
      <c r="N171" s="55"/>
      <c r="O171" s="55"/>
      <c r="P171" s="55"/>
      <c r="Q171" s="55"/>
      <c r="R171" s="55"/>
      <c r="U171" s="55"/>
      <c r="V171" s="55"/>
      <c r="W171" s="55"/>
      <c r="X171" s="55"/>
      <c r="Y171" s="55"/>
      <c r="Z171" s="55"/>
      <c r="AA171" s="55"/>
      <c r="AB171" s="55"/>
      <c r="AC171" s="56"/>
      <c r="AD171" s="55"/>
      <c r="AE171" s="55"/>
      <c r="AF171" s="55"/>
      <c r="AG171" s="55"/>
      <c r="AH171" s="55"/>
      <c r="AI171" s="55"/>
      <c r="AJ171" s="55"/>
      <c r="AK171" s="55"/>
      <c r="AL171" s="55"/>
      <c r="AM171" s="55"/>
    </row>
    <row r="172" spans="1:39" s="15" customFormat="1" ht="19.899999999999999" hidden="1" customHeight="1" outlineLevel="1" x14ac:dyDescent="0.25">
      <c r="A172" s="19"/>
      <c r="B172" s="53" t="str">
        <f>+A51</f>
        <v>Female Replacement rate, IG1-D3</v>
      </c>
      <c r="C172" s="53"/>
      <c r="D172" s="53"/>
      <c r="I172" s="53" t="str">
        <f>+A52</f>
        <v>Female Replacement rate, IG2-D3</v>
      </c>
      <c r="M172" s="53" t="str">
        <f>+A53</f>
        <v>Female Replacement rate, IG3-D3</v>
      </c>
      <c r="S172" s="53" t="str">
        <f>+A54</f>
        <v>Female Replacement rate, IG4-D3</v>
      </c>
      <c r="Y172" s="58" t="str">
        <f>+A55</f>
        <v>Female Replacement rate, IG5-D3</v>
      </c>
      <c r="AB172" s="53"/>
      <c r="AC172" s="54"/>
    </row>
    <row r="173" spans="1:39" s="15" customFormat="1" ht="66.95" hidden="1" customHeight="1" outlineLevel="1" x14ac:dyDescent="0.2">
      <c r="A173" s="19"/>
      <c r="G173" s="55"/>
      <c r="H173" s="55"/>
      <c r="I173" s="55"/>
      <c r="J173" s="55"/>
      <c r="K173" s="55"/>
      <c r="P173" s="55"/>
      <c r="Q173" s="55"/>
      <c r="R173" s="55"/>
      <c r="W173" s="55"/>
      <c r="X173" s="55"/>
      <c r="Y173" s="55"/>
      <c r="Z173" s="55"/>
      <c r="AA173" s="55"/>
      <c r="AB173" s="55"/>
      <c r="AC173" s="56"/>
      <c r="AD173" s="55"/>
      <c r="AE173" s="55"/>
      <c r="AF173" s="55"/>
      <c r="AG173" s="55"/>
      <c r="AH173" s="55"/>
      <c r="AI173" s="55"/>
      <c r="AJ173" s="55"/>
      <c r="AK173" s="55"/>
      <c r="AL173" s="55"/>
      <c r="AM173" s="55"/>
    </row>
    <row r="174" spans="1:39" s="15" customFormat="1" ht="66.95" hidden="1" customHeight="1" outlineLevel="1" x14ac:dyDescent="0.2">
      <c r="A174" s="19"/>
      <c r="E174" s="55"/>
      <c r="F174" s="55"/>
      <c r="G174" s="55"/>
      <c r="H174" s="55"/>
      <c r="I174" s="55"/>
      <c r="J174" s="55"/>
      <c r="K174" s="55"/>
      <c r="M174" s="55"/>
      <c r="N174" s="55"/>
      <c r="O174" s="55"/>
      <c r="P174" s="55"/>
      <c r="Q174" s="55"/>
      <c r="R174" s="55"/>
      <c r="U174" s="55"/>
      <c r="V174" s="55"/>
      <c r="W174" s="55"/>
      <c r="X174" s="55"/>
      <c r="Y174" s="55"/>
      <c r="Z174" s="55"/>
      <c r="AA174" s="55"/>
      <c r="AB174" s="55"/>
      <c r="AC174" s="56"/>
      <c r="AD174" s="55"/>
      <c r="AE174" s="55"/>
      <c r="AF174" s="55"/>
      <c r="AG174" s="55"/>
      <c r="AH174" s="55"/>
      <c r="AI174" s="55"/>
      <c r="AJ174" s="55"/>
      <c r="AK174" s="55"/>
      <c r="AL174" s="55"/>
      <c r="AM174" s="55"/>
    </row>
    <row r="175" spans="1:39" s="15" customFormat="1" ht="66.95" hidden="1" customHeight="1" outlineLevel="1" x14ac:dyDescent="0.2">
      <c r="A175" s="19"/>
      <c r="E175" s="55"/>
      <c r="F175" s="55"/>
      <c r="G175" s="55"/>
      <c r="H175" s="55"/>
      <c r="I175" s="55"/>
      <c r="J175" s="55"/>
      <c r="K175" s="55"/>
      <c r="M175" s="55"/>
      <c r="N175" s="55"/>
      <c r="O175" s="55"/>
      <c r="P175" s="55"/>
      <c r="Q175" s="55"/>
      <c r="R175" s="55"/>
      <c r="U175" s="55"/>
      <c r="V175" s="55"/>
      <c r="W175" s="55"/>
      <c r="X175" s="55"/>
      <c r="Y175" s="55"/>
      <c r="Z175" s="55"/>
      <c r="AA175" s="55"/>
      <c r="AB175" s="55"/>
      <c r="AC175" s="56"/>
      <c r="AD175" s="55"/>
      <c r="AE175" s="55"/>
      <c r="AF175" s="55"/>
      <c r="AG175" s="55"/>
      <c r="AH175" s="55"/>
      <c r="AI175" s="55"/>
      <c r="AJ175" s="55"/>
      <c r="AK175" s="55"/>
      <c r="AL175" s="55"/>
      <c r="AM175" s="55"/>
    </row>
    <row r="176" spans="1:39" s="15" customFormat="1" ht="66.95" hidden="1" customHeight="1" outlineLevel="1" x14ac:dyDescent="0.2">
      <c r="A176" s="19"/>
      <c r="E176" s="55"/>
      <c r="F176" s="55"/>
      <c r="G176" s="55"/>
      <c r="H176" s="55"/>
      <c r="I176" s="55"/>
      <c r="J176" s="55"/>
      <c r="K176" s="55"/>
      <c r="M176" s="55"/>
      <c r="N176" s="55"/>
      <c r="O176" s="55"/>
      <c r="P176" s="55"/>
      <c r="Q176" s="55"/>
      <c r="R176" s="55"/>
      <c r="U176" s="55"/>
      <c r="V176" s="55"/>
      <c r="W176" s="55"/>
      <c r="X176" s="55"/>
      <c r="Y176" s="55"/>
      <c r="Z176" s="55"/>
      <c r="AA176" s="55"/>
      <c r="AB176" s="55"/>
      <c r="AC176" s="56"/>
      <c r="AD176" s="55"/>
      <c r="AE176" s="55"/>
      <c r="AF176" s="55"/>
      <c r="AG176" s="55"/>
      <c r="AH176" s="55"/>
      <c r="AI176" s="55"/>
      <c r="AJ176" s="55"/>
      <c r="AK176" s="55"/>
      <c r="AL176" s="55"/>
      <c r="AM176" s="55"/>
    </row>
    <row r="177" spans="1:39" s="15" customFormat="1" ht="15" customHeight="1" collapsed="1" x14ac:dyDescent="0.2">
      <c r="A177" s="19"/>
      <c r="E177" s="55"/>
      <c r="F177" s="55"/>
      <c r="G177" s="55"/>
      <c r="H177" s="55"/>
      <c r="I177" s="55"/>
      <c r="J177" s="55"/>
      <c r="K177" s="55"/>
      <c r="M177" s="55"/>
      <c r="N177" s="55"/>
      <c r="O177" s="55"/>
      <c r="P177" s="55"/>
      <c r="Q177" s="55"/>
      <c r="R177" s="55"/>
      <c r="U177" s="55"/>
      <c r="V177" s="55"/>
      <c r="W177" s="55"/>
      <c r="X177" s="55"/>
      <c r="Y177" s="55"/>
      <c r="Z177" s="55"/>
      <c r="AA177" s="55"/>
      <c r="AB177" s="55"/>
      <c r="AC177" s="56"/>
      <c r="AD177" s="55"/>
      <c r="AE177" s="55"/>
      <c r="AF177" s="55"/>
      <c r="AG177" s="55"/>
      <c r="AH177" s="55"/>
      <c r="AI177" s="55"/>
      <c r="AJ177" s="55"/>
      <c r="AK177" s="55"/>
      <c r="AL177" s="55"/>
      <c r="AM177" s="55"/>
    </row>
    <row r="178" spans="1:39" s="15" customFormat="1" ht="24.75" customHeight="1" x14ac:dyDescent="0.25">
      <c r="A178" s="103" t="str">
        <f>A57</f>
        <v>Implicit Rates of Return, Male</v>
      </c>
      <c r="B178" s="53"/>
      <c r="C178" s="53"/>
      <c r="D178" s="53"/>
      <c r="I178" s="53"/>
      <c r="M178" s="53"/>
      <c r="S178" s="53"/>
      <c r="W178" s="58"/>
      <c r="AB178" s="53"/>
      <c r="AC178" s="54"/>
    </row>
    <row r="179" spans="1:39" s="15" customFormat="1" ht="19.899999999999999" hidden="1" customHeight="1" outlineLevel="1" x14ac:dyDescent="0.25">
      <c r="A179" s="19"/>
      <c r="B179" s="53" t="str">
        <f>A58</f>
        <v>Implicit Rate Return, Male, IG1-D1</v>
      </c>
      <c r="C179" s="53"/>
      <c r="D179" s="53"/>
      <c r="I179" s="53" t="str">
        <f>+A59</f>
        <v>Implicit Rate Return, Male, IG2-D1</v>
      </c>
      <c r="M179" s="53" t="str">
        <f>+A60</f>
        <v>Implicit Rate Return, Male, IG3-D1</v>
      </c>
      <c r="S179" s="53" t="str">
        <f>+A61</f>
        <v>Implicit Rate Return, Male, IG4-D1</v>
      </c>
      <c r="Y179" s="58" t="str">
        <f>+A62</f>
        <v>Implicit Rate Return, Male, IG5-D1</v>
      </c>
      <c r="AB179" s="53"/>
      <c r="AC179" s="54"/>
    </row>
    <row r="180" spans="1:39" s="15" customFormat="1" ht="66.95" hidden="1" customHeight="1" outlineLevel="1" x14ac:dyDescent="0.2">
      <c r="A180" s="19"/>
      <c r="G180" s="55"/>
      <c r="H180" s="55"/>
      <c r="I180" s="55"/>
      <c r="J180" s="55"/>
      <c r="K180" s="55"/>
      <c r="P180" s="55"/>
      <c r="Q180" s="55"/>
      <c r="R180" s="55"/>
      <c r="W180" s="55"/>
      <c r="X180" s="55"/>
      <c r="Y180" s="55"/>
      <c r="Z180" s="55"/>
      <c r="AA180" s="55"/>
      <c r="AB180" s="55"/>
      <c r="AC180" s="56"/>
      <c r="AD180" s="55"/>
      <c r="AE180" s="55"/>
      <c r="AF180" s="55"/>
      <c r="AG180" s="55"/>
      <c r="AH180" s="55"/>
      <c r="AI180" s="55"/>
      <c r="AJ180" s="55"/>
      <c r="AK180" s="55"/>
      <c r="AL180" s="55"/>
      <c r="AM180" s="55"/>
    </row>
    <row r="181" spans="1:39" s="15" customFormat="1" ht="66.95" hidden="1" customHeight="1" outlineLevel="1" x14ac:dyDescent="0.2">
      <c r="A181" s="19"/>
      <c r="E181" s="55"/>
      <c r="F181" s="55"/>
      <c r="G181" s="55"/>
      <c r="H181" s="55"/>
      <c r="I181" s="55"/>
      <c r="J181" s="55"/>
      <c r="K181" s="55"/>
      <c r="M181" s="55"/>
      <c r="N181" s="55"/>
      <c r="O181" s="55"/>
      <c r="P181" s="55"/>
      <c r="Q181" s="55"/>
      <c r="R181" s="55"/>
      <c r="U181" s="55"/>
      <c r="V181" s="55"/>
      <c r="W181" s="55"/>
      <c r="X181" s="55"/>
      <c r="Y181" s="55"/>
      <c r="Z181" s="55"/>
      <c r="AA181" s="55"/>
      <c r="AB181" s="55"/>
      <c r="AC181" s="56"/>
      <c r="AD181" s="55"/>
      <c r="AE181" s="55"/>
      <c r="AF181" s="55"/>
      <c r="AG181" s="55"/>
      <c r="AH181" s="55"/>
      <c r="AI181" s="55"/>
      <c r="AJ181" s="55"/>
      <c r="AK181" s="55"/>
      <c r="AL181" s="55"/>
      <c r="AM181" s="55"/>
    </row>
    <row r="182" spans="1:39" s="15" customFormat="1" ht="66.95" hidden="1" customHeight="1" outlineLevel="1" x14ac:dyDescent="0.2">
      <c r="A182" s="19"/>
      <c r="E182" s="55"/>
      <c r="F182" s="55"/>
      <c r="G182" s="55"/>
      <c r="H182" s="55"/>
      <c r="I182" s="55"/>
      <c r="J182" s="55"/>
      <c r="K182" s="55"/>
      <c r="M182" s="55"/>
      <c r="N182" s="55"/>
      <c r="O182" s="55"/>
      <c r="P182" s="55"/>
      <c r="Q182" s="55"/>
      <c r="R182" s="55"/>
      <c r="U182" s="55"/>
      <c r="V182" s="55"/>
      <c r="W182" s="55"/>
      <c r="X182" s="55"/>
      <c r="Y182" s="55"/>
      <c r="Z182" s="55"/>
      <c r="AA182" s="55"/>
      <c r="AB182" s="55"/>
      <c r="AC182" s="56"/>
      <c r="AD182" s="55"/>
      <c r="AE182" s="55"/>
      <c r="AF182" s="55"/>
      <c r="AG182" s="55"/>
      <c r="AH182" s="55"/>
      <c r="AI182" s="55"/>
      <c r="AJ182" s="55"/>
      <c r="AK182" s="55"/>
      <c r="AL182" s="55"/>
      <c r="AM182" s="55"/>
    </row>
    <row r="183" spans="1:39" s="15" customFormat="1" ht="66.95" hidden="1" customHeight="1" outlineLevel="1" x14ac:dyDescent="0.2">
      <c r="A183" s="19"/>
      <c r="E183" s="55"/>
      <c r="F183" s="55"/>
      <c r="G183" s="55"/>
      <c r="H183" s="55"/>
      <c r="I183" s="55"/>
      <c r="J183" s="55"/>
      <c r="K183" s="55"/>
      <c r="M183" s="55"/>
      <c r="N183" s="55"/>
      <c r="O183" s="55"/>
      <c r="P183" s="55"/>
      <c r="Q183" s="55"/>
      <c r="R183" s="55"/>
      <c r="U183" s="55"/>
      <c r="V183" s="55"/>
      <c r="W183" s="55"/>
      <c r="X183" s="55"/>
      <c r="Y183" s="55"/>
      <c r="Z183" s="55"/>
      <c r="AA183" s="55"/>
      <c r="AB183" s="55"/>
      <c r="AC183" s="56"/>
      <c r="AD183" s="55"/>
      <c r="AE183" s="55"/>
      <c r="AF183" s="55"/>
      <c r="AG183" s="55"/>
      <c r="AH183" s="55"/>
      <c r="AI183" s="55"/>
      <c r="AJ183" s="55"/>
      <c r="AK183" s="55"/>
      <c r="AL183" s="55"/>
      <c r="AM183" s="55"/>
    </row>
    <row r="184" spans="1:39" s="15" customFormat="1" ht="19.899999999999999" hidden="1" customHeight="1" outlineLevel="1" x14ac:dyDescent="0.25">
      <c r="A184" s="19"/>
      <c r="B184" s="53" t="str">
        <f>+A63</f>
        <v>Implicit Rate Return, Male, IG1-D2</v>
      </c>
      <c r="C184" s="53"/>
      <c r="D184" s="53"/>
      <c r="I184" s="53" t="str">
        <f>+A64</f>
        <v>Implicit Rate Return, Male, IG2-D2</v>
      </c>
      <c r="M184" s="53" t="str">
        <f>+A65</f>
        <v>Implicit Rate Return, Male, IG3-D2</v>
      </c>
      <c r="S184" s="53" t="str">
        <f>+A66</f>
        <v>Implicit Rate Return, Male, IG4-D2</v>
      </c>
      <c r="Y184" s="58" t="str">
        <f>+A67</f>
        <v>Implicit Rate Return, Male, IG5-D2</v>
      </c>
      <c r="AB184" s="53"/>
      <c r="AC184" s="54"/>
    </row>
    <row r="185" spans="1:39" s="15" customFormat="1" ht="66.95" hidden="1" customHeight="1" outlineLevel="1" x14ac:dyDescent="0.2">
      <c r="A185" s="19"/>
      <c r="G185" s="55"/>
      <c r="H185" s="55"/>
      <c r="I185" s="55"/>
      <c r="J185" s="55"/>
      <c r="K185" s="55"/>
      <c r="P185" s="55"/>
      <c r="Q185" s="55"/>
      <c r="R185" s="55"/>
      <c r="W185" s="55"/>
      <c r="X185" s="55"/>
      <c r="Y185" s="55"/>
      <c r="Z185" s="55"/>
      <c r="AA185" s="55"/>
      <c r="AB185" s="55"/>
      <c r="AC185" s="56"/>
      <c r="AD185" s="55"/>
      <c r="AE185" s="55"/>
      <c r="AF185" s="55"/>
      <c r="AG185" s="55"/>
      <c r="AH185" s="55"/>
      <c r="AI185" s="55"/>
      <c r="AJ185" s="55"/>
      <c r="AK185" s="55"/>
      <c r="AL185" s="55"/>
      <c r="AM185" s="55"/>
    </row>
    <row r="186" spans="1:39" s="15" customFormat="1" ht="66.95" hidden="1" customHeight="1" outlineLevel="1" x14ac:dyDescent="0.2">
      <c r="A186" s="19"/>
      <c r="E186" s="55"/>
      <c r="F186" s="55"/>
      <c r="G186" s="55"/>
      <c r="H186" s="55"/>
      <c r="I186" s="55"/>
      <c r="J186" s="55"/>
      <c r="K186" s="55"/>
      <c r="M186" s="55"/>
      <c r="N186" s="55"/>
      <c r="O186" s="55"/>
      <c r="P186" s="55"/>
      <c r="Q186" s="55"/>
      <c r="R186" s="55"/>
      <c r="U186" s="55"/>
      <c r="V186" s="55"/>
      <c r="W186" s="55"/>
      <c r="X186" s="55"/>
      <c r="Y186" s="55"/>
      <c r="Z186" s="55"/>
      <c r="AA186" s="55"/>
      <c r="AB186" s="55"/>
      <c r="AC186" s="56"/>
      <c r="AD186" s="55"/>
      <c r="AE186" s="55"/>
      <c r="AF186" s="55"/>
      <c r="AG186" s="55"/>
      <c r="AH186" s="55"/>
      <c r="AI186" s="55"/>
      <c r="AJ186" s="55"/>
      <c r="AK186" s="55"/>
      <c r="AL186" s="55"/>
      <c r="AM186" s="55"/>
    </row>
    <row r="187" spans="1:39" s="15" customFormat="1" ht="66.95" hidden="1" customHeight="1" outlineLevel="1" x14ac:dyDescent="0.2">
      <c r="A187" s="19"/>
      <c r="E187" s="55"/>
      <c r="F187" s="55"/>
      <c r="G187" s="55"/>
      <c r="H187" s="55"/>
      <c r="I187" s="55"/>
      <c r="J187" s="55"/>
      <c r="K187" s="55"/>
      <c r="M187" s="55"/>
      <c r="N187" s="55"/>
      <c r="O187" s="55"/>
      <c r="P187" s="55"/>
      <c r="Q187" s="55"/>
      <c r="R187" s="55"/>
      <c r="U187" s="55"/>
      <c r="V187" s="55"/>
      <c r="W187" s="55"/>
      <c r="X187" s="55"/>
      <c r="Y187" s="55"/>
      <c r="Z187" s="55"/>
      <c r="AA187" s="55"/>
      <c r="AB187" s="55"/>
      <c r="AC187" s="56"/>
      <c r="AD187" s="55"/>
      <c r="AE187" s="55"/>
      <c r="AF187" s="55"/>
      <c r="AG187" s="55"/>
      <c r="AH187" s="55"/>
      <c r="AI187" s="55"/>
      <c r="AJ187" s="55"/>
      <c r="AK187" s="55"/>
      <c r="AL187" s="55"/>
      <c r="AM187" s="55"/>
    </row>
    <row r="188" spans="1:39" s="15" customFormat="1" ht="66.95" hidden="1" customHeight="1" outlineLevel="1" x14ac:dyDescent="0.2">
      <c r="A188" s="19"/>
      <c r="E188" s="55"/>
      <c r="F188" s="55"/>
      <c r="G188" s="55"/>
      <c r="H188" s="55"/>
      <c r="I188" s="55"/>
      <c r="J188" s="55"/>
      <c r="K188" s="55"/>
      <c r="M188" s="55"/>
      <c r="N188" s="55"/>
      <c r="O188" s="55"/>
      <c r="P188" s="55"/>
      <c r="Q188" s="55"/>
      <c r="R188" s="55"/>
      <c r="U188" s="55"/>
      <c r="V188" s="55"/>
      <c r="W188" s="55"/>
      <c r="X188" s="55"/>
      <c r="Y188" s="55"/>
      <c r="Z188" s="55"/>
      <c r="AA188" s="55"/>
      <c r="AB188" s="55"/>
      <c r="AC188" s="56"/>
      <c r="AD188" s="55"/>
      <c r="AE188" s="55"/>
      <c r="AF188" s="55"/>
      <c r="AG188" s="55"/>
      <c r="AH188" s="55"/>
      <c r="AI188" s="55"/>
      <c r="AJ188" s="55"/>
      <c r="AK188" s="55"/>
      <c r="AL188" s="55"/>
      <c r="AM188" s="55"/>
    </row>
    <row r="189" spans="1:39" s="15" customFormat="1" ht="19.899999999999999" hidden="1" customHeight="1" outlineLevel="1" x14ac:dyDescent="0.25">
      <c r="A189" s="19"/>
      <c r="B189" s="53" t="str">
        <f>+A68</f>
        <v>Implicit Rate Return, Male, IG1-D3</v>
      </c>
      <c r="C189" s="53"/>
      <c r="D189" s="53"/>
      <c r="I189" s="53" t="str">
        <f>+A69</f>
        <v>Implicit Rate Return, Male, IG2-D3</v>
      </c>
      <c r="M189" s="53" t="str">
        <f>+A70</f>
        <v>Implicit Rate Return, Male, IG3-D3</v>
      </c>
      <c r="S189" s="53" t="str">
        <f>+A71</f>
        <v>Implicit Rate Return, Male, IG4-D3</v>
      </c>
      <c r="Y189" s="58" t="str">
        <f>+A72</f>
        <v>Implicit Rate Return, Male, IG5-D3</v>
      </c>
      <c r="AB189" s="53"/>
      <c r="AC189" s="54"/>
    </row>
    <row r="190" spans="1:39" s="15" customFormat="1" ht="66.95" hidden="1" customHeight="1" outlineLevel="1" x14ac:dyDescent="0.2">
      <c r="A190" s="19"/>
      <c r="G190" s="55"/>
      <c r="H190" s="55"/>
      <c r="I190" s="55"/>
      <c r="J190" s="55"/>
      <c r="K190" s="55"/>
      <c r="P190" s="55"/>
      <c r="Q190" s="55"/>
      <c r="R190" s="55"/>
      <c r="W190" s="55"/>
      <c r="X190" s="55"/>
      <c r="Y190" s="55"/>
      <c r="Z190" s="55"/>
      <c r="AA190" s="55"/>
      <c r="AB190" s="55"/>
      <c r="AC190" s="56"/>
      <c r="AD190" s="55"/>
      <c r="AE190" s="55"/>
      <c r="AF190" s="55"/>
      <c r="AG190" s="55"/>
      <c r="AH190" s="55"/>
      <c r="AI190" s="55"/>
      <c r="AJ190" s="55"/>
      <c r="AK190" s="55"/>
      <c r="AL190" s="55"/>
      <c r="AM190" s="55"/>
    </row>
    <row r="191" spans="1:39" s="15" customFormat="1" ht="66.95" hidden="1" customHeight="1" outlineLevel="1" x14ac:dyDescent="0.2">
      <c r="A191" s="19"/>
      <c r="E191" s="55"/>
      <c r="F191" s="55"/>
      <c r="G191" s="55"/>
      <c r="H191" s="55"/>
      <c r="I191" s="55"/>
      <c r="J191" s="55"/>
      <c r="K191" s="55"/>
      <c r="M191" s="55"/>
      <c r="N191" s="55"/>
      <c r="O191" s="55"/>
      <c r="P191" s="55"/>
      <c r="Q191" s="55"/>
      <c r="R191" s="55"/>
      <c r="U191" s="55"/>
      <c r="V191" s="55"/>
      <c r="W191" s="55"/>
      <c r="X191" s="55"/>
      <c r="Y191" s="55"/>
      <c r="Z191" s="55"/>
      <c r="AA191" s="55"/>
      <c r="AB191" s="55"/>
      <c r="AC191" s="56"/>
      <c r="AD191" s="55"/>
      <c r="AE191" s="55"/>
      <c r="AF191" s="55"/>
      <c r="AG191" s="55"/>
      <c r="AH191" s="55"/>
      <c r="AI191" s="55"/>
      <c r="AJ191" s="55"/>
      <c r="AK191" s="55"/>
      <c r="AL191" s="55"/>
      <c r="AM191" s="55"/>
    </row>
    <row r="192" spans="1:39" s="15" customFormat="1" ht="66.95" hidden="1" customHeight="1" outlineLevel="1" x14ac:dyDescent="0.2">
      <c r="A192" s="19"/>
      <c r="E192" s="55"/>
      <c r="F192" s="55"/>
      <c r="G192" s="55"/>
      <c r="H192" s="55"/>
      <c r="I192" s="55"/>
      <c r="J192" s="55"/>
      <c r="K192" s="55"/>
      <c r="M192" s="55"/>
      <c r="N192" s="55"/>
      <c r="O192" s="55"/>
      <c r="P192" s="55"/>
      <c r="Q192" s="55"/>
      <c r="R192" s="55"/>
      <c r="U192" s="55"/>
      <c r="V192" s="55"/>
      <c r="W192" s="55"/>
      <c r="X192" s="55"/>
      <c r="Y192" s="55"/>
      <c r="Z192" s="55"/>
      <c r="AA192" s="55"/>
      <c r="AB192" s="55"/>
      <c r="AC192" s="56"/>
      <c r="AD192" s="55"/>
      <c r="AE192" s="55"/>
      <c r="AF192" s="55"/>
      <c r="AG192" s="55"/>
      <c r="AH192" s="55"/>
      <c r="AI192" s="55"/>
      <c r="AJ192" s="55"/>
      <c r="AK192" s="55"/>
      <c r="AL192" s="55"/>
      <c r="AM192" s="55"/>
    </row>
    <row r="193" spans="1:39" s="15" customFormat="1" ht="66.95" hidden="1" customHeight="1" outlineLevel="1" x14ac:dyDescent="0.2">
      <c r="A193" s="19"/>
      <c r="E193" s="55"/>
      <c r="F193" s="55"/>
      <c r="G193" s="55"/>
      <c r="H193" s="55"/>
      <c r="I193" s="55"/>
      <c r="J193" s="55"/>
      <c r="K193" s="55"/>
      <c r="M193" s="55"/>
      <c r="N193" s="55"/>
      <c r="O193" s="55"/>
      <c r="P193" s="55"/>
      <c r="Q193" s="55"/>
      <c r="R193" s="55"/>
      <c r="U193" s="55"/>
      <c r="V193" s="55"/>
      <c r="W193" s="55"/>
      <c r="X193" s="55"/>
      <c r="Y193" s="55"/>
      <c r="Z193" s="55"/>
      <c r="AA193" s="55"/>
      <c r="AB193" s="55"/>
      <c r="AC193" s="56"/>
      <c r="AD193" s="55"/>
      <c r="AE193" s="55"/>
      <c r="AF193" s="55"/>
      <c r="AG193" s="55"/>
      <c r="AH193" s="55"/>
      <c r="AI193" s="55"/>
      <c r="AJ193" s="55"/>
      <c r="AK193" s="55"/>
      <c r="AL193" s="55"/>
      <c r="AM193" s="55"/>
    </row>
    <row r="194" spans="1:39" s="15" customFormat="1" ht="15" customHeight="1" collapsed="1" x14ac:dyDescent="0.2">
      <c r="A194" s="19"/>
      <c r="E194" s="55"/>
      <c r="F194" s="55"/>
      <c r="G194" s="55"/>
      <c r="H194" s="55"/>
      <c r="I194" s="55"/>
      <c r="J194" s="55"/>
      <c r="K194" s="55"/>
      <c r="M194" s="55"/>
      <c r="N194" s="55"/>
      <c r="O194" s="55"/>
      <c r="P194" s="55"/>
      <c r="Q194" s="55"/>
      <c r="R194" s="55"/>
      <c r="U194" s="55"/>
      <c r="V194" s="55"/>
      <c r="W194" s="55"/>
      <c r="X194" s="55"/>
      <c r="Y194" s="55"/>
      <c r="Z194" s="55"/>
      <c r="AA194" s="55"/>
      <c r="AB194" s="55"/>
      <c r="AC194" s="56"/>
      <c r="AD194" s="55"/>
      <c r="AE194" s="55"/>
      <c r="AF194" s="55"/>
      <c r="AG194" s="55"/>
      <c r="AH194" s="55"/>
      <c r="AI194" s="55"/>
      <c r="AJ194" s="55"/>
      <c r="AK194" s="55"/>
      <c r="AL194" s="55"/>
      <c r="AM194" s="55"/>
    </row>
    <row r="195" spans="1:39" s="15" customFormat="1" ht="19.899999999999999" customHeight="1" x14ac:dyDescent="0.25">
      <c r="A195" s="103" t="str">
        <f>A73</f>
        <v>Implicit Rates of Return, Female</v>
      </c>
      <c r="B195" s="53"/>
      <c r="C195" s="53"/>
      <c r="D195" s="53"/>
      <c r="I195" s="53"/>
      <c r="M195" s="53"/>
      <c r="S195" s="53"/>
      <c r="W195" s="58"/>
      <c r="AB195" s="53"/>
      <c r="AC195" s="54"/>
    </row>
    <row r="196" spans="1:39" s="15" customFormat="1" ht="19.899999999999999" hidden="1" customHeight="1" outlineLevel="1" x14ac:dyDescent="0.25">
      <c r="A196" s="19"/>
      <c r="B196" s="53" t="str">
        <f>A74</f>
        <v>Implicit Rate Return, Female, IG1-D1</v>
      </c>
      <c r="C196" s="53"/>
      <c r="D196" s="53"/>
      <c r="I196" s="53" t="str">
        <f>+A75</f>
        <v>Implicit Rate Return,Female, IG2-D1</v>
      </c>
      <c r="M196" s="53" t="str">
        <f>+A76</f>
        <v>Implicit Rate Return, Female, IG3-D1</v>
      </c>
      <c r="S196" s="53" t="str">
        <f>+A77</f>
        <v>Implicit Rate Return, Female, IG4-D1</v>
      </c>
      <c r="Y196" s="58" t="str">
        <f>+A78</f>
        <v>Implicit Rate Return, Female, IG5-D1</v>
      </c>
      <c r="AB196" s="53"/>
      <c r="AC196" s="54"/>
    </row>
    <row r="197" spans="1:39" s="15" customFormat="1" ht="66.95" hidden="1" customHeight="1" outlineLevel="1" x14ac:dyDescent="0.2">
      <c r="A197" s="19"/>
      <c r="G197" s="55"/>
      <c r="H197" s="55"/>
      <c r="I197" s="55"/>
      <c r="J197" s="55"/>
      <c r="K197" s="55"/>
      <c r="P197" s="55"/>
      <c r="Q197" s="55"/>
      <c r="R197" s="55"/>
      <c r="W197" s="55"/>
      <c r="X197" s="55"/>
      <c r="Y197" s="55"/>
      <c r="Z197" s="55"/>
      <c r="AA197" s="55"/>
      <c r="AB197" s="55"/>
      <c r="AC197" s="56"/>
      <c r="AD197" s="55"/>
      <c r="AE197" s="55"/>
      <c r="AF197" s="55"/>
      <c r="AG197" s="55"/>
      <c r="AH197" s="55"/>
      <c r="AI197" s="55"/>
      <c r="AJ197" s="55"/>
      <c r="AK197" s="55"/>
      <c r="AL197" s="55"/>
      <c r="AM197" s="55"/>
    </row>
    <row r="198" spans="1:39" s="15" customFormat="1" ht="66.95" hidden="1" customHeight="1" outlineLevel="1" x14ac:dyDescent="0.2">
      <c r="A198" s="19"/>
      <c r="E198" s="55"/>
      <c r="F198" s="55"/>
      <c r="G198" s="55"/>
      <c r="H198" s="55"/>
      <c r="I198" s="55"/>
      <c r="J198" s="55"/>
      <c r="K198" s="55"/>
      <c r="M198" s="55"/>
      <c r="N198" s="55"/>
      <c r="O198" s="55"/>
      <c r="P198" s="55"/>
      <c r="Q198" s="55"/>
      <c r="R198" s="55"/>
      <c r="U198" s="55"/>
      <c r="V198" s="55"/>
      <c r="W198" s="55"/>
      <c r="X198" s="55"/>
      <c r="Y198" s="55"/>
      <c r="Z198" s="55"/>
      <c r="AA198" s="55"/>
      <c r="AB198" s="55"/>
      <c r="AC198" s="56"/>
      <c r="AD198" s="55"/>
      <c r="AE198" s="55"/>
      <c r="AF198" s="55"/>
      <c r="AG198" s="55"/>
      <c r="AH198" s="55"/>
      <c r="AI198" s="55"/>
      <c r="AJ198" s="55"/>
      <c r="AK198" s="55"/>
      <c r="AL198" s="55"/>
      <c r="AM198" s="55"/>
    </row>
    <row r="199" spans="1:39" s="15" customFormat="1" ht="66.95" hidden="1" customHeight="1" outlineLevel="1" x14ac:dyDescent="0.2">
      <c r="A199" s="19"/>
      <c r="E199" s="55"/>
      <c r="F199" s="55"/>
      <c r="G199" s="55"/>
      <c r="H199" s="55"/>
      <c r="I199" s="55"/>
      <c r="J199" s="55"/>
      <c r="K199" s="55"/>
      <c r="M199" s="55"/>
      <c r="N199" s="55"/>
      <c r="O199" s="55"/>
      <c r="P199" s="55"/>
      <c r="Q199" s="55"/>
      <c r="R199" s="55"/>
      <c r="U199" s="55"/>
      <c r="V199" s="55"/>
      <c r="W199" s="55"/>
      <c r="X199" s="55"/>
      <c r="Y199" s="55"/>
      <c r="Z199" s="55"/>
      <c r="AA199" s="55"/>
      <c r="AB199" s="55"/>
      <c r="AC199" s="56"/>
      <c r="AD199" s="55"/>
      <c r="AE199" s="55"/>
      <c r="AF199" s="55"/>
      <c r="AG199" s="55"/>
      <c r="AH199" s="55"/>
      <c r="AI199" s="55"/>
      <c r="AJ199" s="55"/>
      <c r="AK199" s="55"/>
      <c r="AL199" s="55"/>
      <c r="AM199" s="55"/>
    </row>
    <row r="200" spans="1:39" s="15" customFormat="1" ht="66.95" hidden="1" customHeight="1" outlineLevel="1" x14ac:dyDescent="0.2">
      <c r="A200" s="19"/>
      <c r="E200" s="55"/>
      <c r="F200" s="55"/>
      <c r="G200" s="55"/>
      <c r="H200" s="55"/>
      <c r="I200" s="55"/>
      <c r="J200" s="55"/>
      <c r="K200" s="55"/>
      <c r="M200" s="55"/>
      <c r="N200" s="55"/>
      <c r="O200" s="55"/>
      <c r="P200" s="55"/>
      <c r="Q200" s="55"/>
      <c r="R200" s="55"/>
      <c r="U200" s="55"/>
      <c r="V200" s="55"/>
      <c r="W200" s="55"/>
      <c r="X200" s="55"/>
      <c r="Y200" s="55"/>
      <c r="Z200" s="55"/>
      <c r="AA200" s="55"/>
      <c r="AB200" s="55"/>
      <c r="AC200" s="56"/>
      <c r="AD200" s="55"/>
      <c r="AE200" s="55"/>
      <c r="AF200" s="55"/>
      <c r="AG200" s="55"/>
      <c r="AH200" s="55"/>
      <c r="AI200" s="55"/>
      <c r="AJ200" s="55"/>
      <c r="AK200" s="55"/>
      <c r="AL200" s="55"/>
      <c r="AM200" s="55"/>
    </row>
    <row r="201" spans="1:39" s="15" customFormat="1" ht="19.899999999999999" hidden="1" customHeight="1" outlineLevel="1" x14ac:dyDescent="0.25">
      <c r="A201" s="19"/>
      <c r="B201" s="53" t="str">
        <f>+A79</f>
        <v>Implicit Rate Return, Female, IG1-D2</v>
      </c>
      <c r="C201" s="53"/>
      <c r="D201" s="53"/>
      <c r="I201" s="53" t="str">
        <f>+A80</f>
        <v>Implicit Rate Return, Female, IG2-D2</v>
      </c>
      <c r="M201" s="53" t="str">
        <f>+A81</f>
        <v>Implicit Rate Return, Female, IG3-D2</v>
      </c>
      <c r="S201" s="53" t="str">
        <f>+A82</f>
        <v>Implicit Rate Return, Female, IG4-D2</v>
      </c>
      <c r="Y201" s="58" t="str">
        <f>+A83</f>
        <v>Implicit Rate Return, Female, IG5-D2</v>
      </c>
      <c r="AB201" s="53"/>
      <c r="AC201" s="54"/>
    </row>
    <row r="202" spans="1:39" s="15" customFormat="1" ht="66.95" hidden="1" customHeight="1" outlineLevel="1" x14ac:dyDescent="0.2">
      <c r="A202" s="19"/>
      <c r="G202" s="55"/>
      <c r="H202" s="55"/>
      <c r="I202" s="55"/>
      <c r="J202" s="55"/>
      <c r="K202" s="55"/>
      <c r="P202" s="55"/>
      <c r="Q202" s="55"/>
      <c r="R202" s="55"/>
      <c r="W202" s="55"/>
      <c r="X202" s="55"/>
      <c r="Y202" s="55"/>
      <c r="Z202" s="55"/>
      <c r="AA202" s="55"/>
      <c r="AB202" s="55"/>
      <c r="AC202" s="56"/>
      <c r="AD202" s="55"/>
      <c r="AE202" s="55"/>
      <c r="AF202" s="55"/>
      <c r="AG202" s="55"/>
      <c r="AH202" s="55"/>
      <c r="AI202" s="55"/>
      <c r="AJ202" s="55"/>
      <c r="AK202" s="55"/>
      <c r="AL202" s="55"/>
      <c r="AM202" s="55"/>
    </row>
    <row r="203" spans="1:39" s="15" customFormat="1" ht="66.95" hidden="1" customHeight="1" outlineLevel="1" x14ac:dyDescent="0.2">
      <c r="A203" s="19"/>
      <c r="E203" s="55"/>
      <c r="F203" s="55"/>
      <c r="G203" s="55"/>
      <c r="H203" s="55"/>
      <c r="I203" s="55"/>
      <c r="J203" s="55"/>
      <c r="K203" s="55"/>
      <c r="M203" s="55"/>
      <c r="N203" s="55"/>
      <c r="O203" s="55"/>
      <c r="P203" s="55"/>
      <c r="Q203" s="55"/>
      <c r="R203" s="55"/>
      <c r="U203" s="55"/>
      <c r="V203" s="55"/>
      <c r="W203" s="55"/>
      <c r="X203" s="55"/>
      <c r="Y203" s="55"/>
      <c r="Z203" s="55"/>
      <c r="AA203" s="55"/>
      <c r="AB203" s="55"/>
      <c r="AC203" s="56"/>
      <c r="AD203" s="55"/>
      <c r="AE203" s="55"/>
      <c r="AF203" s="55"/>
      <c r="AG203" s="55"/>
      <c r="AH203" s="55"/>
      <c r="AI203" s="55"/>
      <c r="AJ203" s="55"/>
      <c r="AK203" s="55"/>
      <c r="AL203" s="55"/>
      <c r="AM203" s="55"/>
    </row>
    <row r="204" spans="1:39" s="15" customFormat="1" ht="66.95" hidden="1" customHeight="1" outlineLevel="1" x14ac:dyDescent="0.2">
      <c r="A204" s="19"/>
      <c r="E204" s="55"/>
      <c r="F204" s="55"/>
      <c r="G204" s="55"/>
      <c r="H204" s="55"/>
      <c r="I204" s="55"/>
      <c r="J204" s="55"/>
      <c r="K204" s="55"/>
      <c r="M204" s="55"/>
      <c r="N204" s="55"/>
      <c r="O204" s="55"/>
      <c r="P204" s="55"/>
      <c r="Q204" s="55"/>
      <c r="R204" s="55"/>
      <c r="U204" s="55"/>
      <c r="V204" s="55"/>
      <c r="W204" s="55"/>
      <c r="X204" s="55"/>
      <c r="Y204" s="55"/>
      <c r="Z204" s="55"/>
      <c r="AA204" s="55"/>
      <c r="AB204" s="55"/>
      <c r="AC204" s="56"/>
      <c r="AD204" s="55"/>
      <c r="AE204" s="55"/>
      <c r="AF204" s="55"/>
      <c r="AG204" s="55"/>
      <c r="AH204" s="55"/>
      <c r="AI204" s="55"/>
      <c r="AJ204" s="55"/>
      <c r="AK204" s="55"/>
      <c r="AL204" s="55"/>
      <c r="AM204" s="55"/>
    </row>
    <row r="205" spans="1:39" s="15" customFormat="1" ht="66.95" hidden="1" customHeight="1" outlineLevel="1" x14ac:dyDescent="0.2">
      <c r="A205" s="19"/>
      <c r="E205" s="55"/>
      <c r="F205" s="55"/>
      <c r="G205" s="55"/>
      <c r="H205" s="55"/>
      <c r="I205" s="55"/>
      <c r="J205" s="55"/>
      <c r="K205" s="55"/>
      <c r="M205" s="55"/>
      <c r="N205" s="55"/>
      <c r="O205" s="55"/>
      <c r="P205" s="55"/>
      <c r="Q205" s="55"/>
      <c r="R205" s="55"/>
      <c r="U205" s="55"/>
      <c r="V205" s="55"/>
      <c r="W205" s="55"/>
      <c r="X205" s="55"/>
      <c r="Y205" s="55"/>
      <c r="Z205" s="55"/>
      <c r="AA205" s="55"/>
      <c r="AB205" s="55"/>
      <c r="AC205" s="56"/>
      <c r="AD205" s="55"/>
      <c r="AE205" s="55"/>
      <c r="AF205" s="55"/>
      <c r="AG205" s="55"/>
      <c r="AH205" s="55"/>
      <c r="AI205" s="55"/>
      <c r="AJ205" s="55"/>
      <c r="AK205" s="55"/>
      <c r="AL205" s="55"/>
      <c r="AM205" s="55"/>
    </row>
    <row r="206" spans="1:39" s="15" customFormat="1" ht="19.899999999999999" hidden="1" customHeight="1" outlineLevel="1" x14ac:dyDescent="0.25">
      <c r="A206" s="19"/>
      <c r="B206" s="53" t="str">
        <f>+A84</f>
        <v>Implicit Rate Return, Female, IG1-D3</v>
      </c>
      <c r="C206" s="53"/>
      <c r="D206" s="53"/>
      <c r="I206" s="53" t="str">
        <f>+A85</f>
        <v>Implicit Rate Return, Female, IG2-D3</v>
      </c>
      <c r="M206" s="53" t="str">
        <f>+A86</f>
        <v>Implicit Rate Return, Female, IG3-D3</v>
      </c>
      <c r="S206" s="53" t="str">
        <f>+A87</f>
        <v>Implicit Rate Return, Female, IG4-D3</v>
      </c>
      <c r="Y206" s="58" t="str">
        <f>+A88</f>
        <v>Implicit Rate Return, Female, IG5-D3</v>
      </c>
      <c r="AB206" s="53"/>
      <c r="AC206" s="54"/>
    </row>
    <row r="207" spans="1:39" s="15" customFormat="1" ht="66.95" hidden="1" customHeight="1" outlineLevel="1" x14ac:dyDescent="0.2">
      <c r="A207" s="19"/>
      <c r="G207" s="55"/>
      <c r="H207" s="55"/>
      <c r="I207" s="55"/>
      <c r="J207" s="55"/>
      <c r="K207" s="55"/>
      <c r="P207" s="55"/>
      <c r="Q207" s="55"/>
      <c r="R207" s="55"/>
      <c r="W207" s="55"/>
      <c r="X207" s="55"/>
      <c r="Y207" s="55"/>
      <c r="Z207" s="55"/>
      <c r="AA207" s="55"/>
      <c r="AB207" s="55"/>
      <c r="AC207" s="56"/>
      <c r="AD207" s="55"/>
      <c r="AE207" s="55"/>
      <c r="AF207" s="55"/>
      <c r="AG207" s="55"/>
      <c r="AH207" s="55"/>
      <c r="AI207" s="55"/>
      <c r="AJ207" s="55"/>
      <c r="AK207" s="55"/>
      <c r="AL207" s="55"/>
      <c r="AM207" s="55"/>
    </row>
    <row r="208" spans="1:39" s="15" customFormat="1" ht="66.95" hidden="1" customHeight="1" outlineLevel="1" x14ac:dyDescent="0.2">
      <c r="A208" s="19"/>
      <c r="E208" s="55"/>
      <c r="F208" s="55"/>
      <c r="G208" s="55"/>
      <c r="H208" s="55"/>
      <c r="I208" s="55"/>
      <c r="J208" s="55"/>
      <c r="K208" s="55"/>
      <c r="M208" s="55"/>
      <c r="N208" s="55"/>
      <c r="O208" s="55"/>
      <c r="P208" s="55"/>
      <c r="Q208" s="55"/>
      <c r="R208" s="55"/>
      <c r="U208" s="55"/>
      <c r="V208" s="55"/>
      <c r="W208" s="55"/>
      <c r="X208" s="55"/>
      <c r="Y208" s="55"/>
      <c r="Z208" s="55"/>
      <c r="AA208" s="55"/>
      <c r="AB208" s="55"/>
      <c r="AC208" s="56"/>
      <c r="AD208" s="55"/>
      <c r="AE208" s="55"/>
      <c r="AF208" s="55"/>
      <c r="AG208" s="55"/>
      <c r="AH208" s="55"/>
      <c r="AI208" s="55"/>
      <c r="AJ208" s="55"/>
      <c r="AK208" s="55"/>
      <c r="AL208" s="55"/>
      <c r="AM208" s="55"/>
    </row>
    <row r="209" spans="1:39" s="15" customFormat="1" ht="66.95" hidden="1" customHeight="1" outlineLevel="1" x14ac:dyDescent="0.2">
      <c r="A209" s="19"/>
      <c r="E209" s="55"/>
      <c r="F209" s="55"/>
      <c r="G209" s="55"/>
      <c r="H209" s="55"/>
      <c r="I209" s="55"/>
      <c r="J209" s="55"/>
      <c r="K209" s="55"/>
      <c r="M209" s="55"/>
      <c r="N209" s="55"/>
      <c r="O209" s="55"/>
      <c r="P209" s="55"/>
      <c r="Q209" s="55"/>
      <c r="R209" s="55"/>
      <c r="U209" s="55"/>
      <c r="V209" s="55"/>
      <c r="W209" s="55"/>
      <c r="X209" s="55"/>
      <c r="Y209" s="55"/>
      <c r="Z209" s="55"/>
      <c r="AA209" s="55"/>
      <c r="AB209" s="55"/>
      <c r="AC209" s="56"/>
      <c r="AD209" s="55"/>
      <c r="AE209" s="55"/>
      <c r="AF209" s="55"/>
      <c r="AG209" s="55"/>
      <c r="AH209" s="55"/>
      <c r="AI209" s="55"/>
      <c r="AJ209" s="55"/>
      <c r="AK209" s="55"/>
      <c r="AL209" s="55"/>
      <c r="AM209" s="55"/>
    </row>
    <row r="210" spans="1:39" s="15" customFormat="1" ht="66.95" hidden="1" customHeight="1" outlineLevel="1" x14ac:dyDescent="0.2">
      <c r="A210" s="19"/>
      <c r="E210" s="55"/>
      <c r="F210" s="55"/>
      <c r="G210" s="55"/>
      <c r="H210" s="55"/>
      <c r="I210" s="55"/>
      <c r="J210" s="55"/>
      <c r="K210" s="55"/>
      <c r="M210" s="55"/>
      <c r="N210" s="55"/>
      <c r="O210" s="55"/>
      <c r="P210" s="55"/>
      <c r="Q210" s="55"/>
      <c r="R210" s="55"/>
      <c r="U210" s="55"/>
      <c r="V210" s="55"/>
      <c r="W210" s="55"/>
      <c r="X210" s="55"/>
      <c r="Y210" s="55"/>
      <c r="Z210" s="55"/>
      <c r="AA210" s="55"/>
      <c r="AB210" s="55"/>
      <c r="AC210" s="56"/>
      <c r="AD210" s="55"/>
      <c r="AE210" s="55"/>
      <c r="AF210" s="55"/>
      <c r="AG210" s="55"/>
      <c r="AH210" s="55"/>
      <c r="AI210" s="55"/>
      <c r="AJ210" s="55"/>
      <c r="AK210" s="55"/>
      <c r="AL210" s="55"/>
      <c r="AM210" s="55"/>
    </row>
    <row r="211" spans="1:39" s="15" customFormat="1" ht="15" customHeight="1" collapsed="1" x14ac:dyDescent="0.2">
      <c r="A211" s="19"/>
      <c r="E211" s="55"/>
      <c r="F211" s="55"/>
      <c r="G211" s="55"/>
      <c r="H211" s="55"/>
      <c r="I211" s="55"/>
      <c r="J211" s="55"/>
      <c r="K211" s="55"/>
      <c r="M211" s="55"/>
      <c r="N211" s="55"/>
      <c r="O211" s="55"/>
      <c r="P211" s="55"/>
      <c r="Q211" s="55"/>
      <c r="R211" s="55"/>
      <c r="U211" s="55"/>
      <c r="V211" s="55"/>
      <c r="W211" s="55"/>
      <c r="X211" s="55"/>
      <c r="Y211" s="55"/>
      <c r="Z211" s="55"/>
      <c r="AA211" s="55"/>
      <c r="AB211" s="55"/>
      <c r="AC211" s="56"/>
      <c r="AD211" s="55"/>
      <c r="AE211" s="55"/>
      <c r="AF211" s="55"/>
      <c r="AG211" s="55"/>
      <c r="AH211" s="55"/>
      <c r="AI211" s="55"/>
      <c r="AJ211" s="55"/>
      <c r="AK211" s="55"/>
      <c r="AL211" s="55"/>
      <c r="AM211" s="55"/>
    </row>
    <row r="212" spans="1:39" s="15" customFormat="1" ht="25.5" customHeight="1" x14ac:dyDescent="0.25">
      <c r="A212" s="103" t="str">
        <f>A90</f>
        <v>Implicit Subsidy/Tax, % of total replacement rate, Male</v>
      </c>
      <c r="B212" s="53"/>
      <c r="C212" s="53"/>
      <c r="D212" s="53"/>
      <c r="I212" s="53"/>
      <c r="M212" s="53"/>
      <c r="S212" s="53"/>
      <c r="W212" s="58"/>
      <c r="AB212" s="53"/>
      <c r="AC212" s="54"/>
    </row>
    <row r="213" spans="1:39" s="107" customFormat="1" ht="19.899999999999999" hidden="1" customHeight="1" outlineLevel="1" x14ac:dyDescent="0.25">
      <c r="A213" s="74"/>
      <c r="B213" s="106" t="str">
        <f>A91</f>
        <v>Implicit Subsidy/Tax, % of total replacement rate, Male, IG1-D1</v>
      </c>
      <c r="C213" s="106"/>
      <c r="D213" s="106"/>
      <c r="H213" s="106" t="str">
        <f>+A92</f>
        <v>Implicit Subsidy/Tax, % of total replacement rate, Male, IG2-D1</v>
      </c>
      <c r="M213" s="106" t="str">
        <f>+A93</f>
        <v>Implicit Subsidy/Tax, % of total replacement rate, Male, IG3-D1</v>
      </c>
      <c r="R213" s="106" t="str">
        <f>+A94</f>
        <v>Implicit Subsidy/Tax, % of total replacement rate, Male, IG4-D1</v>
      </c>
      <c r="W213" s="108" t="str">
        <f>+A95</f>
        <v>Implicit Subsidy/Tax, % of total replacement rate, Male, IG5-D1</v>
      </c>
      <c r="AB213" s="106"/>
      <c r="AC213" s="109"/>
    </row>
    <row r="214" spans="1:39" s="15" customFormat="1" ht="66.95" hidden="1" customHeight="1" outlineLevel="1" x14ac:dyDescent="0.2">
      <c r="A214" s="19"/>
      <c r="G214" s="55"/>
      <c r="H214" s="55"/>
      <c r="I214" s="55"/>
      <c r="J214" s="55"/>
      <c r="K214" s="55"/>
      <c r="P214" s="55"/>
      <c r="Q214" s="55"/>
      <c r="R214" s="55"/>
      <c r="W214" s="55"/>
      <c r="X214" s="55"/>
      <c r="Y214" s="55"/>
      <c r="Z214" s="55"/>
      <c r="AA214" s="55"/>
      <c r="AB214" s="55"/>
      <c r="AC214" s="56"/>
      <c r="AD214" s="55"/>
      <c r="AE214" s="55"/>
      <c r="AF214" s="55"/>
      <c r="AG214" s="55"/>
      <c r="AH214" s="55"/>
      <c r="AI214" s="55"/>
      <c r="AJ214" s="55"/>
      <c r="AK214" s="55"/>
      <c r="AL214" s="55"/>
      <c r="AM214" s="55"/>
    </row>
    <row r="215" spans="1:39" s="15" customFormat="1" ht="66.95" hidden="1" customHeight="1" outlineLevel="1" x14ac:dyDescent="0.2">
      <c r="A215" s="19"/>
      <c r="E215" s="55"/>
      <c r="F215" s="55"/>
      <c r="G215" s="55"/>
      <c r="H215" s="55"/>
      <c r="I215" s="55"/>
      <c r="J215" s="55"/>
      <c r="K215" s="55"/>
      <c r="M215" s="55"/>
      <c r="N215" s="55"/>
      <c r="O215" s="55"/>
      <c r="P215" s="55"/>
      <c r="Q215" s="55"/>
      <c r="R215" s="55"/>
      <c r="U215" s="55"/>
      <c r="V215" s="55"/>
      <c r="W215" s="55"/>
      <c r="X215" s="55"/>
      <c r="Y215" s="55"/>
      <c r="Z215" s="55"/>
      <c r="AA215" s="55"/>
      <c r="AB215" s="55"/>
      <c r="AC215" s="56"/>
      <c r="AD215" s="55"/>
      <c r="AE215" s="55"/>
      <c r="AF215" s="55"/>
      <c r="AG215" s="55"/>
      <c r="AH215" s="55"/>
      <c r="AI215" s="55"/>
      <c r="AJ215" s="55"/>
      <c r="AK215" s="55"/>
      <c r="AL215" s="55"/>
      <c r="AM215" s="55"/>
    </row>
    <row r="216" spans="1:39" s="15" customFormat="1" ht="66.95" hidden="1" customHeight="1" outlineLevel="1" x14ac:dyDescent="0.2">
      <c r="A216" s="19"/>
      <c r="E216" s="55"/>
      <c r="F216" s="55"/>
      <c r="G216" s="55"/>
      <c r="H216" s="55"/>
      <c r="I216" s="55"/>
      <c r="J216" s="55"/>
      <c r="K216" s="55"/>
      <c r="M216" s="55"/>
      <c r="N216" s="55"/>
      <c r="O216" s="55"/>
      <c r="P216" s="55"/>
      <c r="Q216" s="55"/>
      <c r="R216" s="55"/>
      <c r="U216" s="55"/>
      <c r="V216" s="55"/>
      <c r="W216" s="55"/>
      <c r="X216" s="55"/>
      <c r="Y216" s="55"/>
      <c r="Z216" s="55"/>
      <c r="AA216" s="55"/>
      <c r="AB216" s="55"/>
      <c r="AC216" s="56"/>
      <c r="AD216" s="55"/>
      <c r="AE216" s="55"/>
      <c r="AF216" s="55"/>
      <c r="AG216" s="55"/>
      <c r="AH216" s="55"/>
      <c r="AI216" s="55"/>
      <c r="AJ216" s="55"/>
      <c r="AK216" s="55"/>
      <c r="AL216" s="55"/>
      <c r="AM216" s="55"/>
    </row>
    <row r="217" spans="1:39" s="15" customFormat="1" ht="66.95" hidden="1" customHeight="1" outlineLevel="1" x14ac:dyDescent="0.2">
      <c r="A217" s="19"/>
      <c r="E217" s="55"/>
      <c r="F217" s="55"/>
      <c r="G217" s="55"/>
      <c r="H217" s="55"/>
      <c r="I217" s="55"/>
      <c r="J217" s="55"/>
      <c r="K217" s="55"/>
      <c r="M217" s="55"/>
      <c r="N217" s="55"/>
      <c r="O217" s="55"/>
      <c r="P217" s="55"/>
      <c r="Q217" s="55"/>
      <c r="R217" s="55"/>
      <c r="U217" s="55"/>
      <c r="V217" s="55"/>
      <c r="W217" s="55"/>
      <c r="X217" s="55"/>
      <c r="Y217" s="55"/>
      <c r="Z217" s="55"/>
      <c r="AA217" s="55"/>
      <c r="AB217" s="55"/>
      <c r="AC217" s="56"/>
      <c r="AD217" s="55"/>
      <c r="AE217" s="55"/>
      <c r="AF217" s="55"/>
      <c r="AG217" s="55"/>
      <c r="AH217" s="55"/>
      <c r="AI217" s="55"/>
      <c r="AJ217" s="55"/>
      <c r="AK217" s="55"/>
      <c r="AL217" s="55"/>
      <c r="AM217" s="55"/>
    </row>
    <row r="218" spans="1:39" s="107" customFormat="1" ht="19.899999999999999" hidden="1" customHeight="1" outlineLevel="1" x14ac:dyDescent="0.25">
      <c r="A218" s="74"/>
      <c r="B218" s="106" t="str">
        <f>+A96</f>
        <v>Implicit Subsidy/Tax, % of total replacement rate, Male, IG1-D2</v>
      </c>
      <c r="C218" s="106"/>
      <c r="D218" s="106"/>
      <c r="H218" s="106" t="str">
        <f>+A97</f>
        <v>Implicit Subsidy/Tax, % of total replacement rate, Male, IG2-D2</v>
      </c>
      <c r="M218" s="106" t="str">
        <f>+A98</f>
        <v>Implicit Subsidy/Tax, % of total replacement rate, Male, IG3-D2</v>
      </c>
      <c r="R218" s="106" t="str">
        <f>+A99</f>
        <v>Implicit Subsidy/Tax, % of total replacement rate, Male, IG4-D2</v>
      </c>
      <c r="W218" s="108" t="str">
        <f>+A100</f>
        <v>Implicit Subsidy/Tax, % of total replacement rate, Male, IG5-D2</v>
      </c>
      <c r="AB218" s="106"/>
      <c r="AC218" s="109"/>
    </row>
    <row r="219" spans="1:39" s="15" customFormat="1" ht="66.95" hidden="1" customHeight="1" outlineLevel="1" x14ac:dyDescent="0.2">
      <c r="A219" s="19"/>
      <c r="G219" s="55"/>
      <c r="H219" s="55"/>
      <c r="I219" s="55"/>
      <c r="J219" s="55"/>
      <c r="K219" s="55"/>
      <c r="P219" s="55"/>
      <c r="Q219" s="55"/>
      <c r="R219" s="55"/>
      <c r="W219" s="55"/>
      <c r="X219" s="55"/>
      <c r="Y219" s="55"/>
      <c r="Z219" s="55"/>
      <c r="AA219" s="55"/>
      <c r="AB219" s="55"/>
      <c r="AC219" s="56"/>
      <c r="AD219" s="55"/>
      <c r="AE219" s="55"/>
      <c r="AF219" s="55"/>
      <c r="AG219" s="55"/>
      <c r="AH219" s="55"/>
      <c r="AI219" s="55"/>
      <c r="AJ219" s="55"/>
      <c r="AK219" s="55"/>
      <c r="AL219" s="55"/>
      <c r="AM219" s="55"/>
    </row>
    <row r="220" spans="1:39" s="15" customFormat="1" ht="66.95" hidden="1" customHeight="1" outlineLevel="1" x14ac:dyDescent="0.2">
      <c r="A220" s="19"/>
      <c r="E220" s="55"/>
      <c r="F220" s="55"/>
      <c r="G220" s="55"/>
      <c r="H220" s="55"/>
      <c r="I220" s="55"/>
      <c r="J220" s="55"/>
      <c r="K220" s="55"/>
      <c r="M220" s="55"/>
      <c r="N220" s="55"/>
      <c r="O220" s="55"/>
      <c r="P220" s="55"/>
      <c r="Q220" s="55"/>
      <c r="R220" s="55"/>
      <c r="U220" s="55"/>
      <c r="V220" s="55"/>
      <c r="W220" s="55"/>
      <c r="X220" s="55"/>
      <c r="Y220" s="55"/>
      <c r="Z220" s="55"/>
      <c r="AA220" s="55"/>
      <c r="AB220" s="55"/>
      <c r="AC220" s="56"/>
      <c r="AD220" s="55"/>
      <c r="AE220" s="55"/>
      <c r="AF220" s="55"/>
      <c r="AG220" s="55"/>
      <c r="AH220" s="55"/>
      <c r="AI220" s="55"/>
      <c r="AJ220" s="55"/>
      <c r="AK220" s="55"/>
      <c r="AL220" s="55"/>
      <c r="AM220" s="55"/>
    </row>
    <row r="221" spans="1:39" s="15" customFormat="1" ht="66.95" hidden="1" customHeight="1" outlineLevel="1" x14ac:dyDescent="0.2">
      <c r="A221" s="19"/>
      <c r="E221" s="55"/>
      <c r="F221" s="55"/>
      <c r="G221" s="55"/>
      <c r="H221" s="55"/>
      <c r="I221" s="55"/>
      <c r="J221" s="55"/>
      <c r="K221" s="55"/>
      <c r="M221" s="55"/>
      <c r="N221" s="55"/>
      <c r="O221" s="55"/>
      <c r="P221" s="55"/>
      <c r="Q221" s="55"/>
      <c r="R221" s="55"/>
      <c r="U221" s="55"/>
      <c r="V221" s="55"/>
      <c r="W221" s="55"/>
      <c r="X221" s="55"/>
      <c r="Y221" s="55"/>
      <c r="Z221" s="55"/>
      <c r="AA221" s="55"/>
      <c r="AB221" s="55"/>
      <c r="AC221" s="56"/>
      <c r="AD221" s="55"/>
      <c r="AE221" s="55"/>
      <c r="AF221" s="55"/>
      <c r="AG221" s="55"/>
      <c r="AH221" s="55"/>
      <c r="AI221" s="55"/>
      <c r="AJ221" s="55"/>
      <c r="AK221" s="55"/>
      <c r="AL221" s="55"/>
      <c r="AM221" s="55"/>
    </row>
    <row r="222" spans="1:39" s="15" customFormat="1" ht="66.95" hidden="1" customHeight="1" outlineLevel="1" x14ac:dyDescent="0.2">
      <c r="A222" s="19"/>
      <c r="E222" s="55"/>
      <c r="F222" s="55"/>
      <c r="G222" s="55"/>
      <c r="H222" s="55"/>
      <c r="I222" s="55"/>
      <c r="J222" s="55"/>
      <c r="K222" s="55"/>
      <c r="M222" s="55"/>
      <c r="N222" s="55"/>
      <c r="O222" s="55"/>
      <c r="P222" s="55"/>
      <c r="Q222" s="55"/>
      <c r="R222" s="55"/>
      <c r="U222" s="55"/>
      <c r="V222" s="55"/>
      <c r="W222" s="55"/>
      <c r="X222" s="55"/>
      <c r="Y222" s="55"/>
      <c r="Z222" s="55"/>
      <c r="AA222" s="55"/>
      <c r="AB222" s="55"/>
      <c r="AC222" s="56"/>
      <c r="AD222" s="55"/>
      <c r="AE222" s="55"/>
      <c r="AF222" s="55"/>
      <c r="AG222" s="55"/>
      <c r="AH222" s="55"/>
      <c r="AI222" s="55"/>
      <c r="AJ222" s="55"/>
      <c r="AK222" s="55"/>
      <c r="AL222" s="55"/>
      <c r="AM222" s="55"/>
    </row>
    <row r="223" spans="1:39" s="107" customFormat="1" ht="19.899999999999999" hidden="1" customHeight="1" outlineLevel="1" x14ac:dyDescent="0.25">
      <c r="A223" s="74"/>
      <c r="B223" s="106" t="str">
        <f>+A101</f>
        <v>Implicit Subsidy/Tax, % of total replacement rate, Male, IG1-D3</v>
      </c>
      <c r="C223" s="106"/>
      <c r="D223" s="106"/>
      <c r="H223" s="106" t="str">
        <f>+A102</f>
        <v>Implicit Subsidy/Tax, % of total replacement rate, Male, IG2-D3</v>
      </c>
      <c r="M223" s="106" t="str">
        <f>+A103</f>
        <v>Implicit Subsidy/Tax, % of total replacement rate, Male, IG3-D3</v>
      </c>
      <c r="R223" s="106" t="str">
        <f>+A104</f>
        <v>Implicit Subsidy/Tax, % of total replacement rate, Male, IG4-D3</v>
      </c>
      <c r="W223" s="108" t="str">
        <f>+A105</f>
        <v>Implicit Subsidy/Tax, % of total replacement rate, Male, IG5-D3</v>
      </c>
      <c r="AB223" s="106"/>
      <c r="AC223" s="109"/>
    </row>
    <row r="224" spans="1:39" s="15" customFormat="1" ht="66.95" hidden="1" customHeight="1" outlineLevel="1" x14ac:dyDescent="0.2">
      <c r="A224" s="19"/>
      <c r="G224" s="55"/>
      <c r="H224" s="55"/>
      <c r="I224" s="55"/>
      <c r="J224" s="55"/>
      <c r="K224" s="55"/>
      <c r="P224" s="55"/>
      <c r="Q224" s="55"/>
      <c r="R224" s="55"/>
      <c r="W224" s="55"/>
      <c r="X224" s="55"/>
      <c r="Y224" s="55"/>
      <c r="Z224" s="55"/>
      <c r="AA224" s="55"/>
      <c r="AB224" s="55"/>
      <c r="AC224" s="56"/>
      <c r="AD224" s="55"/>
      <c r="AE224" s="55"/>
      <c r="AF224" s="55"/>
      <c r="AG224" s="55"/>
      <c r="AH224" s="55"/>
      <c r="AI224" s="55"/>
      <c r="AJ224" s="55"/>
      <c r="AK224" s="55"/>
      <c r="AL224" s="55"/>
      <c r="AM224" s="55"/>
    </row>
    <row r="225" spans="1:39" s="15" customFormat="1" ht="66.95" hidden="1" customHeight="1" outlineLevel="1" x14ac:dyDescent="0.2">
      <c r="A225" s="19"/>
      <c r="E225" s="55"/>
      <c r="F225" s="55"/>
      <c r="G225" s="55"/>
      <c r="H225" s="55"/>
      <c r="I225" s="55"/>
      <c r="J225" s="55"/>
      <c r="K225" s="55"/>
      <c r="M225" s="55"/>
      <c r="N225" s="55"/>
      <c r="O225" s="55"/>
      <c r="P225" s="55"/>
      <c r="Q225" s="55"/>
      <c r="R225" s="55"/>
      <c r="U225" s="55"/>
      <c r="V225" s="55"/>
      <c r="W225" s="55"/>
      <c r="X225" s="55"/>
      <c r="Y225" s="55"/>
      <c r="Z225" s="55"/>
      <c r="AA225" s="55"/>
      <c r="AB225" s="55"/>
      <c r="AC225" s="56"/>
      <c r="AD225" s="55"/>
      <c r="AE225" s="55"/>
      <c r="AF225" s="55"/>
      <c r="AG225" s="55"/>
      <c r="AH225" s="55"/>
      <c r="AI225" s="55"/>
      <c r="AJ225" s="55"/>
      <c r="AK225" s="55"/>
      <c r="AL225" s="55"/>
      <c r="AM225" s="55"/>
    </row>
    <row r="226" spans="1:39" s="15" customFormat="1" ht="66.95" hidden="1" customHeight="1" outlineLevel="1" x14ac:dyDescent="0.2">
      <c r="A226" s="19"/>
      <c r="E226" s="55"/>
      <c r="F226" s="55"/>
      <c r="G226" s="55"/>
      <c r="H226" s="55"/>
      <c r="I226" s="55"/>
      <c r="J226" s="55"/>
      <c r="K226" s="55"/>
      <c r="M226" s="55"/>
      <c r="N226" s="55"/>
      <c r="O226" s="55"/>
      <c r="P226" s="55"/>
      <c r="Q226" s="55"/>
      <c r="R226" s="55"/>
      <c r="U226" s="55"/>
      <c r="V226" s="55"/>
      <c r="W226" s="55"/>
      <c r="X226" s="55"/>
      <c r="Y226" s="55"/>
      <c r="Z226" s="55"/>
      <c r="AA226" s="55"/>
      <c r="AB226" s="55"/>
      <c r="AC226" s="56"/>
      <c r="AD226" s="55"/>
      <c r="AE226" s="55"/>
      <c r="AF226" s="55"/>
      <c r="AG226" s="55"/>
      <c r="AH226" s="55"/>
      <c r="AI226" s="55"/>
      <c r="AJ226" s="55"/>
      <c r="AK226" s="55"/>
      <c r="AL226" s="55"/>
      <c r="AM226" s="55"/>
    </row>
    <row r="227" spans="1:39" s="15" customFormat="1" ht="66.95" hidden="1" customHeight="1" outlineLevel="1" x14ac:dyDescent="0.2">
      <c r="A227" s="19"/>
      <c r="E227" s="55"/>
      <c r="F227" s="55"/>
      <c r="G227" s="55"/>
      <c r="H227" s="55"/>
      <c r="I227" s="55"/>
      <c r="J227" s="55"/>
      <c r="K227" s="55"/>
      <c r="M227" s="55"/>
      <c r="N227" s="55"/>
      <c r="O227" s="55"/>
      <c r="P227" s="55"/>
      <c r="Q227" s="55"/>
      <c r="R227" s="55"/>
      <c r="U227" s="55"/>
      <c r="V227" s="55"/>
      <c r="W227" s="55"/>
      <c r="X227" s="55"/>
      <c r="Y227" s="55"/>
      <c r="Z227" s="55"/>
      <c r="AA227" s="55"/>
      <c r="AB227" s="55"/>
      <c r="AC227" s="56"/>
      <c r="AD227" s="55"/>
      <c r="AE227" s="55"/>
      <c r="AF227" s="55"/>
      <c r="AG227" s="55"/>
      <c r="AH227" s="55"/>
      <c r="AI227" s="55"/>
      <c r="AJ227" s="55"/>
      <c r="AK227" s="55"/>
      <c r="AL227" s="55"/>
      <c r="AM227" s="55"/>
    </row>
    <row r="228" spans="1:39" s="15" customFormat="1" ht="15" customHeight="1" collapsed="1" x14ac:dyDescent="0.2">
      <c r="A228" s="19"/>
      <c r="E228" s="55"/>
      <c r="F228" s="55"/>
      <c r="G228" s="55"/>
      <c r="H228" s="55"/>
      <c r="I228" s="55"/>
      <c r="J228" s="55"/>
      <c r="K228" s="55"/>
      <c r="M228" s="55"/>
      <c r="N228" s="55"/>
      <c r="O228" s="55"/>
      <c r="P228" s="55"/>
      <c r="Q228" s="55"/>
      <c r="R228" s="55"/>
      <c r="U228" s="55"/>
      <c r="V228" s="55"/>
      <c r="W228" s="55"/>
      <c r="X228" s="55"/>
      <c r="Y228" s="55"/>
      <c r="Z228" s="55"/>
      <c r="AA228" s="55"/>
      <c r="AB228" s="55"/>
      <c r="AC228" s="56"/>
      <c r="AD228" s="55"/>
      <c r="AE228" s="55"/>
      <c r="AF228" s="55"/>
      <c r="AG228" s="55"/>
      <c r="AH228" s="55"/>
      <c r="AI228" s="55"/>
      <c r="AJ228" s="55"/>
      <c r="AK228" s="55"/>
      <c r="AL228" s="55"/>
      <c r="AM228" s="55"/>
    </row>
    <row r="229" spans="1:39" s="15" customFormat="1" ht="33.75" customHeight="1" x14ac:dyDescent="0.25">
      <c r="A229" s="103" t="str">
        <f>A106</f>
        <v>Implicit Subsidy/Tax, % of total replacement rate, Female</v>
      </c>
      <c r="B229" s="53"/>
      <c r="C229" s="53"/>
      <c r="D229" s="53"/>
      <c r="I229" s="53"/>
      <c r="M229" s="53"/>
      <c r="S229" s="53"/>
      <c r="W229" s="58"/>
      <c r="AB229" s="53"/>
      <c r="AC229" s="54"/>
    </row>
    <row r="230" spans="1:39" s="107" customFormat="1" ht="19.899999999999999" hidden="1" customHeight="1" outlineLevel="1" x14ac:dyDescent="0.25">
      <c r="B230" s="106" t="str">
        <f>A107</f>
        <v>Implicit Subsidy/Tax, % of total replacement rate, Female, IG1-D1</v>
      </c>
      <c r="C230" s="106"/>
      <c r="D230" s="106"/>
      <c r="H230" s="106" t="str">
        <f>+A108</f>
        <v>Implicit Subsidy/Tax, % of total replacement rate, Female, IG2-D1</v>
      </c>
      <c r="M230" s="106" t="str">
        <f>+A109</f>
        <v>Implicit Subsidy/Tax, % of total replacement rate, Female, IG3-D1</v>
      </c>
      <c r="R230" s="106" t="str">
        <f>+A110</f>
        <v>Implicit Subsidy/Tax, % of total replacement rate, Female, IG4-D1</v>
      </c>
      <c r="W230" s="108" t="str">
        <f>+A111</f>
        <v>Implicit Subsidy/Tax, % of total replacement rate, Female, IG5-D1</v>
      </c>
      <c r="AB230" s="106"/>
      <c r="AC230" s="109"/>
    </row>
    <row r="231" spans="1:39" s="15" customFormat="1" ht="66.95" hidden="1" customHeight="1" outlineLevel="1" x14ac:dyDescent="0.2">
      <c r="A231" s="18"/>
      <c r="G231" s="55"/>
      <c r="H231" s="55"/>
      <c r="I231" s="55"/>
      <c r="J231" s="55"/>
      <c r="K231" s="55"/>
      <c r="P231" s="55"/>
      <c r="Q231" s="55"/>
      <c r="R231" s="55"/>
      <c r="W231" s="55"/>
      <c r="X231" s="55"/>
      <c r="Y231" s="55"/>
      <c r="Z231" s="55"/>
      <c r="AA231" s="55"/>
      <c r="AB231" s="55"/>
      <c r="AC231" s="56"/>
      <c r="AD231" s="55"/>
      <c r="AE231" s="55"/>
      <c r="AF231" s="55"/>
      <c r="AG231" s="55"/>
      <c r="AH231" s="55"/>
      <c r="AI231" s="55"/>
      <c r="AJ231" s="55"/>
      <c r="AK231" s="55"/>
      <c r="AL231" s="55"/>
      <c r="AM231" s="55"/>
    </row>
    <row r="232" spans="1:39" s="15" customFormat="1" ht="66.95" hidden="1" customHeight="1" outlineLevel="1" x14ac:dyDescent="0.2">
      <c r="A232" s="18"/>
      <c r="E232" s="55"/>
      <c r="F232" s="55"/>
      <c r="G232" s="55"/>
      <c r="H232" s="55"/>
      <c r="I232" s="55"/>
      <c r="J232" s="55"/>
      <c r="K232" s="55"/>
      <c r="M232" s="55"/>
      <c r="N232" s="55"/>
      <c r="O232" s="55"/>
      <c r="P232" s="55"/>
      <c r="Q232" s="55"/>
      <c r="R232" s="55"/>
      <c r="U232" s="55"/>
      <c r="V232" s="55"/>
      <c r="W232" s="55"/>
      <c r="X232" s="55"/>
      <c r="Y232" s="55"/>
      <c r="Z232" s="55"/>
      <c r="AA232" s="55"/>
      <c r="AB232" s="55"/>
      <c r="AC232" s="56"/>
      <c r="AD232" s="55"/>
      <c r="AE232" s="55"/>
      <c r="AF232" s="55"/>
      <c r="AG232" s="55"/>
      <c r="AH232" s="55"/>
      <c r="AI232" s="55"/>
      <c r="AJ232" s="55"/>
      <c r="AK232" s="55"/>
      <c r="AL232" s="55"/>
      <c r="AM232" s="55"/>
    </row>
    <row r="233" spans="1:39" s="15" customFormat="1" ht="66.95" hidden="1" customHeight="1" outlineLevel="1" x14ac:dyDescent="0.2">
      <c r="A233" s="18"/>
      <c r="E233" s="55"/>
      <c r="F233" s="55"/>
      <c r="G233" s="55"/>
      <c r="H233" s="55"/>
      <c r="I233" s="55"/>
      <c r="J233" s="55"/>
      <c r="K233" s="55"/>
      <c r="M233" s="55"/>
      <c r="N233" s="55"/>
      <c r="O233" s="55"/>
      <c r="P233" s="55"/>
      <c r="Q233" s="55"/>
      <c r="R233" s="55"/>
      <c r="U233" s="55"/>
      <c r="V233" s="55"/>
      <c r="W233" s="55"/>
      <c r="X233" s="55"/>
      <c r="Y233" s="55"/>
      <c r="Z233" s="55"/>
      <c r="AA233" s="55"/>
      <c r="AB233" s="55"/>
      <c r="AC233" s="56"/>
      <c r="AD233" s="55"/>
      <c r="AE233" s="55"/>
      <c r="AF233" s="55"/>
      <c r="AG233" s="55"/>
      <c r="AH233" s="55"/>
      <c r="AI233" s="55"/>
      <c r="AJ233" s="55"/>
      <c r="AK233" s="55"/>
      <c r="AL233" s="55"/>
      <c r="AM233" s="55"/>
    </row>
    <row r="234" spans="1:39" s="15" customFormat="1" ht="66.95" hidden="1" customHeight="1" outlineLevel="1" x14ac:dyDescent="0.2">
      <c r="A234" s="18"/>
      <c r="E234" s="55"/>
      <c r="F234" s="55"/>
      <c r="G234" s="55"/>
      <c r="H234" s="55"/>
      <c r="I234" s="55"/>
      <c r="J234" s="55"/>
      <c r="K234" s="55"/>
      <c r="M234" s="55"/>
      <c r="N234" s="55"/>
      <c r="O234" s="55"/>
      <c r="P234" s="55"/>
      <c r="Q234" s="55"/>
      <c r="R234" s="55"/>
      <c r="U234" s="55"/>
      <c r="V234" s="55"/>
      <c r="W234" s="55"/>
      <c r="X234" s="55"/>
      <c r="Y234" s="55"/>
      <c r="Z234" s="55"/>
      <c r="AA234" s="55"/>
      <c r="AB234" s="55"/>
      <c r="AC234" s="56"/>
      <c r="AD234" s="55"/>
      <c r="AE234" s="55"/>
      <c r="AF234" s="55"/>
      <c r="AG234" s="55"/>
      <c r="AH234" s="55"/>
      <c r="AI234" s="55"/>
      <c r="AJ234" s="55"/>
      <c r="AK234" s="55"/>
      <c r="AL234" s="55"/>
      <c r="AM234" s="55"/>
    </row>
    <row r="235" spans="1:39" s="107" customFormat="1" ht="19.899999999999999" hidden="1" customHeight="1" outlineLevel="1" x14ac:dyDescent="0.25">
      <c r="B235" s="106" t="str">
        <f>+A112</f>
        <v>Implicit Subsidy/Tax, % of total replacement rate, Female, IG1-D2</v>
      </c>
      <c r="C235" s="106"/>
      <c r="D235" s="106"/>
      <c r="H235" s="106" t="str">
        <f>+A113</f>
        <v>Implicit Subsidy/Tax, % of total replacement rate, Female, IG2-D2</v>
      </c>
      <c r="M235" s="106" t="str">
        <f>+A114</f>
        <v>Implicit Subsidy/Tax, % of total replacement rate, Female, IG3-D2</v>
      </c>
      <c r="R235" s="106" t="str">
        <f>+A115</f>
        <v>Implicit Subsidy/Tax, % of total replacement rate, Female, IG4-D2</v>
      </c>
      <c r="W235" s="108" t="str">
        <f>+A116</f>
        <v>Implicit Subsidy/Tax, % of total replacement rate, Female, IG5-D2</v>
      </c>
      <c r="AB235" s="106"/>
      <c r="AC235" s="109"/>
    </row>
    <row r="236" spans="1:39" s="15" customFormat="1" ht="66.95" hidden="1" customHeight="1" outlineLevel="1" x14ac:dyDescent="0.2">
      <c r="A236" s="18"/>
      <c r="G236" s="55"/>
      <c r="H236" s="55"/>
      <c r="I236" s="55"/>
      <c r="J236" s="55"/>
      <c r="K236" s="55"/>
      <c r="P236" s="55"/>
      <c r="Q236" s="55"/>
      <c r="R236" s="55"/>
      <c r="W236" s="55"/>
      <c r="X236" s="55"/>
      <c r="Y236" s="55"/>
      <c r="Z236" s="55"/>
      <c r="AA236" s="55"/>
      <c r="AB236" s="55"/>
      <c r="AC236" s="56"/>
      <c r="AD236" s="55"/>
      <c r="AE236" s="55"/>
      <c r="AF236" s="55"/>
      <c r="AG236" s="55"/>
      <c r="AH236" s="55"/>
      <c r="AI236" s="55"/>
      <c r="AJ236" s="55"/>
      <c r="AK236" s="55"/>
      <c r="AL236" s="55"/>
      <c r="AM236" s="55"/>
    </row>
    <row r="237" spans="1:39" s="15" customFormat="1" ht="66.95" hidden="1" customHeight="1" outlineLevel="1" x14ac:dyDescent="0.2">
      <c r="A237" s="18"/>
      <c r="E237" s="55"/>
      <c r="F237" s="55"/>
      <c r="G237" s="55"/>
      <c r="H237" s="55"/>
      <c r="I237" s="55"/>
      <c r="J237" s="55"/>
      <c r="K237" s="55"/>
      <c r="M237" s="55"/>
      <c r="N237" s="55"/>
      <c r="O237" s="55"/>
      <c r="P237" s="55"/>
      <c r="Q237" s="55"/>
      <c r="R237" s="55"/>
      <c r="U237" s="55"/>
      <c r="V237" s="55"/>
      <c r="W237" s="55"/>
      <c r="X237" s="55"/>
      <c r="Y237" s="55"/>
      <c r="Z237" s="55"/>
      <c r="AA237" s="55"/>
      <c r="AB237" s="55"/>
      <c r="AC237" s="56"/>
      <c r="AD237" s="55"/>
      <c r="AE237" s="55"/>
      <c r="AF237" s="55"/>
      <c r="AG237" s="55"/>
      <c r="AH237" s="55"/>
      <c r="AI237" s="55"/>
      <c r="AJ237" s="55"/>
      <c r="AK237" s="55"/>
      <c r="AL237" s="55"/>
      <c r="AM237" s="55"/>
    </row>
    <row r="238" spans="1:39" s="15" customFormat="1" ht="66.95" hidden="1" customHeight="1" outlineLevel="1" x14ac:dyDescent="0.2">
      <c r="A238" s="18"/>
      <c r="E238" s="55"/>
      <c r="F238" s="55"/>
      <c r="G238" s="55"/>
      <c r="H238" s="55"/>
      <c r="I238" s="55"/>
      <c r="J238" s="55"/>
      <c r="K238" s="55"/>
      <c r="M238" s="55"/>
      <c r="N238" s="55"/>
      <c r="O238" s="55"/>
      <c r="P238" s="55"/>
      <c r="Q238" s="55"/>
      <c r="R238" s="55"/>
      <c r="U238" s="55"/>
      <c r="V238" s="55"/>
      <c r="W238" s="55"/>
      <c r="X238" s="55"/>
      <c r="Y238" s="55"/>
      <c r="Z238" s="55"/>
      <c r="AA238" s="55"/>
      <c r="AB238" s="55"/>
      <c r="AC238" s="56"/>
      <c r="AD238" s="55"/>
      <c r="AE238" s="55"/>
      <c r="AF238" s="55"/>
      <c r="AG238" s="55"/>
      <c r="AH238" s="55"/>
      <c r="AI238" s="55"/>
      <c r="AJ238" s="55"/>
      <c r="AK238" s="55"/>
      <c r="AL238" s="55"/>
      <c r="AM238" s="55"/>
    </row>
    <row r="239" spans="1:39" s="15" customFormat="1" ht="66.95" hidden="1" customHeight="1" outlineLevel="1" x14ac:dyDescent="0.2">
      <c r="A239" s="18"/>
      <c r="E239" s="55"/>
      <c r="F239" s="55"/>
      <c r="G239" s="55"/>
      <c r="H239" s="55"/>
      <c r="I239" s="55"/>
      <c r="J239" s="55"/>
      <c r="K239" s="55"/>
      <c r="M239" s="55"/>
      <c r="N239" s="55"/>
      <c r="O239" s="55"/>
      <c r="P239" s="55"/>
      <c r="Q239" s="55"/>
      <c r="R239" s="55"/>
      <c r="U239" s="55"/>
      <c r="V239" s="55"/>
      <c r="W239" s="55"/>
      <c r="X239" s="55"/>
      <c r="Y239" s="55"/>
      <c r="Z239" s="55"/>
      <c r="AA239" s="55"/>
      <c r="AB239" s="55"/>
      <c r="AC239" s="56"/>
      <c r="AD239" s="55"/>
      <c r="AE239" s="55"/>
      <c r="AF239" s="55"/>
      <c r="AG239" s="55"/>
      <c r="AH239" s="55"/>
      <c r="AI239" s="55"/>
      <c r="AJ239" s="55"/>
      <c r="AK239" s="55"/>
      <c r="AL239" s="55"/>
      <c r="AM239" s="55"/>
    </row>
    <row r="240" spans="1:39" s="107" customFormat="1" ht="19.899999999999999" hidden="1" customHeight="1" outlineLevel="1" x14ac:dyDescent="0.25">
      <c r="B240" s="106" t="str">
        <f>+A117</f>
        <v>Implicit Subsidy/Tax, % of total replacement rate, Female, IG1-D3</v>
      </c>
      <c r="C240" s="106"/>
      <c r="D240" s="106"/>
      <c r="H240" s="106" t="str">
        <f>+A118</f>
        <v>Implicit Subsidy/Tax, % of total replacement rate, Female, IG2-D3</v>
      </c>
      <c r="M240" s="106" t="str">
        <f>+A119</f>
        <v>Implicit Subsidy/Tax, % of total replacement rate, Female, IG3-D3</v>
      </c>
      <c r="R240" s="106" t="str">
        <f>+A120</f>
        <v>Implicit Subsidy/Tax, % of total replacement rate, Female, IG4-D3</v>
      </c>
      <c r="W240" s="108" t="str">
        <f>+A121</f>
        <v>Implicit Subsidy/Tax, % of total replacement rate, Female, IG5-D3</v>
      </c>
      <c r="AB240" s="106"/>
      <c r="AC240" s="109"/>
    </row>
    <row r="241" spans="1:39" s="15" customFormat="1" ht="66.95" hidden="1" customHeight="1" outlineLevel="1" x14ac:dyDescent="0.2">
      <c r="A241" s="18"/>
      <c r="G241" s="55"/>
      <c r="H241" s="55"/>
      <c r="I241" s="55"/>
      <c r="J241" s="55"/>
      <c r="K241" s="55"/>
      <c r="P241" s="55"/>
      <c r="Q241" s="55"/>
      <c r="R241" s="55"/>
      <c r="W241" s="55"/>
      <c r="X241" s="55"/>
      <c r="Y241" s="55"/>
      <c r="Z241" s="55"/>
      <c r="AA241" s="55"/>
      <c r="AB241" s="55"/>
      <c r="AC241" s="56"/>
      <c r="AD241" s="55"/>
      <c r="AE241" s="55"/>
      <c r="AF241" s="55"/>
      <c r="AG241" s="55"/>
      <c r="AH241" s="55"/>
      <c r="AI241" s="55"/>
      <c r="AJ241" s="55"/>
      <c r="AK241" s="55"/>
      <c r="AL241" s="55"/>
      <c r="AM241" s="55"/>
    </row>
    <row r="242" spans="1:39" s="15" customFormat="1" ht="66.95" hidden="1" customHeight="1" outlineLevel="1" x14ac:dyDescent="0.2">
      <c r="A242" s="18"/>
      <c r="E242" s="55"/>
      <c r="F242" s="55"/>
      <c r="G242" s="55"/>
      <c r="H242" s="55"/>
      <c r="I242" s="55"/>
      <c r="J242" s="55"/>
      <c r="K242" s="55"/>
      <c r="M242" s="55"/>
      <c r="N242" s="55"/>
      <c r="O242" s="55"/>
      <c r="P242" s="55"/>
      <c r="Q242" s="55"/>
      <c r="R242" s="55"/>
      <c r="U242" s="55"/>
      <c r="V242" s="55"/>
      <c r="W242" s="55"/>
      <c r="X242" s="55"/>
      <c r="Y242" s="55"/>
      <c r="Z242" s="55"/>
      <c r="AA242" s="55"/>
      <c r="AB242" s="55"/>
      <c r="AC242" s="56"/>
      <c r="AD242" s="55"/>
      <c r="AE242" s="55"/>
      <c r="AF242" s="55"/>
      <c r="AG242" s="55"/>
      <c r="AH242" s="55"/>
      <c r="AI242" s="55"/>
      <c r="AJ242" s="55"/>
      <c r="AK242" s="55"/>
      <c r="AL242" s="55"/>
      <c r="AM242" s="55"/>
    </row>
    <row r="243" spans="1:39" s="15" customFormat="1" ht="66.95" hidden="1" customHeight="1" outlineLevel="1" x14ac:dyDescent="0.2">
      <c r="A243" s="18"/>
      <c r="E243" s="55"/>
      <c r="F243" s="55"/>
      <c r="G243" s="55"/>
      <c r="H243" s="55"/>
      <c r="I243" s="55"/>
      <c r="J243" s="55"/>
      <c r="K243" s="55"/>
      <c r="M243" s="55"/>
      <c r="N243" s="55"/>
      <c r="O243" s="55"/>
      <c r="P243" s="55"/>
      <c r="Q243" s="55"/>
      <c r="R243" s="55"/>
      <c r="U243" s="55"/>
      <c r="V243" s="55"/>
      <c r="W243" s="55"/>
      <c r="X243" s="55"/>
      <c r="Y243" s="55"/>
      <c r="Z243" s="55"/>
      <c r="AA243" s="55"/>
      <c r="AB243" s="55"/>
      <c r="AC243" s="56"/>
      <c r="AD243" s="55"/>
      <c r="AE243" s="55"/>
      <c r="AF243" s="55"/>
      <c r="AG243" s="55"/>
      <c r="AH243" s="55"/>
      <c r="AI243" s="55"/>
      <c r="AJ243" s="55"/>
      <c r="AK243" s="55"/>
      <c r="AL243" s="55"/>
      <c r="AM243" s="55"/>
    </row>
    <row r="244" spans="1:39" s="15" customFormat="1" ht="66.95" hidden="1" customHeight="1" outlineLevel="1" x14ac:dyDescent="0.2">
      <c r="A244" s="18"/>
      <c r="E244" s="55"/>
      <c r="F244" s="55"/>
      <c r="G244" s="55"/>
      <c r="H244" s="55"/>
      <c r="I244" s="55"/>
      <c r="J244" s="55"/>
      <c r="K244" s="55"/>
      <c r="M244" s="55"/>
      <c r="N244" s="55"/>
      <c r="O244" s="55"/>
      <c r="P244" s="55"/>
      <c r="Q244" s="55"/>
      <c r="R244" s="55"/>
      <c r="U244" s="55"/>
      <c r="V244" s="55"/>
      <c r="W244" s="55"/>
      <c r="X244" s="55"/>
      <c r="Y244" s="55"/>
      <c r="Z244" s="55"/>
      <c r="AA244" s="55"/>
      <c r="AB244" s="55"/>
      <c r="AC244" s="56"/>
      <c r="AD244" s="55"/>
      <c r="AE244" s="55"/>
      <c r="AF244" s="55"/>
      <c r="AG244" s="55"/>
      <c r="AH244" s="55"/>
      <c r="AI244" s="55"/>
      <c r="AJ244" s="55"/>
      <c r="AK244" s="55"/>
      <c r="AL244" s="55"/>
      <c r="AM244" s="55"/>
    </row>
    <row r="245" spans="1:39" ht="15" customHeight="1" collapsed="1" x14ac:dyDescent="0.25"/>
    <row r="246" spans="1:39" s="111" customFormat="1" ht="20.100000000000001" customHeight="1" x14ac:dyDescent="0.25">
      <c r="A246" s="110"/>
      <c r="B246" s="68"/>
      <c r="C246" s="68"/>
      <c r="D246" s="68"/>
      <c r="E246" s="68"/>
      <c r="F246" s="68"/>
      <c r="G246" s="68"/>
      <c r="H246" s="68"/>
      <c r="I246" s="68"/>
      <c r="J246" s="68"/>
      <c r="K246" s="68"/>
      <c r="L246" s="68"/>
      <c r="M246" s="68"/>
      <c r="N246" s="68"/>
      <c r="O246" s="68"/>
      <c r="P246" s="68"/>
      <c r="Q246" s="68"/>
      <c r="R246" s="68"/>
      <c r="S246" s="68"/>
      <c r="T246" s="68"/>
      <c r="U246" s="68"/>
      <c r="V246" s="68"/>
      <c r="W246" s="68"/>
      <c r="X246" s="68"/>
      <c r="Y246" s="68"/>
      <c r="Z246" s="68"/>
      <c r="AA246" s="68"/>
      <c r="AB246" s="68"/>
      <c r="AC246" s="68"/>
    </row>
    <row r="247" spans="1:39" s="111" customFormat="1" ht="20.100000000000001" customHeight="1" x14ac:dyDescent="0.25">
      <c r="A247" s="110"/>
      <c r="B247" s="68"/>
      <c r="C247" s="68"/>
      <c r="D247" s="68"/>
      <c r="E247" s="68"/>
      <c r="F247" s="68"/>
      <c r="G247" s="68"/>
      <c r="H247" s="68"/>
      <c r="I247" s="68"/>
      <c r="J247" s="68"/>
      <c r="K247" s="68"/>
      <c r="L247" s="68"/>
      <c r="M247" s="68"/>
      <c r="N247" s="68"/>
      <c r="O247" s="68"/>
      <c r="P247" s="68"/>
      <c r="Q247" s="68"/>
      <c r="R247" s="68"/>
      <c r="S247" s="68"/>
      <c r="T247" s="68"/>
      <c r="U247" s="68"/>
      <c r="V247" s="68"/>
      <c r="W247" s="68"/>
      <c r="X247" s="68"/>
      <c r="Y247" s="68"/>
      <c r="Z247" s="68"/>
      <c r="AA247" s="68"/>
      <c r="AB247" s="68"/>
      <c r="AC247" s="68"/>
    </row>
    <row r="248" spans="1:39" s="111" customFormat="1" ht="20.100000000000001" customHeight="1" x14ac:dyDescent="0.25">
      <c r="A248" s="110"/>
      <c r="B248" s="112"/>
      <c r="C248" s="112"/>
      <c r="D248" s="112"/>
      <c r="E248" s="112"/>
      <c r="F248" s="112"/>
      <c r="G248" s="112"/>
      <c r="H248" s="112"/>
      <c r="I248" s="112"/>
      <c r="J248" s="112"/>
      <c r="K248" s="113"/>
      <c r="L248" s="112"/>
      <c r="M248" s="112"/>
      <c r="N248" s="112"/>
      <c r="O248" s="112"/>
      <c r="P248" s="112"/>
      <c r="Q248" s="112"/>
      <c r="R248" s="112"/>
      <c r="S248" s="68"/>
      <c r="T248" s="112"/>
      <c r="U248" s="68"/>
      <c r="V248" s="112"/>
      <c r="W248" s="68"/>
      <c r="X248" s="68"/>
      <c r="Y248" s="112"/>
      <c r="Z248" s="112"/>
      <c r="AA248" s="68"/>
      <c r="AB248" s="68"/>
      <c r="AC248" s="68"/>
    </row>
    <row r="249" spans="1:39" s="111" customFormat="1" ht="20.100000000000001" customHeight="1" x14ac:dyDescent="0.25">
      <c r="A249" s="110"/>
      <c r="B249" s="112"/>
      <c r="C249" s="112"/>
      <c r="D249" s="112"/>
      <c r="E249" s="112"/>
      <c r="F249" s="112"/>
      <c r="G249" s="112"/>
      <c r="H249" s="112"/>
      <c r="I249" s="112"/>
      <c r="J249" s="112"/>
      <c r="K249" s="113"/>
      <c r="L249" s="112"/>
      <c r="M249" s="112"/>
      <c r="N249" s="112"/>
      <c r="O249" s="112"/>
      <c r="P249" s="112"/>
      <c r="Q249" s="112"/>
      <c r="R249" s="112"/>
      <c r="S249" s="68"/>
      <c r="T249" s="68"/>
      <c r="U249" s="68"/>
      <c r="V249" s="68"/>
      <c r="W249" s="68"/>
      <c r="X249" s="68"/>
      <c r="Y249" s="68"/>
      <c r="Z249" s="68"/>
      <c r="AA249" s="68"/>
      <c r="AB249" s="68"/>
      <c r="AC249" s="68"/>
    </row>
    <row r="250" spans="1:39" s="111" customFormat="1" ht="20.100000000000001" customHeight="1" x14ac:dyDescent="0.25">
      <c r="A250" s="110"/>
      <c r="B250" s="112"/>
      <c r="C250" s="112"/>
      <c r="D250" s="112"/>
      <c r="E250" s="112"/>
      <c r="F250" s="112"/>
      <c r="G250" s="112"/>
      <c r="H250" s="112"/>
      <c r="I250" s="112"/>
      <c r="J250" s="112"/>
      <c r="K250" s="113"/>
      <c r="L250" s="112"/>
      <c r="M250" s="112"/>
      <c r="N250" s="112"/>
      <c r="O250" s="112"/>
      <c r="P250" s="112"/>
      <c r="Q250" s="112"/>
      <c r="R250" s="112"/>
      <c r="S250" s="68"/>
      <c r="T250" s="68"/>
      <c r="U250" s="68"/>
      <c r="V250" s="68"/>
      <c r="W250" s="68"/>
      <c r="X250" s="68"/>
      <c r="Y250" s="68"/>
      <c r="Z250" s="68"/>
      <c r="AA250" s="68"/>
      <c r="AB250" s="68"/>
      <c r="AC250" s="68"/>
    </row>
    <row r="251" spans="1:39" s="116" customFormat="1" ht="20.100000000000001" customHeight="1" x14ac:dyDescent="0.25">
      <c r="A251" s="114"/>
      <c r="B251" s="115"/>
      <c r="C251" s="115"/>
      <c r="D251" s="115"/>
      <c r="E251" s="115"/>
      <c r="F251" s="115"/>
      <c r="G251" s="115"/>
      <c r="H251" s="115"/>
      <c r="I251" s="115"/>
      <c r="J251" s="115"/>
      <c r="K251" s="115"/>
      <c r="L251" s="115"/>
      <c r="M251" s="115"/>
      <c r="N251" s="115"/>
      <c r="O251" s="115"/>
      <c r="P251" s="115"/>
      <c r="Q251" s="115"/>
      <c r="R251" s="115"/>
      <c r="S251" s="115"/>
      <c r="T251" s="115"/>
      <c r="U251" s="115"/>
      <c r="V251" s="115"/>
      <c r="W251" s="115"/>
      <c r="X251" s="115"/>
      <c r="Y251" s="115"/>
      <c r="Z251" s="115"/>
      <c r="AA251" s="115"/>
      <c r="AB251" s="115"/>
      <c r="AC251" s="115"/>
    </row>
    <row r="252" spans="1:39" s="116" customFormat="1" ht="20.100000000000001" customHeight="1" x14ac:dyDescent="0.25">
      <c r="A252" s="114"/>
      <c r="B252" s="117"/>
      <c r="C252" s="117"/>
      <c r="D252" s="117"/>
      <c r="E252" s="117"/>
      <c r="F252" s="117"/>
      <c r="G252" s="117"/>
      <c r="H252" s="117"/>
      <c r="I252" s="117"/>
      <c r="J252" s="117"/>
      <c r="K252" s="117"/>
      <c r="L252" s="117"/>
      <c r="M252" s="117"/>
      <c r="N252" s="117"/>
      <c r="O252" s="117"/>
      <c r="P252" s="117"/>
      <c r="Q252" s="117"/>
      <c r="R252" s="115"/>
      <c r="S252" s="115"/>
      <c r="T252" s="115"/>
      <c r="U252" s="115"/>
      <c r="V252" s="115"/>
      <c r="W252" s="115"/>
      <c r="X252" s="115"/>
      <c r="Y252" s="115"/>
      <c r="Z252" s="115"/>
      <c r="AA252" s="115"/>
      <c r="AB252" s="115"/>
      <c r="AC252" s="115"/>
    </row>
    <row r="253" spans="1:39" s="116" customFormat="1" ht="20.100000000000001" customHeight="1" x14ac:dyDescent="0.25">
      <c r="A253" s="114"/>
      <c r="B253" s="117"/>
      <c r="C253" s="117"/>
      <c r="D253" s="117"/>
      <c r="E253" s="117"/>
      <c r="F253" s="117"/>
      <c r="G253" s="117"/>
      <c r="H253" s="117"/>
      <c r="I253" s="117"/>
      <c r="J253" s="117"/>
      <c r="K253" s="117"/>
      <c r="L253" s="117"/>
      <c r="M253" s="117"/>
      <c r="N253" s="117"/>
      <c r="O253" s="117"/>
      <c r="P253" s="117"/>
      <c r="Q253" s="117"/>
      <c r="R253" s="115"/>
      <c r="S253" s="115"/>
      <c r="T253" s="115"/>
      <c r="U253" s="115"/>
      <c r="V253" s="115"/>
      <c r="W253" s="115"/>
      <c r="X253" s="115"/>
      <c r="Y253" s="115"/>
      <c r="Z253" s="115"/>
      <c r="AA253" s="115"/>
      <c r="AB253" s="115"/>
      <c r="AC253" s="115"/>
    </row>
    <row r="254" spans="1:39" s="116" customFormat="1" ht="20.100000000000001" customHeight="1" x14ac:dyDescent="0.25">
      <c r="A254" s="114"/>
      <c r="B254" s="117"/>
      <c r="C254" s="117"/>
      <c r="D254" s="117"/>
      <c r="E254" s="117"/>
      <c r="F254" s="117"/>
      <c r="G254" s="117"/>
      <c r="H254" s="117"/>
      <c r="I254" s="117"/>
      <c r="J254" s="117"/>
      <c r="K254" s="117"/>
      <c r="L254" s="117"/>
      <c r="M254" s="117"/>
      <c r="N254" s="117"/>
      <c r="O254" s="117"/>
      <c r="P254" s="117"/>
      <c r="Q254" s="117"/>
      <c r="R254" s="115"/>
      <c r="S254" s="115"/>
      <c r="T254" s="115"/>
      <c r="U254" s="115"/>
      <c r="V254" s="115"/>
      <c r="W254" s="115"/>
      <c r="X254" s="115"/>
      <c r="Y254" s="115"/>
      <c r="Z254" s="115"/>
      <c r="AA254" s="115"/>
      <c r="AB254" s="115"/>
      <c r="AC254" s="115"/>
    </row>
    <row r="255" spans="1:39" s="116" customFormat="1" ht="33" customHeight="1" x14ac:dyDescent="0.25">
      <c r="A255" s="114"/>
      <c r="B255" s="115"/>
      <c r="C255" s="115"/>
      <c r="D255" s="115"/>
      <c r="E255" s="115"/>
      <c r="F255" s="115"/>
      <c r="G255" s="115"/>
      <c r="H255" s="115"/>
      <c r="I255" s="115"/>
      <c r="J255" s="115"/>
      <c r="K255" s="115"/>
      <c r="L255" s="115"/>
      <c r="M255" s="115"/>
      <c r="N255" s="115"/>
      <c r="O255" s="115"/>
      <c r="P255" s="115"/>
      <c r="Q255" s="115"/>
      <c r="R255" s="115"/>
      <c r="S255" s="115"/>
      <c r="T255" s="115"/>
      <c r="U255" s="115"/>
      <c r="V255" s="115"/>
      <c r="W255" s="115"/>
      <c r="X255" s="115"/>
      <c r="Y255" s="115"/>
      <c r="Z255" s="115"/>
      <c r="AA255" s="115"/>
      <c r="AB255" s="115"/>
      <c r="AC255" s="115"/>
    </row>
    <row r="256" spans="1:39" s="116" customFormat="1" ht="20.100000000000001" customHeight="1" x14ac:dyDescent="0.25">
      <c r="A256" s="114"/>
      <c r="B256" s="118"/>
      <c r="C256" s="118"/>
      <c r="D256" s="118"/>
      <c r="E256" s="118"/>
      <c r="F256" s="118"/>
      <c r="G256" s="118"/>
      <c r="H256" s="118"/>
      <c r="I256" s="118"/>
      <c r="J256" s="118"/>
      <c r="K256" s="115"/>
      <c r="L256" s="115"/>
      <c r="M256" s="115"/>
      <c r="N256" s="115"/>
      <c r="O256" s="115"/>
      <c r="P256" s="115"/>
      <c r="Q256" s="115"/>
      <c r="R256" s="115"/>
      <c r="S256" s="118"/>
      <c r="T256" s="115"/>
      <c r="U256" s="115"/>
      <c r="V256" s="115"/>
      <c r="W256" s="115"/>
      <c r="X256" s="115"/>
      <c r="Y256" s="115"/>
      <c r="Z256" s="115"/>
      <c r="AA256" s="115"/>
      <c r="AB256" s="115"/>
      <c r="AC256" s="115"/>
    </row>
    <row r="257" spans="1:29" s="116" customFormat="1" ht="20.100000000000001" customHeight="1" x14ac:dyDescent="0.25">
      <c r="A257" s="114"/>
      <c r="B257" s="118"/>
      <c r="C257" s="118"/>
      <c r="D257" s="118"/>
      <c r="E257" s="118"/>
      <c r="F257" s="118"/>
      <c r="G257" s="118"/>
      <c r="H257" s="118"/>
      <c r="I257" s="118"/>
      <c r="J257" s="118"/>
      <c r="K257" s="115"/>
      <c r="L257" s="115"/>
      <c r="M257" s="115"/>
      <c r="N257" s="115"/>
      <c r="O257" s="115"/>
      <c r="P257" s="115"/>
      <c r="Q257" s="115"/>
      <c r="R257" s="115"/>
      <c r="S257" s="118"/>
      <c r="T257" s="115"/>
      <c r="U257" s="115"/>
      <c r="V257" s="115"/>
      <c r="W257" s="115"/>
      <c r="X257" s="115"/>
      <c r="Y257" s="115"/>
      <c r="Z257" s="115"/>
      <c r="AA257" s="115"/>
      <c r="AB257" s="115"/>
      <c r="AC257" s="115"/>
    </row>
    <row r="258" spans="1:29" s="116" customFormat="1" ht="20.100000000000001" customHeight="1" x14ac:dyDescent="0.25">
      <c r="A258" s="114"/>
      <c r="B258" s="118"/>
      <c r="C258" s="118"/>
      <c r="D258" s="118"/>
      <c r="E258" s="118"/>
      <c r="F258" s="118"/>
      <c r="G258" s="118"/>
      <c r="H258" s="118"/>
      <c r="I258" s="118"/>
      <c r="J258" s="118"/>
      <c r="K258" s="115"/>
      <c r="L258" s="115"/>
      <c r="M258" s="115"/>
      <c r="N258" s="115"/>
      <c r="O258" s="115"/>
      <c r="P258" s="115"/>
      <c r="Q258" s="115"/>
      <c r="R258" s="115"/>
      <c r="S258" s="118"/>
      <c r="T258" s="115"/>
      <c r="U258" s="115"/>
      <c r="V258" s="115"/>
      <c r="W258" s="115"/>
      <c r="X258" s="115"/>
      <c r="Y258" s="115"/>
      <c r="Z258" s="115"/>
      <c r="AA258" s="115"/>
      <c r="AB258" s="115"/>
      <c r="AC258" s="115"/>
    </row>
    <row r="259" spans="1:29" s="116" customFormat="1" ht="20.100000000000001" customHeight="1" x14ac:dyDescent="0.25">
      <c r="A259" s="114"/>
      <c r="B259" s="115"/>
      <c r="C259" s="115"/>
      <c r="D259" s="115"/>
      <c r="E259" s="115"/>
      <c r="F259" s="115"/>
      <c r="G259" s="115"/>
      <c r="H259" s="115"/>
      <c r="I259" s="115"/>
      <c r="J259" s="115"/>
      <c r="K259" s="115"/>
      <c r="L259" s="115"/>
      <c r="M259" s="115"/>
      <c r="N259" s="115"/>
      <c r="O259" s="115"/>
      <c r="P259" s="115"/>
      <c r="Q259" s="115"/>
      <c r="R259" s="115"/>
      <c r="S259" s="115"/>
      <c r="T259" s="115"/>
      <c r="U259" s="115"/>
      <c r="V259" s="115"/>
      <c r="W259" s="115"/>
      <c r="X259" s="115"/>
      <c r="Y259" s="115"/>
      <c r="Z259" s="115"/>
      <c r="AA259" s="115"/>
      <c r="AB259" s="115"/>
      <c r="AC259" s="115"/>
    </row>
    <row r="260" spans="1:29" s="116" customFormat="1" ht="20.100000000000001" customHeight="1" x14ac:dyDescent="0.25">
      <c r="A260" s="114"/>
      <c r="B260" s="117"/>
      <c r="C260" s="117"/>
      <c r="D260" s="117"/>
      <c r="E260" s="117"/>
      <c r="F260" s="117"/>
      <c r="G260" s="117"/>
      <c r="H260" s="117"/>
      <c r="I260" s="117"/>
      <c r="J260" s="117"/>
      <c r="K260" s="117"/>
      <c r="L260" s="117"/>
      <c r="M260" s="117"/>
      <c r="N260" s="117"/>
      <c r="O260" s="117"/>
      <c r="P260" s="117"/>
      <c r="Q260" s="117"/>
      <c r="R260" s="115"/>
      <c r="S260" s="115"/>
      <c r="T260" s="115"/>
      <c r="U260" s="115"/>
      <c r="V260" s="115"/>
      <c r="W260" s="115"/>
      <c r="X260" s="115"/>
      <c r="Y260" s="115"/>
      <c r="Z260" s="115"/>
      <c r="AA260" s="115"/>
      <c r="AB260" s="115"/>
      <c r="AC260" s="115"/>
    </row>
    <row r="261" spans="1:29" s="116" customFormat="1" ht="20.100000000000001" customHeight="1" x14ac:dyDescent="0.25">
      <c r="A261" s="114"/>
      <c r="B261" s="117"/>
      <c r="C261" s="117"/>
      <c r="D261" s="117"/>
      <c r="E261" s="117"/>
      <c r="F261" s="117"/>
      <c r="G261" s="117"/>
      <c r="H261" s="117"/>
      <c r="I261" s="117"/>
      <c r="J261" s="117"/>
      <c r="K261" s="117"/>
      <c r="L261" s="117"/>
      <c r="M261" s="117"/>
      <c r="N261" s="117"/>
      <c r="O261" s="117"/>
      <c r="P261" s="117"/>
      <c r="Q261" s="117"/>
      <c r="R261" s="115"/>
      <c r="S261" s="115"/>
      <c r="T261" s="115"/>
      <c r="U261" s="115"/>
      <c r="V261" s="115"/>
      <c r="W261" s="115"/>
      <c r="X261" s="115"/>
      <c r="Y261" s="115"/>
      <c r="Z261" s="115"/>
      <c r="AA261" s="115"/>
      <c r="AB261" s="115"/>
      <c r="AC261" s="115"/>
    </row>
    <row r="262" spans="1:29" s="116" customFormat="1" ht="20.100000000000001" customHeight="1" x14ac:dyDescent="0.25">
      <c r="A262" s="114"/>
      <c r="B262" s="117"/>
      <c r="C262" s="117"/>
      <c r="D262" s="117"/>
      <c r="E262" s="117"/>
      <c r="F262" s="117"/>
      <c r="G262" s="117"/>
      <c r="H262" s="117"/>
      <c r="I262" s="117"/>
      <c r="J262" s="117"/>
      <c r="K262" s="117"/>
      <c r="L262" s="117"/>
      <c r="M262" s="117"/>
      <c r="N262" s="117"/>
      <c r="O262" s="117"/>
      <c r="P262" s="117"/>
      <c r="Q262" s="117"/>
      <c r="R262" s="115"/>
      <c r="S262" s="115"/>
      <c r="T262" s="115"/>
      <c r="U262" s="115"/>
      <c r="V262" s="115"/>
      <c r="W262" s="115"/>
      <c r="X262" s="115"/>
      <c r="Y262" s="115"/>
      <c r="Z262" s="115"/>
      <c r="AA262" s="115"/>
      <c r="AB262" s="115"/>
      <c r="AC262" s="115"/>
    </row>
    <row r="263" spans="1:29" s="116" customFormat="1" ht="20.100000000000001" customHeight="1" x14ac:dyDescent="0.25">
      <c r="A263" s="114"/>
      <c r="B263" s="296"/>
      <c r="C263" s="296"/>
      <c r="D263" s="296"/>
      <c r="E263" s="296"/>
      <c r="F263" s="115"/>
      <c r="G263" s="115"/>
      <c r="H263" s="115"/>
      <c r="I263" s="115"/>
      <c r="J263" s="115"/>
      <c r="K263" s="115"/>
      <c r="L263" s="115"/>
      <c r="M263" s="115"/>
      <c r="N263" s="115"/>
      <c r="O263" s="115"/>
      <c r="P263" s="115"/>
      <c r="Q263" s="115"/>
      <c r="R263" s="115"/>
      <c r="S263" s="115"/>
      <c r="T263" s="115"/>
      <c r="U263" s="115"/>
      <c r="V263" s="115"/>
      <c r="W263" s="115"/>
      <c r="X263" s="115"/>
      <c r="Y263" s="115"/>
      <c r="Z263" s="115"/>
      <c r="AA263" s="115"/>
      <c r="AB263" s="115"/>
      <c r="AC263" s="115"/>
    </row>
    <row r="264" spans="1:29" s="116" customFormat="1" ht="20.100000000000001" customHeight="1" x14ac:dyDescent="0.25">
      <c r="A264" s="114"/>
      <c r="B264" s="293"/>
      <c r="C264" s="293"/>
      <c r="D264" s="293"/>
      <c r="E264" s="293"/>
      <c r="F264" s="119"/>
      <c r="G264" s="119"/>
      <c r="H264" s="119"/>
      <c r="I264" s="115"/>
      <c r="J264" s="115"/>
      <c r="K264" s="115"/>
      <c r="L264" s="115"/>
      <c r="M264" s="115"/>
      <c r="N264" s="115"/>
      <c r="O264" s="115"/>
      <c r="P264" s="115"/>
      <c r="Q264" s="115"/>
      <c r="R264" s="115"/>
      <c r="S264" s="115"/>
      <c r="T264" s="115"/>
      <c r="U264" s="115"/>
      <c r="V264" s="115"/>
      <c r="W264" s="115"/>
      <c r="X264" s="115"/>
      <c r="Y264" s="115"/>
      <c r="Z264" s="115"/>
      <c r="AA264" s="115"/>
      <c r="AB264" s="115"/>
      <c r="AC264" s="115"/>
    </row>
    <row r="265" spans="1:29" s="116" customFormat="1" ht="20.100000000000001" customHeight="1" x14ac:dyDescent="0.25">
      <c r="A265" s="114"/>
      <c r="B265" s="293"/>
      <c r="C265" s="293"/>
      <c r="D265" s="293"/>
      <c r="E265" s="293"/>
      <c r="F265" s="119"/>
      <c r="G265" s="119"/>
      <c r="H265" s="119"/>
      <c r="I265" s="115"/>
      <c r="J265" s="115"/>
      <c r="K265" s="115"/>
      <c r="L265" s="115"/>
      <c r="M265" s="115"/>
      <c r="N265" s="115"/>
      <c r="O265" s="115"/>
      <c r="P265" s="115"/>
      <c r="Q265" s="115"/>
      <c r="R265" s="115"/>
      <c r="S265" s="115"/>
      <c r="T265" s="115"/>
      <c r="U265" s="115"/>
      <c r="V265" s="115"/>
      <c r="W265" s="115"/>
      <c r="X265" s="115"/>
      <c r="Y265" s="115"/>
      <c r="Z265" s="115"/>
      <c r="AA265" s="115"/>
      <c r="AB265" s="115"/>
      <c r="AC265" s="115"/>
    </row>
    <row r="266" spans="1:29" s="116" customFormat="1" ht="20.100000000000001" customHeight="1" x14ac:dyDescent="0.25">
      <c r="A266" s="114"/>
      <c r="B266" s="293"/>
      <c r="C266" s="293"/>
      <c r="D266" s="293"/>
      <c r="E266" s="293"/>
      <c r="F266" s="119"/>
      <c r="G266" s="119"/>
      <c r="H266" s="119"/>
      <c r="I266" s="115"/>
      <c r="J266" s="115"/>
      <c r="K266" s="115"/>
      <c r="L266" s="115"/>
      <c r="M266" s="115"/>
      <c r="N266" s="115"/>
      <c r="O266" s="115"/>
      <c r="P266" s="115"/>
      <c r="Q266" s="115"/>
      <c r="R266" s="115"/>
      <c r="S266" s="115"/>
      <c r="T266" s="115"/>
      <c r="U266" s="115"/>
      <c r="V266" s="115"/>
      <c r="W266" s="115"/>
      <c r="X266" s="115"/>
      <c r="Y266" s="115"/>
      <c r="Z266" s="115"/>
      <c r="AA266" s="115"/>
      <c r="AB266" s="115"/>
      <c r="AC266" s="115"/>
    </row>
    <row r="267" spans="1:29" s="116" customFormat="1" ht="40.5" customHeight="1" x14ac:dyDescent="0.25">
      <c r="A267" s="114"/>
      <c r="B267" s="115"/>
      <c r="C267" s="115"/>
      <c r="D267" s="115"/>
      <c r="E267" s="115"/>
      <c r="F267" s="115"/>
      <c r="G267" s="115"/>
      <c r="H267" s="115"/>
      <c r="I267" s="115"/>
      <c r="J267" s="115"/>
      <c r="K267" s="115"/>
      <c r="L267" s="115"/>
      <c r="M267" s="115"/>
      <c r="N267" s="115"/>
      <c r="O267" s="115"/>
      <c r="P267" s="115"/>
      <c r="Q267" s="115"/>
      <c r="R267" s="115"/>
      <c r="S267" s="115"/>
      <c r="T267" s="115"/>
      <c r="U267" s="115"/>
      <c r="V267" s="115"/>
      <c r="W267" s="115"/>
      <c r="X267" s="115"/>
      <c r="Y267" s="115"/>
      <c r="Z267" s="115"/>
      <c r="AA267" s="115"/>
      <c r="AB267" s="115"/>
      <c r="AC267" s="115"/>
    </row>
    <row r="268" spans="1:29" s="116" customFormat="1" ht="20.100000000000001" customHeight="1" x14ac:dyDescent="0.25">
      <c r="A268" s="114"/>
      <c r="B268" s="118"/>
      <c r="C268" s="118"/>
      <c r="D268" s="118"/>
      <c r="E268" s="118"/>
      <c r="F268" s="118"/>
      <c r="G268" s="118"/>
      <c r="H268" s="118"/>
      <c r="I268" s="118"/>
      <c r="J268" s="118"/>
      <c r="K268" s="118"/>
      <c r="L268" s="118"/>
      <c r="M268" s="118"/>
      <c r="N268" s="118"/>
      <c r="O268" s="118"/>
      <c r="P268" s="118"/>
      <c r="Q268" s="118"/>
      <c r="R268" s="118"/>
      <c r="S268" s="118"/>
      <c r="T268" s="118"/>
      <c r="U268" s="118"/>
      <c r="V268" s="118"/>
      <c r="W268" s="118"/>
      <c r="X268" s="118"/>
      <c r="Y268" s="118"/>
      <c r="Z268" s="118"/>
      <c r="AA268" s="118"/>
      <c r="AB268" s="118"/>
      <c r="AC268" s="118"/>
    </row>
    <row r="269" spans="1:29" s="116" customFormat="1" ht="32.25" customHeight="1" x14ac:dyDescent="0.25">
      <c r="A269" s="114"/>
      <c r="B269" s="115"/>
      <c r="C269" s="115"/>
      <c r="D269" s="115"/>
      <c r="E269" s="115"/>
      <c r="F269" s="115"/>
      <c r="G269" s="115"/>
      <c r="H269" s="115"/>
      <c r="I269" s="115"/>
      <c r="J269" s="115"/>
      <c r="K269" s="115"/>
      <c r="L269" s="115"/>
      <c r="M269" s="115"/>
      <c r="N269" s="115"/>
      <c r="O269" s="115"/>
      <c r="P269" s="115"/>
      <c r="Q269" s="115"/>
      <c r="R269" s="115"/>
      <c r="S269" s="115"/>
      <c r="T269" s="115"/>
      <c r="U269" s="115"/>
      <c r="V269" s="115"/>
      <c r="W269" s="115"/>
      <c r="X269" s="115"/>
      <c r="Y269" s="115"/>
      <c r="Z269" s="115"/>
      <c r="AA269" s="115"/>
      <c r="AB269" s="115"/>
      <c r="AC269" s="115"/>
    </row>
    <row r="270" spans="1:29" s="116" customFormat="1" ht="29.25" customHeight="1" x14ac:dyDescent="0.25">
      <c r="A270" s="114"/>
      <c r="B270" s="118"/>
      <c r="C270" s="118"/>
      <c r="D270" s="118"/>
      <c r="E270" s="118"/>
      <c r="F270" s="118"/>
      <c r="G270" s="118"/>
      <c r="H270" s="118"/>
      <c r="I270" s="118"/>
      <c r="J270" s="118"/>
      <c r="K270" s="118"/>
      <c r="L270" s="118"/>
      <c r="M270" s="118"/>
      <c r="N270" s="118"/>
      <c r="O270" s="118"/>
      <c r="P270" s="118"/>
      <c r="Q270" s="118"/>
      <c r="R270" s="118"/>
      <c r="S270" s="118"/>
      <c r="T270" s="118"/>
      <c r="U270" s="118"/>
      <c r="V270" s="118"/>
      <c r="W270" s="118"/>
      <c r="X270" s="118"/>
      <c r="Y270" s="118"/>
      <c r="Z270" s="118"/>
      <c r="AA270" s="118"/>
      <c r="AB270" s="118"/>
      <c r="AC270" s="118"/>
    </row>
    <row r="271" spans="1:29" s="116" customFormat="1" ht="29.25" customHeight="1" x14ac:dyDescent="0.25">
      <c r="A271" s="114"/>
      <c r="B271" s="115"/>
      <c r="C271" s="115"/>
      <c r="D271" s="115"/>
      <c r="E271" s="115"/>
      <c r="F271" s="115"/>
      <c r="G271" s="115"/>
      <c r="H271" s="115"/>
      <c r="I271" s="115"/>
      <c r="J271" s="115"/>
      <c r="K271" s="115"/>
      <c r="L271" s="115"/>
      <c r="M271" s="115"/>
      <c r="N271" s="115"/>
      <c r="O271" s="115"/>
      <c r="P271" s="115"/>
      <c r="Q271" s="115"/>
      <c r="R271" s="115"/>
      <c r="S271" s="115"/>
      <c r="T271" s="115"/>
      <c r="U271" s="115"/>
      <c r="V271" s="115"/>
      <c r="W271" s="115"/>
      <c r="X271" s="115"/>
      <c r="Y271" s="115"/>
      <c r="Z271" s="115"/>
      <c r="AA271" s="115"/>
      <c r="AB271" s="115"/>
      <c r="AC271" s="115"/>
    </row>
    <row r="272" spans="1:29" s="116" customFormat="1" ht="20.100000000000001" customHeight="1" x14ac:dyDescent="0.25">
      <c r="A272" s="114"/>
      <c r="B272" s="118"/>
      <c r="C272" s="118"/>
      <c r="D272" s="118"/>
      <c r="E272" s="118"/>
      <c r="F272" s="118"/>
      <c r="G272" s="118"/>
      <c r="H272" s="118"/>
      <c r="I272" s="118"/>
      <c r="J272" s="118"/>
      <c r="K272" s="118"/>
      <c r="L272" s="118"/>
      <c r="M272" s="118"/>
      <c r="N272" s="118"/>
      <c r="O272" s="118"/>
      <c r="P272" s="118"/>
      <c r="Q272" s="118"/>
      <c r="R272" s="118"/>
      <c r="S272" s="118"/>
      <c r="T272" s="118"/>
      <c r="U272" s="118"/>
      <c r="V272" s="118"/>
      <c r="W272" s="118"/>
      <c r="X272" s="118"/>
      <c r="Y272" s="118"/>
      <c r="Z272" s="118"/>
      <c r="AA272" s="118"/>
      <c r="AB272" s="118"/>
      <c r="AC272" s="118"/>
    </row>
    <row r="273" spans="1:29" s="116" customFormat="1" ht="20.100000000000001" customHeight="1" x14ac:dyDescent="0.25">
      <c r="A273" s="114"/>
      <c r="B273" s="115"/>
      <c r="C273" s="115"/>
      <c r="D273" s="115"/>
      <c r="E273" s="115"/>
      <c r="F273" s="115"/>
      <c r="G273" s="115"/>
      <c r="H273" s="115"/>
      <c r="I273" s="115"/>
      <c r="J273" s="115"/>
      <c r="K273" s="115"/>
      <c r="L273" s="115"/>
      <c r="M273" s="115"/>
      <c r="N273" s="115"/>
      <c r="O273" s="115"/>
      <c r="P273" s="115"/>
      <c r="Q273" s="115"/>
      <c r="R273" s="115"/>
      <c r="S273" s="115"/>
      <c r="T273" s="115"/>
      <c r="U273" s="115"/>
      <c r="V273" s="115"/>
      <c r="W273" s="115"/>
      <c r="X273" s="115"/>
      <c r="Y273" s="115"/>
      <c r="Z273" s="115"/>
      <c r="AA273" s="115"/>
      <c r="AB273" s="115"/>
      <c r="AC273" s="115"/>
    </row>
    <row r="274" spans="1:29" s="116" customFormat="1" ht="19.5" customHeight="1" x14ac:dyDescent="0.25">
      <c r="A274" s="114"/>
      <c r="B274" s="118"/>
      <c r="C274" s="118"/>
      <c r="D274" s="118"/>
      <c r="E274" s="118"/>
      <c r="F274" s="118"/>
      <c r="G274" s="118"/>
      <c r="H274" s="118"/>
      <c r="I274" s="118"/>
      <c r="J274" s="118"/>
      <c r="K274" s="118"/>
      <c r="L274" s="118"/>
      <c r="M274" s="118"/>
      <c r="N274" s="118"/>
      <c r="O274" s="118"/>
      <c r="P274" s="118"/>
      <c r="Q274" s="118"/>
      <c r="R274" s="118"/>
      <c r="S274" s="118"/>
      <c r="T274" s="118"/>
      <c r="U274" s="118"/>
      <c r="V274" s="118"/>
      <c r="W274" s="118"/>
      <c r="X274" s="118"/>
      <c r="Y274" s="118"/>
      <c r="Z274" s="118"/>
      <c r="AA274" s="118"/>
      <c r="AB274" s="118"/>
      <c r="AC274" s="118"/>
    </row>
    <row r="275" spans="1:29" s="116" customFormat="1" ht="30" customHeight="1" x14ac:dyDescent="0.25">
      <c r="A275" s="114"/>
      <c r="B275" s="115"/>
      <c r="C275" s="115"/>
      <c r="D275" s="115"/>
      <c r="E275" s="115"/>
      <c r="F275" s="115"/>
      <c r="G275" s="115"/>
      <c r="H275" s="115"/>
      <c r="I275" s="115"/>
      <c r="J275" s="115"/>
      <c r="K275" s="115"/>
      <c r="L275" s="115"/>
      <c r="M275" s="115"/>
      <c r="N275" s="115"/>
      <c r="O275" s="115"/>
      <c r="P275" s="115"/>
      <c r="Q275" s="115"/>
      <c r="R275" s="115"/>
      <c r="S275" s="115"/>
      <c r="T275" s="115"/>
      <c r="U275" s="115"/>
      <c r="V275" s="115"/>
      <c r="W275" s="115"/>
      <c r="X275" s="115"/>
      <c r="Y275" s="115"/>
      <c r="Z275" s="115"/>
      <c r="AA275" s="115"/>
      <c r="AB275" s="115"/>
      <c r="AC275" s="115"/>
    </row>
    <row r="276" spans="1:29" s="116" customFormat="1" ht="30" customHeight="1" x14ac:dyDescent="0.25">
      <c r="A276" s="114"/>
      <c r="B276" s="118"/>
      <c r="C276" s="118"/>
      <c r="D276" s="118"/>
      <c r="E276" s="118"/>
      <c r="F276" s="118"/>
      <c r="G276" s="118"/>
      <c r="H276" s="118"/>
      <c r="I276" s="118"/>
      <c r="J276" s="118"/>
      <c r="K276" s="118"/>
      <c r="L276" s="118"/>
      <c r="M276" s="118"/>
      <c r="N276" s="118"/>
      <c r="O276" s="118"/>
      <c r="P276" s="118"/>
      <c r="Q276" s="118"/>
      <c r="R276" s="118"/>
      <c r="S276" s="118"/>
      <c r="T276" s="118"/>
      <c r="U276" s="118"/>
      <c r="V276" s="118"/>
      <c r="W276" s="118"/>
      <c r="X276" s="118"/>
      <c r="Y276" s="118"/>
      <c r="Z276" s="118"/>
      <c r="AA276" s="118"/>
      <c r="AB276" s="115"/>
      <c r="AC276" s="115"/>
    </row>
    <row r="277" spans="1:29" s="116" customFormat="1" ht="30" customHeight="1" x14ac:dyDescent="0.25">
      <c r="A277" s="114"/>
      <c r="B277" s="115"/>
      <c r="C277" s="115"/>
      <c r="D277" s="115"/>
      <c r="E277" s="115"/>
      <c r="F277" s="115"/>
      <c r="G277" s="115"/>
      <c r="H277" s="115"/>
      <c r="I277" s="115"/>
      <c r="J277" s="115"/>
      <c r="K277" s="115"/>
      <c r="L277" s="115"/>
      <c r="M277" s="115"/>
      <c r="N277" s="115"/>
      <c r="O277" s="115"/>
      <c r="P277" s="115"/>
      <c r="Q277" s="115"/>
      <c r="R277" s="115"/>
      <c r="S277" s="115"/>
      <c r="T277" s="115"/>
      <c r="U277" s="115"/>
      <c r="V277" s="115"/>
      <c r="W277" s="115"/>
      <c r="X277" s="115"/>
      <c r="Y277" s="115"/>
      <c r="Z277" s="115"/>
      <c r="AA277" s="115"/>
      <c r="AB277" s="115"/>
      <c r="AC277" s="115"/>
    </row>
    <row r="278" spans="1:29" s="116" customFormat="1" ht="30" customHeight="1" x14ac:dyDescent="0.25">
      <c r="A278" s="114"/>
      <c r="B278" s="118"/>
      <c r="C278" s="118"/>
      <c r="D278" s="118"/>
      <c r="E278" s="118"/>
      <c r="F278" s="118"/>
      <c r="G278" s="118"/>
      <c r="H278" s="118"/>
      <c r="I278" s="118"/>
      <c r="J278" s="118"/>
      <c r="K278" s="118"/>
      <c r="L278" s="118"/>
      <c r="M278" s="118"/>
      <c r="N278" s="118"/>
      <c r="O278" s="118"/>
      <c r="P278" s="118"/>
      <c r="Q278" s="118"/>
      <c r="R278" s="118"/>
      <c r="S278" s="118"/>
      <c r="T278" s="118"/>
      <c r="U278" s="118"/>
      <c r="V278" s="118"/>
      <c r="W278" s="118"/>
      <c r="X278" s="118"/>
      <c r="Y278" s="118"/>
      <c r="Z278" s="118"/>
      <c r="AA278" s="118"/>
      <c r="AB278" s="115"/>
      <c r="AC278" s="115"/>
    </row>
    <row r="279" spans="1:29" s="116" customFormat="1" ht="30" customHeight="1" x14ac:dyDescent="0.25">
      <c r="A279" s="114"/>
      <c r="B279" s="115"/>
      <c r="C279" s="115"/>
      <c r="D279" s="115"/>
      <c r="E279" s="115"/>
      <c r="F279" s="115"/>
      <c r="G279" s="115"/>
      <c r="H279" s="115"/>
      <c r="I279" s="115"/>
      <c r="J279" s="115"/>
      <c r="K279" s="115"/>
      <c r="L279" s="115"/>
      <c r="M279" s="115"/>
      <c r="N279" s="115"/>
      <c r="O279" s="115"/>
      <c r="P279" s="115"/>
      <c r="Q279" s="115"/>
      <c r="R279" s="115"/>
      <c r="S279" s="115"/>
      <c r="T279" s="115"/>
      <c r="U279" s="115"/>
      <c r="V279" s="115"/>
      <c r="W279" s="115"/>
      <c r="X279" s="115"/>
      <c r="Y279" s="115"/>
      <c r="Z279" s="115"/>
      <c r="AA279" s="115"/>
      <c r="AB279" s="115"/>
      <c r="AC279" s="115"/>
    </row>
    <row r="280" spans="1:29" s="116" customFormat="1" ht="30" customHeight="1" x14ac:dyDescent="0.25">
      <c r="A280" s="114"/>
      <c r="B280" s="118"/>
      <c r="C280" s="118"/>
      <c r="D280" s="118"/>
      <c r="E280" s="118"/>
      <c r="F280" s="118"/>
      <c r="G280" s="118"/>
      <c r="H280" s="118"/>
      <c r="I280" s="118"/>
      <c r="J280" s="118"/>
      <c r="K280" s="118"/>
      <c r="L280" s="118"/>
      <c r="M280" s="118"/>
      <c r="N280" s="118"/>
      <c r="O280" s="118"/>
      <c r="P280" s="118"/>
      <c r="Q280" s="118"/>
      <c r="R280" s="118"/>
      <c r="S280" s="118"/>
      <c r="T280" s="118"/>
      <c r="U280" s="118"/>
      <c r="V280" s="118"/>
      <c r="W280" s="118"/>
      <c r="X280" s="118"/>
      <c r="Y280" s="118"/>
      <c r="Z280" s="118"/>
      <c r="AA280" s="118"/>
      <c r="AB280" s="115"/>
      <c r="AC280" s="115"/>
    </row>
    <row r="281" spans="1:29" s="116" customFormat="1" ht="30" customHeight="1" x14ac:dyDescent="0.25">
      <c r="A281" s="114"/>
      <c r="B281" s="115"/>
      <c r="C281" s="115"/>
      <c r="D281" s="115"/>
      <c r="E281" s="115"/>
      <c r="F281" s="115"/>
      <c r="G281" s="115"/>
      <c r="H281" s="115"/>
      <c r="I281" s="115"/>
      <c r="J281" s="115"/>
      <c r="K281" s="115"/>
      <c r="L281" s="115"/>
      <c r="M281" s="115"/>
      <c r="N281" s="115"/>
      <c r="O281" s="115"/>
      <c r="P281" s="115"/>
      <c r="Q281" s="115"/>
      <c r="R281" s="115"/>
      <c r="S281" s="115"/>
      <c r="T281" s="115"/>
      <c r="U281" s="115"/>
      <c r="V281" s="115"/>
      <c r="W281" s="115"/>
      <c r="X281" s="115"/>
      <c r="Y281" s="115"/>
      <c r="Z281" s="115"/>
      <c r="AA281" s="115"/>
      <c r="AB281" s="115"/>
      <c r="AC281" s="115"/>
    </row>
    <row r="282" spans="1:29" s="116" customFormat="1" ht="30" customHeight="1" x14ac:dyDescent="0.25">
      <c r="A282" s="114"/>
      <c r="B282" s="118"/>
      <c r="C282" s="118"/>
      <c r="D282" s="118"/>
      <c r="E282" s="118"/>
      <c r="F282" s="118"/>
      <c r="G282" s="118"/>
      <c r="H282" s="118"/>
      <c r="I282" s="118"/>
      <c r="J282" s="118"/>
      <c r="K282" s="118"/>
      <c r="L282" s="118"/>
      <c r="M282" s="118"/>
      <c r="N282" s="118"/>
      <c r="O282" s="118"/>
      <c r="P282" s="118"/>
      <c r="Q282" s="118"/>
      <c r="R282" s="118"/>
      <c r="S282" s="118"/>
      <c r="T282" s="118"/>
      <c r="U282" s="118"/>
      <c r="V282" s="118"/>
      <c r="W282" s="118"/>
      <c r="X282" s="118"/>
      <c r="Y282" s="118"/>
      <c r="Z282" s="118"/>
      <c r="AA282" s="118"/>
      <c r="AB282" s="115"/>
      <c r="AC282" s="115"/>
    </row>
    <row r="283" spans="1:29" s="116" customFormat="1" ht="30" customHeight="1" x14ac:dyDescent="0.25">
      <c r="A283" s="114"/>
      <c r="B283" s="115"/>
      <c r="C283" s="115"/>
      <c r="D283" s="115"/>
      <c r="E283" s="115"/>
      <c r="F283" s="115"/>
      <c r="G283" s="115"/>
      <c r="H283" s="115"/>
      <c r="I283" s="115"/>
      <c r="J283" s="115"/>
      <c r="K283" s="115"/>
      <c r="L283" s="115"/>
      <c r="M283" s="115"/>
      <c r="N283" s="115"/>
      <c r="O283" s="115"/>
      <c r="P283" s="115"/>
      <c r="Q283" s="115"/>
      <c r="R283" s="115"/>
      <c r="S283" s="115"/>
      <c r="T283" s="115"/>
      <c r="U283" s="115"/>
      <c r="V283" s="115"/>
      <c r="W283" s="115"/>
      <c r="X283" s="115"/>
      <c r="Y283" s="115"/>
      <c r="Z283" s="115"/>
      <c r="AA283" s="115"/>
      <c r="AB283" s="115"/>
      <c r="AC283" s="115"/>
    </row>
    <row r="284" spans="1:29" s="116" customFormat="1" ht="30" customHeight="1" x14ac:dyDescent="0.25">
      <c r="A284" s="114"/>
      <c r="B284" s="118"/>
      <c r="C284" s="118"/>
      <c r="D284" s="118"/>
      <c r="E284" s="118"/>
      <c r="F284" s="118"/>
      <c r="G284" s="118"/>
      <c r="H284" s="118"/>
      <c r="I284" s="118"/>
      <c r="J284" s="118"/>
      <c r="K284" s="118"/>
      <c r="L284" s="118"/>
      <c r="M284" s="118"/>
      <c r="N284" s="118"/>
      <c r="O284" s="118"/>
      <c r="P284" s="118"/>
      <c r="Q284" s="118"/>
      <c r="R284" s="118"/>
      <c r="S284" s="118"/>
      <c r="T284" s="118"/>
      <c r="U284" s="118"/>
      <c r="V284" s="118"/>
      <c r="W284" s="118"/>
      <c r="X284" s="118"/>
      <c r="Y284" s="118"/>
      <c r="Z284" s="118"/>
      <c r="AA284" s="118"/>
      <c r="AB284" s="115"/>
      <c r="AC284" s="115"/>
    </row>
    <row r="285" spans="1:29" s="116" customFormat="1" ht="30" customHeight="1" x14ac:dyDescent="0.25">
      <c r="A285" s="114"/>
      <c r="B285" s="115"/>
      <c r="C285" s="115"/>
      <c r="D285" s="115"/>
      <c r="E285" s="115"/>
      <c r="F285" s="115"/>
      <c r="G285" s="115"/>
      <c r="H285" s="115"/>
      <c r="I285" s="115"/>
      <c r="J285" s="115"/>
      <c r="K285" s="115"/>
      <c r="L285" s="115"/>
      <c r="M285" s="115"/>
      <c r="N285" s="115"/>
      <c r="O285" s="115"/>
      <c r="P285" s="115"/>
      <c r="Q285" s="115"/>
      <c r="R285" s="115"/>
      <c r="S285" s="115"/>
      <c r="T285" s="115"/>
      <c r="U285" s="115"/>
      <c r="V285" s="115"/>
      <c r="W285" s="115"/>
      <c r="X285" s="115"/>
      <c r="Y285" s="115"/>
      <c r="Z285" s="115"/>
      <c r="AA285" s="115"/>
      <c r="AB285" s="115"/>
      <c r="AC285" s="115"/>
    </row>
    <row r="286" spans="1:29" s="116" customFormat="1" ht="30" customHeight="1" x14ac:dyDescent="0.25">
      <c r="A286" s="114"/>
      <c r="B286" s="118"/>
      <c r="C286" s="118"/>
      <c r="D286" s="118"/>
      <c r="E286" s="118"/>
      <c r="F286" s="118"/>
      <c r="G286" s="118"/>
      <c r="H286" s="118"/>
      <c r="I286" s="118"/>
      <c r="J286" s="118"/>
      <c r="K286" s="118"/>
      <c r="L286" s="118"/>
      <c r="M286" s="118"/>
      <c r="N286" s="118"/>
      <c r="O286" s="118"/>
      <c r="P286" s="118"/>
      <c r="Q286" s="118"/>
      <c r="R286" s="118"/>
      <c r="S286" s="118"/>
      <c r="T286" s="118"/>
      <c r="U286" s="120"/>
      <c r="V286" s="115"/>
      <c r="W286" s="115"/>
      <c r="X286" s="115"/>
      <c r="Y286" s="115"/>
      <c r="Z286" s="115"/>
      <c r="AA286" s="118"/>
      <c r="AB286" s="115"/>
      <c r="AC286" s="115"/>
    </row>
    <row r="287" spans="1:29" s="116" customFormat="1" ht="30" customHeight="1" x14ac:dyDescent="0.25">
      <c r="A287" s="114"/>
      <c r="B287" s="115"/>
      <c r="C287" s="115"/>
      <c r="D287" s="115"/>
      <c r="E287" s="115"/>
      <c r="F287" s="115"/>
      <c r="G287" s="115"/>
      <c r="H287" s="115"/>
      <c r="I287" s="115"/>
      <c r="J287" s="115"/>
      <c r="K287" s="115"/>
      <c r="L287" s="115"/>
      <c r="M287" s="115"/>
      <c r="N287" s="115"/>
      <c r="O287" s="115"/>
      <c r="P287" s="115"/>
      <c r="Q287" s="115"/>
      <c r="R287" s="115"/>
      <c r="S287" s="115"/>
      <c r="T287" s="115"/>
      <c r="U287" s="115"/>
      <c r="V287" s="115"/>
      <c r="W287" s="115"/>
      <c r="X287" s="115"/>
      <c r="Y287" s="115"/>
      <c r="Z287" s="115"/>
      <c r="AA287" s="115"/>
      <c r="AB287" s="115"/>
      <c r="AC287" s="115"/>
    </row>
    <row r="288" spans="1:29" s="116" customFormat="1" ht="30" customHeight="1" x14ac:dyDescent="0.25">
      <c r="A288" s="114"/>
      <c r="B288" s="118"/>
      <c r="C288" s="118"/>
      <c r="D288" s="118"/>
      <c r="E288" s="118"/>
      <c r="F288" s="118"/>
      <c r="G288" s="118"/>
      <c r="H288" s="118"/>
      <c r="I288" s="118"/>
      <c r="J288" s="118"/>
      <c r="K288" s="118"/>
      <c r="L288" s="118"/>
      <c r="M288" s="118"/>
      <c r="N288" s="118"/>
      <c r="O288" s="118"/>
      <c r="P288" s="118"/>
      <c r="Q288" s="118"/>
      <c r="R288" s="118"/>
      <c r="S288" s="118"/>
      <c r="T288" s="118"/>
      <c r="U288" s="120"/>
      <c r="V288" s="115"/>
      <c r="W288" s="115"/>
      <c r="X288" s="115"/>
      <c r="Y288" s="115"/>
      <c r="Z288" s="115"/>
      <c r="AA288" s="115"/>
      <c r="AB288" s="115"/>
      <c r="AC288" s="115"/>
    </row>
    <row r="289" spans="1:29" s="116" customFormat="1" ht="30" customHeight="1" x14ac:dyDescent="0.25">
      <c r="A289" s="114"/>
      <c r="B289" s="115"/>
      <c r="C289" s="115"/>
      <c r="D289" s="115"/>
      <c r="E289" s="115"/>
      <c r="F289" s="115"/>
      <c r="G289" s="115"/>
      <c r="H289" s="115"/>
      <c r="I289" s="115"/>
      <c r="J289" s="115"/>
      <c r="K289" s="115"/>
      <c r="L289" s="115"/>
      <c r="M289" s="115"/>
      <c r="N289" s="115"/>
      <c r="O289" s="115"/>
      <c r="P289" s="115"/>
      <c r="Q289" s="115"/>
      <c r="R289" s="115"/>
      <c r="S289" s="115"/>
      <c r="T289" s="115"/>
      <c r="U289" s="115"/>
      <c r="V289" s="115"/>
      <c r="W289" s="115"/>
      <c r="X289" s="115"/>
      <c r="Y289" s="115"/>
      <c r="Z289" s="115"/>
      <c r="AA289" s="115"/>
      <c r="AB289" s="115"/>
      <c r="AC289" s="115"/>
    </row>
    <row r="290" spans="1:29" s="116" customFormat="1" ht="30" customHeight="1" x14ac:dyDescent="0.25">
      <c r="A290" s="114"/>
      <c r="B290" s="118"/>
      <c r="C290" s="118"/>
      <c r="D290" s="118"/>
      <c r="E290" s="118"/>
      <c r="F290" s="118"/>
      <c r="G290" s="118"/>
      <c r="H290" s="118"/>
      <c r="I290" s="118"/>
      <c r="J290" s="118"/>
      <c r="K290" s="118"/>
      <c r="L290" s="118"/>
      <c r="M290" s="118"/>
      <c r="N290" s="118"/>
      <c r="O290" s="118"/>
      <c r="P290" s="118"/>
      <c r="Q290" s="118"/>
      <c r="R290" s="118"/>
      <c r="S290" s="118"/>
      <c r="T290" s="118"/>
      <c r="U290" s="120"/>
      <c r="V290" s="115"/>
      <c r="W290" s="115"/>
      <c r="X290" s="115"/>
      <c r="Y290" s="115"/>
      <c r="Z290" s="115"/>
      <c r="AA290" s="115"/>
      <c r="AB290" s="115"/>
      <c r="AC290" s="115"/>
    </row>
    <row r="291" spans="1:29" s="116" customFormat="1" ht="30" customHeight="1" x14ac:dyDescent="0.25">
      <c r="A291" s="114"/>
      <c r="B291" s="115"/>
      <c r="C291" s="115"/>
      <c r="D291" s="115"/>
      <c r="E291" s="115"/>
      <c r="F291" s="115"/>
      <c r="G291" s="115"/>
      <c r="H291" s="115"/>
      <c r="I291" s="115"/>
      <c r="J291" s="115"/>
      <c r="K291" s="115"/>
      <c r="L291" s="115"/>
      <c r="M291" s="115"/>
      <c r="N291" s="115"/>
      <c r="O291" s="115"/>
      <c r="P291" s="115"/>
      <c r="Q291" s="115"/>
      <c r="R291" s="115"/>
      <c r="S291" s="115"/>
      <c r="T291" s="115"/>
      <c r="U291" s="115"/>
      <c r="V291" s="115"/>
      <c r="W291" s="115"/>
      <c r="X291" s="115"/>
      <c r="Y291" s="115"/>
      <c r="Z291" s="115"/>
      <c r="AA291" s="115"/>
      <c r="AB291" s="115"/>
      <c r="AC291" s="115"/>
    </row>
    <row r="292" spans="1:29" s="116" customFormat="1" ht="30" customHeight="1" x14ac:dyDescent="0.25">
      <c r="A292" s="114"/>
      <c r="B292" s="118"/>
      <c r="C292" s="118"/>
      <c r="D292" s="118"/>
      <c r="E292" s="118"/>
      <c r="F292" s="118"/>
      <c r="G292" s="118"/>
      <c r="H292" s="118"/>
      <c r="I292" s="118"/>
      <c r="J292" s="118"/>
      <c r="K292" s="118"/>
      <c r="L292" s="118"/>
      <c r="M292" s="118"/>
      <c r="N292" s="118"/>
      <c r="O292" s="118"/>
      <c r="P292" s="118"/>
      <c r="Q292" s="118"/>
      <c r="R292" s="118"/>
      <c r="S292" s="118"/>
      <c r="T292" s="120"/>
      <c r="U292" s="118"/>
      <c r="V292" s="115"/>
      <c r="W292" s="115"/>
      <c r="X292" s="115"/>
      <c r="Y292" s="115"/>
      <c r="Z292" s="115"/>
      <c r="AA292" s="115"/>
      <c r="AB292" s="115"/>
      <c r="AC292" s="115"/>
    </row>
    <row r="293" spans="1:29" s="116" customFormat="1" ht="30" customHeight="1" x14ac:dyDescent="0.25">
      <c r="A293" s="114"/>
      <c r="B293" s="115"/>
      <c r="C293" s="115"/>
      <c r="D293" s="115"/>
      <c r="E293" s="115"/>
      <c r="F293" s="115"/>
      <c r="G293" s="115"/>
      <c r="H293" s="115"/>
      <c r="I293" s="115"/>
      <c r="J293" s="115"/>
      <c r="K293" s="115"/>
      <c r="L293" s="115"/>
      <c r="M293" s="115"/>
      <c r="N293" s="115"/>
      <c r="O293" s="115"/>
      <c r="P293" s="115"/>
      <c r="Q293" s="115"/>
      <c r="R293" s="115"/>
      <c r="S293" s="115"/>
      <c r="T293" s="115"/>
      <c r="U293" s="115"/>
      <c r="V293" s="115"/>
      <c r="W293" s="115"/>
      <c r="X293" s="115"/>
      <c r="Y293" s="115"/>
      <c r="Z293" s="115"/>
      <c r="AA293" s="115"/>
      <c r="AB293" s="115"/>
      <c r="AC293" s="115"/>
    </row>
    <row r="294" spans="1:29" s="116" customFormat="1" ht="30" customHeight="1" x14ac:dyDescent="0.25">
      <c r="A294" s="114"/>
      <c r="B294" s="118"/>
      <c r="C294" s="118"/>
      <c r="D294" s="118"/>
      <c r="E294" s="118"/>
      <c r="F294" s="118"/>
      <c r="G294" s="118"/>
      <c r="H294" s="118"/>
      <c r="I294" s="118"/>
      <c r="J294" s="118"/>
      <c r="K294" s="118"/>
      <c r="L294" s="118"/>
      <c r="M294" s="118"/>
      <c r="N294" s="118"/>
      <c r="O294" s="118"/>
      <c r="P294" s="118"/>
      <c r="Q294" s="118"/>
      <c r="R294" s="118"/>
      <c r="S294" s="118"/>
      <c r="T294" s="120"/>
      <c r="U294" s="118"/>
      <c r="V294" s="115"/>
      <c r="W294" s="115"/>
      <c r="X294" s="115"/>
      <c r="Y294" s="115"/>
      <c r="Z294" s="115"/>
      <c r="AA294" s="115"/>
      <c r="AB294" s="115"/>
      <c r="AC294" s="115"/>
    </row>
    <row r="295" spans="1:29" s="116" customFormat="1" ht="30" customHeight="1" x14ac:dyDescent="0.25">
      <c r="A295" s="114"/>
      <c r="B295" s="118"/>
      <c r="C295" s="118"/>
      <c r="D295" s="118"/>
      <c r="E295" s="118"/>
      <c r="F295" s="118"/>
      <c r="G295" s="118"/>
      <c r="H295" s="118"/>
      <c r="I295" s="118"/>
      <c r="J295" s="118"/>
      <c r="K295" s="118"/>
      <c r="L295" s="118"/>
      <c r="M295" s="118"/>
      <c r="N295" s="118"/>
      <c r="O295" s="118"/>
      <c r="P295" s="118"/>
      <c r="Q295" s="118"/>
      <c r="R295" s="118"/>
      <c r="S295" s="118"/>
      <c r="T295" s="120"/>
      <c r="U295" s="118"/>
      <c r="V295" s="115"/>
      <c r="W295" s="115"/>
      <c r="X295" s="115"/>
      <c r="Y295" s="115"/>
      <c r="Z295" s="115"/>
      <c r="AA295" s="115"/>
      <c r="AB295" s="115"/>
      <c r="AC295" s="115"/>
    </row>
    <row r="296" spans="1:29" s="116" customFormat="1" ht="30" customHeight="1" x14ac:dyDescent="0.25">
      <c r="A296" s="114"/>
      <c r="B296" s="118"/>
      <c r="C296" s="118"/>
      <c r="D296" s="118"/>
      <c r="E296" s="118"/>
      <c r="F296" s="118"/>
      <c r="G296" s="118"/>
      <c r="H296" s="118"/>
      <c r="I296" s="118"/>
      <c r="J296" s="118"/>
      <c r="K296" s="118"/>
      <c r="L296" s="118"/>
      <c r="M296" s="118"/>
      <c r="N296" s="118"/>
      <c r="O296" s="118"/>
      <c r="P296" s="118"/>
      <c r="Q296" s="118"/>
      <c r="R296" s="118"/>
      <c r="S296" s="118"/>
      <c r="T296" s="118"/>
      <c r="U296" s="118"/>
      <c r="V296" s="118"/>
      <c r="W296" s="118"/>
      <c r="X296" s="118"/>
      <c r="Y296" s="118"/>
      <c r="Z296" s="118"/>
      <c r="AA296" s="118"/>
      <c r="AB296" s="118"/>
      <c r="AC296" s="118"/>
    </row>
    <row r="297" spans="1:29" s="116" customFormat="1" ht="30" customHeight="1" x14ac:dyDescent="0.25">
      <c r="A297" s="114"/>
      <c r="B297" s="118"/>
      <c r="C297" s="118"/>
      <c r="D297" s="118"/>
      <c r="E297" s="118"/>
      <c r="F297" s="118"/>
      <c r="G297" s="118"/>
      <c r="H297" s="118"/>
      <c r="I297" s="118"/>
      <c r="J297" s="118"/>
      <c r="K297" s="118"/>
      <c r="L297" s="118"/>
      <c r="M297" s="118"/>
      <c r="N297" s="118"/>
      <c r="O297" s="118"/>
      <c r="P297" s="118"/>
      <c r="Q297" s="118"/>
      <c r="R297" s="118"/>
      <c r="S297" s="118"/>
      <c r="T297" s="120"/>
      <c r="U297" s="118"/>
      <c r="V297" s="115"/>
      <c r="W297" s="115"/>
      <c r="X297" s="115"/>
      <c r="Y297" s="115"/>
      <c r="Z297" s="115"/>
      <c r="AA297" s="115"/>
      <c r="AB297" s="115"/>
      <c r="AC297" s="115"/>
    </row>
    <row r="298" spans="1:29" s="116" customFormat="1" ht="30" customHeight="1" x14ac:dyDescent="0.25">
      <c r="A298" s="114"/>
      <c r="B298" s="118"/>
      <c r="C298" s="118"/>
      <c r="D298" s="118"/>
      <c r="E298" s="118"/>
      <c r="F298" s="118"/>
      <c r="G298" s="118"/>
      <c r="H298" s="118"/>
      <c r="I298" s="118"/>
      <c r="J298" s="118"/>
      <c r="K298" s="118"/>
      <c r="L298" s="118"/>
      <c r="M298" s="118"/>
      <c r="N298" s="118"/>
      <c r="O298" s="118"/>
      <c r="P298" s="118"/>
      <c r="Q298" s="118"/>
      <c r="R298" s="118"/>
      <c r="S298" s="118"/>
      <c r="T298" s="118"/>
      <c r="U298" s="118"/>
      <c r="V298" s="118"/>
      <c r="W298" s="118"/>
      <c r="X298" s="118"/>
      <c r="Y298" s="118"/>
      <c r="Z298" s="118"/>
      <c r="AA298" s="118"/>
      <c r="AB298" s="118"/>
      <c r="AC298" s="118"/>
    </row>
    <row r="299" spans="1:29" s="116" customFormat="1" ht="30" customHeight="1" x14ac:dyDescent="0.25">
      <c r="A299" s="114"/>
      <c r="B299" s="118"/>
      <c r="C299" s="118"/>
      <c r="D299" s="118"/>
      <c r="E299" s="118"/>
      <c r="F299" s="118"/>
      <c r="G299" s="118"/>
      <c r="H299" s="115"/>
      <c r="I299" s="118"/>
      <c r="J299" s="118"/>
      <c r="K299" s="118"/>
      <c r="L299" s="118"/>
      <c r="M299" s="118"/>
      <c r="N299" s="118"/>
      <c r="O299" s="118"/>
      <c r="P299" s="118"/>
      <c r="Q299" s="118"/>
      <c r="R299" s="118"/>
      <c r="S299" s="118"/>
      <c r="T299" s="118"/>
      <c r="U299" s="120"/>
      <c r="V299" s="115"/>
      <c r="W299" s="115"/>
      <c r="X299" s="115"/>
      <c r="Y299" s="115"/>
      <c r="Z299" s="115"/>
      <c r="AA299" s="118"/>
      <c r="AB299" s="115"/>
      <c r="AC299" s="115"/>
    </row>
    <row r="300" spans="1:29" s="116" customFormat="1" ht="30" customHeight="1" x14ac:dyDescent="0.25">
      <c r="A300" s="114"/>
      <c r="B300" s="118"/>
      <c r="C300" s="118"/>
      <c r="D300" s="118"/>
      <c r="E300" s="118"/>
      <c r="F300" s="118"/>
      <c r="G300" s="118"/>
      <c r="H300" s="118"/>
      <c r="I300" s="118"/>
      <c r="J300" s="118"/>
      <c r="K300" s="118"/>
      <c r="L300" s="118"/>
      <c r="M300" s="118"/>
      <c r="N300" s="118"/>
      <c r="O300" s="118"/>
      <c r="P300" s="118"/>
      <c r="Q300" s="118"/>
      <c r="R300" s="118"/>
      <c r="S300" s="118"/>
      <c r="T300" s="118"/>
      <c r="U300" s="118"/>
      <c r="V300" s="118"/>
      <c r="W300" s="118"/>
      <c r="X300" s="118"/>
      <c r="Y300" s="118"/>
      <c r="Z300" s="118"/>
      <c r="AA300" s="118"/>
      <c r="AB300" s="118"/>
      <c r="AC300" s="118"/>
    </row>
    <row r="301" spans="1:29" s="116" customFormat="1" ht="30" customHeight="1" x14ac:dyDescent="0.25">
      <c r="A301" s="114"/>
      <c r="B301" s="118"/>
      <c r="C301" s="118"/>
      <c r="D301" s="118"/>
      <c r="E301" s="118"/>
      <c r="F301" s="118"/>
      <c r="G301" s="115"/>
      <c r="H301" s="118"/>
      <c r="I301" s="118"/>
      <c r="J301" s="118"/>
      <c r="K301" s="118"/>
      <c r="L301" s="118"/>
      <c r="M301" s="118"/>
      <c r="N301" s="118"/>
      <c r="O301" s="118"/>
      <c r="P301" s="118"/>
      <c r="Q301" s="118"/>
      <c r="R301" s="120"/>
      <c r="S301" s="115"/>
      <c r="T301" s="115"/>
      <c r="U301" s="115"/>
      <c r="V301" s="115"/>
      <c r="W301" s="118"/>
      <c r="X301" s="118"/>
      <c r="Y301" s="118"/>
      <c r="Z301" s="118"/>
      <c r="AA301" s="118"/>
      <c r="AB301" s="115"/>
      <c r="AC301" s="115"/>
    </row>
    <row r="302" spans="1:29" s="116" customFormat="1" ht="30" customHeight="1" x14ac:dyDescent="0.25">
      <c r="A302" s="114"/>
      <c r="B302" s="118"/>
      <c r="C302" s="118"/>
      <c r="D302" s="118"/>
      <c r="E302" s="118"/>
      <c r="F302" s="118"/>
      <c r="G302" s="118"/>
      <c r="H302" s="118"/>
      <c r="I302" s="118"/>
      <c r="J302" s="118"/>
      <c r="K302" s="118"/>
      <c r="L302" s="118"/>
      <c r="M302" s="118"/>
      <c r="N302" s="118"/>
      <c r="O302" s="118"/>
      <c r="P302" s="118"/>
      <c r="Q302" s="118"/>
      <c r="R302" s="118"/>
      <c r="S302" s="118"/>
      <c r="T302" s="118"/>
      <c r="U302" s="118"/>
      <c r="V302" s="118"/>
      <c r="W302" s="118"/>
      <c r="X302" s="118"/>
      <c r="Y302" s="118"/>
      <c r="Z302" s="118"/>
      <c r="AA302" s="118"/>
      <c r="AB302" s="118"/>
      <c r="AC302" s="118"/>
    </row>
    <row r="303" spans="1:29" s="116" customFormat="1" ht="30" customHeight="1" x14ac:dyDescent="0.25">
      <c r="A303" s="114"/>
      <c r="B303" s="118"/>
      <c r="C303" s="118"/>
      <c r="D303" s="118"/>
      <c r="E303" s="118"/>
      <c r="F303" s="118"/>
      <c r="G303" s="115"/>
      <c r="H303" s="118"/>
      <c r="I303" s="118"/>
      <c r="J303" s="118"/>
      <c r="K303" s="118"/>
      <c r="L303" s="118"/>
      <c r="M303" s="118"/>
      <c r="N303" s="118"/>
      <c r="O303" s="118"/>
      <c r="P303" s="118"/>
      <c r="Q303" s="118"/>
      <c r="R303" s="120"/>
      <c r="S303" s="115"/>
      <c r="T303" s="115"/>
      <c r="U303" s="115"/>
      <c r="V303" s="115"/>
      <c r="W303" s="118"/>
      <c r="X303" s="118"/>
      <c r="Y303" s="118"/>
      <c r="Z303" s="118"/>
      <c r="AA303" s="118"/>
      <c r="AB303" s="115"/>
      <c r="AC303" s="115"/>
    </row>
    <row r="304" spans="1:29" s="116" customFormat="1" ht="30" customHeight="1" x14ac:dyDescent="0.25">
      <c r="A304" s="114"/>
      <c r="B304" s="118"/>
      <c r="C304" s="118"/>
      <c r="D304" s="118"/>
      <c r="E304" s="118"/>
      <c r="F304" s="118"/>
      <c r="G304" s="118"/>
      <c r="H304" s="118"/>
      <c r="I304" s="118"/>
      <c r="J304" s="118"/>
      <c r="K304" s="118"/>
      <c r="L304" s="118"/>
      <c r="M304" s="118"/>
      <c r="N304" s="118"/>
      <c r="O304" s="118"/>
      <c r="P304" s="118"/>
      <c r="Q304" s="118"/>
      <c r="R304" s="118"/>
      <c r="S304" s="118"/>
      <c r="T304" s="118"/>
      <c r="U304" s="118"/>
      <c r="V304" s="118"/>
      <c r="W304" s="118"/>
      <c r="X304" s="118"/>
      <c r="Y304" s="118"/>
      <c r="Z304" s="118"/>
      <c r="AA304" s="118"/>
      <c r="AB304" s="118"/>
      <c r="AC304" s="118"/>
    </row>
    <row r="305" spans="1:29" s="116" customFormat="1" ht="30" customHeight="1" x14ac:dyDescent="0.25">
      <c r="A305" s="114"/>
      <c r="B305" s="118"/>
      <c r="C305" s="118"/>
      <c r="D305" s="118"/>
      <c r="E305" s="118"/>
      <c r="F305" s="118"/>
      <c r="G305" s="115"/>
      <c r="H305" s="118"/>
      <c r="I305" s="118"/>
      <c r="J305" s="118"/>
      <c r="K305" s="118"/>
      <c r="L305" s="118"/>
      <c r="M305" s="118"/>
      <c r="N305" s="118"/>
      <c r="O305" s="118"/>
      <c r="P305" s="118"/>
      <c r="Q305" s="118"/>
      <c r="R305" s="120"/>
      <c r="S305" s="115"/>
      <c r="T305" s="115"/>
      <c r="U305" s="115"/>
      <c r="V305" s="115"/>
      <c r="W305" s="118"/>
      <c r="X305" s="118"/>
      <c r="Y305" s="118"/>
      <c r="Z305" s="118"/>
      <c r="AA305" s="115"/>
      <c r="AB305" s="115"/>
      <c r="AC305" s="115"/>
    </row>
    <row r="306" spans="1:29" s="116" customFormat="1" ht="30" customHeight="1" x14ac:dyDescent="0.25">
      <c r="A306" s="114"/>
      <c r="B306" s="118"/>
      <c r="C306" s="118"/>
      <c r="D306" s="118"/>
      <c r="E306" s="118"/>
      <c r="F306" s="118"/>
      <c r="G306" s="118"/>
      <c r="H306" s="118"/>
      <c r="I306" s="118"/>
      <c r="J306" s="118"/>
      <c r="K306" s="118"/>
      <c r="L306" s="118"/>
      <c r="M306" s="118"/>
      <c r="N306" s="118"/>
      <c r="O306" s="118"/>
      <c r="P306" s="118"/>
      <c r="Q306" s="118"/>
      <c r="R306" s="118"/>
      <c r="S306" s="118"/>
      <c r="T306" s="118"/>
      <c r="U306" s="118"/>
      <c r="V306" s="118"/>
      <c r="W306" s="118"/>
      <c r="X306" s="118"/>
      <c r="Y306" s="118"/>
      <c r="Z306" s="118"/>
      <c r="AA306" s="118"/>
      <c r="AB306" s="115"/>
      <c r="AC306" s="115"/>
    </row>
    <row r="307" spans="1:29" s="116" customFormat="1" ht="30" customHeight="1" x14ac:dyDescent="0.25">
      <c r="A307" s="114"/>
      <c r="B307" s="118"/>
      <c r="C307" s="118"/>
      <c r="D307" s="118"/>
      <c r="E307" s="118"/>
      <c r="F307" s="118"/>
      <c r="G307" s="115"/>
      <c r="H307" s="118"/>
      <c r="I307" s="118"/>
      <c r="J307" s="118"/>
      <c r="K307" s="118"/>
      <c r="L307" s="118"/>
      <c r="M307" s="118"/>
      <c r="N307" s="118"/>
      <c r="O307" s="118"/>
      <c r="P307" s="118"/>
      <c r="Q307" s="118"/>
      <c r="R307" s="120"/>
      <c r="S307" s="115"/>
      <c r="T307" s="115"/>
      <c r="U307" s="115"/>
      <c r="V307" s="115"/>
      <c r="W307" s="118"/>
      <c r="X307" s="118"/>
      <c r="Y307" s="118"/>
      <c r="Z307" s="118"/>
      <c r="AA307" s="115"/>
      <c r="AB307" s="115"/>
      <c r="AC307" s="115"/>
    </row>
    <row r="308" spans="1:29" s="116" customFormat="1" ht="30" customHeight="1" x14ac:dyDescent="0.25">
      <c r="A308" s="114"/>
      <c r="B308" s="118"/>
      <c r="C308" s="118"/>
      <c r="D308" s="118"/>
      <c r="E308" s="118"/>
      <c r="F308" s="118"/>
      <c r="G308" s="118"/>
      <c r="H308" s="118"/>
      <c r="I308" s="118"/>
      <c r="J308" s="118"/>
      <c r="K308" s="118"/>
      <c r="L308" s="118"/>
      <c r="M308" s="118"/>
      <c r="N308" s="118"/>
      <c r="O308" s="118"/>
      <c r="P308" s="118"/>
      <c r="Q308" s="118"/>
      <c r="R308" s="118"/>
      <c r="S308" s="118"/>
      <c r="T308" s="118"/>
      <c r="U308" s="118"/>
      <c r="V308" s="118"/>
      <c r="W308" s="118"/>
      <c r="X308" s="118"/>
      <c r="Y308" s="118"/>
      <c r="Z308" s="118"/>
      <c r="AA308" s="118"/>
      <c r="AB308" s="115"/>
      <c r="AC308" s="115"/>
    </row>
    <row r="309" spans="1:29" s="116" customFormat="1" ht="30" customHeight="1" x14ac:dyDescent="0.25">
      <c r="A309" s="114"/>
      <c r="B309" s="118"/>
      <c r="C309" s="118"/>
      <c r="D309" s="118"/>
      <c r="E309" s="118"/>
      <c r="F309" s="118"/>
      <c r="G309" s="115"/>
      <c r="H309" s="118"/>
      <c r="I309" s="118"/>
      <c r="J309" s="118"/>
      <c r="K309" s="118"/>
      <c r="L309" s="118"/>
      <c r="M309" s="118"/>
      <c r="N309" s="115"/>
      <c r="O309" s="115"/>
      <c r="P309" s="118"/>
      <c r="Q309" s="118"/>
      <c r="R309" s="118"/>
      <c r="S309" s="118"/>
      <c r="T309" s="118"/>
      <c r="U309" s="118"/>
      <c r="V309" s="120"/>
      <c r="W309" s="115"/>
      <c r="X309" s="115"/>
      <c r="Y309" s="115"/>
      <c r="Z309" s="115"/>
      <c r="AA309" s="115"/>
      <c r="AB309" s="115"/>
      <c r="AC309" s="115"/>
    </row>
    <row r="310" spans="1:29" s="116" customFormat="1" ht="30" customHeight="1" x14ac:dyDescent="0.25">
      <c r="A310" s="114"/>
      <c r="B310" s="118"/>
      <c r="C310" s="118"/>
      <c r="D310" s="118"/>
      <c r="E310" s="118"/>
      <c r="F310" s="118"/>
      <c r="G310" s="118"/>
      <c r="H310" s="118"/>
      <c r="I310" s="118"/>
      <c r="J310" s="118"/>
      <c r="K310" s="118"/>
      <c r="L310" s="118"/>
      <c r="M310" s="118"/>
      <c r="N310" s="118"/>
      <c r="O310" s="118"/>
      <c r="P310" s="118"/>
      <c r="Q310" s="118"/>
      <c r="R310" s="118"/>
      <c r="S310" s="118"/>
      <c r="T310" s="118"/>
      <c r="U310" s="118"/>
      <c r="V310" s="118"/>
      <c r="W310" s="118"/>
      <c r="X310" s="118"/>
      <c r="Y310" s="118"/>
      <c r="Z310" s="118"/>
      <c r="AA310" s="118"/>
      <c r="AB310" s="115"/>
      <c r="AC310" s="115"/>
    </row>
    <row r="311" spans="1:29" s="116" customFormat="1" ht="30" customHeight="1" x14ac:dyDescent="0.25">
      <c r="A311" s="114"/>
      <c r="B311" s="118"/>
      <c r="C311" s="118"/>
      <c r="D311" s="118"/>
      <c r="E311" s="118"/>
      <c r="F311" s="115"/>
      <c r="G311" s="118"/>
      <c r="H311" s="118"/>
      <c r="I311" s="118"/>
      <c r="J311" s="118"/>
      <c r="K311" s="118"/>
      <c r="L311" s="118"/>
      <c r="M311" s="118"/>
      <c r="N311" s="118"/>
      <c r="O311" s="118"/>
      <c r="P311" s="118"/>
      <c r="Q311" s="118"/>
      <c r="R311" s="118"/>
      <c r="S311" s="118"/>
      <c r="T311" s="120"/>
      <c r="U311" s="115"/>
      <c r="V311" s="115"/>
      <c r="W311" s="115"/>
      <c r="X311" s="118"/>
      <c r="Y311" s="115"/>
      <c r="Z311" s="115"/>
      <c r="AA311" s="115"/>
      <c r="AB311" s="115"/>
      <c r="AC311" s="115"/>
    </row>
    <row r="312" spans="1:29" s="116" customFormat="1" ht="30" customHeight="1" x14ac:dyDescent="0.25">
      <c r="A312" s="114"/>
      <c r="B312" s="118"/>
      <c r="C312" s="118"/>
      <c r="D312" s="118"/>
      <c r="E312" s="118"/>
      <c r="F312" s="118"/>
      <c r="G312" s="118"/>
      <c r="H312" s="118"/>
      <c r="I312" s="118"/>
      <c r="J312" s="118"/>
      <c r="K312" s="118"/>
      <c r="L312" s="118"/>
      <c r="M312" s="118"/>
      <c r="N312" s="118"/>
      <c r="O312" s="118"/>
      <c r="P312" s="118"/>
      <c r="Q312" s="118"/>
      <c r="R312" s="118"/>
      <c r="S312" s="118"/>
      <c r="T312" s="118"/>
      <c r="U312" s="118"/>
      <c r="V312" s="118"/>
      <c r="W312" s="118"/>
      <c r="X312" s="118"/>
      <c r="Y312" s="118"/>
      <c r="Z312" s="118"/>
      <c r="AA312" s="118"/>
      <c r="AB312" s="115"/>
      <c r="AC312" s="115"/>
    </row>
    <row r="313" spans="1:29" s="116" customFormat="1" ht="30" customHeight="1" x14ac:dyDescent="0.25">
      <c r="A313" s="114"/>
      <c r="B313" s="118"/>
      <c r="C313" s="118"/>
      <c r="D313" s="118"/>
      <c r="E313" s="118"/>
      <c r="F313" s="115"/>
      <c r="G313" s="118"/>
      <c r="H313" s="118"/>
      <c r="I313" s="118"/>
      <c r="J313" s="118"/>
      <c r="K313" s="118"/>
      <c r="L313" s="118"/>
      <c r="M313" s="118"/>
      <c r="N313" s="118"/>
      <c r="O313" s="118"/>
      <c r="P313" s="118"/>
      <c r="Q313" s="118"/>
      <c r="R313" s="120"/>
      <c r="S313" s="115"/>
      <c r="T313" s="115"/>
      <c r="U313" s="115"/>
      <c r="V313" s="118"/>
      <c r="W313" s="118"/>
      <c r="X313" s="118"/>
      <c r="Y313" s="115"/>
      <c r="Z313" s="115"/>
      <c r="AA313" s="115"/>
      <c r="AB313" s="115"/>
      <c r="AC313" s="115"/>
    </row>
    <row r="314" spans="1:29" s="116" customFormat="1" ht="30" customHeight="1" x14ac:dyDescent="0.25">
      <c r="A314" s="114"/>
      <c r="B314" s="118"/>
      <c r="C314" s="118"/>
      <c r="D314" s="118"/>
      <c r="E314" s="118"/>
      <c r="F314" s="118"/>
      <c r="G314" s="118"/>
      <c r="H314" s="118"/>
      <c r="I314" s="118"/>
      <c r="J314" s="118"/>
      <c r="K314" s="118"/>
      <c r="L314" s="118"/>
      <c r="M314" s="118"/>
      <c r="N314" s="118"/>
      <c r="O314" s="118"/>
      <c r="P314" s="118"/>
      <c r="Q314" s="118"/>
      <c r="R314" s="118"/>
      <c r="S314" s="118"/>
      <c r="T314" s="118"/>
      <c r="U314" s="118"/>
      <c r="V314" s="118"/>
      <c r="W314" s="118"/>
      <c r="X314" s="118"/>
      <c r="Y314" s="118"/>
      <c r="Z314" s="118"/>
      <c r="AA314" s="118"/>
      <c r="AB314" s="115"/>
      <c r="AC314" s="115"/>
    </row>
    <row r="315" spans="1:29" s="116" customFormat="1" ht="30" customHeight="1" x14ac:dyDescent="0.25">
      <c r="A315" s="114"/>
      <c r="B315" s="118"/>
      <c r="C315" s="118"/>
      <c r="D315" s="118"/>
      <c r="E315" s="118"/>
      <c r="F315" s="118"/>
      <c r="G315" s="118"/>
      <c r="H315" s="118"/>
      <c r="I315" s="115"/>
      <c r="J315" s="120"/>
      <c r="K315" s="118"/>
      <c r="L315" s="118"/>
      <c r="M315" s="115"/>
      <c r="N315" s="115"/>
      <c r="O315" s="115"/>
      <c r="P315" s="118"/>
      <c r="Q315" s="118"/>
      <c r="R315" s="118"/>
      <c r="S315" s="118"/>
      <c r="T315" s="115"/>
      <c r="U315" s="115"/>
      <c r="V315" s="115"/>
      <c r="W315" s="115"/>
      <c r="X315" s="115"/>
      <c r="Y315" s="115"/>
      <c r="Z315" s="115"/>
      <c r="AA315" s="115"/>
      <c r="AB315" s="115"/>
      <c r="AC315" s="115"/>
    </row>
    <row r="316" spans="1:29" s="116" customFormat="1" ht="30" customHeight="1" x14ac:dyDescent="0.25">
      <c r="A316" s="114"/>
      <c r="B316" s="118"/>
      <c r="C316" s="118"/>
      <c r="D316" s="118"/>
      <c r="E316" s="118"/>
      <c r="F316" s="118"/>
      <c r="G316" s="118"/>
      <c r="H316" s="118"/>
      <c r="I316" s="118"/>
      <c r="J316" s="118"/>
      <c r="K316" s="118"/>
      <c r="L316" s="118"/>
      <c r="M316" s="118"/>
      <c r="N316" s="118"/>
      <c r="O316" s="118"/>
      <c r="P316" s="118"/>
      <c r="Q316" s="118"/>
      <c r="R316" s="118"/>
      <c r="S316" s="118"/>
      <c r="T316" s="118"/>
      <c r="U316" s="118"/>
      <c r="V316" s="115"/>
      <c r="W316" s="115"/>
      <c r="X316" s="115"/>
      <c r="Y316" s="115"/>
      <c r="Z316" s="115"/>
      <c r="AA316" s="115"/>
      <c r="AB316" s="115"/>
      <c r="AC316" s="115"/>
    </row>
    <row r="317" spans="1:29" s="116" customFormat="1" ht="30" customHeight="1" x14ac:dyDescent="0.25">
      <c r="A317" s="114"/>
      <c r="B317" s="118"/>
      <c r="C317" s="118"/>
      <c r="D317" s="118"/>
      <c r="E317" s="118"/>
      <c r="F317" s="118"/>
      <c r="G317" s="118"/>
      <c r="H317" s="118"/>
      <c r="I317" s="115"/>
      <c r="J317" s="120"/>
      <c r="K317" s="118"/>
      <c r="L317" s="118"/>
      <c r="M317" s="115"/>
      <c r="N317" s="115"/>
      <c r="O317" s="115"/>
      <c r="P317" s="118"/>
      <c r="Q317" s="118"/>
      <c r="R317" s="118"/>
      <c r="S317" s="118"/>
      <c r="T317" s="115"/>
      <c r="U317" s="115"/>
      <c r="V317" s="115"/>
      <c r="W317" s="115"/>
      <c r="X317" s="115"/>
      <c r="Y317" s="115"/>
      <c r="Z317" s="115"/>
      <c r="AA317" s="115"/>
      <c r="AB317" s="115"/>
      <c r="AC317" s="115"/>
    </row>
    <row r="318" spans="1:29" s="116" customFormat="1" ht="30" customHeight="1" x14ac:dyDescent="0.25">
      <c r="A318" s="114"/>
      <c r="B318" s="118"/>
      <c r="C318" s="118"/>
      <c r="D318" s="118"/>
      <c r="E318" s="118"/>
      <c r="F318" s="118"/>
      <c r="G318" s="118"/>
      <c r="H318" s="118"/>
      <c r="I318" s="118"/>
      <c r="J318" s="118"/>
      <c r="K318" s="118"/>
      <c r="L318" s="118"/>
      <c r="M318" s="118"/>
      <c r="N318" s="118"/>
      <c r="O318" s="118"/>
      <c r="P318" s="118"/>
      <c r="Q318" s="118"/>
      <c r="R318" s="118"/>
      <c r="S318" s="118"/>
      <c r="T318" s="118"/>
      <c r="U318" s="118"/>
      <c r="V318" s="115"/>
      <c r="W318" s="115"/>
      <c r="X318" s="115"/>
      <c r="Y318" s="115"/>
      <c r="Z318" s="115"/>
      <c r="AA318" s="115"/>
      <c r="AB318" s="115"/>
      <c r="AC318" s="115"/>
    </row>
    <row r="319" spans="1:29" s="116" customFormat="1" ht="30" customHeight="1" x14ac:dyDescent="0.25">
      <c r="A319" s="114"/>
      <c r="B319" s="118"/>
      <c r="C319" s="118"/>
      <c r="D319" s="118"/>
      <c r="E319" s="118"/>
      <c r="F319" s="118"/>
      <c r="G319" s="118"/>
      <c r="H319" s="118"/>
      <c r="I319" s="115"/>
      <c r="J319" s="120"/>
      <c r="K319" s="118"/>
      <c r="L319" s="118"/>
      <c r="M319" s="115"/>
      <c r="N319" s="115"/>
      <c r="O319" s="115"/>
      <c r="P319" s="118"/>
      <c r="Q319" s="118"/>
      <c r="R319" s="118"/>
      <c r="S319" s="118"/>
      <c r="T319" s="115"/>
      <c r="U319" s="115"/>
      <c r="V319" s="115"/>
      <c r="W319" s="115"/>
      <c r="X319" s="115"/>
      <c r="Y319" s="115"/>
      <c r="Z319" s="115"/>
      <c r="AA319" s="115"/>
      <c r="AB319" s="115"/>
      <c r="AC319" s="115"/>
    </row>
    <row r="320" spans="1:29" s="116" customFormat="1" ht="30" customHeight="1" x14ac:dyDescent="0.25">
      <c r="A320" s="114"/>
      <c r="B320" s="118"/>
      <c r="C320" s="118"/>
      <c r="D320" s="118"/>
      <c r="E320" s="118"/>
      <c r="F320" s="118"/>
      <c r="G320" s="118"/>
      <c r="H320" s="118"/>
      <c r="I320" s="118"/>
      <c r="J320" s="118"/>
      <c r="K320" s="118"/>
      <c r="L320" s="118"/>
      <c r="M320" s="118"/>
      <c r="N320" s="118"/>
      <c r="O320" s="118"/>
      <c r="P320" s="118"/>
      <c r="Q320" s="118"/>
      <c r="R320" s="118"/>
      <c r="S320" s="118"/>
      <c r="T320" s="118"/>
      <c r="U320" s="118"/>
      <c r="V320" s="115"/>
      <c r="W320" s="115"/>
      <c r="X320" s="115"/>
      <c r="Y320" s="115"/>
      <c r="Z320" s="115"/>
      <c r="AA320" s="115"/>
      <c r="AB320" s="115"/>
      <c r="AC320" s="115"/>
    </row>
    <row r="321" spans="1:29" s="116" customFormat="1" ht="30" customHeight="1" x14ac:dyDescent="0.25">
      <c r="A321" s="114"/>
      <c r="B321" s="118"/>
      <c r="C321" s="118"/>
      <c r="D321" s="118"/>
      <c r="E321" s="118"/>
      <c r="F321" s="118"/>
      <c r="G321" s="115"/>
      <c r="H321" s="118"/>
      <c r="I321" s="118"/>
      <c r="J321" s="118"/>
      <c r="K321" s="118"/>
      <c r="L321" s="120"/>
      <c r="M321" s="115"/>
      <c r="N321" s="118"/>
      <c r="O321" s="118"/>
      <c r="P321" s="118"/>
      <c r="Q321" s="118"/>
      <c r="R321" s="118"/>
      <c r="S321" s="115"/>
      <c r="T321" s="115"/>
      <c r="U321" s="115"/>
      <c r="V321" s="115"/>
      <c r="W321" s="115"/>
      <c r="X321" s="115"/>
      <c r="Y321" s="115"/>
      <c r="Z321" s="115"/>
      <c r="AA321" s="115"/>
      <c r="AB321" s="115"/>
      <c r="AC321" s="115"/>
    </row>
    <row r="322" spans="1:29" s="116" customFormat="1" ht="30" customHeight="1" x14ac:dyDescent="0.25">
      <c r="A322" s="114"/>
      <c r="B322" s="118"/>
      <c r="C322" s="118"/>
      <c r="D322" s="118"/>
      <c r="E322" s="118"/>
      <c r="F322" s="118"/>
      <c r="G322" s="118"/>
      <c r="H322" s="118"/>
      <c r="I322" s="118"/>
      <c r="J322" s="118"/>
      <c r="K322" s="118"/>
      <c r="L322" s="118"/>
      <c r="M322" s="118"/>
      <c r="N322" s="118"/>
      <c r="O322" s="118"/>
      <c r="P322" s="118"/>
      <c r="Q322" s="118"/>
      <c r="R322" s="118"/>
      <c r="S322" s="118"/>
      <c r="T322" s="118"/>
      <c r="U322" s="118"/>
      <c r="V322" s="115"/>
      <c r="W322" s="115"/>
      <c r="X322" s="115"/>
      <c r="Y322" s="115"/>
      <c r="Z322" s="115"/>
      <c r="AA322" s="115"/>
      <c r="AB322" s="115"/>
      <c r="AC322" s="115"/>
    </row>
    <row r="323" spans="1:29" s="116" customFormat="1" ht="30" customHeight="1" x14ac:dyDescent="0.25">
      <c r="A323" s="114"/>
      <c r="B323" s="118"/>
      <c r="C323" s="118"/>
      <c r="D323" s="118"/>
      <c r="E323" s="118"/>
      <c r="F323" s="115"/>
      <c r="G323" s="118"/>
      <c r="H323" s="118"/>
      <c r="I323" s="118"/>
      <c r="J323" s="118"/>
      <c r="K323" s="118"/>
      <c r="L323" s="120"/>
      <c r="M323" s="115"/>
      <c r="N323" s="118"/>
      <c r="O323" s="118"/>
      <c r="P323" s="118"/>
      <c r="Q323" s="118"/>
      <c r="R323" s="118"/>
      <c r="S323" s="115"/>
      <c r="T323" s="115"/>
      <c r="U323" s="115"/>
      <c r="V323" s="115"/>
      <c r="W323" s="115"/>
      <c r="X323" s="115"/>
      <c r="Y323" s="115"/>
      <c r="Z323" s="115"/>
      <c r="AA323" s="115"/>
      <c r="AB323" s="115"/>
      <c r="AC323" s="115"/>
    </row>
    <row r="324" spans="1:29" s="116" customFormat="1" ht="30" customHeight="1" x14ac:dyDescent="0.25">
      <c r="A324" s="114"/>
      <c r="B324" s="118"/>
      <c r="C324" s="118"/>
      <c r="D324" s="118"/>
      <c r="E324" s="118"/>
      <c r="F324" s="118"/>
      <c r="G324" s="118"/>
      <c r="H324" s="118"/>
      <c r="I324" s="118"/>
      <c r="J324" s="118"/>
      <c r="K324" s="118"/>
      <c r="L324" s="118"/>
      <c r="M324" s="118"/>
      <c r="N324" s="118"/>
      <c r="O324" s="118"/>
      <c r="P324" s="118"/>
      <c r="Q324" s="118"/>
      <c r="R324" s="118"/>
      <c r="S324" s="118"/>
      <c r="T324" s="118"/>
      <c r="U324" s="118"/>
      <c r="V324" s="115"/>
      <c r="W324" s="115"/>
      <c r="X324" s="115"/>
      <c r="Y324" s="115"/>
      <c r="Z324" s="115"/>
      <c r="AA324" s="115"/>
      <c r="AB324" s="115"/>
      <c r="AC324" s="115"/>
    </row>
    <row r="325" spans="1:29" s="116" customFormat="1" ht="30" customHeight="1" x14ac:dyDescent="0.25">
      <c r="A325" s="114"/>
      <c r="B325" s="115"/>
      <c r="C325" s="115"/>
      <c r="D325" s="115"/>
      <c r="E325" s="115"/>
      <c r="F325" s="115"/>
      <c r="G325" s="115"/>
      <c r="H325" s="115"/>
      <c r="I325" s="115"/>
      <c r="J325" s="115"/>
      <c r="K325" s="115"/>
      <c r="L325" s="115"/>
      <c r="M325" s="115"/>
      <c r="N325" s="115"/>
      <c r="O325" s="115"/>
      <c r="P325" s="115"/>
      <c r="Q325" s="115"/>
      <c r="R325" s="115"/>
      <c r="S325" s="115"/>
      <c r="T325" s="115"/>
      <c r="U325" s="115"/>
      <c r="V325" s="115"/>
      <c r="W325" s="115"/>
      <c r="X325" s="115"/>
      <c r="Y325" s="115"/>
      <c r="Z325" s="115"/>
      <c r="AA325" s="115"/>
      <c r="AB325" s="115"/>
      <c r="AC325" s="115"/>
    </row>
    <row r="326" spans="1:29" s="116" customFormat="1" ht="30" customHeight="1" x14ac:dyDescent="0.25">
      <c r="A326" s="114"/>
      <c r="B326" s="115"/>
      <c r="C326" s="115"/>
      <c r="D326" s="115"/>
      <c r="E326" s="115"/>
      <c r="F326" s="115"/>
      <c r="G326" s="115"/>
      <c r="H326" s="115"/>
      <c r="I326" s="115"/>
      <c r="J326" s="115"/>
      <c r="K326" s="115"/>
      <c r="L326" s="115"/>
      <c r="M326" s="115"/>
      <c r="N326" s="115"/>
      <c r="O326" s="115"/>
      <c r="P326" s="115"/>
      <c r="Q326" s="115"/>
      <c r="R326" s="115"/>
      <c r="S326" s="115"/>
      <c r="T326" s="115"/>
      <c r="U326" s="115"/>
      <c r="V326" s="115"/>
      <c r="W326" s="115"/>
      <c r="X326" s="115"/>
      <c r="Y326" s="115"/>
      <c r="Z326" s="115"/>
      <c r="AA326" s="115"/>
      <c r="AB326" s="115"/>
      <c r="AC326" s="115"/>
    </row>
    <row r="327" spans="1:29" s="116" customFormat="1" ht="30" customHeight="1" x14ac:dyDescent="0.25">
      <c r="A327" s="114"/>
      <c r="B327" s="118"/>
      <c r="C327" s="118"/>
      <c r="D327" s="118"/>
      <c r="E327" s="118"/>
      <c r="F327" s="118"/>
      <c r="G327" s="118"/>
      <c r="H327" s="118"/>
      <c r="I327" s="118"/>
      <c r="J327" s="118"/>
      <c r="K327" s="118"/>
      <c r="L327" s="118"/>
      <c r="M327" s="118"/>
      <c r="N327" s="118"/>
      <c r="O327" s="118"/>
      <c r="P327" s="118"/>
      <c r="Q327" s="118"/>
      <c r="R327" s="118"/>
      <c r="S327" s="118"/>
      <c r="T327" s="118"/>
      <c r="U327" s="118"/>
      <c r="V327" s="118"/>
      <c r="W327" s="118"/>
      <c r="X327" s="118"/>
      <c r="Y327" s="118"/>
      <c r="Z327" s="118"/>
      <c r="AA327" s="118"/>
      <c r="AB327" s="118"/>
      <c r="AC327" s="118"/>
    </row>
    <row r="328" spans="1:29" s="116" customFormat="1" ht="30" customHeight="1" x14ac:dyDescent="0.25">
      <c r="A328" s="114"/>
      <c r="B328" s="115"/>
      <c r="C328" s="115"/>
      <c r="D328" s="115"/>
      <c r="E328" s="115"/>
      <c r="F328" s="115"/>
      <c r="G328" s="115"/>
      <c r="H328" s="115"/>
      <c r="I328" s="115"/>
      <c r="J328" s="115"/>
      <c r="K328" s="115"/>
      <c r="L328" s="115"/>
      <c r="M328" s="115"/>
      <c r="N328" s="115"/>
      <c r="O328" s="115"/>
      <c r="P328" s="115"/>
      <c r="Q328" s="115"/>
      <c r="R328" s="115"/>
      <c r="S328" s="115"/>
      <c r="T328" s="115"/>
      <c r="U328" s="115"/>
      <c r="V328" s="115"/>
      <c r="W328" s="115"/>
      <c r="X328" s="115"/>
      <c r="Y328" s="115"/>
      <c r="Z328" s="115"/>
      <c r="AA328" s="115"/>
      <c r="AB328" s="115"/>
      <c r="AC328" s="115"/>
    </row>
    <row r="329" spans="1:29" s="116" customFormat="1" ht="30" customHeight="1" x14ac:dyDescent="0.25">
      <c r="A329" s="114"/>
      <c r="B329" s="118"/>
      <c r="C329" s="118"/>
      <c r="D329" s="118"/>
      <c r="E329" s="118"/>
      <c r="F329" s="118"/>
      <c r="G329" s="118"/>
      <c r="H329" s="118"/>
      <c r="I329" s="118"/>
      <c r="J329" s="118"/>
      <c r="K329" s="118"/>
      <c r="L329" s="118"/>
      <c r="M329" s="118"/>
      <c r="N329" s="118"/>
      <c r="O329" s="118"/>
      <c r="P329" s="118"/>
      <c r="Q329" s="118"/>
      <c r="R329" s="118"/>
      <c r="S329" s="118"/>
      <c r="T329" s="118"/>
      <c r="U329" s="118"/>
      <c r="V329" s="118"/>
      <c r="W329" s="118"/>
      <c r="X329" s="118"/>
      <c r="Y329" s="118"/>
      <c r="Z329" s="118"/>
      <c r="AA329" s="118"/>
      <c r="AB329" s="118"/>
      <c r="AC329" s="118"/>
    </row>
    <row r="330" spans="1:29" s="116" customFormat="1" ht="30" customHeight="1" x14ac:dyDescent="0.25">
      <c r="A330" s="114"/>
      <c r="B330" s="115"/>
      <c r="C330" s="115"/>
      <c r="D330" s="115"/>
      <c r="E330" s="115"/>
      <c r="F330" s="115"/>
      <c r="G330" s="115"/>
      <c r="H330" s="115"/>
      <c r="I330" s="115"/>
      <c r="J330" s="115"/>
      <c r="K330" s="115"/>
      <c r="L330" s="115"/>
      <c r="M330" s="115"/>
      <c r="N330" s="115"/>
      <c r="O330" s="115"/>
      <c r="P330" s="115"/>
      <c r="Q330" s="115"/>
      <c r="R330" s="115"/>
      <c r="S330" s="115"/>
      <c r="T330" s="115"/>
      <c r="U330" s="115"/>
      <c r="V330" s="115"/>
      <c r="W330" s="115"/>
      <c r="X330" s="115"/>
      <c r="Y330" s="115"/>
      <c r="Z330" s="115"/>
      <c r="AA330" s="115"/>
      <c r="AB330" s="115"/>
      <c r="AC330" s="115"/>
    </row>
    <row r="331" spans="1:29" s="116" customFormat="1" ht="30" customHeight="1" x14ac:dyDescent="0.25">
      <c r="A331" s="114"/>
      <c r="B331" s="118"/>
      <c r="C331" s="118"/>
      <c r="D331" s="118"/>
      <c r="E331" s="118"/>
      <c r="F331" s="118"/>
      <c r="G331" s="118"/>
      <c r="H331" s="118"/>
      <c r="I331" s="118"/>
      <c r="J331" s="118"/>
      <c r="K331" s="118"/>
      <c r="L331" s="118"/>
      <c r="M331" s="118"/>
      <c r="N331" s="118"/>
      <c r="O331" s="118"/>
      <c r="P331" s="118"/>
      <c r="Q331" s="118"/>
      <c r="R331" s="118"/>
      <c r="S331" s="118"/>
      <c r="T331" s="118"/>
      <c r="U331" s="118"/>
      <c r="V331" s="118"/>
      <c r="W331" s="118"/>
      <c r="X331" s="118"/>
      <c r="Y331" s="118"/>
      <c r="Z331" s="118"/>
      <c r="AA331" s="118"/>
      <c r="AB331" s="118"/>
      <c r="AC331" s="118"/>
    </row>
    <row r="332" spans="1:29" s="116" customFormat="1" ht="30" customHeight="1" x14ac:dyDescent="0.25">
      <c r="A332" s="114"/>
      <c r="B332" s="115"/>
      <c r="C332" s="115"/>
      <c r="D332" s="115"/>
      <c r="E332" s="115"/>
      <c r="F332" s="115"/>
      <c r="G332" s="115"/>
      <c r="H332" s="115"/>
      <c r="I332" s="115"/>
      <c r="J332" s="115"/>
      <c r="K332" s="115"/>
      <c r="L332" s="115"/>
      <c r="M332" s="115"/>
      <c r="N332" s="115"/>
      <c r="O332" s="115"/>
      <c r="P332" s="115"/>
      <c r="Q332" s="115"/>
      <c r="R332" s="115"/>
      <c r="S332" s="115"/>
      <c r="T332" s="115"/>
      <c r="U332" s="115"/>
      <c r="V332" s="115"/>
      <c r="W332" s="115"/>
      <c r="X332" s="115"/>
      <c r="Y332" s="115"/>
      <c r="Z332" s="115"/>
      <c r="AA332" s="115"/>
      <c r="AB332" s="115"/>
      <c r="AC332" s="115"/>
    </row>
    <row r="333" spans="1:29" s="116" customFormat="1" ht="30" customHeight="1" x14ac:dyDescent="0.25">
      <c r="A333" s="114"/>
      <c r="B333" s="118"/>
      <c r="C333" s="118"/>
      <c r="D333" s="118"/>
      <c r="E333" s="118"/>
      <c r="F333" s="118"/>
      <c r="G333" s="118"/>
      <c r="H333" s="118"/>
      <c r="I333" s="118"/>
      <c r="J333" s="118"/>
      <c r="K333" s="118"/>
      <c r="L333" s="118"/>
      <c r="M333" s="118"/>
      <c r="N333" s="118"/>
      <c r="O333" s="118"/>
      <c r="P333" s="118"/>
      <c r="Q333" s="118"/>
      <c r="R333" s="118"/>
      <c r="S333" s="118"/>
      <c r="T333" s="118"/>
      <c r="U333" s="118"/>
      <c r="V333" s="118"/>
      <c r="W333" s="118"/>
      <c r="X333" s="118"/>
      <c r="Y333" s="118"/>
      <c r="Z333" s="118"/>
      <c r="AA333" s="118"/>
      <c r="AB333" s="118"/>
      <c r="AC333" s="118"/>
    </row>
    <row r="334" spans="1:29" s="116" customFormat="1" ht="30" customHeight="1" x14ac:dyDescent="0.25">
      <c r="A334" s="114"/>
      <c r="B334" s="115"/>
      <c r="C334" s="115"/>
      <c r="D334" s="115"/>
      <c r="E334" s="115"/>
      <c r="F334" s="115"/>
      <c r="G334" s="115"/>
      <c r="H334" s="115"/>
      <c r="I334" s="115"/>
      <c r="J334" s="115"/>
      <c r="K334" s="115"/>
      <c r="L334" s="115"/>
      <c r="M334" s="115"/>
      <c r="N334" s="115"/>
      <c r="O334" s="115"/>
      <c r="P334" s="115"/>
      <c r="Q334" s="115"/>
      <c r="R334" s="115"/>
      <c r="S334" s="115"/>
      <c r="T334" s="115"/>
      <c r="U334" s="115"/>
      <c r="V334" s="115"/>
      <c r="W334" s="115"/>
      <c r="X334" s="115"/>
      <c r="Y334" s="115"/>
      <c r="Z334" s="115"/>
      <c r="AA334" s="115"/>
      <c r="AB334" s="115"/>
      <c r="AC334" s="115"/>
    </row>
    <row r="335" spans="1:29" s="116" customFormat="1" ht="30" customHeight="1" x14ac:dyDescent="0.25">
      <c r="A335" s="114"/>
      <c r="B335" s="118"/>
      <c r="C335" s="118"/>
      <c r="D335" s="118"/>
      <c r="E335" s="118"/>
      <c r="F335" s="118"/>
      <c r="G335" s="118"/>
      <c r="H335" s="118"/>
      <c r="I335" s="118"/>
      <c r="J335" s="118"/>
      <c r="K335" s="118"/>
      <c r="L335" s="118"/>
      <c r="M335" s="118"/>
      <c r="N335" s="118"/>
      <c r="O335" s="118"/>
      <c r="P335" s="118"/>
      <c r="Q335" s="118"/>
      <c r="R335" s="118"/>
      <c r="S335" s="118"/>
      <c r="T335" s="118"/>
      <c r="U335" s="118"/>
      <c r="V335" s="118"/>
      <c r="W335" s="118"/>
      <c r="X335" s="118"/>
      <c r="Y335" s="118"/>
      <c r="Z335" s="118"/>
      <c r="AA335" s="118"/>
      <c r="AB335" s="118"/>
      <c r="AC335" s="118"/>
    </row>
    <row r="336" spans="1:29" s="116" customFormat="1" ht="30" customHeight="1" x14ac:dyDescent="0.25">
      <c r="A336" s="114"/>
      <c r="B336" s="115"/>
      <c r="C336" s="115"/>
      <c r="D336" s="115"/>
      <c r="E336" s="115"/>
      <c r="F336" s="115"/>
      <c r="G336" s="115"/>
      <c r="H336" s="115"/>
      <c r="I336" s="115"/>
      <c r="J336" s="115"/>
      <c r="K336" s="115"/>
      <c r="L336" s="115"/>
      <c r="M336" s="115"/>
      <c r="N336" s="115"/>
      <c r="O336" s="115"/>
      <c r="P336" s="115"/>
      <c r="Q336" s="115"/>
      <c r="R336" s="115"/>
      <c r="S336" s="115"/>
      <c r="T336" s="115"/>
      <c r="U336" s="115"/>
      <c r="V336" s="115"/>
      <c r="W336" s="115"/>
      <c r="X336" s="115"/>
      <c r="Y336" s="115"/>
      <c r="Z336" s="115"/>
      <c r="AA336" s="115"/>
      <c r="AB336" s="115"/>
      <c r="AC336" s="115"/>
    </row>
    <row r="337" spans="1:29" s="116" customFormat="1" ht="30" customHeight="1" x14ac:dyDescent="0.25">
      <c r="A337" s="114"/>
      <c r="B337" s="118"/>
      <c r="C337" s="118"/>
      <c r="D337" s="118"/>
      <c r="E337" s="118"/>
      <c r="F337" s="118"/>
      <c r="G337" s="118"/>
      <c r="H337" s="118"/>
      <c r="I337" s="118"/>
      <c r="J337" s="118"/>
      <c r="K337" s="118"/>
      <c r="L337" s="118"/>
      <c r="M337" s="118"/>
      <c r="N337" s="118"/>
      <c r="O337" s="118"/>
      <c r="P337" s="118"/>
      <c r="Q337" s="118"/>
      <c r="R337" s="118"/>
      <c r="S337" s="118"/>
      <c r="T337" s="118"/>
      <c r="U337" s="118"/>
      <c r="V337" s="118"/>
      <c r="W337" s="118"/>
      <c r="X337" s="118"/>
      <c r="Y337" s="118"/>
      <c r="Z337" s="118"/>
      <c r="AA337" s="118"/>
      <c r="AB337" s="118"/>
      <c r="AC337" s="118"/>
    </row>
    <row r="338" spans="1:29" s="116" customFormat="1" ht="30" customHeight="1" x14ac:dyDescent="0.25">
      <c r="A338" s="114"/>
      <c r="B338" s="115"/>
      <c r="C338" s="115"/>
      <c r="D338" s="115"/>
      <c r="E338" s="115"/>
      <c r="F338" s="115"/>
      <c r="G338" s="115"/>
      <c r="H338" s="115"/>
      <c r="I338" s="115"/>
      <c r="J338" s="115"/>
      <c r="K338" s="115"/>
      <c r="L338" s="115"/>
      <c r="M338" s="115"/>
      <c r="N338" s="115"/>
      <c r="O338" s="115"/>
      <c r="P338" s="115"/>
      <c r="Q338" s="115"/>
      <c r="R338" s="115"/>
      <c r="S338" s="115"/>
      <c r="T338" s="115"/>
      <c r="U338" s="115"/>
      <c r="V338" s="115"/>
      <c r="W338" s="115"/>
      <c r="X338" s="115"/>
      <c r="Y338" s="115"/>
      <c r="Z338" s="115"/>
      <c r="AA338" s="115"/>
      <c r="AB338" s="115"/>
      <c r="AC338" s="115"/>
    </row>
    <row r="339" spans="1:29" s="116" customFormat="1" ht="30" customHeight="1" x14ac:dyDescent="0.25">
      <c r="A339" s="114"/>
      <c r="B339" s="118"/>
      <c r="C339" s="118"/>
      <c r="D339" s="118"/>
      <c r="E339" s="118"/>
      <c r="F339" s="118"/>
      <c r="G339" s="118"/>
      <c r="H339" s="118"/>
      <c r="I339" s="118"/>
      <c r="J339" s="118"/>
      <c r="K339" s="118"/>
      <c r="L339" s="118"/>
      <c r="M339" s="118"/>
      <c r="N339" s="118"/>
      <c r="O339" s="118"/>
      <c r="P339" s="118"/>
      <c r="Q339" s="118"/>
      <c r="R339" s="118"/>
      <c r="S339" s="118"/>
      <c r="T339" s="118"/>
      <c r="U339" s="118"/>
      <c r="V339" s="118"/>
      <c r="W339" s="118"/>
      <c r="X339" s="118"/>
      <c r="Y339" s="118"/>
      <c r="Z339" s="118"/>
      <c r="AA339" s="118"/>
      <c r="AB339" s="118"/>
      <c r="AC339" s="118"/>
    </row>
    <row r="340" spans="1:29" s="116" customFormat="1" ht="30" customHeight="1" x14ac:dyDescent="0.25">
      <c r="A340" s="114"/>
      <c r="B340" s="115"/>
      <c r="C340" s="115"/>
      <c r="D340" s="115"/>
      <c r="E340" s="115"/>
      <c r="F340" s="115"/>
      <c r="G340" s="115"/>
      <c r="H340" s="115"/>
      <c r="I340" s="115"/>
      <c r="J340" s="115"/>
      <c r="K340" s="115"/>
      <c r="L340" s="115"/>
      <c r="M340" s="115"/>
      <c r="N340" s="115"/>
      <c r="O340" s="115"/>
      <c r="P340" s="115"/>
      <c r="Q340" s="115"/>
      <c r="R340" s="115"/>
      <c r="S340" s="115"/>
      <c r="T340" s="115"/>
      <c r="U340" s="115"/>
      <c r="V340" s="115"/>
      <c r="W340" s="115"/>
      <c r="X340" s="115"/>
      <c r="Y340" s="115"/>
      <c r="Z340" s="115"/>
      <c r="AA340" s="115"/>
      <c r="AB340" s="115"/>
      <c r="AC340" s="115"/>
    </row>
    <row r="341" spans="1:29" s="116" customFormat="1" ht="30" customHeight="1" x14ac:dyDescent="0.25">
      <c r="A341" s="114"/>
      <c r="B341" s="118"/>
      <c r="C341" s="118"/>
      <c r="D341" s="118"/>
      <c r="E341" s="118"/>
      <c r="F341" s="118"/>
      <c r="G341" s="118"/>
      <c r="H341" s="118"/>
      <c r="I341" s="118"/>
      <c r="J341" s="118"/>
      <c r="K341" s="118"/>
      <c r="L341" s="118"/>
      <c r="M341" s="118"/>
      <c r="N341" s="118"/>
      <c r="O341" s="118"/>
      <c r="P341" s="118"/>
      <c r="Q341" s="118"/>
      <c r="R341" s="118"/>
      <c r="S341" s="118"/>
      <c r="T341" s="118"/>
      <c r="U341" s="118"/>
      <c r="V341" s="118"/>
      <c r="W341" s="118"/>
      <c r="X341" s="118"/>
      <c r="Y341" s="118"/>
      <c r="Z341" s="118"/>
      <c r="AA341" s="118"/>
      <c r="AB341" s="118"/>
      <c r="AC341" s="118"/>
    </row>
    <row r="342" spans="1:29" s="116" customFormat="1" ht="30" customHeight="1" x14ac:dyDescent="0.25">
      <c r="A342" s="114"/>
      <c r="B342" s="115"/>
      <c r="C342" s="115"/>
      <c r="D342" s="115"/>
      <c r="E342" s="115"/>
      <c r="F342" s="115"/>
      <c r="G342" s="115"/>
      <c r="H342" s="115"/>
      <c r="I342" s="115"/>
      <c r="J342" s="115"/>
      <c r="K342" s="115"/>
      <c r="L342" s="115"/>
      <c r="M342" s="115"/>
      <c r="N342" s="115"/>
      <c r="O342" s="115"/>
      <c r="P342" s="115"/>
      <c r="Q342" s="115"/>
      <c r="R342" s="115"/>
      <c r="S342" s="115"/>
      <c r="T342" s="115"/>
      <c r="U342" s="115"/>
      <c r="V342" s="115"/>
      <c r="W342" s="115"/>
      <c r="X342" s="115"/>
      <c r="Y342" s="115"/>
      <c r="Z342" s="115"/>
      <c r="AA342" s="115"/>
      <c r="AB342" s="115"/>
      <c r="AC342" s="115"/>
    </row>
    <row r="343" spans="1:29" s="116" customFormat="1" ht="30" customHeight="1" x14ac:dyDescent="0.25">
      <c r="A343" s="114"/>
      <c r="B343" s="118"/>
      <c r="C343" s="118"/>
      <c r="D343" s="118"/>
      <c r="E343" s="118"/>
      <c r="F343" s="118"/>
      <c r="G343" s="118"/>
      <c r="H343" s="118"/>
      <c r="I343" s="118"/>
      <c r="J343" s="118"/>
      <c r="K343" s="118"/>
      <c r="L343" s="118"/>
      <c r="M343" s="118"/>
      <c r="N343" s="118"/>
      <c r="O343" s="118"/>
      <c r="P343" s="118"/>
      <c r="Q343" s="118"/>
      <c r="R343" s="118"/>
      <c r="S343" s="118"/>
      <c r="T343" s="118"/>
      <c r="U343" s="118"/>
      <c r="V343" s="118"/>
      <c r="W343" s="118"/>
      <c r="X343" s="118"/>
      <c r="Y343" s="118"/>
      <c r="Z343" s="118"/>
      <c r="AA343" s="118"/>
      <c r="AB343" s="118"/>
      <c r="AC343" s="118"/>
    </row>
    <row r="344" spans="1:29" s="116" customFormat="1" ht="30" customHeight="1" x14ac:dyDescent="0.25">
      <c r="A344" s="114"/>
      <c r="B344" s="115"/>
      <c r="C344" s="115"/>
      <c r="D344" s="115"/>
      <c r="E344" s="115"/>
      <c r="F344" s="115"/>
      <c r="G344" s="115"/>
      <c r="H344" s="115"/>
      <c r="I344" s="115"/>
      <c r="J344" s="115"/>
      <c r="K344" s="115"/>
      <c r="L344" s="115"/>
      <c r="M344" s="115"/>
      <c r="N344" s="115"/>
      <c r="O344" s="115"/>
      <c r="P344" s="115"/>
      <c r="Q344" s="115"/>
      <c r="R344" s="115"/>
      <c r="S344" s="115"/>
      <c r="T344" s="115"/>
      <c r="U344" s="115"/>
      <c r="V344" s="115"/>
      <c r="W344" s="115"/>
      <c r="X344" s="115"/>
      <c r="Y344" s="115"/>
      <c r="Z344" s="115"/>
      <c r="AA344" s="115"/>
      <c r="AB344" s="115"/>
      <c r="AC344" s="115"/>
    </row>
    <row r="345" spans="1:29" s="116" customFormat="1" ht="30" customHeight="1" x14ac:dyDescent="0.25">
      <c r="A345" s="114"/>
      <c r="B345" s="118"/>
      <c r="C345" s="118"/>
      <c r="D345" s="118"/>
      <c r="E345" s="118"/>
      <c r="F345" s="118"/>
      <c r="G345" s="118"/>
      <c r="H345" s="118"/>
      <c r="I345" s="118"/>
      <c r="J345" s="118"/>
      <c r="K345" s="118"/>
      <c r="L345" s="118"/>
      <c r="M345" s="118"/>
      <c r="N345" s="118"/>
      <c r="O345" s="118"/>
      <c r="P345" s="118"/>
      <c r="Q345" s="118"/>
      <c r="R345" s="118"/>
      <c r="S345" s="118"/>
      <c r="T345" s="118"/>
      <c r="U345" s="118"/>
      <c r="V345" s="118"/>
      <c r="W345" s="118"/>
      <c r="X345" s="118"/>
      <c r="Y345" s="118"/>
      <c r="Z345" s="118"/>
      <c r="AA345" s="118"/>
      <c r="AB345" s="118"/>
      <c r="AC345" s="118"/>
    </row>
    <row r="346" spans="1:29" s="116" customFormat="1" ht="30" customHeight="1" x14ac:dyDescent="0.25">
      <c r="A346" s="114"/>
      <c r="B346" s="115"/>
      <c r="C346" s="115"/>
      <c r="D346" s="115"/>
      <c r="E346" s="115"/>
      <c r="F346" s="115"/>
      <c r="G346" s="115"/>
      <c r="H346" s="115"/>
      <c r="I346" s="115"/>
      <c r="J346" s="115"/>
      <c r="K346" s="115"/>
      <c r="L346" s="115"/>
      <c r="M346" s="115"/>
      <c r="N346" s="115"/>
      <c r="O346" s="115"/>
      <c r="P346" s="115"/>
      <c r="Q346" s="115"/>
      <c r="R346" s="115"/>
      <c r="S346" s="115"/>
      <c r="T346" s="115"/>
      <c r="U346" s="115"/>
      <c r="V346" s="115"/>
      <c r="W346" s="115"/>
      <c r="X346" s="115"/>
      <c r="Y346" s="115"/>
      <c r="Z346" s="115"/>
      <c r="AA346" s="115"/>
      <c r="AB346" s="115"/>
      <c r="AC346" s="115"/>
    </row>
    <row r="347" spans="1:29" s="116" customFormat="1" ht="30" customHeight="1" x14ac:dyDescent="0.25">
      <c r="A347" s="114"/>
      <c r="B347" s="118"/>
      <c r="C347" s="118"/>
      <c r="D347" s="118"/>
      <c r="E347" s="118"/>
      <c r="F347" s="118"/>
      <c r="G347" s="118"/>
      <c r="H347" s="118"/>
      <c r="I347" s="118"/>
      <c r="J347" s="118"/>
      <c r="K347" s="118"/>
      <c r="L347" s="118"/>
      <c r="M347" s="118"/>
      <c r="N347" s="118"/>
      <c r="O347" s="118"/>
      <c r="P347" s="118"/>
      <c r="Q347" s="118"/>
      <c r="R347" s="118"/>
      <c r="S347" s="118"/>
      <c r="T347" s="118"/>
      <c r="U347" s="118"/>
      <c r="V347" s="118"/>
      <c r="W347" s="118"/>
      <c r="X347" s="118"/>
      <c r="Y347" s="118"/>
      <c r="Z347" s="118"/>
      <c r="AA347" s="118"/>
      <c r="AB347" s="118"/>
      <c r="AC347" s="118"/>
    </row>
    <row r="348" spans="1:29" s="116" customFormat="1" ht="30" customHeight="1" x14ac:dyDescent="0.25">
      <c r="A348" s="114"/>
      <c r="B348" s="115"/>
      <c r="C348" s="115"/>
      <c r="D348" s="115"/>
      <c r="E348" s="115"/>
      <c r="F348" s="115"/>
      <c r="G348" s="115"/>
      <c r="H348" s="115"/>
      <c r="I348" s="115"/>
      <c r="J348" s="115"/>
      <c r="K348" s="115"/>
      <c r="L348" s="115"/>
      <c r="M348" s="115"/>
      <c r="N348" s="115"/>
      <c r="O348" s="115"/>
      <c r="P348" s="115"/>
      <c r="Q348" s="115"/>
      <c r="R348" s="115"/>
      <c r="S348" s="115"/>
      <c r="T348" s="115"/>
      <c r="U348" s="115"/>
      <c r="V348" s="115"/>
      <c r="W348" s="115"/>
      <c r="X348" s="115"/>
      <c r="Y348" s="115"/>
      <c r="Z348" s="115"/>
      <c r="AA348" s="115"/>
      <c r="AB348" s="115"/>
      <c r="AC348" s="115"/>
    </row>
    <row r="349" spans="1:29" s="116" customFormat="1" ht="30" customHeight="1" x14ac:dyDescent="0.25">
      <c r="A349" s="114"/>
      <c r="B349" s="118"/>
      <c r="C349" s="118"/>
      <c r="D349" s="118"/>
      <c r="E349" s="118"/>
      <c r="F349" s="118"/>
      <c r="G349" s="118"/>
      <c r="H349" s="118"/>
      <c r="I349" s="118"/>
      <c r="J349" s="118"/>
      <c r="K349" s="118"/>
      <c r="L349" s="118"/>
      <c r="M349" s="118"/>
      <c r="N349" s="118"/>
      <c r="O349" s="118"/>
      <c r="P349" s="118"/>
      <c r="Q349" s="118"/>
      <c r="R349" s="118"/>
      <c r="S349" s="118"/>
      <c r="T349" s="118"/>
      <c r="U349" s="118"/>
      <c r="V349" s="118"/>
      <c r="W349" s="118"/>
      <c r="X349" s="118"/>
      <c r="Y349" s="118"/>
      <c r="Z349" s="118"/>
      <c r="AA349" s="118"/>
      <c r="AB349" s="118"/>
      <c r="AC349" s="118"/>
    </row>
    <row r="350" spans="1:29" s="116" customFormat="1" ht="30" customHeight="1" x14ac:dyDescent="0.25">
      <c r="A350" s="114"/>
      <c r="B350" s="115"/>
      <c r="C350" s="115"/>
      <c r="D350" s="115"/>
      <c r="E350" s="115"/>
      <c r="F350" s="115"/>
      <c r="G350" s="115"/>
      <c r="H350" s="115"/>
      <c r="I350" s="115"/>
      <c r="J350" s="115"/>
      <c r="K350" s="115"/>
      <c r="L350" s="115"/>
      <c r="M350" s="115"/>
      <c r="N350" s="115"/>
      <c r="O350" s="115"/>
      <c r="P350" s="115"/>
      <c r="Q350" s="115"/>
      <c r="R350" s="115"/>
      <c r="S350" s="115"/>
      <c r="T350" s="115"/>
      <c r="U350" s="115"/>
      <c r="V350" s="115"/>
      <c r="W350" s="115"/>
      <c r="X350" s="115"/>
      <c r="Y350" s="115"/>
      <c r="Z350" s="115"/>
      <c r="AA350" s="115"/>
      <c r="AB350" s="115"/>
      <c r="AC350" s="115"/>
    </row>
    <row r="351" spans="1:29" s="116" customFormat="1" ht="30" customHeight="1" x14ac:dyDescent="0.25">
      <c r="A351" s="114"/>
      <c r="B351" s="118"/>
      <c r="C351" s="118"/>
      <c r="D351" s="118"/>
      <c r="E351" s="118"/>
      <c r="F351" s="118"/>
      <c r="G351" s="118"/>
      <c r="H351" s="118"/>
      <c r="I351" s="118"/>
      <c r="J351" s="118"/>
      <c r="K351" s="118"/>
      <c r="L351" s="118"/>
      <c r="M351" s="118"/>
      <c r="N351" s="118"/>
      <c r="O351" s="118"/>
      <c r="P351" s="118"/>
      <c r="Q351" s="118"/>
      <c r="R351" s="118"/>
      <c r="S351" s="118"/>
      <c r="T351" s="118"/>
      <c r="U351" s="118"/>
      <c r="V351" s="118"/>
      <c r="W351" s="118"/>
      <c r="X351" s="118"/>
      <c r="Y351" s="118"/>
      <c r="Z351" s="118"/>
      <c r="AA351" s="118"/>
      <c r="AB351" s="118"/>
      <c r="AC351" s="118"/>
    </row>
    <row r="352" spans="1:29" s="116" customFormat="1" ht="30" customHeight="1" x14ac:dyDescent="0.25">
      <c r="A352" s="114"/>
      <c r="B352" s="115"/>
      <c r="C352" s="115"/>
      <c r="D352" s="115"/>
      <c r="E352" s="115"/>
      <c r="F352" s="115"/>
      <c r="G352" s="115"/>
      <c r="H352" s="115"/>
      <c r="I352" s="115"/>
      <c r="J352" s="115"/>
      <c r="K352" s="115"/>
      <c r="L352" s="115"/>
      <c r="M352" s="115"/>
      <c r="N352" s="115"/>
      <c r="O352" s="115"/>
      <c r="P352" s="115"/>
      <c r="Q352" s="115"/>
      <c r="R352" s="115"/>
      <c r="S352" s="115"/>
      <c r="T352" s="115"/>
      <c r="U352" s="115"/>
      <c r="V352" s="115"/>
      <c r="W352" s="115"/>
      <c r="X352" s="115"/>
      <c r="Y352" s="115"/>
      <c r="Z352" s="115"/>
      <c r="AA352" s="115"/>
      <c r="AB352" s="115"/>
      <c r="AC352" s="115"/>
    </row>
    <row r="353" spans="1:29" s="116" customFormat="1" ht="30" customHeight="1" x14ac:dyDescent="0.25">
      <c r="A353" s="114"/>
      <c r="B353" s="118"/>
      <c r="C353" s="118"/>
      <c r="D353" s="118"/>
      <c r="E353" s="118"/>
      <c r="F353" s="118"/>
      <c r="G353" s="118"/>
      <c r="H353" s="118"/>
      <c r="I353" s="118"/>
      <c r="J353" s="118"/>
      <c r="K353" s="118"/>
      <c r="L353" s="118"/>
      <c r="M353" s="118"/>
      <c r="N353" s="118"/>
      <c r="O353" s="118"/>
      <c r="P353" s="118"/>
      <c r="Q353" s="118"/>
      <c r="R353" s="118"/>
      <c r="S353" s="118"/>
      <c r="T353" s="118"/>
      <c r="U353" s="118"/>
      <c r="V353" s="118"/>
      <c r="W353" s="118"/>
      <c r="X353" s="118"/>
      <c r="Y353" s="118"/>
      <c r="Z353" s="118"/>
      <c r="AA353" s="118"/>
      <c r="AB353" s="118"/>
      <c r="AC353" s="118"/>
    </row>
    <row r="354" spans="1:29" s="116" customFormat="1" ht="30" customHeight="1" x14ac:dyDescent="0.25">
      <c r="A354" s="114"/>
      <c r="B354" s="115"/>
      <c r="C354" s="115"/>
      <c r="D354" s="115"/>
      <c r="E354" s="115"/>
      <c r="F354" s="115"/>
      <c r="G354" s="115"/>
      <c r="H354" s="115"/>
      <c r="I354" s="115"/>
      <c r="J354" s="115"/>
      <c r="K354" s="115"/>
      <c r="L354" s="115"/>
      <c r="M354" s="115"/>
      <c r="N354" s="115"/>
      <c r="O354" s="115"/>
      <c r="P354" s="115"/>
      <c r="Q354" s="115"/>
      <c r="R354" s="115"/>
      <c r="S354" s="115"/>
      <c r="T354" s="115"/>
      <c r="U354" s="115"/>
      <c r="V354" s="115"/>
      <c r="W354" s="115"/>
      <c r="X354" s="115"/>
      <c r="Y354" s="115"/>
      <c r="Z354" s="115"/>
      <c r="AA354" s="115"/>
      <c r="AB354" s="115"/>
      <c r="AC354" s="115"/>
    </row>
    <row r="355" spans="1:29" s="116" customFormat="1" ht="30" customHeight="1" x14ac:dyDescent="0.25">
      <c r="A355" s="114"/>
      <c r="B355" s="118"/>
      <c r="C355" s="118"/>
      <c r="D355" s="118"/>
      <c r="E355" s="118"/>
      <c r="F355" s="118"/>
      <c r="G355" s="118"/>
      <c r="H355" s="118"/>
      <c r="I355" s="118"/>
      <c r="J355" s="118"/>
      <c r="K355" s="118"/>
      <c r="L355" s="118"/>
      <c r="M355" s="118"/>
      <c r="N355" s="118"/>
      <c r="O355" s="118"/>
      <c r="P355" s="118"/>
      <c r="Q355" s="118"/>
      <c r="R355" s="118"/>
      <c r="S355" s="118"/>
      <c r="T355" s="118"/>
      <c r="U355" s="118"/>
      <c r="V355" s="118"/>
      <c r="W355" s="118"/>
      <c r="X355" s="118"/>
      <c r="Y355" s="118"/>
      <c r="Z355" s="118"/>
      <c r="AA355" s="118"/>
      <c r="AB355" s="118"/>
      <c r="AC355" s="118"/>
    </row>
    <row r="356" spans="1:29" s="116" customFormat="1" ht="30" customHeight="1" x14ac:dyDescent="0.25">
      <c r="A356" s="114"/>
      <c r="B356" s="118"/>
      <c r="C356" s="118"/>
      <c r="D356" s="118"/>
      <c r="E356" s="118"/>
      <c r="F356" s="118"/>
      <c r="G356" s="118"/>
      <c r="H356" s="118"/>
      <c r="I356" s="118"/>
      <c r="J356" s="118"/>
      <c r="K356" s="118"/>
      <c r="L356" s="118"/>
      <c r="M356" s="118"/>
      <c r="N356" s="118"/>
      <c r="O356" s="118"/>
      <c r="P356" s="118"/>
      <c r="Q356" s="118"/>
      <c r="R356" s="118"/>
      <c r="S356" s="118"/>
      <c r="T356" s="118"/>
      <c r="U356" s="118"/>
      <c r="V356" s="118"/>
      <c r="W356" s="118"/>
      <c r="X356" s="118"/>
      <c r="Y356" s="118"/>
      <c r="Z356" s="118"/>
      <c r="AA356" s="118"/>
      <c r="AB356" s="118"/>
      <c r="AC356" s="118"/>
    </row>
    <row r="357" spans="1:29" s="116" customFormat="1" ht="30" customHeight="1" x14ac:dyDescent="0.25">
      <c r="A357" s="114"/>
      <c r="B357" s="118"/>
      <c r="C357" s="118"/>
      <c r="D357" s="118"/>
      <c r="E357" s="118"/>
      <c r="F357" s="118"/>
      <c r="G357" s="118"/>
      <c r="H357" s="118"/>
      <c r="I357" s="118"/>
      <c r="J357" s="118"/>
      <c r="K357" s="118"/>
      <c r="L357" s="118"/>
      <c r="M357" s="118"/>
      <c r="N357" s="118"/>
      <c r="O357" s="118"/>
      <c r="P357" s="118"/>
      <c r="Q357" s="118"/>
      <c r="R357" s="118"/>
      <c r="S357" s="118"/>
      <c r="T357" s="118"/>
      <c r="U357" s="118"/>
      <c r="V357" s="118"/>
      <c r="W357" s="118"/>
      <c r="X357" s="118"/>
      <c r="Y357" s="118"/>
      <c r="Z357" s="118"/>
      <c r="AA357" s="118"/>
      <c r="AB357" s="118"/>
      <c r="AC357" s="118"/>
    </row>
    <row r="358" spans="1:29" s="116" customFormat="1" ht="30" customHeight="1" x14ac:dyDescent="0.25">
      <c r="A358" s="114"/>
      <c r="B358" s="118"/>
      <c r="C358" s="118"/>
      <c r="D358" s="118"/>
      <c r="E358" s="118"/>
      <c r="F358" s="118"/>
      <c r="G358" s="118"/>
      <c r="H358" s="118"/>
      <c r="I358" s="118"/>
      <c r="J358" s="118"/>
      <c r="K358" s="118"/>
      <c r="L358" s="118"/>
      <c r="M358" s="118"/>
      <c r="N358" s="118"/>
      <c r="O358" s="118"/>
      <c r="P358" s="118"/>
      <c r="Q358" s="118"/>
      <c r="R358" s="118"/>
      <c r="S358" s="118"/>
      <c r="T358" s="118"/>
      <c r="U358" s="118"/>
      <c r="V358" s="118"/>
      <c r="W358" s="118"/>
      <c r="X358" s="118"/>
      <c r="Y358" s="118"/>
      <c r="Z358" s="118"/>
      <c r="AA358" s="118"/>
      <c r="AB358" s="118"/>
      <c r="AC358" s="118"/>
    </row>
    <row r="359" spans="1:29" s="116" customFormat="1" ht="30" customHeight="1" x14ac:dyDescent="0.25">
      <c r="A359" s="114"/>
      <c r="B359" s="118"/>
      <c r="C359" s="118"/>
      <c r="D359" s="118"/>
      <c r="E359" s="118"/>
      <c r="F359" s="118"/>
      <c r="G359" s="118"/>
      <c r="H359" s="118"/>
      <c r="I359" s="118"/>
      <c r="J359" s="118"/>
      <c r="K359" s="118"/>
      <c r="L359" s="118"/>
      <c r="M359" s="118"/>
      <c r="N359" s="118"/>
      <c r="O359" s="118"/>
      <c r="P359" s="118"/>
      <c r="Q359" s="118"/>
      <c r="R359" s="118"/>
      <c r="S359" s="118"/>
      <c r="T359" s="118"/>
      <c r="U359" s="118"/>
      <c r="V359" s="118"/>
      <c r="W359" s="118"/>
      <c r="X359" s="118"/>
      <c r="Y359" s="118"/>
      <c r="Z359" s="118"/>
      <c r="AA359" s="118"/>
      <c r="AB359" s="118"/>
      <c r="AC359" s="118"/>
    </row>
    <row r="360" spans="1:29" s="116" customFormat="1" ht="30" customHeight="1" x14ac:dyDescent="0.25">
      <c r="A360" s="114"/>
      <c r="B360" s="118"/>
      <c r="C360" s="118"/>
      <c r="D360" s="118"/>
      <c r="E360" s="118"/>
      <c r="F360" s="118"/>
      <c r="G360" s="118"/>
      <c r="H360" s="118"/>
      <c r="I360" s="118"/>
      <c r="J360" s="118"/>
      <c r="K360" s="118"/>
      <c r="L360" s="118"/>
      <c r="M360" s="118"/>
      <c r="N360" s="118"/>
      <c r="O360" s="118"/>
      <c r="P360" s="118"/>
      <c r="Q360" s="118"/>
      <c r="R360" s="118"/>
      <c r="S360" s="118"/>
      <c r="T360" s="118"/>
      <c r="U360" s="118"/>
      <c r="V360" s="118"/>
      <c r="W360" s="118"/>
      <c r="X360" s="118"/>
      <c r="Y360" s="118"/>
      <c r="Z360" s="118"/>
      <c r="AA360" s="118"/>
      <c r="AB360" s="118"/>
      <c r="AC360" s="118"/>
    </row>
    <row r="361" spans="1:29" s="116" customFormat="1" ht="30" customHeight="1" x14ac:dyDescent="0.25">
      <c r="A361" s="114"/>
      <c r="B361" s="118"/>
      <c r="C361" s="118"/>
      <c r="D361" s="118"/>
      <c r="E361" s="118"/>
      <c r="F361" s="118"/>
      <c r="G361" s="118"/>
      <c r="H361" s="118"/>
      <c r="I361" s="118"/>
      <c r="J361" s="118"/>
      <c r="K361" s="118"/>
      <c r="L361" s="118"/>
      <c r="M361" s="118"/>
      <c r="N361" s="118"/>
      <c r="O361" s="118"/>
      <c r="P361" s="118"/>
      <c r="Q361" s="118"/>
      <c r="R361" s="118"/>
      <c r="S361" s="118"/>
      <c r="T361" s="118"/>
      <c r="U361" s="118"/>
      <c r="V361" s="118"/>
      <c r="W361" s="118"/>
      <c r="X361" s="118"/>
      <c r="Y361" s="118"/>
      <c r="Z361" s="118"/>
      <c r="AA361" s="118"/>
      <c r="AB361" s="118"/>
      <c r="AC361" s="118"/>
    </row>
    <row r="362" spans="1:29" s="116" customFormat="1" ht="30" customHeight="1" x14ac:dyDescent="0.25">
      <c r="A362" s="114"/>
      <c r="B362" s="118"/>
      <c r="C362" s="118"/>
      <c r="D362" s="118"/>
      <c r="E362" s="118"/>
      <c r="F362" s="118"/>
      <c r="G362" s="118"/>
      <c r="H362" s="118"/>
      <c r="I362" s="118"/>
      <c r="J362" s="118"/>
      <c r="K362" s="118"/>
      <c r="L362" s="118"/>
      <c r="M362" s="118"/>
      <c r="N362" s="118"/>
      <c r="O362" s="118"/>
      <c r="P362" s="118"/>
      <c r="Q362" s="118"/>
      <c r="R362" s="118"/>
      <c r="S362" s="118"/>
      <c r="T362" s="118"/>
      <c r="U362" s="118"/>
      <c r="V362" s="118"/>
      <c r="W362" s="118"/>
      <c r="X362" s="118"/>
      <c r="Y362" s="118"/>
      <c r="Z362" s="118"/>
      <c r="AA362" s="118"/>
      <c r="AB362" s="118"/>
      <c r="AC362" s="118"/>
    </row>
    <row r="363" spans="1:29" s="116" customFormat="1" ht="30" customHeight="1" x14ac:dyDescent="0.25">
      <c r="A363" s="114"/>
      <c r="B363" s="118"/>
      <c r="C363" s="118"/>
      <c r="D363" s="118"/>
      <c r="E363" s="118"/>
      <c r="F363" s="118"/>
      <c r="G363" s="118"/>
      <c r="H363" s="118"/>
      <c r="I363" s="118"/>
      <c r="J363" s="118"/>
      <c r="K363" s="118"/>
      <c r="L363" s="118"/>
      <c r="M363" s="118"/>
      <c r="N363" s="118"/>
      <c r="O363" s="118"/>
      <c r="P363" s="118"/>
      <c r="Q363" s="118"/>
      <c r="R363" s="118"/>
      <c r="S363" s="118"/>
      <c r="T363" s="118"/>
      <c r="U363" s="118"/>
      <c r="V363" s="118"/>
      <c r="W363" s="118"/>
      <c r="X363" s="118"/>
      <c r="Y363" s="118"/>
      <c r="Z363" s="118"/>
      <c r="AA363" s="118"/>
      <c r="AB363" s="118"/>
      <c r="AC363" s="118"/>
    </row>
    <row r="364" spans="1:29" s="116" customFormat="1" ht="30" customHeight="1" x14ac:dyDescent="0.25">
      <c r="A364" s="114"/>
      <c r="B364" s="118"/>
      <c r="C364" s="118"/>
      <c r="D364" s="118"/>
      <c r="E364" s="118"/>
      <c r="F364" s="118"/>
      <c r="G364" s="118"/>
      <c r="H364" s="118"/>
      <c r="I364" s="118"/>
      <c r="J364" s="118"/>
      <c r="K364" s="118"/>
      <c r="L364" s="118"/>
      <c r="M364" s="118"/>
      <c r="N364" s="118"/>
      <c r="O364" s="118"/>
      <c r="P364" s="118"/>
      <c r="Q364" s="118"/>
      <c r="R364" s="118"/>
      <c r="S364" s="118"/>
      <c r="T364" s="118"/>
      <c r="U364" s="118"/>
      <c r="V364" s="118"/>
      <c r="W364" s="118"/>
      <c r="X364" s="118"/>
      <c r="Y364" s="118"/>
      <c r="Z364" s="118"/>
      <c r="AA364" s="118"/>
      <c r="AB364" s="118"/>
      <c r="AC364" s="118"/>
    </row>
    <row r="365" spans="1:29" s="116" customFormat="1" ht="30" customHeight="1" x14ac:dyDescent="0.25">
      <c r="A365" s="114"/>
      <c r="B365" s="118"/>
      <c r="C365" s="118"/>
      <c r="D365" s="118"/>
      <c r="E365" s="118"/>
      <c r="F365" s="118"/>
      <c r="G365" s="118"/>
      <c r="H365" s="118"/>
      <c r="I365" s="118"/>
      <c r="J365" s="118"/>
      <c r="K365" s="118"/>
      <c r="L365" s="118"/>
      <c r="M365" s="118"/>
      <c r="N365" s="118"/>
      <c r="O365" s="118"/>
      <c r="P365" s="118"/>
      <c r="Q365" s="118"/>
      <c r="R365" s="118"/>
      <c r="S365" s="118"/>
      <c r="T365" s="118"/>
      <c r="U365" s="118"/>
      <c r="V365" s="118"/>
      <c r="W365" s="118"/>
      <c r="X365" s="118"/>
      <c r="Y365" s="118"/>
      <c r="Z365" s="118"/>
      <c r="AA365" s="118"/>
      <c r="AB365" s="118"/>
      <c r="AC365" s="118"/>
    </row>
    <row r="366" spans="1:29" s="116" customFormat="1" ht="30" customHeight="1" x14ac:dyDescent="0.25">
      <c r="A366" s="114"/>
      <c r="B366" s="118"/>
      <c r="C366" s="118"/>
      <c r="D366" s="118"/>
      <c r="E366" s="118"/>
      <c r="F366" s="118"/>
      <c r="G366" s="118"/>
      <c r="H366" s="118"/>
      <c r="I366" s="118"/>
      <c r="J366" s="118"/>
      <c r="K366" s="118"/>
      <c r="L366" s="118"/>
      <c r="M366" s="118"/>
      <c r="N366" s="118"/>
      <c r="O366" s="118"/>
      <c r="P366" s="118"/>
      <c r="Q366" s="118"/>
      <c r="R366" s="118"/>
      <c r="S366" s="118"/>
      <c r="T366" s="118"/>
      <c r="U366" s="118"/>
      <c r="V366" s="118"/>
      <c r="W366" s="118"/>
      <c r="X366" s="118"/>
      <c r="Y366" s="118"/>
      <c r="Z366" s="118"/>
      <c r="AA366" s="118"/>
      <c r="AB366" s="118"/>
      <c r="AC366" s="118"/>
    </row>
    <row r="367" spans="1:29" s="116" customFormat="1" ht="30" customHeight="1" x14ac:dyDescent="0.25">
      <c r="A367" s="114"/>
      <c r="B367" s="118"/>
      <c r="C367" s="118"/>
      <c r="D367" s="118"/>
      <c r="E367" s="118"/>
      <c r="F367" s="118"/>
      <c r="G367" s="118"/>
      <c r="H367" s="118"/>
      <c r="I367" s="118"/>
      <c r="J367" s="118"/>
      <c r="K367" s="118"/>
      <c r="L367" s="118"/>
      <c r="M367" s="118"/>
      <c r="N367" s="118"/>
      <c r="O367" s="118"/>
      <c r="P367" s="118"/>
      <c r="Q367" s="118"/>
      <c r="R367" s="118"/>
      <c r="S367" s="118"/>
      <c r="T367" s="118"/>
      <c r="U367" s="118"/>
      <c r="V367" s="118"/>
      <c r="W367" s="118"/>
      <c r="X367" s="118"/>
      <c r="Y367" s="118"/>
      <c r="Z367" s="118"/>
      <c r="AA367" s="118"/>
      <c r="AB367" s="118"/>
      <c r="AC367" s="118"/>
    </row>
    <row r="368" spans="1:29" s="116" customFormat="1" ht="30" customHeight="1" x14ac:dyDescent="0.25">
      <c r="A368" s="114"/>
      <c r="B368" s="118"/>
      <c r="C368" s="118"/>
      <c r="D368" s="118"/>
      <c r="E368" s="118"/>
      <c r="F368" s="118"/>
      <c r="G368" s="118"/>
      <c r="H368" s="118"/>
      <c r="I368" s="118"/>
      <c r="J368" s="118"/>
      <c r="K368" s="118"/>
      <c r="L368" s="118"/>
      <c r="M368" s="118"/>
      <c r="N368" s="118"/>
      <c r="O368" s="118"/>
      <c r="P368" s="118"/>
      <c r="Q368" s="118"/>
      <c r="R368" s="118"/>
      <c r="S368" s="118"/>
      <c r="T368" s="118"/>
      <c r="U368" s="118"/>
      <c r="V368" s="118"/>
      <c r="W368" s="118"/>
      <c r="X368" s="118"/>
      <c r="Y368" s="118"/>
      <c r="Z368" s="118"/>
      <c r="AA368" s="118"/>
      <c r="AB368" s="118"/>
      <c r="AC368" s="118"/>
    </row>
    <row r="369" spans="1:29" s="116" customFormat="1" ht="30" customHeight="1" x14ac:dyDescent="0.25">
      <c r="A369" s="114"/>
      <c r="B369" s="118"/>
      <c r="C369" s="118"/>
      <c r="D369" s="118"/>
      <c r="E369" s="118"/>
      <c r="F369" s="118"/>
      <c r="G369" s="118"/>
      <c r="H369" s="118"/>
      <c r="I369" s="118"/>
      <c r="J369" s="118"/>
      <c r="K369" s="118"/>
      <c r="L369" s="118"/>
      <c r="M369" s="118"/>
      <c r="N369" s="118"/>
      <c r="O369" s="118"/>
      <c r="P369" s="118"/>
      <c r="Q369" s="118"/>
      <c r="R369" s="118"/>
      <c r="S369" s="118"/>
      <c r="T369" s="118"/>
      <c r="U369" s="118"/>
      <c r="V369" s="118"/>
      <c r="W369" s="118"/>
      <c r="X369" s="118"/>
      <c r="Y369" s="118"/>
      <c r="Z369" s="118"/>
      <c r="AA369" s="118"/>
      <c r="AB369" s="118"/>
      <c r="AC369" s="118"/>
    </row>
    <row r="370" spans="1:29" s="116" customFormat="1" ht="30" customHeight="1" x14ac:dyDescent="0.25">
      <c r="A370" s="114"/>
      <c r="B370" s="118"/>
      <c r="C370" s="118"/>
      <c r="D370" s="118"/>
      <c r="E370" s="118"/>
      <c r="F370" s="118"/>
      <c r="G370" s="118"/>
      <c r="H370" s="118"/>
      <c r="I370" s="118"/>
      <c r="J370" s="118"/>
      <c r="K370" s="118"/>
      <c r="L370" s="118"/>
      <c r="M370" s="118"/>
      <c r="N370" s="118"/>
      <c r="O370" s="118"/>
      <c r="P370" s="118"/>
      <c r="Q370" s="118"/>
      <c r="R370" s="118"/>
      <c r="S370" s="118"/>
      <c r="T370" s="118"/>
      <c r="U370" s="118"/>
      <c r="V370" s="118"/>
      <c r="W370" s="118"/>
      <c r="X370" s="118"/>
      <c r="Y370" s="118"/>
      <c r="Z370" s="118"/>
      <c r="AA370" s="118"/>
      <c r="AB370" s="118"/>
      <c r="AC370" s="118"/>
    </row>
    <row r="371" spans="1:29" s="116" customFormat="1" ht="30" customHeight="1" x14ac:dyDescent="0.25">
      <c r="A371" s="114"/>
      <c r="B371" s="118"/>
      <c r="C371" s="118"/>
      <c r="D371" s="118"/>
      <c r="E371" s="118"/>
      <c r="F371" s="118"/>
      <c r="G371" s="118"/>
      <c r="H371" s="118"/>
      <c r="I371" s="118"/>
      <c r="J371" s="118"/>
      <c r="K371" s="118"/>
      <c r="L371" s="118"/>
      <c r="M371" s="118"/>
      <c r="N371" s="118"/>
      <c r="O371" s="118"/>
      <c r="P371" s="118"/>
      <c r="Q371" s="118"/>
      <c r="R371" s="118"/>
      <c r="S371" s="118"/>
      <c r="T371" s="118"/>
      <c r="U371" s="118"/>
      <c r="V371" s="118"/>
      <c r="W371" s="118"/>
      <c r="X371" s="118"/>
      <c r="Y371" s="118"/>
      <c r="Z371" s="118"/>
      <c r="AA371" s="118"/>
      <c r="AB371" s="118"/>
      <c r="AC371" s="118"/>
    </row>
    <row r="372" spans="1:29" s="116" customFormat="1" ht="30" customHeight="1" x14ac:dyDescent="0.25">
      <c r="A372" s="114"/>
      <c r="B372" s="118"/>
      <c r="C372" s="118"/>
      <c r="D372" s="118"/>
      <c r="E372" s="118"/>
      <c r="F372" s="118"/>
      <c r="G372" s="118"/>
      <c r="H372" s="118"/>
      <c r="I372" s="118"/>
      <c r="J372" s="118"/>
      <c r="K372" s="118"/>
      <c r="L372" s="118"/>
      <c r="M372" s="118"/>
      <c r="N372" s="118"/>
      <c r="O372" s="118"/>
      <c r="P372" s="118"/>
      <c r="Q372" s="118"/>
      <c r="R372" s="118"/>
      <c r="S372" s="118"/>
      <c r="T372" s="118"/>
      <c r="U372" s="118"/>
      <c r="V372" s="118"/>
      <c r="W372" s="118"/>
      <c r="X372" s="118"/>
      <c r="Y372" s="118"/>
      <c r="Z372" s="118"/>
      <c r="AA372" s="118"/>
      <c r="AB372" s="118"/>
      <c r="AC372" s="118"/>
    </row>
    <row r="373" spans="1:29" s="116" customFormat="1" ht="30" customHeight="1" x14ac:dyDescent="0.25">
      <c r="A373" s="114"/>
      <c r="B373" s="118"/>
      <c r="C373" s="118"/>
      <c r="D373" s="118"/>
      <c r="E373" s="118"/>
      <c r="F373" s="118"/>
      <c r="G373" s="118"/>
      <c r="H373" s="118"/>
      <c r="I373" s="118"/>
      <c r="J373" s="118"/>
      <c r="K373" s="118"/>
      <c r="L373" s="118"/>
      <c r="M373" s="118"/>
      <c r="N373" s="118"/>
      <c r="O373" s="118"/>
      <c r="P373" s="118"/>
      <c r="Q373" s="118"/>
      <c r="R373" s="118"/>
      <c r="S373" s="118"/>
      <c r="T373" s="118"/>
      <c r="U373" s="118"/>
      <c r="V373" s="118"/>
      <c r="W373" s="118"/>
      <c r="X373" s="118"/>
      <c r="Y373" s="118"/>
      <c r="Z373" s="118"/>
      <c r="AA373" s="118"/>
      <c r="AB373" s="118"/>
      <c r="AC373" s="118"/>
    </row>
    <row r="374" spans="1:29" s="116" customFormat="1" ht="30" customHeight="1" x14ac:dyDescent="0.25">
      <c r="A374" s="114"/>
      <c r="B374" s="118"/>
      <c r="C374" s="118"/>
      <c r="D374" s="118"/>
      <c r="E374" s="118"/>
      <c r="F374" s="118"/>
      <c r="G374" s="118"/>
      <c r="H374" s="118"/>
      <c r="I374" s="118"/>
      <c r="J374" s="118"/>
      <c r="K374" s="118"/>
      <c r="L374" s="118"/>
      <c r="M374" s="118"/>
      <c r="N374" s="118"/>
      <c r="O374" s="118"/>
      <c r="P374" s="118"/>
      <c r="Q374" s="118"/>
      <c r="R374" s="118"/>
      <c r="S374" s="118"/>
      <c r="T374" s="118"/>
      <c r="U374" s="118"/>
      <c r="V374" s="118"/>
      <c r="W374" s="118"/>
      <c r="X374" s="118"/>
      <c r="Y374" s="118"/>
      <c r="Z374" s="118"/>
      <c r="AA374" s="118"/>
      <c r="AB374" s="118"/>
      <c r="AC374" s="118"/>
    </row>
    <row r="375" spans="1:29" s="116" customFormat="1" ht="30" customHeight="1" x14ac:dyDescent="0.25">
      <c r="A375" s="114"/>
      <c r="B375" s="118"/>
      <c r="C375" s="118"/>
      <c r="D375" s="118"/>
      <c r="E375" s="118"/>
      <c r="F375" s="118"/>
      <c r="G375" s="118"/>
      <c r="H375" s="118"/>
      <c r="I375" s="118"/>
      <c r="J375" s="118"/>
      <c r="K375" s="118"/>
      <c r="L375" s="118"/>
      <c r="M375" s="118"/>
      <c r="N375" s="118"/>
      <c r="O375" s="118"/>
      <c r="P375" s="118"/>
      <c r="Q375" s="118"/>
      <c r="R375" s="118"/>
      <c r="S375" s="118"/>
      <c r="T375" s="118"/>
      <c r="U375" s="118"/>
      <c r="V375" s="118"/>
      <c r="W375" s="118"/>
      <c r="X375" s="118"/>
      <c r="Y375" s="118"/>
      <c r="Z375" s="118"/>
      <c r="AA375" s="118"/>
      <c r="AB375" s="118"/>
      <c r="AC375" s="118"/>
    </row>
    <row r="376" spans="1:29" s="116" customFormat="1" ht="30" customHeight="1" x14ac:dyDescent="0.25">
      <c r="A376" s="114"/>
      <c r="B376" s="118"/>
      <c r="C376" s="118"/>
      <c r="D376" s="118"/>
      <c r="E376" s="118"/>
      <c r="F376" s="118"/>
      <c r="G376" s="118"/>
      <c r="H376" s="118"/>
      <c r="I376" s="118"/>
      <c r="J376" s="118"/>
      <c r="K376" s="118"/>
      <c r="L376" s="118"/>
      <c r="M376" s="118"/>
      <c r="N376" s="118"/>
      <c r="O376" s="118"/>
      <c r="P376" s="118"/>
      <c r="Q376" s="118"/>
      <c r="R376" s="118"/>
      <c r="S376" s="118"/>
      <c r="T376" s="118"/>
      <c r="U376" s="118"/>
      <c r="V376" s="118"/>
      <c r="W376" s="118"/>
      <c r="X376" s="118"/>
      <c r="Y376" s="118"/>
      <c r="Z376" s="118"/>
      <c r="AA376" s="118"/>
      <c r="AB376" s="118"/>
      <c r="AC376" s="118"/>
    </row>
    <row r="377" spans="1:29" s="116" customFormat="1" ht="30" customHeight="1" x14ac:dyDescent="0.25">
      <c r="A377" s="114"/>
      <c r="B377" s="118"/>
      <c r="C377" s="118"/>
      <c r="D377" s="118"/>
      <c r="E377" s="118"/>
      <c r="F377" s="118"/>
      <c r="G377" s="118"/>
      <c r="H377" s="118"/>
      <c r="I377" s="118"/>
      <c r="J377" s="118"/>
      <c r="K377" s="118"/>
      <c r="L377" s="118"/>
      <c r="M377" s="118"/>
      <c r="N377" s="118"/>
      <c r="O377" s="118"/>
      <c r="P377" s="118"/>
      <c r="Q377" s="118"/>
      <c r="R377" s="118"/>
      <c r="S377" s="118"/>
      <c r="T377" s="118"/>
      <c r="U377" s="118"/>
      <c r="V377" s="118"/>
      <c r="W377" s="118"/>
      <c r="X377" s="118"/>
      <c r="Y377" s="118"/>
      <c r="Z377" s="118"/>
      <c r="AA377" s="118"/>
      <c r="AB377" s="118"/>
      <c r="AC377" s="118"/>
    </row>
    <row r="378" spans="1:29" s="116" customFormat="1" ht="30" customHeight="1" x14ac:dyDescent="0.25">
      <c r="A378" s="114"/>
      <c r="B378" s="118"/>
      <c r="C378" s="118"/>
      <c r="D378" s="118"/>
      <c r="E378" s="118"/>
      <c r="F378" s="118"/>
      <c r="G378" s="118"/>
      <c r="H378" s="118"/>
      <c r="I378" s="118"/>
      <c r="J378" s="118"/>
      <c r="K378" s="118"/>
      <c r="L378" s="118"/>
      <c r="M378" s="118"/>
      <c r="N378" s="118"/>
      <c r="O378" s="118"/>
      <c r="P378" s="118"/>
      <c r="Q378" s="118"/>
      <c r="R378" s="118"/>
      <c r="S378" s="118"/>
      <c r="T378" s="118"/>
      <c r="U378" s="118"/>
      <c r="V378" s="118"/>
      <c r="W378" s="118"/>
      <c r="X378" s="118"/>
      <c r="Y378" s="118"/>
      <c r="Z378" s="118"/>
      <c r="AA378" s="118"/>
      <c r="AB378" s="118"/>
      <c r="AC378" s="118"/>
    </row>
    <row r="379" spans="1:29" s="116" customFormat="1" ht="30" customHeight="1" x14ac:dyDescent="0.25">
      <c r="A379" s="114"/>
      <c r="B379" s="118"/>
      <c r="C379" s="118"/>
      <c r="D379" s="118"/>
      <c r="E379" s="118"/>
      <c r="F379" s="118"/>
      <c r="G379" s="118"/>
      <c r="H379" s="118"/>
      <c r="I379" s="118"/>
      <c r="J379" s="118"/>
      <c r="K379" s="118"/>
      <c r="L379" s="118"/>
      <c r="M379" s="118"/>
      <c r="N379" s="118"/>
      <c r="O379" s="118"/>
      <c r="P379" s="118"/>
      <c r="Q379" s="118"/>
      <c r="R379" s="118"/>
      <c r="S379" s="118"/>
      <c r="T379" s="118"/>
      <c r="U379" s="118"/>
      <c r="V379" s="118"/>
      <c r="W379" s="118"/>
      <c r="X379" s="118"/>
      <c r="Y379" s="118"/>
      <c r="Z379" s="118"/>
      <c r="AA379" s="118"/>
      <c r="AB379" s="118"/>
      <c r="AC379" s="118"/>
    </row>
    <row r="380" spans="1:29" s="116" customFormat="1" ht="30" customHeight="1" x14ac:dyDescent="0.25">
      <c r="A380" s="114"/>
      <c r="B380" s="118"/>
      <c r="C380" s="118"/>
      <c r="D380" s="118"/>
      <c r="E380" s="118"/>
      <c r="F380" s="118"/>
      <c r="G380" s="118"/>
      <c r="H380" s="118"/>
      <c r="I380" s="118"/>
      <c r="J380" s="118"/>
      <c r="K380" s="118"/>
      <c r="L380" s="118"/>
      <c r="M380" s="118"/>
      <c r="N380" s="118"/>
      <c r="O380" s="118"/>
      <c r="P380" s="118"/>
      <c r="Q380" s="118"/>
      <c r="R380" s="118"/>
      <c r="S380" s="118"/>
      <c r="T380" s="118"/>
      <c r="U380" s="118"/>
      <c r="V380" s="118"/>
      <c r="W380" s="118"/>
      <c r="X380" s="118"/>
      <c r="Y380" s="118"/>
      <c r="Z380" s="118"/>
      <c r="AA380" s="118"/>
      <c r="AB380" s="118"/>
      <c r="AC380" s="118"/>
    </row>
    <row r="381" spans="1:29" s="116" customFormat="1" ht="30" customHeight="1" x14ac:dyDescent="0.25">
      <c r="A381" s="114"/>
      <c r="B381" s="118"/>
      <c r="C381" s="118"/>
      <c r="D381" s="118"/>
      <c r="E381" s="118"/>
      <c r="F381" s="118"/>
      <c r="G381" s="118"/>
      <c r="H381" s="118"/>
      <c r="I381" s="118"/>
      <c r="J381" s="118"/>
      <c r="K381" s="118"/>
      <c r="L381" s="118"/>
      <c r="M381" s="118"/>
      <c r="N381" s="118"/>
      <c r="O381" s="118"/>
      <c r="P381" s="118"/>
      <c r="Q381" s="118"/>
      <c r="R381" s="118"/>
      <c r="S381" s="118"/>
      <c r="T381" s="118"/>
      <c r="U381" s="118"/>
      <c r="V381" s="118"/>
      <c r="W381" s="118"/>
      <c r="X381" s="118"/>
      <c r="Y381" s="118"/>
      <c r="Z381" s="118"/>
      <c r="AA381" s="118"/>
      <c r="AB381" s="118"/>
      <c r="AC381" s="118"/>
    </row>
    <row r="382" spans="1:29" s="116" customFormat="1" ht="30" customHeight="1" x14ac:dyDescent="0.25">
      <c r="A382" s="114"/>
      <c r="B382" s="118"/>
      <c r="C382" s="118"/>
      <c r="D382" s="118"/>
      <c r="E382" s="118"/>
      <c r="F382" s="118"/>
      <c r="G382" s="118"/>
      <c r="H382" s="118"/>
      <c r="I382" s="118"/>
      <c r="J382" s="118"/>
      <c r="K382" s="118"/>
      <c r="L382" s="118"/>
      <c r="M382" s="118"/>
      <c r="N382" s="118"/>
      <c r="O382" s="118"/>
      <c r="P382" s="118"/>
      <c r="Q382" s="118"/>
      <c r="R382" s="118"/>
      <c r="S382" s="118"/>
      <c r="T382" s="118"/>
      <c r="U382" s="118"/>
      <c r="V382" s="118"/>
      <c r="W382" s="118"/>
      <c r="X382" s="118"/>
      <c r="Y382" s="118"/>
      <c r="Z382" s="118"/>
      <c r="AA382" s="118"/>
      <c r="AB382" s="118"/>
      <c r="AC382" s="118"/>
    </row>
    <row r="383" spans="1:29" s="116" customFormat="1" ht="30" customHeight="1" x14ac:dyDescent="0.25">
      <c r="A383" s="114"/>
      <c r="B383" s="118"/>
      <c r="C383" s="118"/>
      <c r="D383" s="118"/>
      <c r="E383" s="118"/>
      <c r="F383" s="118"/>
      <c r="G383" s="118"/>
      <c r="H383" s="118"/>
      <c r="I383" s="118"/>
      <c r="J383" s="118"/>
      <c r="K383" s="118"/>
      <c r="L383" s="118"/>
      <c r="M383" s="118"/>
      <c r="N383" s="118"/>
      <c r="O383" s="118"/>
      <c r="P383" s="118"/>
      <c r="Q383" s="118"/>
      <c r="R383" s="118"/>
      <c r="S383" s="118"/>
      <c r="T383" s="118"/>
      <c r="U383" s="118"/>
      <c r="V383" s="118"/>
      <c r="W383" s="118"/>
      <c r="X383" s="118"/>
      <c r="Y383" s="118"/>
      <c r="Z383" s="118"/>
      <c r="AA383" s="118"/>
      <c r="AB383" s="118"/>
      <c r="AC383" s="118"/>
    </row>
    <row r="384" spans="1:29" s="116" customFormat="1" ht="30" customHeight="1" x14ac:dyDescent="0.25">
      <c r="A384" s="114"/>
      <c r="B384" s="118"/>
      <c r="C384" s="118"/>
      <c r="D384" s="118"/>
      <c r="E384" s="118"/>
      <c r="F384" s="118"/>
      <c r="G384" s="118"/>
      <c r="H384" s="118"/>
      <c r="I384" s="118"/>
      <c r="J384" s="118"/>
      <c r="K384" s="118"/>
      <c r="L384" s="118"/>
      <c r="M384" s="118"/>
      <c r="N384" s="118"/>
      <c r="O384" s="118"/>
      <c r="P384" s="118"/>
      <c r="Q384" s="118"/>
      <c r="R384" s="118"/>
      <c r="S384" s="118"/>
      <c r="T384" s="118"/>
      <c r="U384" s="118"/>
      <c r="V384" s="118"/>
      <c r="W384" s="118"/>
      <c r="X384" s="118"/>
      <c r="Y384" s="118"/>
      <c r="Z384" s="118"/>
      <c r="AA384" s="118"/>
      <c r="AB384" s="118"/>
      <c r="AC384" s="118"/>
    </row>
    <row r="385" spans="1:29" s="116" customFormat="1" ht="30" customHeight="1" x14ac:dyDescent="0.25">
      <c r="A385" s="114"/>
      <c r="B385" s="118"/>
      <c r="C385" s="118"/>
      <c r="D385" s="118"/>
      <c r="E385" s="118"/>
      <c r="F385" s="118"/>
      <c r="G385" s="118"/>
      <c r="H385" s="118"/>
      <c r="I385" s="118"/>
      <c r="J385" s="118"/>
      <c r="K385" s="118"/>
      <c r="L385" s="118"/>
      <c r="M385" s="118"/>
      <c r="N385" s="118"/>
      <c r="O385" s="118"/>
      <c r="P385" s="118"/>
      <c r="Q385" s="118"/>
      <c r="R385" s="118"/>
      <c r="S385" s="118"/>
      <c r="T385" s="118"/>
      <c r="U385" s="118"/>
      <c r="V385" s="118"/>
      <c r="W385" s="118"/>
      <c r="X385" s="118"/>
      <c r="Y385" s="118"/>
      <c r="Z385" s="118"/>
      <c r="AA385" s="118"/>
      <c r="AB385" s="118"/>
      <c r="AC385" s="118"/>
    </row>
    <row r="386" spans="1:29" s="116" customFormat="1" ht="30" customHeight="1" x14ac:dyDescent="0.25">
      <c r="A386" s="114"/>
      <c r="B386" s="118"/>
      <c r="C386" s="118"/>
      <c r="D386" s="118"/>
      <c r="E386" s="118"/>
      <c r="F386" s="118"/>
      <c r="G386" s="118"/>
      <c r="H386" s="118"/>
      <c r="I386" s="118"/>
      <c r="J386" s="118"/>
      <c r="K386" s="118"/>
      <c r="L386" s="118"/>
      <c r="M386" s="118"/>
      <c r="N386" s="118"/>
      <c r="O386" s="118"/>
      <c r="P386" s="118"/>
      <c r="Q386" s="118"/>
      <c r="R386" s="118"/>
      <c r="S386" s="118"/>
      <c r="T386" s="118"/>
      <c r="U386" s="118"/>
      <c r="V386" s="118"/>
      <c r="W386" s="118"/>
      <c r="X386" s="118"/>
      <c r="Y386" s="118"/>
      <c r="Z386" s="118"/>
      <c r="AA386" s="118"/>
      <c r="AB386" s="118"/>
      <c r="AC386" s="118"/>
    </row>
    <row r="387" spans="1:29" s="116" customFormat="1" ht="30" customHeight="1" x14ac:dyDescent="0.25">
      <c r="A387" s="114"/>
      <c r="B387" s="115"/>
      <c r="C387" s="115"/>
      <c r="D387" s="115"/>
      <c r="E387" s="115"/>
      <c r="F387" s="115"/>
      <c r="G387" s="115"/>
      <c r="H387" s="115"/>
      <c r="I387" s="115"/>
      <c r="J387" s="115"/>
      <c r="K387" s="115"/>
      <c r="L387" s="115"/>
      <c r="M387" s="115"/>
      <c r="N387" s="115"/>
      <c r="O387" s="115"/>
      <c r="P387" s="115"/>
      <c r="Q387" s="115"/>
      <c r="R387" s="115"/>
      <c r="S387" s="115"/>
      <c r="T387" s="115"/>
      <c r="U387" s="115"/>
      <c r="V387" s="115"/>
      <c r="W387" s="115"/>
      <c r="X387" s="115"/>
      <c r="Y387" s="115"/>
      <c r="Z387" s="115"/>
      <c r="AA387" s="115"/>
      <c r="AB387" s="115"/>
      <c r="AC387" s="115"/>
    </row>
    <row r="388" spans="1:29" s="116" customFormat="1" ht="30" customHeight="1" x14ac:dyDescent="0.25">
      <c r="A388" s="114"/>
      <c r="B388" s="115"/>
      <c r="C388" s="115"/>
      <c r="D388" s="115"/>
      <c r="E388" s="115"/>
      <c r="F388" s="115"/>
      <c r="G388" s="115"/>
      <c r="H388" s="115"/>
      <c r="I388" s="115"/>
      <c r="J388" s="115"/>
      <c r="K388" s="115"/>
      <c r="L388" s="115"/>
      <c r="M388" s="115"/>
      <c r="N388" s="115"/>
      <c r="O388" s="115"/>
      <c r="P388" s="115"/>
      <c r="Q388" s="115"/>
      <c r="R388" s="115"/>
      <c r="S388" s="115"/>
      <c r="T388" s="115"/>
      <c r="U388" s="115"/>
      <c r="V388" s="115"/>
      <c r="W388" s="115"/>
      <c r="X388" s="115"/>
      <c r="Y388" s="115"/>
      <c r="Z388" s="115"/>
      <c r="AA388" s="115"/>
      <c r="AB388" s="115"/>
      <c r="AC388" s="115"/>
    </row>
    <row r="389" spans="1:29" s="116" customFormat="1" ht="30" customHeight="1" x14ac:dyDescent="0.25">
      <c r="A389" s="114"/>
      <c r="B389" s="115"/>
      <c r="C389" s="115"/>
      <c r="D389" s="115"/>
      <c r="E389" s="115"/>
      <c r="F389" s="115"/>
      <c r="G389" s="115"/>
      <c r="H389" s="115"/>
      <c r="I389" s="115"/>
      <c r="J389" s="115"/>
      <c r="K389" s="115"/>
      <c r="L389" s="115"/>
      <c r="M389" s="115"/>
      <c r="N389" s="115"/>
      <c r="O389" s="115"/>
      <c r="P389" s="115"/>
      <c r="Q389" s="115"/>
      <c r="R389" s="115"/>
      <c r="S389" s="115"/>
      <c r="T389" s="115"/>
      <c r="U389" s="115"/>
      <c r="V389" s="115"/>
      <c r="W389" s="115"/>
      <c r="X389" s="115"/>
      <c r="Y389" s="115"/>
      <c r="Z389" s="115"/>
      <c r="AA389" s="115"/>
      <c r="AB389" s="115"/>
      <c r="AC389" s="115"/>
    </row>
    <row r="390" spans="1:29" s="116" customFormat="1" ht="30" customHeight="1" x14ac:dyDescent="0.25">
      <c r="A390" s="114"/>
      <c r="B390" s="115"/>
      <c r="C390" s="115"/>
      <c r="D390" s="115"/>
      <c r="E390" s="115"/>
      <c r="F390" s="115"/>
      <c r="G390" s="115"/>
      <c r="H390" s="115"/>
      <c r="I390" s="115"/>
      <c r="J390" s="115"/>
      <c r="K390" s="115"/>
      <c r="L390" s="115"/>
      <c r="M390" s="115"/>
      <c r="N390" s="115"/>
      <c r="O390" s="115"/>
      <c r="P390" s="115"/>
      <c r="Q390" s="115"/>
      <c r="R390" s="115"/>
      <c r="S390" s="115"/>
      <c r="T390" s="115"/>
      <c r="U390" s="115"/>
      <c r="V390" s="115"/>
      <c r="W390" s="115"/>
      <c r="X390" s="115"/>
      <c r="Y390" s="115"/>
      <c r="Z390" s="115"/>
      <c r="AA390" s="115"/>
      <c r="AB390" s="115"/>
      <c r="AC390" s="115"/>
    </row>
    <row r="391" spans="1:29" s="116" customFormat="1" ht="30" customHeight="1" x14ac:dyDescent="0.25">
      <c r="A391" s="114"/>
      <c r="B391" s="115"/>
      <c r="C391" s="115"/>
      <c r="D391" s="115"/>
      <c r="E391" s="115"/>
      <c r="F391" s="115"/>
      <c r="G391" s="115"/>
      <c r="H391" s="115"/>
      <c r="I391" s="115"/>
      <c r="J391" s="115"/>
      <c r="K391" s="115"/>
      <c r="L391" s="115"/>
      <c r="M391" s="115"/>
      <c r="N391" s="115"/>
      <c r="O391" s="115"/>
      <c r="P391" s="115"/>
      <c r="Q391" s="115"/>
      <c r="R391" s="115"/>
      <c r="S391" s="115"/>
      <c r="T391" s="115"/>
      <c r="U391" s="115"/>
      <c r="V391" s="115"/>
      <c r="W391" s="115"/>
      <c r="X391" s="115"/>
      <c r="Y391" s="115"/>
      <c r="Z391" s="115"/>
      <c r="AA391" s="115"/>
      <c r="AB391" s="115"/>
      <c r="AC391" s="115"/>
    </row>
    <row r="392" spans="1:29" s="116" customFormat="1" ht="30" customHeight="1" x14ac:dyDescent="0.25">
      <c r="A392" s="114"/>
      <c r="B392" s="115"/>
      <c r="C392" s="115"/>
      <c r="D392" s="115"/>
      <c r="E392" s="115"/>
      <c r="F392" s="115"/>
      <c r="G392" s="115"/>
      <c r="H392" s="115"/>
      <c r="I392" s="115"/>
      <c r="J392" s="115"/>
      <c r="K392" s="115"/>
      <c r="L392" s="115"/>
      <c r="M392" s="115"/>
      <c r="N392" s="115"/>
      <c r="O392" s="115"/>
      <c r="P392" s="115"/>
      <c r="Q392" s="115"/>
      <c r="R392" s="115"/>
      <c r="S392" s="115"/>
      <c r="T392" s="115"/>
      <c r="U392" s="115"/>
      <c r="V392" s="115"/>
      <c r="W392" s="115"/>
      <c r="X392" s="115"/>
      <c r="Y392" s="115"/>
      <c r="Z392" s="115"/>
      <c r="AA392" s="115"/>
      <c r="AB392" s="115"/>
      <c r="AC392" s="115"/>
    </row>
    <row r="393" spans="1:29" s="116" customFormat="1" ht="30" customHeight="1" x14ac:dyDescent="0.25">
      <c r="A393" s="114"/>
      <c r="B393" s="115"/>
      <c r="C393" s="115"/>
      <c r="D393" s="115"/>
      <c r="E393" s="115"/>
      <c r="F393" s="115"/>
      <c r="G393" s="115"/>
      <c r="H393" s="115"/>
      <c r="I393" s="115"/>
      <c r="J393" s="115"/>
      <c r="K393" s="115"/>
      <c r="L393" s="115"/>
      <c r="M393" s="115"/>
      <c r="N393" s="115"/>
      <c r="O393" s="115"/>
      <c r="P393" s="115"/>
      <c r="Q393" s="115"/>
      <c r="R393" s="115"/>
      <c r="S393" s="115"/>
      <c r="T393" s="115"/>
      <c r="U393" s="115"/>
      <c r="V393" s="115"/>
      <c r="W393" s="115"/>
      <c r="X393" s="115"/>
      <c r="Y393" s="115"/>
      <c r="Z393" s="115"/>
      <c r="AA393" s="115"/>
      <c r="AB393" s="115"/>
      <c r="AC393" s="115"/>
    </row>
    <row r="394" spans="1:29" s="116" customFormat="1" ht="30" customHeight="1" x14ac:dyDescent="0.25">
      <c r="A394" s="114"/>
      <c r="B394" s="115"/>
      <c r="C394" s="115"/>
      <c r="D394" s="115"/>
      <c r="E394" s="115"/>
      <c r="F394" s="115"/>
      <c r="G394" s="115"/>
      <c r="H394" s="115"/>
      <c r="I394" s="115"/>
      <c r="J394" s="115"/>
      <c r="K394" s="115"/>
      <c r="L394" s="115"/>
      <c r="M394" s="115"/>
      <c r="N394" s="115"/>
      <c r="O394" s="115"/>
      <c r="P394" s="115"/>
      <c r="Q394" s="115"/>
      <c r="R394" s="115"/>
      <c r="S394" s="115"/>
      <c r="T394" s="115"/>
      <c r="U394" s="115"/>
      <c r="V394" s="115"/>
      <c r="W394" s="115"/>
      <c r="X394" s="115"/>
      <c r="Y394" s="115"/>
      <c r="Z394" s="115"/>
      <c r="AA394" s="115"/>
      <c r="AB394" s="115"/>
      <c r="AC394" s="115"/>
    </row>
    <row r="395" spans="1:29" s="116" customFormat="1" ht="30" customHeight="1" x14ac:dyDescent="0.25">
      <c r="A395" s="114"/>
      <c r="B395" s="115"/>
      <c r="C395" s="115"/>
      <c r="D395" s="115"/>
      <c r="E395" s="115"/>
      <c r="F395" s="115"/>
      <c r="G395" s="115"/>
      <c r="H395" s="115"/>
      <c r="I395" s="115"/>
      <c r="J395" s="115"/>
      <c r="K395" s="115"/>
      <c r="L395" s="115"/>
      <c r="M395" s="115"/>
      <c r="N395" s="115"/>
      <c r="O395" s="115"/>
      <c r="P395" s="115"/>
      <c r="Q395" s="115"/>
      <c r="R395" s="115"/>
      <c r="S395" s="115"/>
      <c r="T395" s="115"/>
      <c r="U395" s="115"/>
      <c r="V395" s="115"/>
      <c r="W395" s="115"/>
      <c r="X395" s="115"/>
      <c r="Y395" s="115"/>
      <c r="Z395" s="115"/>
      <c r="AA395" s="115"/>
      <c r="AB395" s="115"/>
      <c r="AC395" s="115"/>
    </row>
    <row r="396" spans="1:29" s="116" customFormat="1" ht="30" customHeight="1" x14ac:dyDescent="0.25">
      <c r="A396" s="114"/>
      <c r="B396" s="115"/>
      <c r="C396" s="115"/>
      <c r="D396" s="115"/>
      <c r="E396" s="115"/>
      <c r="F396" s="115"/>
      <c r="G396" s="115"/>
      <c r="H396" s="115"/>
      <c r="I396" s="115"/>
      <c r="J396" s="115"/>
      <c r="K396" s="115"/>
      <c r="L396" s="115"/>
      <c r="M396" s="115"/>
      <c r="N396" s="115"/>
      <c r="O396" s="115"/>
      <c r="P396" s="115"/>
      <c r="Q396" s="115"/>
      <c r="R396" s="115"/>
      <c r="S396" s="115"/>
      <c r="T396" s="115"/>
      <c r="U396" s="115"/>
      <c r="V396" s="115"/>
      <c r="W396" s="115"/>
      <c r="X396" s="115"/>
      <c r="Y396" s="115"/>
      <c r="Z396" s="115"/>
      <c r="AA396" s="115"/>
      <c r="AB396" s="115"/>
      <c r="AC396" s="115"/>
    </row>
    <row r="397" spans="1:29" s="116" customFormat="1" ht="30" customHeight="1" x14ac:dyDescent="0.25">
      <c r="A397" s="114"/>
      <c r="B397" s="115"/>
      <c r="C397" s="115"/>
      <c r="D397" s="115"/>
      <c r="E397" s="115"/>
      <c r="F397" s="115"/>
      <c r="G397" s="115"/>
      <c r="H397" s="115"/>
      <c r="I397" s="115"/>
      <c r="J397" s="115"/>
      <c r="K397" s="115"/>
      <c r="L397" s="115"/>
      <c r="M397" s="115"/>
      <c r="N397" s="115"/>
      <c r="O397" s="115"/>
      <c r="P397" s="115"/>
      <c r="Q397" s="115"/>
      <c r="R397" s="115"/>
      <c r="S397" s="115"/>
      <c r="T397" s="115"/>
      <c r="U397" s="115"/>
      <c r="V397" s="115"/>
      <c r="W397" s="115"/>
      <c r="X397" s="115"/>
      <c r="Y397" s="115"/>
      <c r="Z397" s="115"/>
      <c r="AA397" s="115"/>
      <c r="AB397" s="115"/>
      <c r="AC397" s="115"/>
    </row>
    <row r="398" spans="1:29" s="116" customFormat="1" ht="30" customHeight="1" x14ac:dyDescent="0.25">
      <c r="A398" s="114"/>
      <c r="B398" s="115"/>
      <c r="C398" s="115"/>
      <c r="D398" s="115"/>
      <c r="E398" s="115"/>
      <c r="F398" s="115"/>
      <c r="G398" s="115"/>
      <c r="H398" s="115"/>
      <c r="I398" s="115"/>
      <c r="J398" s="115"/>
      <c r="K398" s="115"/>
      <c r="L398" s="115"/>
      <c r="M398" s="115"/>
      <c r="N398" s="115"/>
      <c r="O398" s="115"/>
      <c r="P398" s="115"/>
      <c r="Q398" s="115"/>
      <c r="R398" s="115"/>
      <c r="S398" s="115"/>
      <c r="T398" s="115"/>
      <c r="U398" s="115"/>
      <c r="V398" s="115"/>
      <c r="W398" s="115"/>
      <c r="X398" s="115"/>
      <c r="Y398" s="115"/>
      <c r="Z398" s="115"/>
      <c r="AA398" s="115"/>
      <c r="AB398" s="115"/>
      <c r="AC398" s="115"/>
    </row>
    <row r="399" spans="1:29" s="116" customFormat="1" ht="30" customHeight="1" x14ac:dyDescent="0.25">
      <c r="A399" s="114"/>
      <c r="B399" s="115"/>
      <c r="C399" s="115"/>
      <c r="D399" s="115"/>
      <c r="E399" s="115"/>
      <c r="F399" s="115"/>
      <c r="G399" s="115"/>
      <c r="H399" s="115"/>
      <c r="I399" s="115"/>
      <c r="J399" s="115"/>
      <c r="K399" s="115"/>
      <c r="L399" s="115"/>
      <c r="M399" s="115"/>
      <c r="N399" s="115"/>
      <c r="O399" s="115"/>
      <c r="P399" s="115"/>
      <c r="Q399" s="115"/>
      <c r="R399" s="115"/>
      <c r="S399" s="115"/>
      <c r="T399" s="115"/>
      <c r="U399" s="115"/>
      <c r="V399" s="115"/>
      <c r="W399" s="115"/>
      <c r="X399" s="115"/>
      <c r="Y399" s="115"/>
      <c r="Z399" s="115"/>
      <c r="AA399" s="115"/>
      <c r="AB399" s="115"/>
      <c r="AC399" s="115"/>
    </row>
    <row r="400" spans="1:29" s="116" customFormat="1" ht="30" customHeight="1" x14ac:dyDescent="0.25">
      <c r="A400" s="114"/>
      <c r="B400" s="115"/>
      <c r="C400" s="115"/>
      <c r="D400" s="115"/>
      <c r="E400" s="115"/>
      <c r="F400" s="115"/>
      <c r="G400" s="115"/>
      <c r="H400" s="115"/>
      <c r="I400" s="115"/>
      <c r="J400" s="115"/>
      <c r="K400" s="115"/>
      <c r="L400" s="115"/>
      <c r="M400" s="115"/>
      <c r="N400" s="115"/>
      <c r="O400" s="115"/>
      <c r="P400" s="115"/>
      <c r="Q400" s="115"/>
      <c r="R400" s="115"/>
      <c r="S400" s="115"/>
      <c r="T400" s="115"/>
      <c r="U400" s="115"/>
      <c r="V400" s="115"/>
      <c r="W400" s="115"/>
      <c r="X400" s="115"/>
      <c r="Y400" s="115"/>
      <c r="Z400" s="115"/>
      <c r="AA400" s="115"/>
      <c r="AB400" s="115"/>
      <c r="AC400" s="115"/>
    </row>
    <row r="401" spans="1:29" s="116" customFormat="1" ht="30" customHeight="1" x14ac:dyDescent="0.25">
      <c r="A401" s="114"/>
      <c r="B401" s="115"/>
      <c r="C401" s="115"/>
      <c r="D401" s="115"/>
      <c r="E401" s="115"/>
      <c r="F401" s="115"/>
      <c r="G401" s="115"/>
      <c r="H401" s="115"/>
      <c r="I401" s="115"/>
      <c r="J401" s="115"/>
      <c r="K401" s="115"/>
      <c r="L401" s="115"/>
      <c r="M401" s="115"/>
      <c r="N401" s="115"/>
      <c r="O401" s="115"/>
      <c r="P401" s="115"/>
      <c r="Q401" s="115"/>
      <c r="R401" s="115"/>
      <c r="S401" s="115"/>
      <c r="T401" s="115"/>
      <c r="U401" s="115"/>
      <c r="V401" s="115"/>
      <c r="W401" s="115"/>
      <c r="X401" s="115"/>
      <c r="Y401" s="115"/>
      <c r="Z401" s="115"/>
      <c r="AA401" s="115"/>
      <c r="AB401" s="115"/>
      <c r="AC401" s="115"/>
    </row>
    <row r="402" spans="1:29" s="116" customFormat="1" ht="30" customHeight="1" x14ac:dyDescent="0.25">
      <c r="A402" s="114"/>
      <c r="B402" s="115"/>
      <c r="C402" s="115"/>
      <c r="D402" s="115"/>
      <c r="E402" s="115"/>
      <c r="F402" s="115"/>
      <c r="G402" s="115"/>
      <c r="H402" s="115"/>
      <c r="I402" s="115"/>
      <c r="J402" s="115"/>
      <c r="K402" s="115"/>
      <c r="L402" s="115"/>
      <c r="M402" s="115"/>
      <c r="N402" s="115"/>
      <c r="O402" s="115"/>
      <c r="P402" s="115"/>
      <c r="Q402" s="115"/>
      <c r="R402" s="115"/>
      <c r="S402" s="115"/>
      <c r="T402" s="115"/>
      <c r="U402" s="115"/>
      <c r="V402" s="115"/>
      <c r="W402" s="115"/>
      <c r="X402" s="115"/>
      <c r="Y402" s="115"/>
      <c r="Z402" s="115"/>
      <c r="AA402" s="115"/>
      <c r="AB402" s="115"/>
      <c r="AC402" s="115"/>
    </row>
    <row r="403" spans="1:29" s="116" customFormat="1" ht="30" customHeight="1" x14ac:dyDescent="0.25">
      <c r="A403" s="114"/>
      <c r="B403" s="115"/>
      <c r="C403" s="115"/>
      <c r="D403" s="115"/>
      <c r="E403" s="115"/>
      <c r="F403" s="115"/>
      <c r="G403" s="115"/>
      <c r="H403" s="115"/>
      <c r="I403" s="115"/>
      <c r="J403" s="115"/>
      <c r="K403" s="115"/>
      <c r="L403" s="115"/>
      <c r="M403" s="115"/>
      <c r="N403" s="115"/>
      <c r="O403" s="115"/>
      <c r="P403" s="115"/>
      <c r="Q403" s="115"/>
      <c r="R403" s="115"/>
      <c r="S403" s="115"/>
      <c r="T403" s="115"/>
      <c r="U403" s="115"/>
      <c r="V403" s="115"/>
      <c r="W403" s="115"/>
      <c r="X403" s="115"/>
      <c r="Y403" s="115"/>
      <c r="Z403" s="115"/>
      <c r="AA403" s="115"/>
      <c r="AB403" s="115"/>
      <c r="AC403" s="115"/>
    </row>
    <row r="404" spans="1:29" s="116" customFormat="1" ht="30" customHeight="1" x14ac:dyDescent="0.25">
      <c r="A404" s="114"/>
      <c r="B404" s="115"/>
      <c r="C404" s="115"/>
      <c r="D404" s="115"/>
      <c r="E404" s="115"/>
      <c r="F404" s="115"/>
      <c r="G404" s="115"/>
      <c r="H404" s="115"/>
      <c r="I404" s="115"/>
      <c r="J404" s="115"/>
      <c r="K404" s="115"/>
      <c r="L404" s="115"/>
      <c r="M404" s="115"/>
      <c r="N404" s="115"/>
      <c r="O404" s="115"/>
      <c r="P404" s="115"/>
      <c r="Q404" s="115"/>
      <c r="R404" s="115"/>
      <c r="S404" s="115"/>
      <c r="T404" s="115"/>
      <c r="U404" s="115"/>
      <c r="V404" s="115"/>
      <c r="W404" s="115"/>
      <c r="X404" s="115"/>
      <c r="Y404" s="115"/>
      <c r="Z404" s="115"/>
      <c r="AA404" s="115"/>
      <c r="AB404" s="115"/>
      <c r="AC404" s="115"/>
    </row>
  </sheetData>
  <mergeCells count="145">
    <mergeCell ref="X2:Y2"/>
    <mergeCell ref="AA2:AB2"/>
    <mergeCell ref="E5:F5"/>
    <mergeCell ref="H5:I5"/>
    <mergeCell ref="J5:K5"/>
    <mergeCell ref="M5:N5"/>
    <mergeCell ref="S5:T5"/>
    <mergeCell ref="U5:V5"/>
    <mergeCell ref="X5:Y5"/>
    <mergeCell ref="AA5:AB5"/>
    <mergeCell ref="E2:F2"/>
    <mergeCell ref="H2:I2"/>
    <mergeCell ref="J2:K2"/>
    <mergeCell ref="M2:N2"/>
    <mergeCell ref="S2:T2"/>
    <mergeCell ref="U2:V2"/>
    <mergeCell ref="E6:F6"/>
    <mergeCell ref="H6:I6"/>
    <mergeCell ref="J6:K6"/>
    <mergeCell ref="M6:N6"/>
    <mergeCell ref="S6:T6"/>
    <mergeCell ref="U6:V6"/>
    <mergeCell ref="X6:Y6"/>
    <mergeCell ref="AA6:AB6"/>
    <mergeCell ref="E7:F7"/>
    <mergeCell ref="AA7:AB7"/>
    <mergeCell ref="X8:Y8"/>
    <mergeCell ref="AA8:AB8"/>
    <mergeCell ref="H7:I7"/>
    <mergeCell ref="J7:K7"/>
    <mergeCell ref="M7:N7"/>
    <mergeCell ref="S7:T7"/>
    <mergeCell ref="U7:V7"/>
    <mergeCell ref="X7:Y7"/>
    <mergeCell ref="AE5:AE7"/>
    <mergeCell ref="AA11:AB11"/>
    <mergeCell ref="H10:I10"/>
    <mergeCell ref="J10:K10"/>
    <mergeCell ref="M10:N10"/>
    <mergeCell ref="S10:T10"/>
    <mergeCell ref="U10:V10"/>
    <mergeCell ref="X10:Y10"/>
    <mergeCell ref="AE8:AE10"/>
    <mergeCell ref="E9:F9"/>
    <mergeCell ref="H9:I9"/>
    <mergeCell ref="J9:K9"/>
    <mergeCell ref="M9:N9"/>
    <mergeCell ref="S9:T9"/>
    <mergeCell ref="U9:V9"/>
    <mergeCell ref="X9:Y9"/>
    <mergeCell ref="AA9:AB9"/>
    <mergeCell ref="E10:F10"/>
    <mergeCell ref="AA10:AB10"/>
    <mergeCell ref="E8:F8"/>
    <mergeCell ref="H8:I8"/>
    <mergeCell ref="J8:K8"/>
    <mergeCell ref="M8:N8"/>
    <mergeCell ref="S8:T8"/>
    <mergeCell ref="U8:V8"/>
    <mergeCell ref="H13:I13"/>
    <mergeCell ref="J13:K13"/>
    <mergeCell ref="M13:N13"/>
    <mergeCell ref="S13:T13"/>
    <mergeCell ref="U13:V13"/>
    <mergeCell ref="X13:Y13"/>
    <mergeCell ref="AE11:AE13"/>
    <mergeCell ref="E12:F12"/>
    <mergeCell ref="H12:I12"/>
    <mergeCell ref="J12:K12"/>
    <mergeCell ref="M12:N12"/>
    <mergeCell ref="S12:T12"/>
    <mergeCell ref="U12:V12"/>
    <mergeCell ref="X12:Y12"/>
    <mergeCell ref="AA12:AB12"/>
    <mergeCell ref="E13:F13"/>
    <mergeCell ref="AA13:AB13"/>
    <mergeCell ref="E11:F11"/>
    <mergeCell ref="H11:I11"/>
    <mergeCell ref="J11:K11"/>
    <mergeCell ref="M11:N11"/>
    <mergeCell ref="S11:T11"/>
    <mergeCell ref="U11:V11"/>
    <mergeCell ref="X11:Y11"/>
    <mergeCell ref="AE14:AE16"/>
    <mergeCell ref="E15:F15"/>
    <mergeCell ref="H15:I15"/>
    <mergeCell ref="J15:K15"/>
    <mergeCell ref="M15:N15"/>
    <mergeCell ref="S15:T15"/>
    <mergeCell ref="U15:V15"/>
    <mergeCell ref="X15:Y15"/>
    <mergeCell ref="AA15:AB15"/>
    <mergeCell ref="E16:F16"/>
    <mergeCell ref="AA16:AB16"/>
    <mergeCell ref="E14:F14"/>
    <mergeCell ref="H14:I14"/>
    <mergeCell ref="J14:K14"/>
    <mergeCell ref="M14:N14"/>
    <mergeCell ref="S14:T14"/>
    <mergeCell ref="U14:V14"/>
    <mergeCell ref="X14:Y14"/>
    <mergeCell ref="AA14:AB14"/>
    <mergeCell ref="E19:F19"/>
    <mergeCell ref="H19:I19"/>
    <mergeCell ref="J19:K19"/>
    <mergeCell ref="M19:N19"/>
    <mergeCell ref="S19:T19"/>
    <mergeCell ref="U19:V19"/>
    <mergeCell ref="X19:Y19"/>
    <mergeCell ref="AA19:AB19"/>
    <mergeCell ref="H16:I16"/>
    <mergeCell ref="J16:K16"/>
    <mergeCell ref="M16:N16"/>
    <mergeCell ref="S16:T16"/>
    <mergeCell ref="U16:V16"/>
    <mergeCell ref="X16:Y16"/>
    <mergeCell ref="X20:Y20"/>
    <mergeCell ref="AA20:AB20"/>
    <mergeCell ref="E21:F21"/>
    <mergeCell ref="H21:I21"/>
    <mergeCell ref="J21:K21"/>
    <mergeCell ref="M21:N21"/>
    <mergeCell ref="S21:T21"/>
    <mergeCell ref="U21:V21"/>
    <mergeCell ref="X21:Y21"/>
    <mergeCell ref="AA21:AB21"/>
    <mergeCell ref="E20:F20"/>
    <mergeCell ref="H20:I20"/>
    <mergeCell ref="J20:K20"/>
    <mergeCell ref="M20:N20"/>
    <mergeCell ref="S20:T20"/>
    <mergeCell ref="U20:V20"/>
    <mergeCell ref="B264:C264"/>
    <mergeCell ref="D264:E264"/>
    <mergeCell ref="B265:C265"/>
    <mergeCell ref="D265:E265"/>
    <mergeCell ref="B266:C266"/>
    <mergeCell ref="D266:E266"/>
    <mergeCell ref="A122:AE122"/>
    <mergeCell ref="A123:L123"/>
    <mergeCell ref="A124:AE124"/>
    <mergeCell ref="A136:AE136"/>
    <mergeCell ref="A143:AE143"/>
    <mergeCell ref="B263:C263"/>
    <mergeCell ref="D263:E263"/>
  </mergeCells>
  <hyperlinks>
    <hyperlink ref="A1" location="'Table of Contents'!A1" display="Back to content sheet" xr:uid="{413AF3D2-9B99-4B03-9B74-CEA41ECCCCF3}"/>
  </hyperlinks>
  <pageMargins left="0.7" right="0.7" top="0.75" bottom="0.75" header="0.3" footer="0.3"/>
  <pageSetup orientation="portrait" r:id="rId1"/>
  <drawing r:id="rId2"/>
  <legacyDrawing r:id="rId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BA019F-A77D-479D-ACF3-1A9734122C53}">
  <dimension ref="A1:AM61"/>
  <sheetViews>
    <sheetView zoomScale="70" zoomScaleNormal="70" workbookViewId="0">
      <pane xSplit="1" ySplit="2" topLeftCell="B3" activePane="bottomRight" state="frozen"/>
      <selection activeCell="K41" sqref="K41"/>
      <selection pane="topRight" activeCell="K41" sqref="K41"/>
      <selection pane="bottomLeft" activeCell="K41" sqref="K41"/>
      <selection pane="bottomRight" activeCell="A2" sqref="A2"/>
    </sheetView>
  </sheetViews>
  <sheetFormatPr defaultColWidth="12.42578125" defaultRowHeight="66.95" customHeight="1" outlineLevelRow="1" x14ac:dyDescent="0.25"/>
  <cols>
    <col min="1" max="1" width="54.28515625" style="19" customWidth="1"/>
    <col min="2" max="20" width="15.7109375" style="74" customWidth="1"/>
    <col min="21" max="21" width="21.28515625" style="74" customWidth="1"/>
    <col min="22" max="22" width="46.7109375" style="74" customWidth="1"/>
    <col min="23" max="23" width="140.42578125" style="74" customWidth="1"/>
    <col min="24" max="24" width="27.85546875" style="74" customWidth="1"/>
    <col min="25" max="16384" width="12.42578125" style="74"/>
  </cols>
  <sheetData>
    <row r="1" spans="1:24" ht="15" customHeight="1" x14ac:dyDescent="0.25">
      <c r="A1" s="14" t="s">
        <v>16</v>
      </c>
    </row>
    <row r="2" spans="1:24" s="15" customFormat="1" ht="60" customHeight="1" x14ac:dyDescent="0.25">
      <c r="A2" s="16" t="s">
        <v>141</v>
      </c>
      <c r="B2" s="16" t="s">
        <v>18</v>
      </c>
      <c r="C2" s="17" t="s">
        <v>19</v>
      </c>
      <c r="D2" s="17" t="s">
        <v>20</v>
      </c>
      <c r="E2" s="16" t="s">
        <v>21</v>
      </c>
      <c r="F2" s="16" t="s">
        <v>22</v>
      </c>
      <c r="G2" s="16" t="s">
        <v>23</v>
      </c>
      <c r="H2" s="16" t="s">
        <v>24</v>
      </c>
      <c r="I2" s="16" t="s">
        <v>142</v>
      </c>
      <c r="J2" s="16" t="s">
        <v>26</v>
      </c>
      <c r="K2" s="17" t="s">
        <v>27</v>
      </c>
      <c r="L2" s="16" t="s">
        <v>28</v>
      </c>
      <c r="M2" s="16" t="s">
        <v>29</v>
      </c>
      <c r="N2" s="16" t="s">
        <v>30</v>
      </c>
      <c r="O2" s="16" t="s">
        <v>31</v>
      </c>
      <c r="P2" s="16" t="s">
        <v>32</v>
      </c>
      <c r="Q2" s="16" t="s">
        <v>33</v>
      </c>
      <c r="R2" s="16" t="s">
        <v>34</v>
      </c>
      <c r="S2" s="17" t="s">
        <v>35</v>
      </c>
      <c r="T2" s="16" t="s">
        <v>36</v>
      </c>
      <c r="U2" s="16" t="s">
        <v>361</v>
      </c>
      <c r="V2" s="16" t="s">
        <v>38</v>
      </c>
      <c r="W2" s="16" t="s">
        <v>39</v>
      </c>
    </row>
    <row r="3" spans="1:24" s="15" customFormat="1" ht="4.9000000000000004" customHeight="1" x14ac:dyDescent="0.25">
      <c r="A3" s="18"/>
      <c r="B3" s="107"/>
      <c r="C3" s="107"/>
      <c r="D3" s="107"/>
      <c r="E3" s="107"/>
      <c r="F3" s="107"/>
      <c r="G3" s="107"/>
      <c r="H3" s="107"/>
      <c r="I3" s="107"/>
      <c r="J3" s="107"/>
      <c r="K3" s="107"/>
      <c r="L3" s="107"/>
      <c r="M3" s="107"/>
      <c r="N3" s="107"/>
      <c r="O3" s="107"/>
      <c r="P3" s="107"/>
      <c r="Q3" s="107"/>
      <c r="R3" s="107"/>
      <c r="S3" s="107"/>
      <c r="T3" s="107"/>
      <c r="U3" s="107"/>
      <c r="V3" s="60"/>
      <c r="W3" s="60"/>
    </row>
    <row r="4" spans="1:24" s="15" customFormat="1" ht="40.15" customHeight="1" x14ac:dyDescent="0.25">
      <c r="A4" s="266" t="s">
        <v>362</v>
      </c>
      <c r="B4" s="269"/>
      <c r="C4" s="269"/>
      <c r="D4" s="269"/>
      <c r="E4" s="269"/>
      <c r="F4" s="269"/>
      <c r="G4" s="269"/>
      <c r="H4" s="269"/>
      <c r="I4" s="269"/>
      <c r="J4" s="269"/>
      <c r="K4" s="269"/>
      <c r="L4" s="269"/>
      <c r="M4" s="269"/>
      <c r="N4" s="269"/>
      <c r="O4" s="269"/>
      <c r="P4" s="269"/>
      <c r="Q4" s="269"/>
      <c r="R4" s="269"/>
      <c r="S4" s="269"/>
      <c r="T4" s="269"/>
      <c r="U4" s="269"/>
      <c r="V4" s="268"/>
      <c r="W4" s="268"/>
    </row>
    <row r="5" spans="1:24" ht="40.15" hidden="1" customHeight="1" outlineLevel="1" x14ac:dyDescent="0.25">
      <c r="A5" s="19" t="s">
        <v>363</v>
      </c>
      <c r="B5" s="76">
        <v>0.10634788914111476</v>
      </c>
      <c r="C5" s="76" t="s">
        <v>95</v>
      </c>
      <c r="D5" s="76" t="s">
        <v>95</v>
      </c>
      <c r="E5" s="76">
        <v>0.14196310383069186</v>
      </c>
      <c r="F5" s="76">
        <v>2.801729266762288E-2</v>
      </c>
      <c r="G5" s="76" t="s">
        <v>95</v>
      </c>
      <c r="H5" s="76">
        <v>6.0336761441663431E-2</v>
      </c>
      <c r="I5" s="76">
        <v>8.3122854016923937E-3</v>
      </c>
      <c r="J5" s="76">
        <v>2.6821076112078769E-2</v>
      </c>
      <c r="K5" s="76" t="s">
        <v>95</v>
      </c>
      <c r="L5" s="76" t="s">
        <v>95</v>
      </c>
      <c r="M5" s="76">
        <v>2.5187689581350557E-2</v>
      </c>
      <c r="N5" s="76">
        <v>1.2579866808493673E-2</v>
      </c>
      <c r="O5" s="76">
        <v>4.7605794268420314E-2</v>
      </c>
      <c r="P5" s="76">
        <v>3.9960952340808799E-2</v>
      </c>
      <c r="Q5" s="76" t="s">
        <v>95</v>
      </c>
      <c r="R5" s="76">
        <v>1.8943218207322723E-2</v>
      </c>
      <c r="S5" s="76" t="s">
        <v>95</v>
      </c>
      <c r="T5" s="76">
        <v>0.10029860482097272</v>
      </c>
      <c r="U5" s="18">
        <v>2017</v>
      </c>
      <c r="V5" s="19" t="s">
        <v>364</v>
      </c>
      <c r="W5" s="19" t="s">
        <v>365</v>
      </c>
      <c r="X5" s="116"/>
    </row>
    <row r="6" spans="1:24" ht="38.450000000000003" hidden="1" customHeight="1" outlineLevel="1" x14ac:dyDescent="0.25">
      <c r="A6" s="19" t="s">
        <v>366</v>
      </c>
      <c r="B6" s="76">
        <v>0.17675385162696378</v>
      </c>
      <c r="C6" s="76" t="s">
        <v>95</v>
      </c>
      <c r="D6" s="76" t="s">
        <v>95</v>
      </c>
      <c r="E6" s="76">
        <v>0.33175571308643309</v>
      </c>
      <c r="F6" s="76">
        <v>5.3489625250295214E-2</v>
      </c>
      <c r="G6" s="76" t="s">
        <v>95</v>
      </c>
      <c r="H6" s="76">
        <v>0.13110742072448747</v>
      </c>
      <c r="I6" s="76">
        <v>1.6328535925826754E-2</v>
      </c>
      <c r="J6" s="76">
        <v>5.5875763711717465E-2</v>
      </c>
      <c r="K6" s="76" t="s">
        <v>95</v>
      </c>
      <c r="L6" s="76" t="s">
        <v>95</v>
      </c>
      <c r="M6" s="76">
        <v>6.8117766232353466E-2</v>
      </c>
      <c r="N6" s="76">
        <v>2.8734827528344362E-2</v>
      </c>
      <c r="O6" s="76">
        <v>0.11822809935602246</v>
      </c>
      <c r="P6" s="76">
        <v>7.5452338013859616E-2</v>
      </c>
      <c r="Q6" s="76" t="s">
        <v>95</v>
      </c>
      <c r="R6" s="76">
        <v>4.1465395901886727E-2</v>
      </c>
      <c r="S6" s="76" t="s">
        <v>95</v>
      </c>
      <c r="T6" s="76">
        <v>0.15408445540355692</v>
      </c>
      <c r="U6" s="18">
        <v>2017</v>
      </c>
      <c r="V6" s="19" t="s">
        <v>364</v>
      </c>
      <c r="W6" s="19" t="s">
        <v>367</v>
      </c>
      <c r="X6" s="116"/>
    </row>
    <row r="7" spans="1:24" ht="30" hidden="1" customHeight="1" outlineLevel="1" x14ac:dyDescent="0.25">
      <c r="A7" s="19" t="s">
        <v>368</v>
      </c>
      <c r="B7" s="76">
        <v>3.0577413049609335E-2</v>
      </c>
      <c r="C7" s="76" t="s">
        <v>95</v>
      </c>
      <c r="D7" s="76" t="s">
        <v>95</v>
      </c>
      <c r="E7" s="76">
        <v>5.6312294964248784E-2</v>
      </c>
      <c r="F7" s="76">
        <v>8.4771330779250963E-4</v>
      </c>
      <c r="G7" s="76">
        <v>2.524283634669721E-2</v>
      </c>
      <c r="H7" s="76">
        <v>2.1875515886150991E-2</v>
      </c>
      <c r="I7" s="76" t="s">
        <v>95</v>
      </c>
      <c r="J7" s="76" t="s">
        <v>95</v>
      </c>
      <c r="K7" s="76" t="s">
        <v>95</v>
      </c>
      <c r="L7" s="76" t="s">
        <v>95</v>
      </c>
      <c r="M7" s="76">
        <v>1.0604451777257324E-2</v>
      </c>
      <c r="N7" s="76" t="s">
        <v>95</v>
      </c>
      <c r="O7" s="76" t="s">
        <v>95</v>
      </c>
      <c r="P7" s="76">
        <v>2.5704438389350683E-2</v>
      </c>
      <c r="Q7" s="76" t="s">
        <v>95</v>
      </c>
      <c r="R7" s="76">
        <v>1.4735902566590407E-2</v>
      </c>
      <c r="S7" s="76" t="s">
        <v>95</v>
      </c>
      <c r="T7" s="76">
        <v>3.7229305320735546E-2</v>
      </c>
      <c r="U7" s="18">
        <v>2017</v>
      </c>
      <c r="V7" s="19" t="s">
        <v>364</v>
      </c>
      <c r="W7" s="79" t="s">
        <v>846</v>
      </c>
    </row>
    <row r="8" spans="1:24" ht="30" hidden="1" customHeight="1" outlineLevel="1" x14ac:dyDescent="0.25">
      <c r="A8" s="19" t="s">
        <v>369</v>
      </c>
      <c r="B8" s="76">
        <v>2.9128011947436801E-2</v>
      </c>
      <c r="C8" s="76" t="s">
        <v>95</v>
      </c>
      <c r="D8" s="76" t="s">
        <v>95</v>
      </c>
      <c r="E8" s="76">
        <v>4.8412744526799716E-2</v>
      </c>
      <c r="F8" s="76">
        <v>8.7911184537793926E-6</v>
      </c>
      <c r="G8" s="76">
        <v>2.2331107367076622E-2</v>
      </c>
      <c r="H8" s="76">
        <v>1.8861572081333041E-2</v>
      </c>
      <c r="I8" s="76" t="s">
        <v>95</v>
      </c>
      <c r="J8" s="76" t="s">
        <v>95</v>
      </c>
      <c r="K8" s="76" t="s">
        <v>95</v>
      </c>
      <c r="L8" s="76" t="s">
        <v>95</v>
      </c>
      <c r="M8" s="76">
        <v>1.0608039798908384E-2</v>
      </c>
      <c r="N8" s="76" t="s">
        <v>95</v>
      </c>
      <c r="O8" s="76" t="s">
        <v>95</v>
      </c>
      <c r="P8" s="76">
        <v>2.4421225059770738E-2</v>
      </c>
      <c r="Q8" s="76" t="s">
        <v>95</v>
      </c>
      <c r="R8" s="76">
        <v>1.3773238777322032E-2</v>
      </c>
      <c r="S8" s="76" t="s">
        <v>95</v>
      </c>
      <c r="T8" s="76">
        <v>3.484597015139302E-2</v>
      </c>
      <c r="U8" s="18">
        <v>2017</v>
      </c>
      <c r="V8" s="19" t="s">
        <v>364</v>
      </c>
      <c r="W8" s="79" t="s">
        <v>847</v>
      </c>
    </row>
    <row r="9" spans="1:24" ht="30" hidden="1" customHeight="1" outlineLevel="1" x14ac:dyDescent="0.25">
      <c r="A9" s="19" t="s">
        <v>370</v>
      </c>
      <c r="B9" s="121">
        <f>+B7-B5</f>
        <v>-7.5770476091505418E-2</v>
      </c>
      <c r="C9" s="76" t="s">
        <v>95</v>
      </c>
      <c r="D9" s="76" t="s">
        <v>95</v>
      </c>
      <c r="E9" s="76">
        <f>+E7-E5</f>
        <v>-8.5650808866443079E-2</v>
      </c>
      <c r="F9" s="76">
        <f>+F7-F5</f>
        <v>-2.716957935983037E-2</v>
      </c>
      <c r="G9" s="76" t="s">
        <v>95</v>
      </c>
      <c r="H9" s="121">
        <f>+H7-H5</f>
        <v>-3.846124555551244E-2</v>
      </c>
      <c r="I9" s="76" t="s">
        <v>95</v>
      </c>
      <c r="J9" s="76" t="s">
        <v>95</v>
      </c>
      <c r="K9" s="76" t="s">
        <v>95</v>
      </c>
      <c r="L9" s="76" t="s">
        <v>95</v>
      </c>
      <c r="M9" s="121">
        <f>+M7-M5</f>
        <v>-1.4583237804093234E-2</v>
      </c>
      <c r="N9" s="76" t="s">
        <v>95</v>
      </c>
      <c r="O9" s="76" t="s">
        <v>95</v>
      </c>
      <c r="P9" s="121">
        <f>+P7-P5</f>
        <v>-1.4256513951458116E-2</v>
      </c>
      <c r="Q9" s="76" t="s">
        <v>95</v>
      </c>
      <c r="R9" s="121">
        <f>+R7-R5</f>
        <v>-4.2073156407323158E-3</v>
      </c>
      <c r="S9" s="76" t="s">
        <v>95</v>
      </c>
      <c r="T9" s="121">
        <f>+T7-T5</f>
        <v>-6.306929950023718E-2</v>
      </c>
      <c r="U9" s="18">
        <v>2017</v>
      </c>
      <c r="V9" s="19" t="s">
        <v>364</v>
      </c>
      <c r="W9" s="19" t="s">
        <v>371</v>
      </c>
    </row>
    <row r="10" spans="1:24" ht="30" hidden="1" customHeight="1" outlineLevel="1" x14ac:dyDescent="0.25">
      <c r="A10" s="19" t="s">
        <v>372</v>
      </c>
      <c r="B10" s="121">
        <f>+B8-B6</f>
        <v>-0.14762583967952697</v>
      </c>
      <c r="C10" s="76" t="s">
        <v>95</v>
      </c>
      <c r="D10" s="76" t="s">
        <v>95</v>
      </c>
      <c r="E10" s="76">
        <f>+E8-E6</f>
        <v>-0.28334296855963337</v>
      </c>
      <c r="F10" s="76">
        <f>+F8-F6</f>
        <v>-5.3480834131841432E-2</v>
      </c>
      <c r="G10" s="76" t="s">
        <v>95</v>
      </c>
      <c r="H10" s="121">
        <f>+H8-H6</f>
        <v>-0.11224584864315443</v>
      </c>
      <c r="I10" s="76" t="s">
        <v>95</v>
      </c>
      <c r="J10" s="76" t="s">
        <v>95</v>
      </c>
      <c r="K10" s="76" t="s">
        <v>95</v>
      </c>
      <c r="L10" s="76" t="s">
        <v>95</v>
      </c>
      <c r="M10" s="121">
        <f>+M8-M6</f>
        <v>-5.7509726433445083E-2</v>
      </c>
      <c r="N10" s="76" t="s">
        <v>95</v>
      </c>
      <c r="O10" s="76" t="s">
        <v>95</v>
      </c>
      <c r="P10" s="121">
        <f>+P8-P6</f>
        <v>-5.1031112954088881E-2</v>
      </c>
      <c r="Q10" s="76" t="s">
        <v>95</v>
      </c>
      <c r="R10" s="121">
        <f>+R8-R6</f>
        <v>-2.7692157124564694E-2</v>
      </c>
      <c r="S10" s="76" t="s">
        <v>95</v>
      </c>
      <c r="T10" s="121">
        <f>+T8-T6</f>
        <v>-0.11923848525216391</v>
      </c>
      <c r="U10" s="18">
        <v>2017</v>
      </c>
      <c r="V10" s="19" t="s">
        <v>364</v>
      </c>
      <c r="W10" s="19" t="s">
        <v>373</v>
      </c>
    </row>
    <row r="11" spans="1:24" ht="45" hidden="1" outlineLevel="1" x14ac:dyDescent="0.25">
      <c r="A11" s="19" t="s">
        <v>374</v>
      </c>
      <c r="B11" s="75">
        <v>7.9000000000000001E-2</v>
      </c>
      <c r="C11" s="76" t="s">
        <v>95</v>
      </c>
      <c r="D11" s="76" t="s">
        <v>95</v>
      </c>
      <c r="E11" s="75">
        <v>0.13500000000000001</v>
      </c>
      <c r="F11" s="75">
        <v>0.03</v>
      </c>
      <c r="G11" s="75">
        <v>4.4999999999999998E-2</v>
      </c>
      <c r="H11" s="75" t="s">
        <v>95</v>
      </c>
      <c r="I11" s="75" t="s">
        <v>95</v>
      </c>
      <c r="J11" s="75" t="s">
        <v>95</v>
      </c>
      <c r="K11" s="76" t="s">
        <v>95</v>
      </c>
      <c r="L11" s="277">
        <v>8.0000000000000002E-3</v>
      </c>
      <c r="M11" s="75" t="s">
        <v>95</v>
      </c>
      <c r="N11" s="75" t="s">
        <v>95</v>
      </c>
      <c r="O11" s="75">
        <v>1.9E-2</v>
      </c>
      <c r="P11" s="75" t="s">
        <v>95</v>
      </c>
      <c r="Q11" s="75" t="s">
        <v>95</v>
      </c>
      <c r="R11" s="75" t="s">
        <v>95</v>
      </c>
      <c r="S11" s="76" t="s">
        <v>95</v>
      </c>
      <c r="T11" s="75" t="s">
        <v>95</v>
      </c>
      <c r="U11" s="122" t="s">
        <v>375</v>
      </c>
      <c r="V11" s="123" t="s">
        <v>376</v>
      </c>
      <c r="W11" s="133" t="s">
        <v>848</v>
      </c>
    </row>
    <row r="12" spans="1:24" ht="33" hidden="1" customHeight="1" outlineLevel="1" x14ac:dyDescent="0.25">
      <c r="A12" s="28" t="s">
        <v>377</v>
      </c>
      <c r="B12" s="48" t="s">
        <v>95</v>
      </c>
      <c r="C12" s="48" t="s">
        <v>95</v>
      </c>
      <c r="D12" s="48" t="s">
        <v>95</v>
      </c>
      <c r="E12" s="48" t="s">
        <v>95</v>
      </c>
      <c r="F12" s="80">
        <v>0.76900000000000002</v>
      </c>
      <c r="G12" s="80">
        <v>0.23799999999999999</v>
      </c>
      <c r="H12" s="80">
        <v>0.17199999999999999</v>
      </c>
      <c r="I12" s="80">
        <v>0.121</v>
      </c>
      <c r="J12" s="80">
        <v>0.42099999999999999</v>
      </c>
      <c r="K12" s="48" t="s">
        <v>95</v>
      </c>
      <c r="L12" s="273">
        <v>0.09</v>
      </c>
      <c r="M12" s="48" t="s">
        <v>95</v>
      </c>
      <c r="N12" s="48" t="s">
        <v>95</v>
      </c>
      <c r="O12" s="276">
        <v>0.16400000000000001</v>
      </c>
      <c r="P12" s="80">
        <v>1.0999999999999999E-2</v>
      </c>
      <c r="Q12" s="48" t="s">
        <v>95</v>
      </c>
      <c r="R12" s="80">
        <v>0.22</v>
      </c>
      <c r="S12" s="48" t="s">
        <v>95</v>
      </c>
      <c r="T12" s="80">
        <v>0.28799999999999998</v>
      </c>
      <c r="U12" s="124" t="s">
        <v>378</v>
      </c>
      <c r="V12" s="47" t="s">
        <v>379</v>
      </c>
      <c r="W12" s="47" t="s">
        <v>380</v>
      </c>
    </row>
    <row r="13" spans="1:24" ht="23.25" customHeight="1" collapsed="1" x14ac:dyDescent="0.25">
      <c r="A13" s="125" t="s">
        <v>381</v>
      </c>
      <c r="B13" s="107"/>
      <c r="C13" s="107"/>
      <c r="D13" s="107"/>
      <c r="E13" s="107"/>
      <c r="F13" s="107"/>
      <c r="G13" s="107"/>
      <c r="H13" s="107"/>
      <c r="I13" s="107"/>
      <c r="J13" s="107"/>
      <c r="K13" s="107"/>
      <c r="L13" s="107"/>
      <c r="M13" s="107"/>
      <c r="N13" s="107"/>
      <c r="O13" s="107"/>
      <c r="P13" s="107"/>
      <c r="Q13" s="107"/>
      <c r="R13" s="107"/>
      <c r="S13" s="107"/>
      <c r="T13" s="107"/>
      <c r="U13" s="107"/>
    </row>
    <row r="14" spans="1:24" ht="15" customHeight="1" x14ac:dyDescent="0.25">
      <c r="B14" s="107"/>
      <c r="C14" s="107"/>
      <c r="D14" s="107"/>
      <c r="E14" s="107"/>
      <c r="F14" s="107"/>
      <c r="G14" s="107"/>
      <c r="H14" s="107"/>
      <c r="I14" s="107"/>
      <c r="J14" s="107"/>
      <c r="K14" s="107"/>
      <c r="L14" s="107"/>
      <c r="M14" s="107"/>
      <c r="N14" s="107"/>
      <c r="O14" s="107"/>
      <c r="P14" s="107"/>
      <c r="Q14" s="107"/>
      <c r="R14" s="107"/>
      <c r="S14" s="107"/>
      <c r="T14" s="107"/>
      <c r="U14" s="107"/>
    </row>
    <row r="15" spans="1:24" s="15" customFormat="1" ht="40.15" customHeight="1" x14ac:dyDescent="0.25">
      <c r="A15" s="266" t="s">
        <v>382</v>
      </c>
      <c r="B15" s="270"/>
      <c r="C15" s="270"/>
      <c r="D15" s="270"/>
      <c r="E15" s="270"/>
      <c r="F15" s="270"/>
      <c r="G15" s="270"/>
      <c r="H15" s="270"/>
      <c r="I15" s="270"/>
      <c r="J15" s="270"/>
      <c r="K15" s="270"/>
      <c r="L15" s="270"/>
      <c r="M15" s="270"/>
      <c r="N15" s="270"/>
      <c r="O15" s="270"/>
      <c r="P15" s="270"/>
      <c r="Q15" s="270"/>
      <c r="R15" s="270"/>
      <c r="S15" s="270"/>
      <c r="T15" s="270"/>
      <c r="U15" s="270"/>
      <c r="V15" s="268"/>
      <c r="W15" s="268"/>
    </row>
    <row r="16" spans="1:24" ht="30" hidden="1" customHeight="1" outlineLevel="1" x14ac:dyDescent="0.25">
      <c r="A16" s="19" t="s">
        <v>383</v>
      </c>
      <c r="B16" s="63" t="s">
        <v>384</v>
      </c>
      <c r="C16" s="63" t="s">
        <v>384</v>
      </c>
      <c r="D16" s="63" t="s">
        <v>384</v>
      </c>
      <c r="E16" s="76">
        <v>0.55698314613934796</v>
      </c>
      <c r="F16" s="76">
        <v>0.47199999999999998</v>
      </c>
      <c r="G16" s="76">
        <v>0.42699999999999999</v>
      </c>
      <c r="H16" s="76">
        <v>0.13525390371543911</v>
      </c>
      <c r="I16" s="76">
        <v>0.25723140204248068</v>
      </c>
      <c r="J16" s="76">
        <v>0.35499999999999998</v>
      </c>
      <c r="K16" s="63" t="s">
        <v>384</v>
      </c>
      <c r="L16" s="63" t="s">
        <v>384</v>
      </c>
      <c r="M16" s="63" t="s">
        <v>384</v>
      </c>
      <c r="N16" s="63" t="s">
        <v>384</v>
      </c>
      <c r="O16" s="76">
        <v>0.23336587928713606</v>
      </c>
      <c r="P16" s="76">
        <v>0.17031974784009268</v>
      </c>
      <c r="Q16" s="63" t="s">
        <v>384</v>
      </c>
      <c r="R16" s="76">
        <v>0.46300000000000002</v>
      </c>
      <c r="S16" s="63" t="s">
        <v>384</v>
      </c>
      <c r="T16" s="63" t="s">
        <v>384</v>
      </c>
      <c r="U16" s="18">
        <v>2017</v>
      </c>
      <c r="V16" s="19" t="s">
        <v>385</v>
      </c>
      <c r="W16" s="295" t="s">
        <v>386</v>
      </c>
    </row>
    <row r="17" spans="1:39" ht="30" hidden="1" customHeight="1" outlineLevel="1" x14ac:dyDescent="0.25">
      <c r="A17" s="28" t="s">
        <v>387</v>
      </c>
      <c r="B17" s="86" t="s">
        <v>384</v>
      </c>
      <c r="C17" s="86" t="s">
        <v>384</v>
      </c>
      <c r="D17" s="86" t="s">
        <v>384</v>
      </c>
      <c r="E17" s="48" t="s">
        <v>95</v>
      </c>
      <c r="F17" s="48">
        <v>0.40600000000000003</v>
      </c>
      <c r="G17" s="48">
        <v>0.44400000000000001</v>
      </c>
      <c r="H17" s="48">
        <v>0.18052534211054666</v>
      </c>
      <c r="I17" s="48">
        <v>0.31478678379373809</v>
      </c>
      <c r="J17" s="48">
        <v>0.40110000000000001</v>
      </c>
      <c r="K17" s="86" t="s">
        <v>384</v>
      </c>
      <c r="L17" s="86" t="s">
        <v>384</v>
      </c>
      <c r="M17" s="86" t="s">
        <v>384</v>
      </c>
      <c r="N17" s="86" t="s">
        <v>384</v>
      </c>
      <c r="O17" s="48">
        <v>0.26275180140007764</v>
      </c>
      <c r="P17" s="48">
        <v>0.43403264497747501</v>
      </c>
      <c r="Q17" s="86" t="s">
        <v>384</v>
      </c>
      <c r="R17" s="48">
        <v>0.42199999999999999</v>
      </c>
      <c r="S17" s="86" t="s">
        <v>384</v>
      </c>
      <c r="T17" s="86" t="s">
        <v>384</v>
      </c>
      <c r="U17" s="84">
        <v>2017</v>
      </c>
      <c r="V17" s="28" t="s">
        <v>385</v>
      </c>
      <c r="W17" s="302"/>
    </row>
    <row r="18" spans="1:39" ht="25.5" customHeight="1" collapsed="1" x14ac:dyDescent="0.25">
      <c r="A18" s="125" t="s">
        <v>388</v>
      </c>
    </row>
    <row r="19" spans="1:39" ht="15" customHeight="1" x14ac:dyDescent="0.25">
      <c r="A19" s="125"/>
    </row>
    <row r="20" spans="1:39" s="15" customFormat="1" ht="40.15" customHeight="1" collapsed="1" x14ac:dyDescent="0.25">
      <c r="A20" s="291" t="s">
        <v>389</v>
      </c>
      <c r="B20" s="291"/>
      <c r="C20" s="291"/>
      <c r="D20" s="291"/>
      <c r="E20" s="291"/>
      <c r="F20" s="291"/>
      <c r="G20" s="291"/>
      <c r="H20" s="291"/>
      <c r="I20" s="291"/>
      <c r="J20" s="291"/>
      <c r="K20" s="291"/>
      <c r="L20" s="291"/>
      <c r="M20" s="291"/>
      <c r="N20" s="291"/>
      <c r="O20" s="291"/>
      <c r="P20" s="291"/>
      <c r="Q20" s="291"/>
      <c r="R20" s="291"/>
      <c r="S20" s="291"/>
      <c r="T20" s="291"/>
      <c r="U20" s="291"/>
      <c r="V20" s="291"/>
      <c r="W20" s="291"/>
      <c r="X20" s="126"/>
      <c r="Y20" s="126"/>
      <c r="Z20" s="126"/>
      <c r="AA20" s="126"/>
      <c r="AB20" s="126"/>
      <c r="AC20" s="126"/>
      <c r="AD20" s="126"/>
      <c r="AE20" s="126"/>
    </row>
    <row r="21" spans="1:39" s="107" customFormat="1" ht="19.899999999999999" hidden="1" customHeight="1" outlineLevel="1" x14ac:dyDescent="0.25">
      <c r="B21" s="106" t="str">
        <f>+A5</f>
        <v>PAYG pension spending projections, 2030</v>
      </c>
      <c r="C21" s="106"/>
      <c r="D21" s="106"/>
      <c r="I21" s="106" t="str">
        <f>+A6</f>
        <v>PAYG pension spending projections, 2060</v>
      </c>
      <c r="O21" s="106" t="str">
        <f>+A7</f>
        <v>Contribution projections, 2030</v>
      </c>
      <c r="T21" s="106" t="str">
        <f>+A8</f>
        <v>Contribution projections, 2060</v>
      </c>
      <c r="U21" s="106"/>
      <c r="Y21" s="108" t="e">
        <f>+#REF!</f>
        <v>#REF!</v>
      </c>
      <c r="AC21" s="106"/>
    </row>
    <row r="22" spans="1:39" s="15" customFormat="1" ht="66.95" hidden="1" customHeight="1" outlineLevel="1" x14ac:dyDescent="0.2">
      <c r="A22" s="18"/>
      <c r="G22" s="55"/>
      <c r="H22" s="55"/>
      <c r="I22" s="55"/>
      <c r="J22" s="55"/>
      <c r="K22" s="55"/>
      <c r="L22" s="55"/>
      <c r="P22" s="55"/>
      <c r="Q22" s="55"/>
      <c r="R22" s="55"/>
      <c r="S22" s="55"/>
      <c r="Y22" s="55"/>
      <c r="Z22" s="55"/>
      <c r="AA22" s="55"/>
      <c r="AB22" s="55"/>
      <c r="AC22" s="55"/>
      <c r="AD22" s="55"/>
      <c r="AE22" s="55"/>
      <c r="AF22" s="55"/>
      <c r="AG22" s="55"/>
      <c r="AH22" s="55"/>
      <c r="AI22" s="55"/>
      <c r="AJ22" s="55"/>
      <c r="AK22" s="55"/>
      <c r="AL22" s="55"/>
      <c r="AM22" s="55"/>
    </row>
    <row r="23" spans="1:39" s="15" customFormat="1" ht="66.95" hidden="1" customHeight="1" outlineLevel="1" x14ac:dyDescent="0.2">
      <c r="A23" s="18"/>
      <c r="E23" s="55"/>
      <c r="F23" s="55"/>
      <c r="G23" s="55"/>
      <c r="H23" s="55"/>
      <c r="I23" s="55"/>
      <c r="J23" s="55"/>
      <c r="K23" s="55"/>
      <c r="L23" s="55"/>
      <c r="N23" s="55"/>
      <c r="O23" s="55"/>
      <c r="P23" s="55"/>
      <c r="Q23" s="55"/>
      <c r="R23" s="55"/>
      <c r="S23" s="55"/>
      <c r="W23" s="55"/>
      <c r="X23" s="55"/>
      <c r="Y23" s="55"/>
      <c r="Z23" s="55"/>
      <c r="AA23" s="55"/>
      <c r="AB23" s="55"/>
      <c r="AC23" s="55"/>
      <c r="AD23" s="55"/>
      <c r="AE23" s="55"/>
      <c r="AF23" s="55"/>
      <c r="AG23" s="55"/>
      <c r="AH23" s="55"/>
      <c r="AI23" s="55"/>
      <c r="AJ23" s="55"/>
      <c r="AK23" s="55"/>
      <c r="AL23" s="55"/>
      <c r="AM23" s="55"/>
    </row>
    <row r="24" spans="1:39" s="15" customFormat="1" ht="66.95" hidden="1" customHeight="1" outlineLevel="1" x14ac:dyDescent="0.2">
      <c r="A24" s="18"/>
      <c r="E24" s="55"/>
      <c r="F24" s="55"/>
      <c r="G24" s="55"/>
      <c r="H24" s="55"/>
      <c r="I24" s="55"/>
      <c r="J24" s="55"/>
      <c r="K24" s="55"/>
      <c r="L24" s="55"/>
      <c r="N24" s="55"/>
      <c r="O24" s="55"/>
      <c r="P24" s="55"/>
      <c r="Q24" s="55"/>
      <c r="R24" s="55"/>
      <c r="S24" s="55"/>
      <c r="W24" s="55"/>
      <c r="X24" s="55"/>
      <c r="Y24" s="55"/>
      <c r="Z24" s="55"/>
      <c r="AA24" s="55"/>
      <c r="AB24" s="55"/>
      <c r="AC24" s="55"/>
      <c r="AD24" s="55"/>
      <c r="AE24" s="55"/>
      <c r="AF24" s="55"/>
      <c r="AG24" s="55"/>
      <c r="AH24" s="55"/>
      <c r="AI24" s="55"/>
      <c r="AJ24" s="55"/>
      <c r="AK24" s="55"/>
      <c r="AL24" s="55"/>
      <c r="AM24" s="55"/>
    </row>
    <row r="25" spans="1:39" s="15" customFormat="1" ht="66.95" hidden="1" customHeight="1" outlineLevel="1" x14ac:dyDescent="0.2">
      <c r="A25" s="18"/>
      <c r="E25" s="55"/>
      <c r="F25" s="55"/>
      <c r="G25" s="55"/>
      <c r="H25" s="55"/>
      <c r="I25" s="55"/>
      <c r="J25" s="55"/>
      <c r="K25" s="55"/>
      <c r="L25" s="55"/>
      <c r="N25" s="55"/>
      <c r="O25" s="55"/>
      <c r="P25" s="55"/>
      <c r="Q25" s="55"/>
      <c r="R25" s="55"/>
      <c r="S25" s="55"/>
      <c r="W25" s="55"/>
      <c r="X25" s="55"/>
      <c r="Y25" s="55"/>
      <c r="Z25" s="55"/>
      <c r="AA25" s="55"/>
      <c r="AB25" s="55"/>
      <c r="AC25" s="55"/>
      <c r="AD25" s="55"/>
      <c r="AE25" s="55"/>
      <c r="AF25" s="55"/>
      <c r="AG25" s="55"/>
      <c r="AH25" s="55"/>
      <c r="AI25" s="55"/>
      <c r="AJ25" s="55"/>
      <c r="AK25" s="55"/>
      <c r="AL25" s="55"/>
      <c r="AM25" s="55"/>
    </row>
    <row r="26" spans="1:39" s="107" customFormat="1" ht="19.899999999999999" hidden="1" customHeight="1" outlineLevel="1" x14ac:dyDescent="0.25">
      <c r="B26" s="106" t="str">
        <f>+A9</f>
        <v>Pension Superavit (Deficit) in 2030</v>
      </c>
      <c r="C26" s="106"/>
      <c r="D26" s="106"/>
      <c r="I26" s="106" t="str">
        <f>+A10</f>
        <v>Pension Déficit in 2060</v>
      </c>
      <c r="O26" s="106" t="str">
        <f>+A11</f>
        <v>Old age benefit spending (pensions + health)</v>
      </c>
      <c r="T26" s="106" t="str">
        <f>+A12</f>
        <v>Pension Fund Assets, % GDP</v>
      </c>
      <c r="U26" s="106"/>
      <c r="Y26" s="108" t="e">
        <f>+#REF!</f>
        <v>#REF!</v>
      </c>
      <c r="AC26" s="106"/>
    </row>
    <row r="27" spans="1:39" s="15" customFormat="1" ht="66.95" hidden="1" customHeight="1" outlineLevel="1" x14ac:dyDescent="0.2">
      <c r="A27" s="18"/>
      <c r="G27" s="55"/>
      <c r="H27" s="55"/>
      <c r="I27" s="55"/>
      <c r="J27" s="55"/>
      <c r="K27" s="55"/>
      <c r="L27" s="55"/>
      <c r="P27" s="55"/>
      <c r="Q27" s="55"/>
      <c r="R27" s="55"/>
      <c r="S27" s="55"/>
      <c r="Y27" s="55"/>
      <c r="Z27" s="55"/>
      <c r="AA27" s="55"/>
      <c r="AB27" s="55"/>
      <c r="AC27" s="55"/>
      <c r="AD27" s="55"/>
      <c r="AE27" s="55"/>
      <c r="AF27" s="55"/>
      <c r="AG27" s="55"/>
      <c r="AH27" s="55"/>
      <c r="AI27" s="55"/>
      <c r="AJ27" s="55"/>
      <c r="AK27" s="55"/>
      <c r="AL27" s="55"/>
      <c r="AM27" s="55"/>
    </row>
    <row r="28" spans="1:39" s="15" customFormat="1" ht="66.95" hidden="1" customHeight="1" outlineLevel="1" x14ac:dyDescent="0.2">
      <c r="A28" s="18"/>
      <c r="E28" s="55"/>
      <c r="F28" s="55"/>
      <c r="G28" s="55"/>
      <c r="H28" s="55"/>
      <c r="I28" s="55"/>
      <c r="J28" s="55"/>
      <c r="K28" s="55"/>
      <c r="L28" s="55"/>
      <c r="N28" s="55"/>
      <c r="O28" s="55"/>
      <c r="P28" s="55"/>
      <c r="Q28" s="55"/>
      <c r="R28" s="55"/>
      <c r="S28" s="55"/>
      <c r="W28" s="55"/>
      <c r="X28" s="55"/>
      <c r="Y28" s="55"/>
      <c r="Z28" s="55"/>
      <c r="AA28" s="55"/>
      <c r="AB28" s="55"/>
      <c r="AC28" s="55"/>
      <c r="AD28" s="55"/>
      <c r="AE28" s="55"/>
      <c r="AF28" s="55"/>
      <c r="AG28" s="55"/>
      <c r="AH28" s="55"/>
      <c r="AI28" s="55"/>
      <c r="AJ28" s="55"/>
      <c r="AK28" s="55"/>
      <c r="AL28" s="55"/>
      <c r="AM28" s="55"/>
    </row>
    <row r="29" spans="1:39" s="15" customFormat="1" ht="66.95" hidden="1" customHeight="1" outlineLevel="1" x14ac:dyDescent="0.2">
      <c r="A29" s="18"/>
      <c r="E29" s="55"/>
      <c r="F29" s="55"/>
      <c r="G29" s="55"/>
      <c r="H29" s="55"/>
      <c r="I29" s="55"/>
      <c r="J29" s="55"/>
      <c r="K29" s="55"/>
      <c r="L29" s="55"/>
      <c r="N29" s="55"/>
      <c r="O29" s="55"/>
      <c r="P29" s="55"/>
      <c r="Q29" s="55"/>
      <c r="R29" s="55"/>
      <c r="S29" s="55"/>
      <c r="W29" s="55"/>
      <c r="X29" s="55"/>
      <c r="Y29" s="55"/>
      <c r="Z29" s="55"/>
      <c r="AA29" s="55"/>
      <c r="AB29" s="55"/>
      <c r="AC29" s="55"/>
      <c r="AD29" s="55"/>
      <c r="AE29" s="55"/>
      <c r="AF29" s="55"/>
      <c r="AG29" s="55"/>
      <c r="AH29" s="55"/>
      <c r="AI29" s="55"/>
      <c r="AJ29" s="55"/>
      <c r="AK29" s="55"/>
      <c r="AL29" s="55"/>
      <c r="AM29" s="55"/>
    </row>
    <row r="30" spans="1:39" s="15" customFormat="1" ht="66.95" hidden="1" customHeight="1" outlineLevel="1" x14ac:dyDescent="0.2">
      <c r="A30" s="18"/>
      <c r="E30" s="55"/>
      <c r="F30" s="55"/>
      <c r="G30" s="55"/>
      <c r="H30" s="55"/>
      <c r="I30" s="55"/>
      <c r="J30" s="55"/>
      <c r="K30" s="55"/>
      <c r="L30" s="55"/>
      <c r="N30" s="55"/>
      <c r="O30" s="55"/>
      <c r="P30" s="55"/>
      <c r="Q30" s="55"/>
      <c r="R30" s="55"/>
      <c r="S30" s="55"/>
      <c r="W30" s="55"/>
      <c r="X30" s="55"/>
      <c r="Y30" s="55"/>
      <c r="Z30" s="55"/>
      <c r="AA30" s="55"/>
      <c r="AB30" s="55"/>
      <c r="AC30" s="55"/>
      <c r="AD30" s="55"/>
      <c r="AE30" s="55"/>
      <c r="AF30" s="55"/>
      <c r="AG30" s="55"/>
      <c r="AH30" s="55"/>
      <c r="AI30" s="55"/>
      <c r="AJ30" s="55"/>
      <c r="AK30" s="55"/>
      <c r="AL30" s="55"/>
      <c r="AM30" s="55"/>
    </row>
    <row r="31" spans="1:39" ht="15" customHeight="1" collapsed="1" x14ac:dyDescent="0.25"/>
    <row r="32" spans="1:39" s="15" customFormat="1" ht="40.15" customHeight="1" collapsed="1" x14ac:dyDescent="0.25">
      <c r="A32" s="291" t="s">
        <v>390</v>
      </c>
      <c r="B32" s="291"/>
      <c r="C32" s="291"/>
      <c r="D32" s="291"/>
      <c r="E32" s="291"/>
      <c r="F32" s="291"/>
      <c r="G32" s="291"/>
      <c r="H32" s="291"/>
      <c r="I32" s="291"/>
      <c r="J32" s="291"/>
      <c r="K32" s="291"/>
      <c r="L32" s="291"/>
      <c r="M32" s="291"/>
      <c r="N32" s="291"/>
      <c r="O32" s="291"/>
      <c r="P32" s="291"/>
      <c r="Q32" s="291"/>
      <c r="R32" s="291"/>
      <c r="S32" s="291"/>
      <c r="T32" s="291"/>
      <c r="U32" s="291"/>
      <c r="V32" s="291"/>
      <c r="W32" s="291"/>
      <c r="X32" s="126"/>
      <c r="Y32" s="126"/>
      <c r="Z32" s="126"/>
      <c r="AA32" s="126"/>
      <c r="AB32" s="126"/>
      <c r="AC32" s="126"/>
      <c r="AD32" s="126"/>
      <c r="AE32" s="126"/>
    </row>
    <row r="33" spans="1:39" s="107" customFormat="1" ht="19.899999999999999" hidden="1" customHeight="1" outlineLevel="1" x14ac:dyDescent="0.25">
      <c r="B33" s="106" t="str">
        <f>+A16</f>
        <v>Projected replacement rate, 2030</v>
      </c>
      <c r="C33" s="106"/>
      <c r="D33" s="106"/>
      <c r="I33" s="106" t="str">
        <f>A17</f>
        <v>Projected replacement rate, 2060</v>
      </c>
      <c r="O33" s="106"/>
      <c r="T33" s="106"/>
      <c r="U33" s="106"/>
      <c r="Y33" s="108"/>
      <c r="AC33" s="106"/>
    </row>
    <row r="34" spans="1:39" s="15" customFormat="1" ht="66.95" hidden="1" customHeight="1" outlineLevel="1" x14ac:dyDescent="0.2">
      <c r="A34" s="18"/>
      <c r="G34" s="55"/>
      <c r="H34" s="55"/>
      <c r="I34" s="55"/>
      <c r="J34" s="55"/>
      <c r="K34" s="55"/>
      <c r="L34" s="55"/>
      <c r="P34" s="55"/>
      <c r="Q34" s="55"/>
      <c r="R34" s="55"/>
      <c r="S34" s="55"/>
      <c r="Y34" s="55"/>
      <c r="Z34" s="55"/>
      <c r="AA34" s="55"/>
      <c r="AB34" s="55"/>
      <c r="AC34" s="55"/>
      <c r="AD34" s="55"/>
      <c r="AE34" s="55"/>
      <c r="AF34" s="55"/>
      <c r="AG34" s="55"/>
      <c r="AH34" s="55"/>
      <c r="AI34" s="55"/>
      <c r="AJ34" s="55"/>
      <c r="AK34" s="55"/>
      <c r="AL34" s="55"/>
      <c r="AM34" s="55"/>
    </row>
    <row r="35" spans="1:39" s="15" customFormat="1" ht="66.95" hidden="1" customHeight="1" outlineLevel="1" x14ac:dyDescent="0.2">
      <c r="A35" s="18"/>
      <c r="E35" s="55"/>
      <c r="F35" s="55"/>
      <c r="G35" s="55"/>
      <c r="H35" s="55"/>
      <c r="I35" s="55"/>
      <c r="J35" s="55"/>
      <c r="K35" s="55"/>
      <c r="L35" s="55"/>
      <c r="N35" s="55"/>
      <c r="O35" s="55"/>
      <c r="P35" s="55"/>
      <c r="Q35" s="55"/>
      <c r="R35" s="55"/>
      <c r="S35" s="55"/>
      <c r="W35" s="55"/>
      <c r="X35" s="55"/>
      <c r="Y35" s="55"/>
      <c r="Z35" s="55"/>
      <c r="AA35" s="55"/>
      <c r="AB35" s="55"/>
      <c r="AC35" s="55"/>
      <c r="AD35" s="55"/>
      <c r="AE35" s="55"/>
      <c r="AF35" s="55"/>
      <c r="AG35" s="55"/>
      <c r="AH35" s="55"/>
      <c r="AI35" s="55"/>
      <c r="AJ35" s="55"/>
      <c r="AK35" s="55"/>
      <c r="AL35" s="55"/>
      <c r="AM35" s="55"/>
    </row>
    <row r="36" spans="1:39" s="15" customFormat="1" ht="66.95" hidden="1" customHeight="1" outlineLevel="1" x14ac:dyDescent="0.2">
      <c r="A36" s="18"/>
      <c r="E36" s="55"/>
      <c r="F36" s="55"/>
      <c r="G36" s="55"/>
      <c r="H36" s="55"/>
      <c r="I36" s="55"/>
      <c r="J36" s="55"/>
      <c r="K36" s="55"/>
      <c r="L36" s="55"/>
      <c r="N36" s="55"/>
      <c r="O36" s="55"/>
      <c r="P36" s="55"/>
      <c r="Q36" s="55"/>
      <c r="R36" s="55"/>
      <c r="S36" s="55"/>
      <c r="W36" s="55"/>
      <c r="X36" s="55"/>
      <c r="Y36" s="55"/>
      <c r="Z36" s="55"/>
      <c r="AA36" s="55"/>
      <c r="AB36" s="55"/>
      <c r="AC36" s="55"/>
      <c r="AD36" s="55"/>
      <c r="AE36" s="55"/>
      <c r="AF36" s="55"/>
      <c r="AG36" s="55"/>
      <c r="AH36" s="55"/>
      <c r="AI36" s="55"/>
      <c r="AJ36" s="55"/>
      <c r="AK36" s="55"/>
      <c r="AL36" s="55"/>
      <c r="AM36" s="55"/>
    </row>
    <row r="37" spans="1:39" s="15" customFormat="1" ht="66.95" hidden="1" customHeight="1" outlineLevel="1" x14ac:dyDescent="0.2">
      <c r="A37" s="18"/>
      <c r="E37" s="55"/>
      <c r="F37" s="55"/>
      <c r="G37" s="55"/>
      <c r="H37" s="55"/>
      <c r="I37" s="55"/>
      <c r="J37" s="55"/>
      <c r="K37" s="55"/>
      <c r="L37" s="55"/>
      <c r="N37" s="55"/>
      <c r="O37" s="55"/>
      <c r="P37" s="55"/>
      <c r="Q37" s="55"/>
      <c r="R37" s="55"/>
      <c r="S37" s="55"/>
      <c r="W37" s="55"/>
      <c r="X37" s="55"/>
      <c r="Y37" s="55"/>
      <c r="Z37" s="55"/>
      <c r="AA37" s="55"/>
      <c r="AB37" s="55"/>
      <c r="AC37" s="55"/>
      <c r="AD37" s="55"/>
      <c r="AE37" s="55"/>
      <c r="AF37" s="55"/>
      <c r="AG37" s="55"/>
      <c r="AH37" s="55"/>
      <c r="AI37" s="55"/>
      <c r="AJ37" s="55"/>
      <c r="AK37" s="55"/>
      <c r="AL37" s="55"/>
      <c r="AM37" s="55"/>
    </row>
    <row r="38" spans="1:39" s="111" customFormat="1" ht="19.5" customHeight="1" collapsed="1" x14ac:dyDescent="0.25">
      <c r="A38" s="110"/>
    </row>
    <row r="39" spans="1:39" s="111" customFormat="1" ht="20.100000000000001" customHeight="1" x14ac:dyDescent="0.25">
      <c r="A39" s="110"/>
      <c r="B39" s="111" t="s">
        <v>21</v>
      </c>
      <c r="E39" s="111" t="s">
        <v>18</v>
      </c>
      <c r="F39" s="111" t="s">
        <v>23</v>
      </c>
      <c r="G39" s="111" t="s">
        <v>22</v>
      </c>
      <c r="H39" s="111" t="s">
        <v>31</v>
      </c>
      <c r="I39" s="111" t="str">
        <f>+H2</f>
        <v>Costa Rica</v>
      </c>
      <c r="J39" s="127" t="s">
        <v>25</v>
      </c>
      <c r="K39" s="127"/>
      <c r="L39" s="111" t="str">
        <f>+J2</f>
        <v>El Salvador</v>
      </c>
      <c r="M39" s="111" t="str">
        <f>+L2</f>
        <v>Haiti</v>
      </c>
      <c r="N39" s="111" t="str">
        <f>+M2</f>
        <v>Honduras</v>
      </c>
      <c r="O39" s="111" t="str">
        <f>+N2</f>
        <v>Jamaica</v>
      </c>
      <c r="P39" s="111" t="str">
        <f>+P2</f>
        <v>Panama</v>
      </c>
      <c r="Q39" s="111" t="str">
        <f>+Q2</f>
        <v>Paraguay</v>
      </c>
      <c r="R39" s="111" t="str">
        <f>+R2</f>
        <v>Peru</v>
      </c>
      <c r="T39" s="111" t="str">
        <f>+T2</f>
        <v>Uruguay</v>
      </c>
    </row>
    <row r="40" spans="1:39" s="111" customFormat="1" ht="20.100000000000001" customHeight="1" x14ac:dyDescent="0.25">
      <c r="A40" s="110"/>
      <c r="B40" s="128"/>
      <c r="C40" s="128"/>
      <c r="D40" s="128"/>
      <c r="E40" s="128"/>
      <c r="F40" s="128"/>
      <c r="G40" s="128"/>
      <c r="H40" s="128"/>
      <c r="I40" s="128"/>
      <c r="J40" s="128"/>
      <c r="K40" s="128"/>
      <c r="L40" s="128"/>
      <c r="M40" s="128"/>
      <c r="N40" s="128"/>
      <c r="P40" s="128"/>
      <c r="Q40" s="128"/>
      <c r="R40" s="128"/>
      <c r="S40" s="128"/>
      <c r="T40" s="128"/>
      <c r="U40" s="128"/>
    </row>
    <row r="41" spans="1:39" s="111" customFormat="1" ht="20.100000000000001" customHeight="1" x14ac:dyDescent="0.25">
      <c r="A41" s="110"/>
      <c r="B41" s="127"/>
      <c r="C41" s="127"/>
      <c r="D41" s="127"/>
      <c r="E41" s="127"/>
      <c r="F41" s="127"/>
      <c r="G41" s="127"/>
      <c r="H41" s="127"/>
      <c r="I41" s="127"/>
      <c r="J41" s="127"/>
      <c r="K41" s="127"/>
      <c r="L41" s="127"/>
      <c r="M41" s="127"/>
      <c r="N41" s="127"/>
      <c r="O41" s="127"/>
      <c r="P41" s="127"/>
      <c r="Q41" s="127"/>
    </row>
    <row r="42" spans="1:39" s="111" customFormat="1" ht="20.100000000000001" customHeight="1" x14ac:dyDescent="0.25">
      <c r="A42" s="110"/>
      <c r="B42" s="129"/>
      <c r="C42" s="129"/>
      <c r="D42" s="129"/>
      <c r="E42" s="129"/>
      <c r="F42" s="129"/>
      <c r="G42" s="129"/>
      <c r="H42" s="129"/>
      <c r="I42" s="129"/>
      <c r="J42" s="129"/>
      <c r="K42" s="129"/>
      <c r="L42" s="129"/>
      <c r="M42" s="129"/>
      <c r="N42" s="129"/>
      <c r="O42" s="129"/>
      <c r="P42" s="129"/>
      <c r="Q42" s="129"/>
    </row>
    <row r="43" spans="1:39" s="111" customFormat="1" ht="20.100000000000001" customHeight="1" x14ac:dyDescent="0.25">
      <c r="A43" s="110"/>
    </row>
    <row r="44" spans="1:39" s="111" customFormat="1" ht="20.100000000000001" customHeight="1" x14ac:dyDescent="0.25">
      <c r="A44" s="110"/>
    </row>
    <row r="45" spans="1:39" s="111" customFormat="1" ht="20.100000000000001" customHeight="1" x14ac:dyDescent="0.25">
      <c r="A45" s="110"/>
    </row>
    <row r="46" spans="1:39" s="90" customFormat="1" ht="20.100000000000001" customHeight="1" x14ac:dyDescent="0.25">
      <c r="A46" s="24"/>
    </row>
    <row r="47" spans="1:39" s="90" customFormat="1" ht="20.100000000000001" customHeight="1" x14ac:dyDescent="0.25">
      <c r="A47" s="24"/>
    </row>
    <row r="48" spans="1:39" s="90" customFormat="1" ht="20.100000000000001" customHeight="1" x14ac:dyDescent="0.25">
      <c r="A48" s="24"/>
    </row>
    <row r="49" spans="1:14" s="90" customFormat="1" ht="20.100000000000001" customHeight="1" x14ac:dyDescent="0.25">
      <c r="A49" s="24"/>
      <c r="H49" s="130"/>
      <c r="I49" s="131"/>
    </row>
    <row r="50" spans="1:14" s="90" customFormat="1" ht="20.100000000000001" customHeight="1" x14ac:dyDescent="0.25">
      <c r="A50" s="24"/>
      <c r="H50" s="130"/>
    </row>
    <row r="51" spans="1:14" s="90" customFormat="1" ht="20.100000000000001" customHeight="1" x14ac:dyDescent="0.25">
      <c r="A51" s="24"/>
      <c r="H51" s="130"/>
    </row>
    <row r="52" spans="1:14" s="90" customFormat="1" ht="66.95" hidden="1" customHeight="1" x14ac:dyDescent="0.25">
      <c r="A52" s="24"/>
    </row>
    <row r="53" spans="1:14" ht="66.95" hidden="1" customHeight="1" x14ac:dyDescent="0.25"/>
    <row r="54" spans="1:14" ht="66.95" hidden="1" customHeight="1" x14ac:dyDescent="0.25"/>
    <row r="55" spans="1:14" ht="66.95" hidden="1" customHeight="1" x14ac:dyDescent="0.25"/>
    <row r="56" spans="1:14" ht="66.95" hidden="1" customHeight="1" x14ac:dyDescent="0.25"/>
    <row r="59" spans="1:14" ht="66.95" customHeight="1" x14ac:dyDescent="0.25">
      <c r="I59" s="132"/>
      <c r="J59" s="132"/>
      <c r="K59" s="132"/>
      <c r="N59" s="132"/>
    </row>
    <row r="60" spans="1:14" ht="66.95" customHeight="1" x14ac:dyDescent="0.25">
      <c r="N60" s="132"/>
    </row>
    <row r="61" spans="1:14" ht="66.95" customHeight="1" x14ac:dyDescent="0.25">
      <c r="N61" s="132"/>
    </row>
  </sheetData>
  <mergeCells count="3">
    <mergeCell ref="W16:W17"/>
    <mergeCell ref="A20:W20"/>
    <mergeCell ref="A32:W32"/>
  </mergeCells>
  <hyperlinks>
    <hyperlink ref="A1" location="'Table of Contents'!A1" display="Back to content sheet" xr:uid="{C476C9C6-2DC7-4A63-BC20-DB18344FC6DC}"/>
  </hyperlinks>
  <pageMargins left="0.7" right="0.7" top="0.75" bottom="0.75" header="0.3" footer="0.3"/>
  <pageSetup orientation="portrait" r:id="rId1"/>
  <drawing r:id="rId2"/>
  <legacyDrawing r:id="rId3"/>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B579B9-75C6-4BC5-83B9-DB756189ED59}">
  <dimension ref="A1:AE158"/>
  <sheetViews>
    <sheetView showGridLines="0" zoomScale="70" zoomScaleNormal="70" workbookViewId="0">
      <pane xSplit="1" ySplit="2" topLeftCell="B4" activePane="bottomRight" state="frozen"/>
      <selection activeCell="K41" sqref="K41"/>
      <selection pane="topRight" activeCell="K41" sqref="K41"/>
      <selection pane="bottomLeft" activeCell="K41" sqref="K41"/>
      <selection pane="bottomRight" activeCell="A2" sqref="A2"/>
    </sheetView>
  </sheetViews>
  <sheetFormatPr defaultColWidth="12.42578125" defaultRowHeight="66.95" customHeight="1" outlineLevelRow="1" x14ac:dyDescent="0.25"/>
  <cols>
    <col min="1" max="1" width="47.28515625" style="19" customWidth="1"/>
    <col min="2" max="8" width="14.7109375" style="74" customWidth="1"/>
    <col min="9" max="9" width="15.5703125" style="74" customWidth="1"/>
    <col min="10" max="21" width="14.7109375" style="74" customWidth="1"/>
    <col min="22" max="22" width="33.28515625" style="74" customWidth="1"/>
    <col min="23" max="23" width="122.7109375" style="74" customWidth="1"/>
    <col min="24" max="16384" width="12.42578125" style="74"/>
  </cols>
  <sheetData>
    <row r="1" spans="1:23" s="15" customFormat="1" ht="15" customHeight="1" x14ac:dyDescent="0.25">
      <c r="A1" s="14" t="s">
        <v>16</v>
      </c>
      <c r="V1" s="60"/>
      <c r="W1" s="60"/>
    </row>
    <row r="2" spans="1:23" s="15" customFormat="1" ht="60" customHeight="1" x14ac:dyDescent="0.25">
      <c r="A2" s="16" t="s">
        <v>141</v>
      </c>
      <c r="B2" s="16" t="s">
        <v>18</v>
      </c>
      <c r="C2" s="17" t="s">
        <v>19</v>
      </c>
      <c r="D2" s="17" t="s">
        <v>20</v>
      </c>
      <c r="E2" s="16" t="s">
        <v>21</v>
      </c>
      <c r="F2" s="16" t="s">
        <v>22</v>
      </c>
      <c r="G2" s="16" t="s">
        <v>23</v>
      </c>
      <c r="H2" s="16" t="s">
        <v>24</v>
      </c>
      <c r="I2" s="16" t="s">
        <v>142</v>
      </c>
      <c r="J2" s="16" t="s">
        <v>26</v>
      </c>
      <c r="K2" s="17" t="s">
        <v>27</v>
      </c>
      <c r="L2" s="16" t="s">
        <v>28</v>
      </c>
      <c r="M2" s="16" t="s">
        <v>29</v>
      </c>
      <c r="N2" s="16" t="s">
        <v>30</v>
      </c>
      <c r="O2" s="16" t="s">
        <v>31</v>
      </c>
      <c r="P2" s="16" t="s">
        <v>32</v>
      </c>
      <c r="Q2" s="16" t="s">
        <v>33</v>
      </c>
      <c r="R2" s="16" t="s">
        <v>34</v>
      </c>
      <c r="S2" s="17" t="s">
        <v>35</v>
      </c>
      <c r="T2" s="16" t="s">
        <v>36</v>
      </c>
      <c r="U2" s="16" t="s">
        <v>361</v>
      </c>
      <c r="V2" s="16" t="s">
        <v>38</v>
      </c>
      <c r="W2" s="16" t="s">
        <v>39</v>
      </c>
    </row>
    <row r="3" spans="1:23" s="15" customFormat="1" ht="4.9000000000000004" customHeight="1" x14ac:dyDescent="0.25">
      <c r="A3" s="18"/>
      <c r="V3" s="60"/>
      <c r="W3" s="60"/>
    </row>
    <row r="4" spans="1:23" s="271" customFormat="1" ht="40.15" customHeight="1" x14ac:dyDescent="0.25">
      <c r="A4" s="266" t="s">
        <v>391</v>
      </c>
      <c r="B4" s="266"/>
      <c r="C4" s="266"/>
      <c r="D4" s="266"/>
      <c r="E4" s="266"/>
      <c r="F4" s="266"/>
      <c r="G4" s="266"/>
      <c r="H4" s="266"/>
      <c r="I4" s="266"/>
      <c r="J4" s="266"/>
      <c r="K4" s="266"/>
      <c r="L4" s="266"/>
      <c r="M4" s="266"/>
      <c r="N4" s="266"/>
      <c r="O4" s="266"/>
      <c r="P4" s="266"/>
      <c r="Q4" s="266"/>
      <c r="R4" s="266"/>
      <c r="S4" s="266"/>
      <c r="T4" s="266"/>
      <c r="U4" s="266"/>
      <c r="V4" s="268"/>
      <c r="W4" s="268"/>
    </row>
    <row r="5" spans="1:23" ht="30" hidden="1" customHeight="1" outlineLevel="1" x14ac:dyDescent="0.25">
      <c r="A5" s="19" t="s">
        <v>392</v>
      </c>
      <c r="B5" s="18" t="s">
        <v>95</v>
      </c>
      <c r="C5" s="63" t="s">
        <v>95</v>
      </c>
      <c r="D5" s="63" t="s">
        <v>95</v>
      </c>
      <c r="E5" s="18" t="s">
        <v>95</v>
      </c>
      <c r="F5" s="75">
        <v>0.93830000000000002</v>
      </c>
      <c r="G5" s="18" t="s">
        <v>95</v>
      </c>
      <c r="H5" s="18" t="s">
        <v>95</v>
      </c>
      <c r="I5" s="18" t="s">
        <v>95</v>
      </c>
      <c r="J5" s="75">
        <v>0.54449999999999998</v>
      </c>
      <c r="K5" s="63" t="s">
        <v>95</v>
      </c>
      <c r="L5" s="18" t="s">
        <v>95</v>
      </c>
      <c r="M5" s="18" t="s">
        <v>95</v>
      </c>
      <c r="N5" s="18" t="s">
        <v>95</v>
      </c>
      <c r="O5" s="18" t="s">
        <v>95</v>
      </c>
      <c r="P5" s="18" t="s">
        <v>95</v>
      </c>
      <c r="Q5" s="75">
        <v>0.50290000000000001</v>
      </c>
      <c r="R5" s="18" t="s">
        <v>95</v>
      </c>
      <c r="S5" s="63" t="s">
        <v>95</v>
      </c>
      <c r="T5" s="18" t="s">
        <v>95</v>
      </c>
      <c r="U5" s="18">
        <v>2017</v>
      </c>
      <c r="V5" s="19" t="s">
        <v>393</v>
      </c>
      <c r="W5" s="19" t="s">
        <v>394</v>
      </c>
    </row>
    <row r="6" spans="1:23" ht="30" hidden="1" customHeight="1" outlineLevel="1" x14ac:dyDescent="0.25">
      <c r="A6" s="19" t="s">
        <v>395</v>
      </c>
      <c r="B6" s="18" t="s">
        <v>95</v>
      </c>
      <c r="C6" s="63" t="s">
        <v>95</v>
      </c>
      <c r="D6" s="63" t="s">
        <v>95</v>
      </c>
      <c r="E6" s="18" t="s">
        <v>95</v>
      </c>
      <c r="F6" s="75">
        <v>0.94010000000000005</v>
      </c>
      <c r="G6" s="18" t="s">
        <v>95</v>
      </c>
      <c r="H6" s="18" t="s">
        <v>95</v>
      </c>
      <c r="I6" s="18" t="s">
        <v>95</v>
      </c>
      <c r="J6" s="75">
        <v>0.45860000000000001</v>
      </c>
      <c r="K6" s="63" t="s">
        <v>95</v>
      </c>
      <c r="L6" s="18" t="s">
        <v>95</v>
      </c>
      <c r="M6" s="18" t="s">
        <v>95</v>
      </c>
      <c r="N6" s="18" t="s">
        <v>95</v>
      </c>
      <c r="O6" s="18" t="s">
        <v>95</v>
      </c>
      <c r="P6" s="18" t="s">
        <v>95</v>
      </c>
      <c r="Q6" s="75">
        <v>0.42479999999999996</v>
      </c>
      <c r="R6" s="18" t="s">
        <v>95</v>
      </c>
      <c r="S6" s="63" t="s">
        <v>95</v>
      </c>
      <c r="T6" s="18" t="s">
        <v>95</v>
      </c>
      <c r="U6" s="18">
        <v>2017</v>
      </c>
      <c r="V6" s="19" t="s">
        <v>393</v>
      </c>
      <c r="W6" s="19" t="s">
        <v>396</v>
      </c>
    </row>
    <row r="7" spans="1:23" ht="30" hidden="1" customHeight="1" outlineLevel="1" x14ac:dyDescent="0.25">
      <c r="A7" s="19" t="s">
        <v>397</v>
      </c>
      <c r="B7" s="18" t="s">
        <v>95</v>
      </c>
      <c r="C7" s="63" t="s">
        <v>95</v>
      </c>
      <c r="D7" s="63" t="s">
        <v>95</v>
      </c>
      <c r="E7" s="18" t="s">
        <v>95</v>
      </c>
      <c r="F7" s="75">
        <v>0.3246</v>
      </c>
      <c r="G7" s="18" t="s">
        <v>95</v>
      </c>
      <c r="H7" s="18" t="s">
        <v>95</v>
      </c>
      <c r="I7" s="18" t="s">
        <v>95</v>
      </c>
      <c r="J7" s="75">
        <v>0.26229999999999998</v>
      </c>
      <c r="K7" s="63" t="s">
        <v>95</v>
      </c>
      <c r="L7" s="18" t="s">
        <v>95</v>
      </c>
      <c r="M7" s="18" t="s">
        <v>95</v>
      </c>
      <c r="N7" s="18" t="s">
        <v>95</v>
      </c>
      <c r="O7" s="18" t="s">
        <v>95</v>
      </c>
      <c r="P7" s="18" t="s">
        <v>95</v>
      </c>
      <c r="Q7" s="75">
        <v>0.20920000000000002</v>
      </c>
      <c r="R7" s="18" t="s">
        <v>95</v>
      </c>
      <c r="S7" s="63" t="s">
        <v>95</v>
      </c>
      <c r="T7" s="18" t="s">
        <v>95</v>
      </c>
      <c r="U7" s="18">
        <v>2017</v>
      </c>
      <c r="V7" s="19" t="s">
        <v>393</v>
      </c>
      <c r="W7" s="19" t="s">
        <v>398</v>
      </c>
    </row>
    <row r="8" spans="1:23" ht="30" hidden="1" customHeight="1" outlineLevel="1" x14ac:dyDescent="0.25">
      <c r="A8" s="19" t="s">
        <v>399</v>
      </c>
      <c r="B8" s="18" t="s">
        <v>95</v>
      </c>
      <c r="C8" s="63" t="s">
        <v>95</v>
      </c>
      <c r="D8" s="63" t="s">
        <v>95</v>
      </c>
      <c r="E8" s="18" t="s">
        <v>95</v>
      </c>
      <c r="F8" s="75">
        <v>0.21829999999999999</v>
      </c>
      <c r="G8" s="18" t="s">
        <v>95</v>
      </c>
      <c r="H8" s="18" t="s">
        <v>95</v>
      </c>
      <c r="I8" s="18" t="s">
        <v>95</v>
      </c>
      <c r="J8" s="75">
        <v>0.24149999999999999</v>
      </c>
      <c r="K8" s="63" t="s">
        <v>95</v>
      </c>
      <c r="L8" s="18" t="s">
        <v>95</v>
      </c>
      <c r="M8" s="18" t="s">
        <v>95</v>
      </c>
      <c r="N8" s="18" t="s">
        <v>95</v>
      </c>
      <c r="O8" s="18" t="s">
        <v>95</v>
      </c>
      <c r="P8" s="18" t="s">
        <v>95</v>
      </c>
      <c r="Q8" s="75">
        <v>0.1381</v>
      </c>
      <c r="R8" s="18" t="s">
        <v>95</v>
      </c>
      <c r="S8" s="63" t="s">
        <v>95</v>
      </c>
      <c r="T8" s="18" t="s">
        <v>95</v>
      </c>
      <c r="U8" s="18">
        <v>2017</v>
      </c>
      <c r="V8" s="19" t="s">
        <v>393</v>
      </c>
      <c r="W8" s="19" t="s">
        <v>400</v>
      </c>
    </row>
    <row r="9" spans="1:23" ht="30" hidden="1" customHeight="1" outlineLevel="1" x14ac:dyDescent="0.25">
      <c r="A9" s="19" t="s">
        <v>401</v>
      </c>
      <c r="B9" s="18" t="s">
        <v>95</v>
      </c>
      <c r="C9" s="63" t="s">
        <v>95</v>
      </c>
      <c r="D9" s="63" t="s">
        <v>95</v>
      </c>
      <c r="E9" s="18" t="s">
        <v>95</v>
      </c>
      <c r="F9" s="75">
        <v>0.23149999999999998</v>
      </c>
      <c r="G9" s="18" t="s">
        <v>95</v>
      </c>
      <c r="H9" s="18" t="s">
        <v>95</v>
      </c>
      <c r="I9" s="18" t="s">
        <v>95</v>
      </c>
      <c r="J9" s="75">
        <v>0.48469999999999996</v>
      </c>
      <c r="K9" s="63" t="s">
        <v>95</v>
      </c>
      <c r="L9" s="18" t="s">
        <v>95</v>
      </c>
      <c r="M9" s="18" t="s">
        <v>95</v>
      </c>
      <c r="N9" s="18" t="s">
        <v>95</v>
      </c>
      <c r="O9" s="18" t="s">
        <v>95</v>
      </c>
      <c r="P9" s="18" t="s">
        <v>95</v>
      </c>
      <c r="Q9" s="75">
        <v>0.10490000000000001</v>
      </c>
      <c r="R9" s="18" t="s">
        <v>95</v>
      </c>
      <c r="S9" s="63" t="s">
        <v>95</v>
      </c>
      <c r="T9" s="18" t="s">
        <v>95</v>
      </c>
      <c r="U9" s="18">
        <v>2017</v>
      </c>
      <c r="V9" s="19" t="s">
        <v>393</v>
      </c>
      <c r="W9" s="19" t="s">
        <v>402</v>
      </c>
    </row>
    <row r="10" spans="1:23" ht="30" hidden="1" customHeight="1" outlineLevel="1" x14ac:dyDescent="0.25">
      <c r="A10" s="19" t="s">
        <v>403</v>
      </c>
      <c r="B10" s="18" t="s">
        <v>95</v>
      </c>
      <c r="C10" s="63" t="s">
        <v>95</v>
      </c>
      <c r="D10" s="63" t="s">
        <v>95</v>
      </c>
      <c r="E10" s="18" t="s">
        <v>95</v>
      </c>
      <c r="F10" s="75">
        <v>0.16390000000000002</v>
      </c>
      <c r="G10" s="18" t="s">
        <v>95</v>
      </c>
      <c r="H10" s="18" t="s">
        <v>95</v>
      </c>
      <c r="I10" s="18" t="s">
        <v>95</v>
      </c>
      <c r="J10" s="75">
        <v>0.38729999999999998</v>
      </c>
      <c r="K10" s="63" t="s">
        <v>95</v>
      </c>
      <c r="L10" s="18" t="s">
        <v>95</v>
      </c>
      <c r="M10" s="18" t="s">
        <v>95</v>
      </c>
      <c r="N10" s="18" t="s">
        <v>95</v>
      </c>
      <c r="O10" s="18" t="s">
        <v>95</v>
      </c>
      <c r="P10" s="18" t="s">
        <v>95</v>
      </c>
      <c r="Q10" s="75">
        <v>7.9699999999999993E-2</v>
      </c>
      <c r="R10" s="18" t="s">
        <v>95</v>
      </c>
      <c r="S10" s="63" t="s">
        <v>95</v>
      </c>
      <c r="T10" s="18" t="s">
        <v>95</v>
      </c>
      <c r="U10" s="18">
        <v>2017</v>
      </c>
      <c r="V10" s="19" t="s">
        <v>393</v>
      </c>
      <c r="W10" s="19" t="s">
        <v>404</v>
      </c>
    </row>
    <row r="11" spans="1:23" ht="30" hidden="1" customHeight="1" outlineLevel="1" x14ac:dyDescent="0.25">
      <c r="A11" s="19" t="s">
        <v>405</v>
      </c>
      <c r="B11" s="18" t="s">
        <v>95</v>
      </c>
      <c r="C11" s="63" t="s">
        <v>95</v>
      </c>
      <c r="D11" s="63" t="s">
        <v>95</v>
      </c>
      <c r="E11" s="18" t="s">
        <v>95</v>
      </c>
      <c r="F11" s="75">
        <v>4.3700000000000003E-2</v>
      </c>
      <c r="G11" s="18" t="s">
        <v>95</v>
      </c>
      <c r="H11" s="18" t="s">
        <v>95</v>
      </c>
      <c r="I11" s="18" t="s">
        <v>95</v>
      </c>
      <c r="J11" s="75">
        <v>0.03</v>
      </c>
      <c r="K11" s="63" t="s">
        <v>95</v>
      </c>
      <c r="L11" s="18" t="s">
        <v>95</v>
      </c>
      <c r="M11" s="18" t="s">
        <v>95</v>
      </c>
      <c r="N11" s="18" t="s">
        <v>95</v>
      </c>
      <c r="O11" s="18" t="s">
        <v>95</v>
      </c>
      <c r="P11" s="18" t="s">
        <v>95</v>
      </c>
      <c r="Q11" s="18" t="s">
        <v>95</v>
      </c>
      <c r="R11" s="18" t="s">
        <v>95</v>
      </c>
      <c r="S11" s="63" t="s">
        <v>95</v>
      </c>
      <c r="T11" s="18" t="s">
        <v>95</v>
      </c>
      <c r="U11" s="18">
        <v>2017</v>
      </c>
      <c r="V11" s="19" t="s">
        <v>393</v>
      </c>
      <c r="W11" s="19" t="s">
        <v>406</v>
      </c>
    </row>
    <row r="12" spans="1:23" ht="30" hidden="1" customHeight="1" outlineLevel="1" x14ac:dyDescent="0.25">
      <c r="A12" s="28" t="s">
        <v>407</v>
      </c>
      <c r="B12" s="84" t="s">
        <v>95</v>
      </c>
      <c r="C12" s="86" t="s">
        <v>95</v>
      </c>
      <c r="D12" s="86" t="s">
        <v>95</v>
      </c>
      <c r="E12" s="84" t="s">
        <v>95</v>
      </c>
      <c r="F12" s="80">
        <v>2.7900000000000001E-2</v>
      </c>
      <c r="G12" s="84" t="s">
        <v>95</v>
      </c>
      <c r="H12" s="84" t="s">
        <v>95</v>
      </c>
      <c r="I12" s="84" t="s">
        <v>95</v>
      </c>
      <c r="J12" s="80">
        <v>1.4999999999999999E-2</v>
      </c>
      <c r="K12" s="86" t="s">
        <v>95</v>
      </c>
      <c r="L12" s="84" t="s">
        <v>95</v>
      </c>
      <c r="M12" s="84" t="s">
        <v>95</v>
      </c>
      <c r="N12" s="84" t="s">
        <v>95</v>
      </c>
      <c r="O12" s="84" t="s">
        <v>95</v>
      </c>
      <c r="P12" s="84" t="s">
        <v>95</v>
      </c>
      <c r="Q12" s="84" t="s">
        <v>95</v>
      </c>
      <c r="R12" s="84" t="s">
        <v>95</v>
      </c>
      <c r="S12" s="86" t="s">
        <v>95</v>
      </c>
      <c r="T12" s="84" t="s">
        <v>95</v>
      </c>
      <c r="U12" s="84">
        <v>2017</v>
      </c>
      <c r="V12" s="28" t="s">
        <v>393</v>
      </c>
      <c r="W12" s="28" t="s">
        <v>408</v>
      </c>
    </row>
    <row r="13" spans="1:23" ht="15" customHeight="1" collapsed="1" x14ac:dyDescent="0.25">
      <c r="B13" s="107"/>
      <c r="C13" s="107"/>
      <c r="D13" s="107"/>
      <c r="E13" s="107"/>
      <c r="G13" s="107"/>
      <c r="H13" s="107"/>
      <c r="I13" s="107"/>
      <c r="L13" s="107"/>
      <c r="M13" s="107"/>
      <c r="N13" s="107"/>
      <c r="O13" s="107"/>
      <c r="P13" s="107"/>
      <c r="Q13" s="107"/>
      <c r="R13" s="107"/>
      <c r="S13" s="107"/>
      <c r="T13" s="107"/>
      <c r="U13" s="107"/>
    </row>
    <row r="14" spans="1:23" s="15" customFormat="1" ht="40.15" customHeight="1" x14ac:dyDescent="0.25">
      <c r="A14" s="266" t="s">
        <v>409</v>
      </c>
      <c r="B14" s="266"/>
      <c r="C14" s="266"/>
      <c r="D14" s="266"/>
      <c r="E14" s="266"/>
      <c r="F14" s="266"/>
      <c r="G14" s="266"/>
      <c r="H14" s="266"/>
      <c r="I14" s="266"/>
      <c r="J14" s="266"/>
      <c r="K14" s="266"/>
      <c r="L14" s="266"/>
      <c r="M14" s="266"/>
      <c r="N14" s="266"/>
      <c r="O14" s="266"/>
      <c r="P14" s="266"/>
      <c r="Q14" s="266"/>
      <c r="R14" s="266"/>
      <c r="S14" s="266"/>
      <c r="T14" s="266"/>
      <c r="U14" s="266"/>
      <c r="V14" s="268"/>
      <c r="W14" s="268"/>
    </row>
    <row r="15" spans="1:23" s="90" customFormat="1" ht="30" hidden="1" customHeight="1" outlineLevel="1" x14ac:dyDescent="0.25">
      <c r="A15" s="24" t="s">
        <v>410</v>
      </c>
      <c r="B15" s="26">
        <v>0.151</v>
      </c>
      <c r="C15" s="76" t="s">
        <v>95</v>
      </c>
      <c r="D15" s="76" t="s">
        <v>95</v>
      </c>
      <c r="E15" s="76">
        <v>0.23455613851547241</v>
      </c>
      <c r="F15" s="76">
        <v>0.39166247844696045</v>
      </c>
      <c r="G15" s="76">
        <v>0.62312203645706177</v>
      </c>
      <c r="H15" s="76">
        <v>0.45780730247497559</v>
      </c>
      <c r="I15" s="76">
        <v>0.16535796225070953</v>
      </c>
      <c r="J15" s="76">
        <v>0.31770724058151245</v>
      </c>
      <c r="K15" s="76" t="s">
        <v>95</v>
      </c>
      <c r="L15" s="76" t="s">
        <v>95</v>
      </c>
      <c r="M15" s="76">
        <v>0.37862524390220642</v>
      </c>
      <c r="N15" s="76">
        <v>0.39310652017593384</v>
      </c>
      <c r="O15" s="76">
        <v>0.41099999999999998</v>
      </c>
      <c r="P15" s="76">
        <v>0.24656350910663605</v>
      </c>
      <c r="Q15" s="76">
        <v>0.42183336615562439</v>
      </c>
      <c r="R15" s="76">
        <v>0.3666679859161377</v>
      </c>
      <c r="S15" s="76" t="s">
        <v>95</v>
      </c>
      <c r="T15" s="76">
        <v>0.38164642453193665</v>
      </c>
      <c r="U15" s="18">
        <v>2017</v>
      </c>
      <c r="V15" s="24" t="s">
        <v>393</v>
      </c>
      <c r="W15" s="305" t="s">
        <v>411</v>
      </c>
    </row>
    <row r="16" spans="1:23" s="90" customFormat="1" ht="30" hidden="1" customHeight="1" outlineLevel="1" x14ac:dyDescent="0.25">
      <c r="A16" s="24" t="s">
        <v>412</v>
      </c>
      <c r="B16" s="26">
        <v>0.16800000000000001</v>
      </c>
      <c r="C16" s="76" t="s">
        <v>95</v>
      </c>
      <c r="D16" s="76" t="s">
        <v>95</v>
      </c>
      <c r="E16" s="76" t="s">
        <v>95</v>
      </c>
      <c r="F16" s="76">
        <v>0.39482399821281433</v>
      </c>
      <c r="G16" s="76">
        <v>0.59702575206756592</v>
      </c>
      <c r="H16" s="76">
        <v>0.46537816524505615</v>
      </c>
      <c r="I16" s="76">
        <v>0.24084104597568512</v>
      </c>
      <c r="J16" s="76">
        <v>0.3267815113067627</v>
      </c>
      <c r="K16" s="76" t="s">
        <v>95</v>
      </c>
      <c r="L16" s="76" t="s">
        <v>95</v>
      </c>
      <c r="M16" s="76">
        <v>0.40938681364059448</v>
      </c>
      <c r="N16" s="76">
        <v>0.38496312499046326</v>
      </c>
      <c r="O16" s="76">
        <v>0.4999924898147583</v>
      </c>
      <c r="P16" s="76">
        <v>0.26068875193595886</v>
      </c>
      <c r="Q16" s="76">
        <v>0.42000904679298401</v>
      </c>
      <c r="R16" s="76">
        <v>0.3295113742351532</v>
      </c>
      <c r="S16" s="76" t="s">
        <v>95</v>
      </c>
      <c r="T16" s="76">
        <v>0.37889567017555237</v>
      </c>
      <c r="U16" s="18">
        <v>2017</v>
      </c>
      <c r="V16" s="24" t="s">
        <v>393</v>
      </c>
      <c r="W16" s="305"/>
    </row>
    <row r="17" spans="1:31" s="90" customFormat="1" ht="30" hidden="1" customHeight="1" outlineLevel="1" x14ac:dyDescent="0.25">
      <c r="A17" s="24" t="s">
        <v>413</v>
      </c>
      <c r="B17" s="26">
        <v>0.13900000000000001</v>
      </c>
      <c r="C17" s="76" t="s">
        <v>95</v>
      </c>
      <c r="D17" s="76" t="s">
        <v>95</v>
      </c>
      <c r="E17" s="76" t="s">
        <v>95</v>
      </c>
      <c r="F17" s="76">
        <v>0.38931673765182495</v>
      </c>
      <c r="G17" s="76">
        <v>0.66047829389572144</v>
      </c>
      <c r="H17" s="76">
        <v>0.45117506384849548</v>
      </c>
      <c r="I17" s="76">
        <v>9.6403732895851135E-2</v>
      </c>
      <c r="J17" s="76">
        <v>0.31136637926101685</v>
      </c>
      <c r="K17" s="76" t="s">
        <v>95</v>
      </c>
      <c r="L17" s="76" t="s">
        <v>95</v>
      </c>
      <c r="M17" s="76">
        <v>0.35261031985282898</v>
      </c>
      <c r="N17" s="76">
        <v>0.40030530095100403</v>
      </c>
      <c r="O17" s="76">
        <v>0.57105410099029541</v>
      </c>
      <c r="P17" s="76">
        <v>0.2333846241235733</v>
      </c>
      <c r="Q17" s="76">
        <v>0.42375165224075317</v>
      </c>
      <c r="R17" s="76">
        <v>0.39975816011428833</v>
      </c>
      <c r="S17" s="76" t="s">
        <v>95</v>
      </c>
      <c r="T17" s="76">
        <v>0.38361576199531555</v>
      </c>
      <c r="U17" s="18">
        <v>2017</v>
      </c>
      <c r="V17" s="24" t="s">
        <v>393</v>
      </c>
      <c r="W17" s="305"/>
    </row>
    <row r="18" spans="1:31" s="90" customFormat="1" ht="30" hidden="1" customHeight="1" outlineLevel="1" x14ac:dyDescent="0.25">
      <c r="A18" s="24" t="s">
        <v>414</v>
      </c>
      <c r="B18" s="280">
        <v>8.9</v>
      </c>
      <c r="C18" s="280">
        <v>8.9</v>
      </c>
      <c r="D18" s="280" t="s">
        <v>95</v>
      </c>
      <c r="E18" s="280">
        <v>5.6000000000000005</v>
      </c>
      <c r="F18" s="280">
        <v>9</v>
      </c>
      <c r="G18" s="280">
        <v>6.3</v>
      </c>
      <c r="H18" s="280">
        <v>7.3</v>
      </c>
      <c r="I18" s="280">
        <v>7.3</v>
      </c>
      <c r="J18" s="280">
        <v>4.3999999999999995</v>
      </c>
      <c r="K18" s="280">
        <v>8.7999999999999989</v>
      </c>
      <c r="L18" s="280">
        <v>2.1</v>
      </c>
      <c r="M18" s="280">
        <v>4.2</v>
      </c>
      <c r="N18" s="280">
        <v>7.8</v>
      </c>
      <c r="O18" s="280">
        <v>6.5</v>
      </c>
      <c r="P18" s="280">
        <v>8.3000000000000007</v>
      </c>
      <c r="Q18" s="280">
        <v>6.3</v>
      </c>
      <c r="R18" s="280">
        <v>7.9</v>
      </c>
      <c r="S18" s="280">
        <v>8.5</v>
      </c>
      <c r="T18" s="280">
        <v>8.1</v>
      </c>
      <c r="U18" s="18">
        <v>2020</v>
      </c>
      <c r="V18" s="24" t="s">
        <v>415</v>
      </c>
      <c r="W18" s="305" t="s">
        <v>416</v>
      </c>
    </row>
    <row r="19" spans="1:31" s="90" customFormat="1" ht="30" hidden="1" customHeight="1" outlineLevel="1" x14ac:dyDescent="0.25">
      <c r="A19" s="24" t="s">
        <v>417</v>
      </c>
      <c r="B19" s="280">
        <v>8.9</v>
      </c>
      <c r="C19" s="280">
        <v>8.9</v>
      </c>
      <c r="D19" s="280" t="s">
        <v>95</v>
      </c>
      <c r="E19" s="280">
        <v>5.6000000000000005</v>
      </c>
      <c r="F19" s="280">
        <v>9.4</v>
      </c>
      <c r="G19" s="280">
        <v>6.4</v>
      </c>
      <c r="H19" s="280">
        <v>7.5</v>
      </c>
      <c r="I19" s="280">
        <v>7.5</v>
      </c>
      <c r="J19" s="280">
        <v>5.0999999999999996</v>
      </c>
      <c r="K19" s="280">
        <v>8.7999999999999989</v>
      </c>
      <c r="L19" s="280">
        <v>2.8000000000000003</v>
      </c>
      <c r="M19" s="280">
        <v>4.5</v>
      </c>
      <c r="N19" s="280">
        <v>7.6</v>
      </c>
      <c r="O19" s="280">
        <v>7.1</v>
      </c>
      <c r="P19" s="280">
        <v>8.3000000000000007</v>
      </c>
      <c r="Q19" s="280">
        <v>6.5</v>
      </c>
      <c r="R19" s="280">
        <v>8.9</v>
      </c>
      <c r="S19" s="280">
        <v>8.6999999999999993</v>
      </c>
      <c r="T19" s="280">
        <v>8</v>
      </c>
      <c r="U19" s="18">
        <v>2020</v>
      </c>
      <c r="V19" s="24" t="s">
        <v>415</v>
      </c>
      <c r="W19" s="305"/>
    </row>
    <row r="20" spans="1:31" s="90" customFormat="1" ht="30" hidden="1" customHeight="1" outlineLevel="1" x14ac:dyDescent="0.25">
      <c r="A20" s="24" t="s">
        <v>418</v>
      </c>
      <c r="B20" s="280">
        <v>8.9</v>
      </c>
      <c r="C20" s="280">
        <v>8.9</v>
      </c>
      <c r="D20" s="280" t="s">
        <v>95</v>
      </c>
      <c r="E20" s="280">
        <v>5.5</v>
      </c>
      <c r="F20" s="280">
        <v>8.6999999999999993</v>
      </c>
      <c r="G20" s="280">
        <v>6.1</v>
      </c>
      <c r="H20" s="280">
        <v>7.1</v>
      </c>
      <c r="I20" s="280">
        <v>7.1</v>
      </c>
      <c r="J20" s="280">
        <v>4</v>
      </c>
      <c r="K20" s="280">
        <v>8.7999999999999989</v>
      </c>
      <c r="L20" s="280">
        <v>1.5</v>
      </c>
      <c r="M20" s="280">
        <v>4</v>
      </c>
      <c r="N20" s="280">
        <v>8</v>
      </c>
      <c r="O20" s="280">
        <v>5.8999999999999995</v>
      </c>
      <c r="P20" s="280">
        <v>8.2000000000000011</v>
      </c>
      <c r="Q20" s="280">
        <v>6.1</v>
      </c>
      <c r="R20" s="280">
        <v>7.1</v>
      </c>
      <c r="S20" s="280">
        <v>8.4</v>
      </c>
      <c r="T20" s="280">
        <v>8.1</v>
      </c>
      <c r="U20" s="18">
        <v>2020</v>
      </c>
      <c r="V20" s="24" t="s">
        <v>415</v>
      </c>
      <c r="W20" s="305"/>
    </row>
    <row r="21" spans="1:31" s="90" customFormat="1" ht="30" hidden="1" customHeight="1" outlineLevel="1" x14ac:dyDescent="0.25">
      <c r="A21" s="24" t="s">
        <v>419</v>
      </c>
      <c r="B21" s="76">
        <v>1.4931144192814827E-2</v>
      </c>
      <c r="C21" s="76" t="s">
        <v>95</v>
      </c>
      <c r="D21" s="76" t="s">
        <v>95</v>
      </c>
      <c r="E21" s="76" t="s">
        <v>95</v>
      </c>
      <c r="F21" s="76">
        <v>5.7583432644605637E-2</v>
      </c>
      <c r="G21" s="76" t="s">
        <v>95</v>
      </c>
      <c r="H21" s="76">
        <v>2.7339955791831017E-2</v>
      </c>
      <c r="I21" s="76">
        <v>0.12110594660043716</v>
      </c>
      <c r="J21" s="76">
        <v>0.10619593411684036</v>
      </c>
      <c r="K21" s="76" t="s">
        <v>95</v>
      </c>
      <c r="L21" s="76" t="s">
        <v>95</v>
      </c>
      <c r="M21" s="76">
        <v>0.10747608542442322</v>
      </c>
      <c r="N21" s="76">
        <v>0.13452243804931641</v>
      </c>
      <c r="O21" s="76">
        <v>0.16261042654514313</v>
      </c>
      <c r="P21" s="76">
        <v>0.14533974230289459</v>
      </c>
      <c r="Q21" s="76">
        <v>6.4677342772483826E-2</v>
      </c>
      <c r="R21" s="76">
        <v>3.0220616608858109E-2</v>
      </c>
      <c r="S21" s="76" t="s">
        <v>95</v>
      </c>
      <c r="T21" s="76">
        <v>6.6243626177310944E-2</v>
      </c>
      <c r="U21" s="18">
        <v>2017</v>
      </c>
      <c r="V21" s="24" t="s">
        <v>393</v>
      </c>
      <c r="W21" s="24" t="s">
        <v>420</v>
      </c>
    </row>
    <row r="22" spans="1:31" s="90" customFormat="1" ht="30" hidden="1" customHeight="1" outlineLevel="1" x14ac:dyDescent="0.25">
      <c r="A22" s="24" t="s">
        <v>421</v>
      </c>
      <c r="B22" s="77">
        <v>3.15</v>
      </c>
      <c r="C22" s="76" t="s">
        <v>95</v>
      </c>
      <c r="D22" s="76" t="s">
        <v>95</v>
      </c>
      <c r="E22" s="77">
        <v>3.8114871999999993</v>
      </c>
      <c r="F22" s="77">
        <v>2.6982779299911157</v>
      </c>
      <c r="G22" s="77">
        <v>3.7</v>
      </c>
      <c r="H22" s="77">
        <v>3.4833333333333329</v>
      </c>
      <c r="I22" s="77">
        <v>4.1500000000000004</v>
      </c>
      <c r="J22" s="77">
        <v>4.2139799999999994</v>
      </c>
      <c r="K22" s="76" t="s">
        <v>95</v>
      </c>
      <c r="L22" s="77">
        <v>6.2099000000000002</v>
      </c>
      <c r="M22" s="77">
        <v>5.37</v>
      </c>
      <c r="N22" s="76" t="s">
        <v>95</v>
      </c>
      <c r="O22" s="77">
        <v>4.37</v>
      </c>
      <c r="P22" s="77">
        <v>3.6271603585907548</v>
      </c>
      <c r="Q22" s="77">
        <v>5.12</v>
      </c>
      <c r="R22" s="77">
        <v>4.0999999999999996</v>
      </c>
      <c r="S22" s="76" t="s">
        <v>95</v>
      </c>
      <c r="T22" s="77">
        <v>2.57</v>
      </c>
      <c r="U22" s="18">
        <v>2017</v>
      </c>
      <c r="V22" s="24" t="s">
        <v>422</v>
      </c>
      <c r="W22" s="24" t="s">
        <v>423</v>
      </c>
    </row>
    <row r="23" spans="1:31" s="90" customFormat="1" ht="30" hidden="1" customHeight="1" outlineLevel="1" x14ac:dyDescent="0.25">
      <c r="A23" s="24" t="s">
        <v>424</v>
      </c>
      <c r="B23" s="76" t="s">
        <v>95</v>
      </c>
      <c r="C23" s="76" t="s">
        <v>95</v>
      </c>
      <c r="D23" s="76" t="s">
        <v>95</v>
      </c>
      <c r="E23" s="76" t="s">
        <v>95</v>
      </c>
      <c r="F23" s="76" t="s">
        <v>95</v>
      </c>
      <c r="G23" s="76" t="s">
        <v>95</v>
      </c>
      <c r="H23" s="76" t="s">
        <v>95</v>
      </c>
      <c r="I23" s="76" t="s">
        <v>95</v>
      </c>
      <c r="J23" s="76" t="s">
        <v>95</v>
      </c>
      <c r="K23" s="76" t="s">
        <v>95</v>
      </c>
      <c r="L23" s="76" t="s">
        <v>95</v>
      </c>
      <c r="M23" s="76" t="s">
        <v>95</v>
      </c>
      <c r="N23" s="76" t="s">
        <v>95</v>
      </c>
      <c r="O23" s="76" t="s">
        <v>95</v>
      </c>
      <c r="P23" s="76" t="s">
        <v>95</v>
      </c>
      <c r="Q23" s="76" t="s">
        <v>95</v>
      </c>
      <c r="R23" s="76" t="s">
        <v>95</v>
      </c>
      <c r="S23" s="76" t="s">
        <v>95</v>
      </c>
      <c r="T23" s="76" t="s">
        <v>95</v>
      </c>
      <c r="U23" s="18">
        <v>2017</v>
      </c>
      <c r="V23" s="24" t="s">
        <v>393</v>
      </c>
      <c r="W23" s="24" t="s">
        <v>425</v>
      </c>
    </row>
    <row r="24" spans="1:31" s="90" customFormat="1" ht="30" hidden="1" customHeight="1" outlineLevel="1" x14ac:dyDescent="0.25">
      <c r="A24" s="24" t="s">
        <v>426</v>
      </c>
      <c r="B24" s="76">
        <v>0.87</v>
      </c>
      <c r="C24" s="76" t="s">
        <v>95</v>
      </c>
      <c r="D24" s="76" t="s">
        <v>95</v>
      </c>
      <c r="E24" s="76" t="s">
        <v>95</v>
      </c>
      <c r="F24" s="76">
        <v>0.8328477144241333</v>
      </c>
      <c r="G24" s="76">
        <v>0.74711799621582031</v>
      </c>
      <c r="H24" s="76">
        <v>0.85642725229263306</v>
      </c>
      <c r="I24" s="76">
        <v>0.1209658682346344</v>
      </c>
      <c r="J24" s="76">
        <v>0.69540077447891235</v>
      </c>
      <c r="K24" s="76" t="s">
        <v>95</v>
      </c>
      <c r="L24" s="76" t="s">
        <v>95</v>
      </c>
      <c r="M24" s="76">
        <v>0.10669277608394623</v>
      </c>
      <c r="N24" s="76">
        <v>0.79712682962417603</v>
      </c>
      <c r="O24" s="76" t="s">
        <v>95</v>
      </c>
      <c r="P24" s="76">
        <v>0.10890146344900131</v>
      </c>
      <c r="Q24" s="76">
        <v>0.84616279602050781</v>
      </c>
      <c r="R24" s="76" t="s">
        <v>95</v>
      </c>
      <c r="S24" s="76" t="s">
        <v>95</v>
      </c>
      <c r="T24" s="76">
        <v>0.78222590684890747</v>
      </c>
      <c r="U24" s="18">
        <v>2017</v>
      </c>
      <c r="V24" s="24" t="s">
        <v>393</v>
      </c>
      <c r="W24" s="24" t="s">
        <v>427</v>
      </c>
    </row>
    <row r="25" spans="1:31" s="90" customFormat="1" ht="30" hidden="1" customHeight="1" outlineLevel="1" x14ac:dyDescent="0.25">
      <c r="A25" s="47" t="s">
        <v>428</v>
      </c>
      <c r="B25" s="48">
        <v>0.1</v>
      </c>
      <c r="C25" s="48" t="s">
        <v>95</v>
      </c>
      <c r="D25" s="48" t="s">
        <v>95</v>
      </c>
      <c r="E25" s="48" t="s">
        <v>95</v>
      </c>
      <c r="F25" s="48">
        <v>0.121</v>
      </c>
      <c r="G25" s="48">
        <v>4.5599999999999995E-2</v>
      </c>
      <c r="H25" s="48" t="s">
        <v>95</v>
      </c>
      <c r="I25" s="48" t="s">
        <v>95</v>
      </c>
      <c r="J25" s="48" t="s">
        <v>95</v>
      </c>
      <c r="K25" s="48" t="s">
        <v>95</v>
      </c>
      <c r="L25" s="48" t="s">
        <v>95</v>
      </c>
      <c r="M25" s="48" t="s">
        <v>95</v>
      </c>
      <c r="N25" s="48" t="s">
        <v>95</v>
      </c>
      <c r="O25" s="48">
        <v>5.7599999999999998E-2</v>
      </c>
      <c r="P25" s="48" t="s">
        <v>95</v>
      </c>
      <c r="Q25" s="48" t="s">
        <v>95</v>
      </c>
      <c r="R25" s="48" t="s">
        <v>95</v>
      </c>
      <c r="S25" s="48" t="s">
        <v>95</v>
      </c>
      <c r="T25" s="48" t="s">
        <v>95</v>
      </c>
      <c r="U25" s="84">
        <v>2017</v>
      </c>
      <c r="V25" s="47" t="s">
        <v>429</v>
      </c>
      <c r="W25" s="47" t="s">
        <v>430</v>
      </c>
    </row>
    <row r="26" spans="1:31" ht="15" customHeight="1" collapsed="1" x14ac:dyDescent="0.25"/>
    <row r="27" spans="1:31" s="15" customFormat="1" ht="40.15" customHeight="1" collapsed="1" x14ac:dyDescent="0.25">
      <c r="A27" s="291" t="s">
        <v>431</v>
      </c>
      <c r="B27" s="291"/>
      <c r="C27" s="291"/>
      <c r="D27" s="291"/>
      <c r="E27" s="291"/>
      <c r="F27" s="291"/>
      <c r="G27" s="291"/>
      <c r="H27" s="291"/>
      <c r="I27" s="291"/>
      <c r="J27" s="291"/>
      <c r="K27" s="291"/>
      <c r="L27" s="291"/>
      <c r="M27" s="291"/>
      <c r="N27" s="291"/>
      <c r="O27" s="291"/>
      <c r="P27" s="291"/>
      <c r="Q27" s="291"/>
      <c r="R27" s="291"/>
      <c r="S27" s="291"/>
      <c r="T27" s="291"/>
      <c r="U27" s="291"/>
      <c r="V27" s="291"/>
      <c r="W27" s="291"/>
    </row>
    <row r="28" spans="1:31" s="107" customFormat="1" ht="19.899999999999999" hidden="1" customHeight="1" outlineLevel="1" x14ac:dyDescent="0.25">
      <c r="B28" s="106" t="str">
        <f>+A5</f>
        <v>Statutory retirement age awareness (male)</v>
      </c>
      <c r="C28" s="106"/>
      <c r="D28" s="106"/>
      <c r="I28" s="106" t="str">
        <f>+A6</f>
        <v>Statutory retirement age awareness(Female)</v>
      </c>
      <c r="N28" s="106" t="str">
        <f>+A7</f>
        <v>Contribution rate awareness (male)</v>
      </c>
      <c r="T28" s="106" t="str">
        <f>+A8</f>
        <v>Contribution rate awareness (female)</v>
      </c>
      <c r="U28" s="106"/>
    </row>
    <row r="29" spans="1:31" s="15" customFormat="1" ht="66.95" hidden="1" customHeight="1" outlineLevel="1" x14ac:dyDescent="0.2">
      <c r="A29" s="18"/>
      <c r="F29" s="55"/>
      <c r="G29" s="55"/>
      <c r="H29" s="55"/>
      <c r="L29" s="55"/>
      <c r="M29" s="55"/>
      <c r="N29" s="55"/>
      <c r="Q29" s="55"/>
      <c r="R29" s="55"/>
      <c r="S29" s="55"/>
      <c r="T29" s="55"/>
      <c r="U29" s="55"/>
      <c r="V29" s="55"/>
      <c r="W29" s="55"/>
      <c r="X29" s="55"/>
      <c r="Y29" s="55"/>
      <c r="Z29" s="55"/>
      <c r="AA29" s="55"/>
      <c r="AB29" s="55"/>
      <c r="AC29" s="55"/>
      <c r="AD29" s="55"/>
      <c r="AE29" s="55"/>
    </row>
    <row r="30" spans="1:31" s="15" customFormat="1" ht="66.95" hidden="1" customHeight="1" outlineLevel="1" x14ac:dyDescent="0.2">
      <c r="A30" s="18"/>
      <c r="E30" s="55"/>
      <c r="F30" s="55"/>
      <c r="G30" s="55"/>
      <c r="H30" s="55"/>
      <c r="J30" s="55"/>
      <c r="K30" s="55"/>
      <c r="L30" s="55"/>
      <c r="M30" s="55"/>
      <c r="N30" s="55"/>
      <c r="P30" s="55"/>
      <c r="Q30" s="55"/>
      <c r="R30" s="55"/>
      <c r="S30" s="55"/>
      <c r="T30" s="55"/>
      <c r="U30" s="55"/>
      <c r="V30" s="55"/>
      <c r="W30" s="55"/>
      <c r="X30" s="55"/>
      <c r="Y30" s="55"/>
      <c r="Z30" s="55"/>
      <c r="AA30" s="55"/>
      <c r="AB30" s="55"/>
      <c r="AC30" s="55"/>
      <c r="AD30" s="55"/>
      <c r="AE30" s="55"/>
    </row>
    <row r="31" spans="1:31" s="15" customFormat="1" ht="66.95" hidden="1" customHeight="1" outlineLevel="1" x14ac:dyDescent="0.2">
      <c r="A31" s="18"/>
      <c r="E31" s="55"/>
      <c r="F31" s="55"/>
      <c r="G31" s="55"/>
      <c r="H31" s="55"/>
      <c r="J31" s="55"/>
      <c r="K31" s="55"/>
      <c r="L31" s="55"/>
      <c r="M31" s="55"/>
      <c r="N31" s="55"/>
      <c r="P31" s="55"/>
      <c r="Q31" s="55"/>
      <c r="R31" s="55"/>
      <c r="S31" s="55"/>
      <c r="T31" s="55"/>
      <c r="U31" s="55"/>
      <c r="V31" s="55"/>
      <c r="W31" s="55"/>
      <c r="X31" s="55"/>
      <c r="Y31" s="55"/>
      <c r="Z31" s="55"/>
      <c r="AA31" s="55"/>
      <c r="AB31" s="55"/>
      <c r="AC31" s="55"/>
      <c r="AD31" s="55"/>
      <c r="AE31" s="55"/>
    </row>
    <row r="32" spans="1:31" s="15" customFormat="1" ht="66.95" hidden="1" customHeight="1" outlineLevel="1" x14ac:dyDescent="0.2">
      <c r="A32" s="18"/>
      <c r="E32" s="55"/>
      <c r="F32" s="55"/>
      <c r="G32" s="55"/>
      <c r="H32" s="55"/>
      <c r="J32" s="55"/>
      <c r="K32" s="55"/>
      <c r="L32" s="55"/>
      <c r="M32" s="55"/>
      <c r="N32" s="55"/>
      <c r="P32" s="55"/>
      <c r="Q32" s="55"/>
      <c r="R32" s="55"/>
      <c r="S32" s="55"/>
      <c r="T32" s="55"/>
      <c r="U32" s="55"/>
      <c r="V32" s="55"/>
      <c r="W32" s="55"/>
      <c r="X32" s="55"/>
      <c r="Y32" s="55"/>
      <c r="Z32" s="55"/>
      <c r="AA32" s="55"/>
      <c r="AB32" s="55"/>
      <c r="AC32" s="55"/>
      <c r="AD32" s="55"/>
      <c r="AE32" s="55"/>
    </row>
    <row r="33" spans="1:31" s="15" customFormat="1" ht="15" hidden="1" customHeight="1" outlineLevel="1" x14ac:dyDescent="0.25">
      <c r="A33" s="18"/>
    </row>
    <row r="34" spans="1:31" s="134" customFormat="1" ht="15" hidden="1" customHeight="1" outlineLevel="1" x14ac:dyDescent="0.25">
      <c r="B34" s="108" t="str">
        <f>+A9</f>
        <v>Pension formulae awareness (male)</v>
      </c>
      <c r="C34" s="108"/>
      <c r="D34" s="108"/>
      <c r="I34" s="108" t="str">
        <f>+A10</f>
        <v>Pension formulae awareness (female)</v>
      </c>
      <c r="N34" s="108" t="str">
        <f>+A11</f>
        <v>Fee charged awareness (male)</v>
      </c>
      <c r="T34" s="108" t="str">
        <f>+A12</f>
        <v>Fee charged awareness (female)</v>
      </c>
      <c r="U34" s="108"/>
    </row>
    <row r="35" spans="1:31" s="15" customFormat="1" ht="66.95" hidden="1" customHeight="1" outlineLevel="1" x14ac:dyDescent="0.2">
      <c r="A35" s="18"/>
      <c r="F35" s="55"/>
      <c r="G35" s="55"/>
      <c r="H35" s="55"/>
      <c r="L35" s="55"/>
      <c r="M35" s="55"/>
      <c r="N35" s="55"/>
      <c r="Q35" s="55"/>
      <c r="R35" s="55"/>
      <c r="S35" s="55"/>
      <c r="T35" s="55"/>
      <c r="U35" s="55"/>
      <c r="V35" s="55"/>
    </row>
    <row r="36" spans="1:31" s="15" customFormat="1" ht="66.95" hidden="1" customHeight="1" outlineLevel="1" x14ac:dyDescent="0.2">
      <c r="A36" s="18"/>
      <c r="E36" s="55"/>
      <c r="F36" s="55"/>
      <c r="G36" s="55"/>
      <c r="H36" s="55"/>
      <c r="J36" s="55"/>
      <c r="K36" s="55"/>
      <c r="L36" s="55"/>
      <c r="M36" s="55"/>
      <c r="N36" s="55"/>
      <c r="P36" s="55"/>
      <c r="Q36" s="55"/>
      <c r="R36" s="55"/>
      <c r="S36" s="55"/>
      <c r="T36" s="55"/>
      <c r="U36" s="55"/>
      <c r="V36" s="55"/>
    </row>
    <row r="37" spans="1:31" s="15" customFormat="1" ht="66.95" hidden="1" customHeight="1" outlineLevel="1" x14ac:dyDescent="0.2">
      <c r="A37" s="18"/>
      <c r="E37" s="55"/>
      <c r="F37" s="55"/>
      <c r="G37" s="55"/>
      <c r="H37" s="55"/>
      <c r="J37" s="55"/>
      <c r="K37" s="55"/>
      <c r="L37" s="55"/>
      <c r="M37" s="55"/>
      <c r="N37" s="55"/>
      <c r="P37" s="55"/>
      <c r="Q37" s="55"/>
      <c r="R37" s="55"/>
      <c r="S37" s="55"/>
      <c r="T37" s="55"/>
      <c r="U37" s="55"/>
      <c r="V37" s="55"/>
    </row>
    <row r="38" spans="1:31" s="15" customFormat="1" ht="66.95" hidden="1" customHeight="1" outlineLevel="1" x14ac:dyDescent="0.2">
      <c r="A38" s="18"/>
      <c r="E38" s="55"/>
      <c r="F38" s="55"/>
      <c r="G38" s="55"/>
      <c r="H38" s="55"/>
      <c r="J38" s="55"/>
      <c r="K38" s="55"/>
      <c r="L38" s="55"/>
      <c r="M38" s="55"/>
      <c r="N38" s="55"/>
      <c r="P38" s="55"/>
      <c r="Q38" s="55"/>
      <c r="R38" s="55"/>
      <c r="S38" s="55"/>
      <c r="T38" s="55"/>
      <c r="U38" s="55"/>
      <c r="V38" s="55"/>
    </row>
    <row r="39" spans="1:31" ht="15" customHeight="1" collapsed="1" x14ac:dyDescent="0.25"/>
    <row r="40" spans="1:31" s="15" customFormat="1" ht="40.15" customHeight="1" collapsed="1" x14ac:dyDescent="0.25">
      <c r="A40" s="291" t="s">
        <v>432</v>
      </c>
      <c r="B40" s="291"/>
      <c r="C40" s="291"/>
      <c r="D40" s="291"/>
      <c r="E40" s="291"/>
      <c r="F40" s="291"/>
      <c r="G40" s="291"/>
      <c r="H40" s="291"/>
      <c r="I40" s="291"/>
      <c r="J40" s="291"/>
      <c r="K40" s="291"/>
      <c r="L40" s="291"/>
      <c r="M40" s="291"/>
      <c r="N40" s="291"/>
      <c r="O40" s="291"/>
      <c r="P40" s="291"/>
      <c r="Q40" s="291"/>
      <c r="R40" s="291"/>
      <c r="S40" s="291"/>
      <c r="T40" s="291"/>
      <c r="U40" s="291"/>
      <c r="V40" s="291"/>
      <c r="W40" s="291"/>
    </row>
    <row r="41" spans="1:31" s="107" customFormat="1" ht="19.899999999999999" hidden="1" customHeight="1" outlineLevel="1" x14ac:dyDescent="0.25">
      <c r="B41" s="106" t="str">
        <f>+A15</f>
        <v>Poverty rate of elderly pop (total)</v>
      </c>
      <c r="C41" s="106"/>
      <c r="D41" s="106"/>
      <c r="I41" s="106" t="str">
        <f>+A16</f>
        <v>Poverty rate of elderly pop (male)</v>
      </c>
      <c r="N41" s="106" t="str">
        <f>+A17</f>
        <v>Poverty rate of elderly pop (female)</v>
      </c>
      <c r="T41" s="106" t="str">
        <f>+A18</f>
        <v>Educational attainment (total)</v>
      </c>
      <c r="U41" s="106"/>
    </row>
    <row r="42" spans="1:31" s="15" customFormat="1" ht="66.95" hidden="1" customHeight="1" outlineLevel="1" x14ac:dyDescent="0.2">
      <c r="A42" s="18"/>
      <c r="F42" s="55"/>
      <c r="G42" s="55"/>
      <c r="H42" s="55"/>
      <c r="L42" s="55"/>
      <c r="M42" s="55"/>
      <c r="N42" s="55"/>
      <c r="Q42" s="55"/>
      <c r="R42" s="55"/>
      <c r="S42" s="55"/>
      <c r="T42" s="55"/>
      <c r="U42" s="55"/>
      <c r="V42" s="55"/>
      <c r="W42" s="55"/>
      <c r="X42" s="55"/>
      <c r="Y42" s="55"/>
      <c r="Z42" s="55"/>
      <c r="AA42" s="55"/>
      <c r="AB42" s="55"/>
      <c r="AC42" s="55"/>
      <c r="AD42" s="55"/>
      <c r="AE42" s="55"/>
    </row>
    <row r="43" spans="1:31" s="15" customFormat="1" ht="66.95" hidden="1" customHeight="1" outlineLevel="1" x14ac:dyDescent="0.2">
      <c r="A43" s="18"/>
      <c r="E43" s="55"/>
      <c r="F43" s="55"/>
      <c r="G43" s="55"/>
      <c r="H43" s="55"/>
      <c r="J43" s="55"/>
      <c r="K43" s="55"/>
      <c r="L43" s="55"/>
      <c r="M43" s="55"/>
      <c r="N43" s="55"/>
      <c r="P43" s="55"/>
      <c r="Q43" s="55"/>
      <c r="R43" s="55"/>
      <c r="S43" s="55"/>
      <c r="T43" s="55"/>
      <c r="U43" s="55"/>
      <c r="V43" s="55"/>
      <c r="W43" s="55"/>
      <c r="X43" s="55"/>
      <c r="Y43" s="55"/>
      <c r="Z43" s="55"/>
      <c r="AA43" s="55"/>
      <c r="AB43" s="55"/>
      <c r="AC43" s="55"/>
      <c r="AD43" s="55"/>
      <c r="AE43" s="55"/>
    </row>
    <row r="44" spans="1:31" s="15" customFormat="1" ht="66.95" hidden="1" customHeight="1" outlineLevel="1" x14ac:dyDescent="0.2">
      <c r="A44" s="18"/>
      <c r="E44" s="55"/>
      <c r="F44" s="55"/>
      <c r="G44" s="55"/>
      <c r="H44" s="55"/>
      <c r="J44" s="55"/>
      <c r="K44" s="55"/>
      <c r="L44" s="55"/>
      <c r="M44" s="55"/>
      <c r="N44" s="55"/>
      <c r="P44" s="55"/>
      <c r="Q44" s="55"/>
      <c r="R44" s="55"/>
      <c r="S44" s="55"/>
      <c r="T44" s="55"/>
      <c r="U44" s="55"/>
      <c r="V44" s="55"/>
      <c r="W44" s="55"/>
      <c r="X44" s="55"/>
      <c r="Y44" s="55"/>
      <c r="Z44" s="55"/>
      <c r="AA44" s="55"/>
      <c r="AB44" s="55"/>
      <c r="AC44" s="55"/>
      <c r="AD44" s="55"/>
      <c r="AE44" s="55"/>
    </row>
    <row r="45" spans="1:31" s="15" customFormat="1" ht="66.95" hidden="1" customHeight="1" outlineLevel="1" x14ac:dyDescent="0.2">
      <c r="A45" s="18"/>
      <c r="E45" s="55"/>
      <c r="F45" s="55"/>
      <c r="G45" s="55"/>
      <c r="H45" s="55"/>
      <c r="J45" s="55"/>
      <c r="K45" s="55"/>
      <c r="L45" s="55"/>
      <c r="M45" s="55"/>
      <c r="N45" s="55"/>
      <c r="P45" s="55"/>
      <c r="Q45" s="55"/>
      <c r="R45" s="55"/>
      <c r="S45" s="55"/>
      <c r="T45" s="55"/>
      <c r="U45" s="55"/>
      <c r="V45" s="55"/>
      <c r="W45" s="55"/>
      <c r="X45" s="55"/>
      <c r="Y45" s="55"/>
      <c r="Z45" s="55"/>
      <c r="AA45" s="55"/>
      <c r="AB45" s="55"/>
      <c r="AC45" s="55"/>
      <c r="AD45" s="55"/>
      <c r="AE45" s="55"/>
    </row>
    <row r="46" spans="1:31" s="15" customFormat="1" ht="15" hidden="1" customHeight="1" outlineLevel="1" x14ac:dyDescent="0.25">
      <c r="A46" s="18"/>
    </row>
    <row r="47" spans="1:31" s="134" customFormat="1" ht="15" hidden="1" customHeight="1" outlineLevel="1" x14ac:dyDescent="0.25">
      <c r="B47" s="108" t="str">
        <f>+A19</f>
        <v>Educational attainment (male)</v>
      </c>
      <c r="C47" s="108"/>
      <c r="D47" s="108"/>
      <c r="I47" s="108" t="str">
        <f>+A20</f>
        <v>Educational attainment (female)</v>
      </c>
      <c r="N47" s="108" t="str">
        <f>+A21</f>
        <v>Co residency</v>
      </c>
      <c r="T47" s="108" t="str">
        <f>+A22</f>
        <v>Family size</v>
      </c>
      <c r="U47" s="108"/>
    </row>
    <row r="48" spans="1:31" s="15" customFormat="1" ht="66.95" hidden="1" customHeight="1" outlineLevel="1" x14ac:dyDescent="0.2">
      <c r="A48" s="18"/>
      <c r="F48" s="55"/>
      <c r="G48" s="55"/>
      <c r="H48" s="55"/>
      <c r="L48" s="55"/>
      <c r="M48" s="55"/>
      <c r="N48" s="55"/>
      <c r="Q48" s="55"/>
      <c r="R48" s="55"/>
      <c r="S48" s="55"/>
      <c r="T48" s="55"/>
      <c r="U48" s="55"/>
      <c r="V48" s="55"/>
    </row>
    <row r="49" spans="1:31" s="15" customFormat="1" ht="66.95" hidden="1" customHeight="1" outlineLevel="1" x14ac:dyDescent="0.2">
      <c r="A49" s="18"/>
      <c r="E49" s="55"/>
      <c r="F49" s="55"/>
      <c r="G49" s="55"/>
      <c r="H49" s="55"/>
      <c r="J49" s="55"/>
      <c r="K49" s="55"/>
      <c r="L49" s="55"/>
      <c r="M49" s="55"/>
      <c r="N49" s="55"/>
      <c r="P49" s="55"/>
      <c r="Q49" s="55"/>
      <c r="R49" s="55"/>
      <c r="S49" s="55"/>
      <c r="T49" s="55"/>
      <c r="U49" s="55"/>
      <c r="V49" s="55"/>
    </row>
    <row r="50" spans="1:31" s="15" customFormat="1" ht="66.95" hidden="1" customHeight="1" outlineLevel="1" x14ac:dyDescent="0.2">
      <c r="A50" s="18"/>
      <c r="E50" s="55"/>
      <c r="F50" s="55"/>
      <c r="G50" s="55"/>
      <c r="H50" s="55"/>
      <c r="J50" s="55"/>
      <c r="K50" s="55"/>
      <c r="L50" s="55"/>
      <c r="M50" s="55"/>
      <c r="N50" s="55"/>
      <c r="P50" s="55"/>
      <c r="Q50" s="55"/>
      <c r="R50" s="55"/>
      <c r="S50" s="55"/>
      <c r="T50" s="55"/>
      <c r="U50" s="55"/>
      <c r="V50" s="55"/>
    </row>
    <row r="51" spans="1:31" s="15" customFormat="1" ht="66.95" hidden="1" customHeight="1" outlineLevel="1" x14ac:dyDescent="0.2">
      <c r="A51" s="18"/>
      <c r="E51" s="55"/>
      <c r="F51" s="55"/>
      <c r="G51" s="55"/>
      <c r="H51" s="55"/>
      <c r="J51" s="55"/>
      <c r="K51" s="55"/>
      <c r="L51" s="55"/>
      <c r="M51" s="55"/>
      <c r="N51" s="55"/>
      <c r="P51" s="55"/>
      <c r="Q51" s="55"/>
      <c r="R51" s="55"/>
      <c r="S51" s="55"/>
      <c r="T51" s="55"/>
      <c r="U51" s="55"/>
      <c r="V51" s="55"/>
    </row>
    <row r="52" spans="1:31" s="107" customFormat="1" ht="19.899999999999999" hidden="1" customHeight="1" outlineLevel="1" x14ac:dyDescent="0.25">
      <c r="B52" s="106" t="str">
        <f>+A24</f>
        <v>Homeownership</v>
      </c>
      <c r="C52" s="106"/>
      <c r="D52" s="106"/>
      <c r="I52" s="106" t="str">
        <f>+A25</f>
        <v>Health care costs</v>
      </c>
      <c r="T52" s="106"/>
      <c r="U52" s="106"/>
    </row>
    <row r="53" spans="1:31" s="15" customFormat="1" ht="66.95" hidden="1" customHeight="1" outlineLevel="1" x14ac:dyDescent="0.2">
      <c r="A53" s="18"/>
      <c r="F53" s="55"/>
      <c r="G53" s="55"/>
      <c r="H53" s="55"/>
      <c r="L53" s="55"/>
      <c r="M53" s="55"/>
      <c r="N53" s="55"/>
      <c r="Q53" s="55"/>
      <c r="R53" s="55"/>
      <c r="S53" s="55"/>
      <c r="T53" s="55"/>
      <c r="U53" s="55"/>
      <c r="V53" s="55"/>
      <c r="W53" s="55"/>
      <c r="X53" s="55"/>
      <c r="Y53" s="55"/>
      <c r="Z53" s="55"/>
      <c r="AA53" s="55"/>
      <c r="AB53" s="55"/>
      <c r="AC53" s="55"/>
      <c r="AD53" s="55"/>
      <c r="AE53" s="55"/>
    </row>
    <row r="54" spans="1:31" s="15" customFormat="1" ht="66.95" hidden="1" customHeight="1" outlineLevel="1" x14ac:dyDescent="0.2">
      <c r="A54" s="18"/>
      <c r="E54" s="55"/>
      <c r="F54" s="55"/>
      <c r="G54" s="55"/>
      <c r="H54" s="55"/>
      <c r="J54" s="55"/>
      <c r="K54" s="55"/>
      <c r="L54" s="55"/>
      <c r="M54" s="55"/>
      <c r="N54" s="55"/>
      <c r="P54" s="55"/>
      <c r="Q54" s="55"/>
      <c r="R54" s="55"/>
      <c r="S54" s="55"/>
      <c r="T54" s="55"/>
      <c r="U54" s="55"/>
      <c r="V54" s="55"/>
      <c r="W54" s="55"/>
      <c r="X54" s="55"/>
      <c r="Y54" s="55"/>
      <c r="Z54" s="55"/>
      <c r="AA54" s="55"/>
      <c r="AB54" s="55"/>
      <c r="AC54" s="55"/>
      <c r="AD54" s="55"/>
      <c r="AE54" s="55"/>
    </row>
    <row r="55" spans="1:31" s="15" customFormat="1" ht="66.95" hidden="1" customHeight="1" outlineLevel="1" x14ac:dyDescent="0.2">
      <c r="A55" s="18"/>
      <c r="E55" s="55"/>
      <c r="F55" s="55"/>
      <c r="G55" s="55"/>
      <c r="H55" s="55"/>
      <c r="J55" s="55"/>
      <c r="K55" s="55"/>
      <c r="L55" s="55"/>
      <c r="M55" s="55"/>
      <c r="N55" s="55"/>
      <c r="P55" s="55"/>
      <c r="Q55" s="55"/>
      <c r="R55" s="55"/>
      <c r="S55" s="55"/>
      <c r="T55" s="55"/>
      <c r="U55" s="55"/>
      <c r="V55" s="55"/>
      <c r="W55" s="55"/>
      <c r="X55" s="55"/>
      <c r="Y55" s="55"/>
      <c r="Z55" s="55"/>
      <c r="AA55" s="55"/>
      <c r="AB55" s="55"/>
      <c r="AC55" s="55"/>
      <c r="AD55" s="55"/>
      <c r="AE55" s="55"/>
    </row>
    <row r="56" spans="1:31" s="15" customFormat="1" ht="66.95" hidden="1" customHeight="1" outlineLevel="1" x14ac:dyDescent="0.2">
      <c r="A56" s="18"/>
      <c r="E56" s="55"/>
      <c r="F56" s="55"/>
      <c r="G56" s="55"/>
      <c r="H56" s="55"/>
      <c r="J56" s="55"/>
      <c r="K56" s="55"/>
      <c r="L56" s="55"/>
      <c r="M56" s="55"/>
      <c r="N56" s="55"/>
      <c r="P56" s="55"/>
      <c r="Q56" s="55"/>
      <c r="R56" s="55"/>
      <c r="S56" s="55"/>
      <c r="T56" s="55"/>
      <c r="U56" s="55"/>
      <c r="V56" s="55"/>
      <c r="W56" s="55"/>
      <c r="X56" s="55"/>
      <c r="Y56" s="55"/>
      <c r="Z56" s="55"/>
      <c r="AA56" s="55"/>
      <c r="AB56" s="55"/>
      <c r="AC56" s="55"/>
      <c r="AD56" s="55"/>
      <c r="AE56" s="55"/>
    </row>
    <row r="57" spans="1:31" ht="15" customHeight="1" collapsed="1" x14ac:dyDescent="0.25"/>
    <row r="58" spans="1:31" s="116" customFormat="1" ht="30" customHeight="1" x14ac:dyDescent="0.25">
      <c r="A58" s="114"/>
    </row>
    <row r="59" spans="1:31" s="116" customFormat="1" ht="30" customHeight="1" x14ac:dyDescent="0.25">
      <c r="A59" s="114"/>
    </row>
    <row r="60" spans="1:31" s="116" customFormat="1" ht="30" customHeight="1" x14ac:dyDescent="0.25">
      <c r="A60" s="114"/>
      <c r="B60" s="135"/>
      <c r="C60" s="135"/>
      <c r="D60" s="135"/>
      <c r="E60" s="135"/>
      <c r="F60" s="135"/>
      <c r="G60" s="135"/>
      <c r="H60" s="135"/>
      <c r="I60" s="135"/>
      <c r="J60" s="135"/>
      <c r="K60" s="135"/>
      <c r="L60" s="135"/>
      <c r="M60" s="135"/>
      <c r="N60" s="135"/>
      <c r="O60" s="135"/>
      <c r="P60" s="135"/>
      <c r="Q60" s="135"/>
      <c r="R60" s="135"/>
      <c r="S60" s="135"/>
    </row>
    <row r="61" spans="1:31" s="116" customFormat="1" ht="30" customHeight="1" x14ac:dyDescent="0.25">
      <c r="A61" s="114"/>
      <c r="B61" s="135"/>
      <c r="C61" s="135"/>
      <c r="D61" s="135"/>
      <c r="E61" s="135"/>
      <c r="F61" s="135"/>
      <c r="G61" s="135"/>
      <c r="H61" s="135"/>
      <c r="I61" s="135"/>
      <c r="J61" s="135"/>
      <c r="K61" s="135"/>
      <c r="L61" s="135"/>
      <c r="M61" s="135"/>
      <c r="N61" s="135"/>
      <c r="O61" s="135"/>
      <c r="P61" s="135"/>
      <c r="Q61" s="135"/>
      <c r="R61" s="135"/>
      <c r="S61" s="135"/>
    </row>
    <row r="62" spans="1:31" s="116" customFormat="1" ht="30" customHeight="1" x14ac:dyDescent="0.25">
      <c r="A62" s="114"/>
      <c r="B62" s="135"/>
      <c r="C62" s="135"/>
      <c r="D62" s="135"/>
      <c r="E62" s="135"/>
      <c r="F62" s="135"/>
      <c r="G62" s="135"/>
      <c r="H62" s="135"/>
      <c r="I62" s="135"/>
      <c r="J62" s="135"/>
      <c r="K62" s="135"/>
      <c r="L62" s="135"/>
      <c r="M62" s="135"/>
      <c r="N62" s="135"/>
      <c r="O62" s="135"/>
      <c r="P62" s="135"/>
      <c r="Q62" s="135"/>
      <c r="R62" s="135"/>
      <c r="S62" s="135"/>
    </row>
    <row r="63" spans="1:31" s="116" customFormat="1" ht="30" customHeight="1" x14ac:dyDescent="0.25">
      <c r="A63" s="114"/>
      <c r="B63" s="135"/>
      <c r="C63" s="135"/>
      <c r="D63" s="135"/>
      <c r="E63" s="135"/>
      <c r="F63" s="135"/>
      <c r="G63" s="135"/>
      <c r="H63" s="135"/>
      <c r="I63" s="135"/>
      <c r="J63" s="135"/>
      <c r="K63" s="135"/>
      <c r="L63" s="135"/>
      <c r="M63" s="135"/>
      <c r="N63" s="135"/>
      <c r="O63" s="135"/>
      <c r="P63" s="135"/>
      <c r="Q63" s="135"/>
    </row>
    <row r="64" spans="1:31" s="116" customFormat="1" ht="30" customHeight="1" x14ac:dyDescent="0.25">
      <c r="A64" s="114"/>
      <c r="B64" s="136"/>
      <c r="C64" s="136"/>
      <c r="D64" s="136"/>
      <c r="E64" s="136"/>
      <c r="F64" s="136"/>
      <c r="G64" s="136"/>
      <c r="H64" s="136"/>
      <c r="I64" s="136"/>
      <c r="J64" s="136"/>
      <c r="K64" s="136"/>
      <c r="L64" s="136"/>
      <c r="M64" s="136"/>
      <c r="N64" s="136"/>
      <c r="O64" s="136"/>
      <c r="P64" s="136"/>
      <c r="Q64" s="136"/>
    </row>
    <row r="65" spans="1:21" s="116" customFormat="1" ht="30" customHeight="1" x14ac:dyDescent="0.25">
      <c r="A65" s="114"/>
      <c r="B65" s="136"/>
      <c r="C65" s="136"/>
      <c r="D65" s="136"/>
      <c r="E65" s="136"/>
      <c r="F65" s="136"/>
      <c r="G65" s="136"/>
      <c r="H65" s="136"/>
      <c r="I65" s="136"/>
      <c r="J65" s="136"/>
      <c r="K65" s="136"/>
      <c r="L65" s="136"/>
      <c r="M65" s="136"/>
      <c r="N65" s="136"/>
      <c r="O65" s="136"/>
      <c r="P65" s="136"/>
      <c r="Q65" s="136"/>
    </row>
    <row r="66" spans="1:21" s="116" customFormat="1" ht="30" customHeight="1" x14ac:dyDescent="0.25">
      <c r="A66" s="114"/>
      <c r="B66" s="136"/>
      <c r="C66" s="136"/>
      <c r="D66" s="136"/>
      <c r="E66" s="136"/>
      <c r="F66" s="136"/>
      <c r="G66" s="136"/>
      <c r="H66" s="136"/>
      <c r="I66" s="136"/>
      <c r="J66" s="136"/>
      <c r="K66" s="136"/>
      <c r="L66" s="136"/>
      <c r="M66" s="136"/>
      <c r="N66" s="136"/>
      <c r="O66" s="136"/>
      <c r="P66" s="136"/>
      <c r="Q66" s="136"/>
    </row>
    <row r="67" spans="1:21" s="116" customFormat="1" ht="30" customHeight="1" x14ac:dyDescent="0.25">
      <c r="B67" s="135"/>
      <c r="C67" s="135"/>
      <c r="D67" s="135"/>
      <c r="E67" s="135"/>
      <c r="F67" s="135"/>
      <c r="G67" s="135"/>
      <c r="H67" s="135"/>
      <c r="I67" s="135"/>
      <c r="J67" s="135"/>
      <c r="K67" s="135"/>
      <c r="L67" s="135"/>
      <c r="M67" s="135"/>
      <c r="N67" s="135"/>
      <c r="O67" s="135"/>
    </row>
    <row r="68" spans="1:21" s="116" customFormat="1" ht="30" customHeight="1" x14ac:dyDescent="0.25">
      <c r="A68" s="114"/>
      <c r="B68" s="135"/>
      <c r="C68" s="135"/>
      <c r="D68" s="135"/>
      <c r="E68" s="135"/>
      <c r="F68" s="135"/>
      <c r="G68" s="135"/>
      <c r="H68" s="135"/>
      <c r="I68" s="135"/>
      <c r="J68" s="135"/>
      <c r="K68" s="135"/>
      <c r="L68" s="135"/>
      <c r="M68" s="135"/>
      <c r="N68" s="135"/>
      <c r="O68" s="135"/>
      <c r="P68" s="135"/>
    </row>
    <row r="69" spans="1:21" s="116" customFormat="1" ht="30" customHeight="1" x14ac:dyDescent="0.25">
      <c r="A69" s="114"/>
      <c r="B69" s="135"/>
      <c r="C69" s="135"/>
      <c r="D69" s="135"/>
      <c r="E69" s="135"/>
      <c r="F69" s="135"/>
      <c r="G69" s="135"/>
      <c r="H69" s="135"/>
      <c r="I69" s="135"/>
      <c r="J69" s="135"/>
      <c r="K69" s="135"/>
      <c r="L69" s="135"/>
      <c r="M69" s="135"/>
      <c r="N69" s="135"/>
      <c r="O69" s="135"/>
      <c r="P69" s="135"/>
      <c r="Q69" s="135"/>
    </row>
    <row r="70" spans="1:21" s="116" customFormat="1" ht="30" customHeight="1" x14ac:dyDescent="0.25">
      <c r="A70" s="114"/>
      <c r="B70" s="137"/>
      <c r="C70" s="137"/>
      <c r="D70" s="137"/>
      <c r="E70" s="137"/>
      <c r="F70" s="137"/>
      <c r="G70" s="137"/>
      <c r="H70" s="137"/>
      <c r="I70" s="137"/>
      <c r="J70" s="137"/>
      <c r="K70" s="137"/>
      <c r="L70" s="137"/>
      <c r="M70" s="137"/>
      <c r="N70" s="137"/>
      <c r="O70" s="137"/>
      <c r="P70" s="137"/>
      <c r="Q70" s="137"/>
      <c r="R70" s="137"/>
      <c r="S70" s="137"/>
    </row>
    <row r="71" spans="1:21" s="116" customFormat="1" ht="30" customHeight="1" x14ac:dyDescent="0.25">
      <c r="A71" s="114"/>
      <c r="B71" s="135"/>
      <c r="C71" s="135"/>
      <c r="D71" s="135"/>
      <c r="E71" s="135"/>
      <c r="F71" s="135"/>
      <c r="G71" s="135"/>
      <c r="H71" s="135"/>
      <c r="I71" s="135"/>
      <c r="J71" s="135"/>
      <c r="K71" s="135"/>
      <c r="L71" s="135"/>
      <c r="M71" s="135"/>
    </row>
    <row r="72" spans="1:21" s="116" customFormat="1" ht="30" customHeight="1" x14ac:dyDescent="0.25">
      <c r="A72" s="114"/>
      <c r="B72" s="135"/>
      <c r="C72" s="135"/>
      <c r="D72" s="135"/>
      <c r="E72" s="135"/>
      <c r="F72" s="135"/>
      <c r="G72" s="135"/>
      <c r="H72" s="135"/>
      <c r="I72" s="135"/>
      <c r="J72" s="135"/>
      <c r="K72" s="135"/>
      <c r="L72" s="135"/>
      <c r="M72" s="135"/>
      <c r="N72" s="135"/>
    </row>
    <row r="73" spans="1:21" s="116" customFormat="1" ht="30" customHeight="1" x14ac:dyDescent="0.25">
      <c r="B73" s="135"/>
      <c r="C73" s="135"/>
      <c r="D73" s="135"/>
      <c r="E73" s="135"/>
      <c r="F73" s="135"/>
      <c r="I73" s="135"/>
      <c r="J73" s="135"/>
      <c r="K73" s="135"/>
      <c r="L73" s="135"/>
      <c r="M73" s="135"/>
      <c r="N73" s="135"/>
      <c r="P73" s="135"/>
      <c r="Q73" s="135"/>
      <c r="R73" s="135"/>
      <c r="S73" s="135"/>
    </row>
    <row r="74" spans="1:21" s="116" customFormat="1" ht="30" customHeight="1" x14ac:dyDescent="0.25">
      <c r="A74" s="114"/>
      <c r="B74" s="135"/>
      <c r="C74" s="135"/>
      <c r="D74" s="135"/>
      <c r="E74" s="135"/>
      <c r="F74" s="135"/>
      <c r="I74" s="135"/>
      <c r="J74" s="135"/>
      <c r="K74" s="135"/>
      <c r="L74" s="135"/>
      <c r="M74" s="135"/>
      <c r="N74" s="135"/>
      <c r="P74" s="135"/>
      <c r="Q74" s="135"/>
      <c r="R74" s="135"/>
      <c r="S74" s="135"/>
      <c r="T74" s="135"/>
      <c r="U74" s="135"/>
    </row>
    <row r="75" spans="1:21" s="116" customFormat="1" ht="30" customHeight="1" x14ac:dyDescent="0.25">
      <c r="A75" s="114"/>
      <c r="B75" s="306"/>
      <c r="C75" s="306"/>
      <c r="D75" s="306"/>
      <c r="E75" s="306"/>
      <c r="F75" s="306"/>
      <c r="G75" s="306"/>
      <c r="H75" s="306"/>
      <c r="I75" s="306"/>
      <c r="L75" s="114"/>
      <c r="M75" s="306"/>
      <c r="N75" s="306"/>
      <c r="O75" s="306"/>
      <c r="P75" s="306"/>
      <c r="Q75" s="306"/>
      <c r="R75" s="306"/>
      <c r="S75" s="138"/>
    </row>
    <row r="76" spans="1:21" s="116" customFormat="1" ht="30" customHeight="1" x14ac:dyDescent="0.25">
      <c r="A76" s="114"/>
      <c r="L76" s="114"/>
    </row>
    <row r="77" spans="1:21" s="116" customFormat="1" ht="30" customHeight="1" x14ac:dyDescent="0.25">
      <c r="A77" s="114"/>
      <c r="B77" s="135"/>
      <c r="C77" s="135"/>
      <c r="D77" s="135"/>
      <c r="E77" s="135"/>
      <c r="F77" s="135"/>
      <c r="G77" s="135"/>
      <c r="H77" s="135"/>
      <c r="I77" s="135"/>
      <c r="L77" s="114"/>
      <c r="M77" s="135"/>
      <c r="N77" s="135"/>
      <c r="O77" s="135"/>
      <c r="P77" s="135"/>
      <c r="Q77" s="135"/>
      <c r="R77" s="135"/>
      <c r="S77" s="135"/>
    </row>
    <row r="78" spans="1:21" s="116" customFormat="1" ht="30" customHeight="1" x14ac:dyDescent="0.25">
      <c r="A78" s="114"/>
    </row>
    <row r="79" spans="1:21" s="116" customFormat="1" ht="30" customHeight="1" x14ac:dyDescent="0.25">
      <c r="A79" s="114"/>
    </row>
    <row r="80" spans="1:21" s="116" customFormat="1" ht="30" customHeight="1" x14ac:dyDescent="0.25">
      <c r="A80" s="114"/>
      <c r="B80" s="135"/>
      <c r="C80" s="135"/>
      <c r="D80" s="135"/>
      <c r="E80" s="135"/>
      <c r="F80" s="135"/>
    </row>
    <row r="81" spans="1:6" s="116" customFormat="1" ht="30" customHeight="1" x14ac:dyDescent="0.25">
      <c r="A81" s="114"/>
      <c r="B81" s="135"/>
      <c r="C81" s="135"/>
      <c r="D81" s="135"/>
      <c r="E81" s="135"/>
      <c r="F81" s="135"/>
    </row>
    <row r="82" spans="1:6" s="116" customFormat="1" ht="30" customHeight="1" x14ac:dyDescent="0.25">
      <c r="A82" s="114"/>
      <c r="B82" s="135"/>
      <c r="C82" s="135"/>
      <c r="D82" s="135"/>
      <c r="E82" s="135"/>
      <c r="F82" s="135"/>
    </row>
    <row r="83" spans="1:6" s="116" customFormat="1" ht="30" customHeight="1" x14ac:dyDescent="0.25">
      <c r="A83" s="114"/>
      <c r="B83" s="135"/>
      <c r="C83" s="135"/>
      <c r="D83" s="135"/>
      <c r="E83" s="135"/>
      <c r="F83" s="135"/>
    </row>
    <row r="84" spans="1:6" s="116" customFormat="1" ht="30" customHeight="1" x14ac:dyDescent="0.25">
      <c r="A84" s="114"/>
      <c r="B84" s="135"/>
      <c r="C84" s="135"/>
      <c r="D84" s="135"/>
      <c r="E84" s="135"/>
      <c r="F84" s="135"/>
    </row>
    <row r="85" spans="1:6" s="116" customFormat="1" ht="30" customHeight="1" x14ac:dyDescent="0.25">
      <c r="A85" s="114"/>
    </row>
    <row r="86" spans="1:6" s="116" customFormat="1" ht="30" customHeight="1" x14ac:dyDescent="0.25">
      <c r="A86" s="114"/>
    </row>
    <row r="87" spans="1:6" s="116" customFormat="1" ht="30" customHeight="1" x14ac:dyDescent="0.25">
      <c r="A87" s="114"/>
    </row>
    <row r="88" spans="1:6" s="116" customFormat="1" ht="30" customHeight="1" x14ac:dyDescent="0.25">
      <c r="A88" s="114"/>
    </row>
    <row r="89" spans="1:6" s="116" customFormat="1" ht="30" customHeight="1" x14ac:dyDescent="0.25">
      <c r="A89" s="114"/>
    </row>
    <row r="90" spans="1:6" s="116" customFormat="1" ht="30" customHeight="1" x14ac:dyDescent="0.25">
      <c r="A90" s="114"/>
    </row>
    <row r="91" spans="1:6" s="116" customFormat="1" ht="30" customHeight="1" x14ac:dyDescent="0.25">
      <c r="A91" s="114"/>
    </row>
    <row r="92" spans="1:6" s="116" customFormat="1" ht="30" customHeight="1" x14ac:dyDescent="0.25">
      <c r="A92" s="114"/>
    </row>
    <row r="93" spans="1:6" s="116" customFormat="1" ht="30" customHeight="1" x14ac:dyDescent="0.25">
      <c r="A93" s="114"/>
    </row>
    <row r="94" spans="1:6" s="116" customFormat="1" ht="30" customHeight="1" x14ac:dyDescent="0.25">
      <c r="A94" s="114"/>
    </row>
    <row r="95" spans="1:6" s="116" customFormat="1" ht="30" customHeight="1" x14ac:dyDescent="0.25">
      <c r="A95" s="114"/>
    </row>
    <row r="96" spans="1:6" s="116" customFormat="1" ht="30" customHeight="1" x14ac:dyDescent="0.25">
      <c r="A96" s="114"/>
    </row>
    <row r="97" spans="1:1" s="116" customFormat="1" ht="30" customHeight="1" x14ac:dyDescent="0.25">
      <c r="A97" s="114"/>
    </row>
    <row r="98" spans="1:1" s="116" customFormat="1" ht="30" customHeight="1" x14ac:dyDescent="0.25">
      <c r="A98" s="114"/>
    </row>
    <row r="99" spans="1:1" s="116" customFormat="1" ht="30" customHeight="1" x14ac:dyDescent="0.25">
      <c r="A99" s="114"/>
    </row>
    <row r="100" spans="1:1" s="116" customFormat="1" ht="30" customHeight="1" x14ac:dyDescent="0.25">
      <c r="A100" s="114"/>
    </row>
    <row r="101" spans="1:1" s="116" customFormat="1" ht="30" customHeight="1" x14ac:dyDescent="0.25">
      <c r="A101" s="114"/>
    </row>
    <row r="102" spans="1:1" s="116" customFormat="1" ht="30" customHeight="1" x14ac:dyDescent="0.25">
      <c r="A102" s="114"/>
    </row>
    <row r="103" spans="1:1" s="116" customFormat="1" ht="30" customHeight="1" x14ac:dyDescent="0.25">
      <c r="A103" s="114"/>
    </row>
    <row r="104" spans="1:1" s="116" customFormat="1" ht="30" customHeight="1" x14ac:dyDescent="0.25">
      <c r="A104" s="114"/>
    </row>
    <row r="105" spans="1:1" s="116" customFormat="1" ht="30" customHeight="1" x14ac:dyDescent="0.25">
      <c r="A105" s="114"/>
    </row>
    <row r="106" spans="1:1" s="116" customFormat="1" ht="30" customHeight="1" x14ac:dyDescent="0.25">
      <c r="A106" s="114"/>
    </row>
    <row r="107" spans="1:1" s="116" customFormat="1" ht="30" customHeight="1" x14ac:dyDescent="0.25">
      <c r="A107" s="114"/>
    </row>
    <row r="108" spans="1:1" s="116" customFormat="1" ht="30" customHeight="1" x14ac:dyDescent="0.25">
      <c r="A108" s="114"/>
    </row>
    <row r="109" spans="1:1" s="116" customFormat="1" ht="30" customHeight="1" x14ac:dyDescent="0.25">
      <c r="A109" s="114"/>
    </row>
    <row r="110" spans="1:1" s="116" customFormat="1" ht="30" customHeight="1" x14ac:dyDescent="0.25">
      <c r="A110" s="114"/>
    </row>
    <row r="111" spans="1:1" s="116" customFormat="1" ht="30" customHeight="1" x14ac:dyDescent="0.25">
      <c r="A111" s="114"/>
    </row>
    <row r="112" spans="1:1" s="116" customFormat="1" ht="30" customHeight="1" x14ac:dyDescent="0.25">
      <c r="A112" s="114"/>
    </row>
    <row r="113" spans="1:1" s="116" customFormat="1" ht="30" customHeight="1" x14ac:dyDescent="0.25">
      <c r="A113" s="114"/>
    </row>
    <row r="114" spans="1:1" s="116" customFormat="1" ht="30" customHeight="1" x14ac:dyDescent="0.25">
      <c r="A114" s="114"/>
    </row>
    <row r="115" spans="1:1" s="116" customFormat="1" ht="30" customHeight="1" x14ac:dyDescent="0.25">
      <c r="A115" s="114"/>
    </row>
    <row r="116" spans="1:1" s="116" customFormat="1" ht="30" customHeight="1" x14ac:dyDescent="0.25">
      <c r="A116" s="114"/>
    </row>
    <row r="117" spans="1:1" s="116" customFormat="1" ht="30" customHeight="1" x14ac:dyDescent="0.25">
      <c r="A117" s="114"/>
    </row>
    <row r="118" spans="1:1" s="116" customFormat="1" ht="30" customHeight="1" x14ac:dyDescent="0.25">
      <c r="A118" s="114"/>
    </row>
    <row r="119" spans="1:1" s="116" customFormat="1" ht="30" customHeight="1" x14ac:dyDescent="0.25">
      <c r="A119" s="114"/>
    </row>
    <row r="120" spans="1:1" s="116" customFormat="1" ht="30" customHeight="1" x14ac:dyDescent="0.25">
      <c r="A120" s="114"/>
    </row>
    <row r="121" spans="1:1" s="116" customFormat="1" ht="30" customHeight="1" x14ac:dyDescent="0.25">
      <c r="A121" s="114"/>
    </row>
    <row r="122" spans="1:1" s="116" customFormat="1" ht="30" customHeight="1" x14ac:dyDescent="0.25">
      <c r="A122" s="114"/>
    </row>
    <row r="123" spans="1:1" s="116" customFormat="1" ht="30" customHeight="1" x14ac:dyDescent="0.25">
      <c r="A123" s="114"/>
    </row>
    <row r="124" spans="1:1" s="116" customFormat="1" ht="30" customHeight="1" x14ac:dyDescent="0.25">
      <c r="A124" s="114"/>
    </row>
    <row r="125" spans="1:1" s="116" customFormat="1" ht="30" customHeight="1" x14ac:dyDescent="0.25">
      <c r="A125" s="114"/>
    </row>
    <row r="126" spans="1:1" s="116" customFormat="1" ht="30" customHeight="1" x14ac:dyDescent="0.25">
      <c r="A126" s="114"/>
    </row>
    <row r="127" spans="1:1" s="116" customFormat="1" ht="30" customHeight="1" x14ac:dyDescent="0.25">
      <c r="A127" s="114"/>
    </row>
    <row r="128" spans="1:1" s="116" customFormat="1" ht="30" customHeight="1" x14ac:dyDescent="0.25">
      <c r="A128" s="114"/>
    </row>
    <row r="129" spans="1:1" s="116" customFormat="1" ht="30" customHeight="1" x14ac:dyDescent="0.25">
      <c r="A129" s="114"/>
    </row>
    <row r="130" spans="1:1" s="116" customFormat="1" ht="30" customHeight="1" x14ac:dyDescent="0.25">
      <c r="A130" s="114"/>
    </row>
    <row r="131" spans="1:1" s="116" customFormat="1" ht="30" customHeight="1" x14ac:dyDescent="0.25">
      <c r="A131" s="114"/>
    </row>
    <row r="132" spans="1:1" s="116" customFormat="1" ht="30" customHeight="1" x14ac:dyDescent="0.25">
      <c r="A132" s="114"/>
    </row>
    <row r="133" spans="1:1" s="116" customFormat="1" ht="30" customHeight="1" x14ac:dyDescent="0.25">
      <c r="A133" s="114"/>
    </row>
    <row r="134" spans="1:1" s="116" customFormat="1" ht="30" customHeight="1" x14ac:dyDescent="0.25">
      <c r="A134" s="114"/>
    </row>
    <row r="135" spans="1:1" s="116" customFormat="1" ht="30" customHeight="1" x14ac:dyDescent="0.25">
      <c r="A135" s="114"/>
    </row>
    <row r="136" spans="1:1" s="116" customFormat="1" ht="30" customHeight="1" x14ac:dyDescent="0.25">
      <c r="A136" s="114"/>
    </row>
    <row r="137" spans="1:1" s="116" customFormat="1" ht="30" customHeight="1" x14ac:dyDescent="0.25">
      <c r="A137" s="114"/>
    </row>
    <row r="138" spans="1:1" s="116" customFormat="1" ht="30" customHeight="1" x14ac:dyDescent="0.25">
      <c r="A138" s="114"/>
    </row>
    <row r="139" spans="1:1" s="116" customFormat="1" ht="30" customHeight="1" x14ac:dyDescent="0.25">
      <c r="A139" s="114"/>
    </row>
    <row r="140" spans="1:1" s="116" customFormat="1" ht="30" customHeight="1" x14ac:dyDescent="0.25">
      <c r="A140" s="114"/>
    </row>
    <row r="141" spans="1:1" s="116" customFormat="1" ht="30" customHeight="1" x14ac:dyDescent="0.25">
      <c r="A141" s="114"/>
    </row>
    <row r="142" spans="1:1" s="116" customFormat="1" ht="30" customHeight="1" x14ac:dyDescent="0.25">
      <c r="A142" s="114"/>
    </row>
    <row r="143" spans="1:1" s="116" customFormat="1" ht="30" customHeight="1" x14ac:dyDescent="0.25">
      <c r="A143" s="114"/>
    </row>
    <row r="144" spans="1:1" s="116" customFormat="1" ht="30" customHeight="1" x14ac:dyDescent="0.25">
      <c r="A144" s="114"/>
    </row>
    <row r="145" spans="1:1" s="116" customFormat="1" ht="30" customHeight="1" x14ac:dyDescent="0.25">
      <c r="A145" s="114"/>
    </row>
    <row r="146" spans="1:1" s="116" customFormat="1" ht="30" customHeight="1" x14ac:dyDescent="0.25">
      <c r="A146" s="114"/>
    </row>
    <row r="147" spans="1:1" s="116" customFormat="1" ht="30" customHeight="1" x14ac:dyDescent="0.25">
      <c r="A147" s="114"/>
    </row>
    <row r="148" spans="1:1" s="116" customFormat="1" ht="30" customHeight="1" x14ac:dyDescent="0.25">
      <c r="A148" s="114"/>
    </row>
    <row r="149" spans="1:1" s="116" customFormat="1" ht="30" customHeight="1" x14ac:dyDescent="0.25">
      <c r="A149" s="114"/>
    </row>
    <row r="150" spans="1:1" s="116" customFormat="1" ht="30" customHeight="1" x14ac:dyDescent="0.25">
      <c r="A150" s="114"/>
    </row>
    <row r="151" spans="1:1" s="116" customFormat="1" ht="30" customHeight="1" x14ac:dyDescent="0.25">
      <c r="A151" s="114"/>
    </row>
    <row r="152" spans="1:1" s="116" customFormat="1" ht="30" customHeight="1" x14ac:dyDescent="0.25">
      <c r="A152" s="114"/>
    </row>
    <row r="153" spans="1:1" s="111" customFormat="1" ht="30" customHeight="1" x14ac:dyDescent="0.25">
      <c r="A153" s="110"/>
    </row>
    <row r="154" spans="1:1" s="111" customFormat="1" ht="30" customHeight="1" x14ac:dyDescent="0.25">
      <c r="A154" s="110"/>
    </row>
    <row r="155" spans="1:1" s="111" customFormat="1" ht="30" customHeight="1" x14ac:dyDescent="0.25">
      <c r="A155" s="110"/>
    </row>
    <row r="156" spans="1:1" s="111" customFormat="1" ht="30" customHeight="1" x14ac:dyDescent="0.25">
      <c r="A156" s="110"/>
    </row>
    <row r="157" spans="1:1" s="111" customFormat="1" ht="30" customHeight="1" x14ac:dyDescent="0.25">
      <c r="A157" s="110"/>
    </row>
    <row r="158" spans="1:1" s="111" customFormat="1" ht="30" customHeight="1" x14ac:dyDescent="0.25">
      <c r="A158" s="110"/>
    </row>
  </sheetData>
  <mergeCells count="10">
    <mergeCell ref="W15:W17"/>
    <mergeCell ref="W18:W20"/>
    <mergeCell ref="A27:W27"/>
    <mergeCell ref="A40:W40"/>
    <mergeCell ref="B75:E75"/>
    <mergeCell ref="F75:G75"/>
    <mergeCell ref="H75:I75"/>
    <mergeCell ref="M75:N75"/>
    <mergeCell ref="O75:P75"/>
    <mergeCell ref="Q75:R75"/>
  </mergeCells>
  <hyperlinks>
    <hyperlink ref="A1" location="'Table of Contents'!A1" display="Back to content sheet" xr:uid="{43330992-2951-4087-AD33-35291E513C9A}"/>
  </hyperlinks>
  <pageMargins left="0.7" right="0.7" top="0.75" bottom="0.75" header="0.3" footer="0.3"/>
  <pageSetup paperSize="9" orientation="portrait" r:id="rId1"/>
  <drawing r:id="rId2"/>
  <legacy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7B8B0C-783E-4B6E-B515-31810AFE00FE}">
  <sheetPr>
    <tabColor theme="4"/>
  </sheetPr>
  <dimension ref="A1:A1048576"/>
  <sheetViews>
    <sheetView workbookViewId="0"/>
  </sheetViews>
  <sheetFormatPr defaultColWidth="8.85546875" defaultRowHeight="15" x14ac:dyDescent="0.25"/>
  <cols>
    <col min="1" max="16384" width="8.85546875" style="140"/>
  </cols>
  <sheetData>
    <row r="1" spans="1:1" x14ac:dyDescent="0.25">
      <c r="A1" s="139" t="s">
        <v>16</v>
      </c>
    </row>
    <row r="3" spans="1:1" ht="18.75" x14ac:dyDescent="0.3">
      <c r="A3" s="141" t="s">
        <v>433</v>
      </c>
    </row>
    <row r="1048576" spans="1:1" x14ac:dyDescent="0.25">
      <c r="A1048576" s="140" t="s">
        <v>434</v>
      </c>
    </row>
  </sheetData>
  <hyperlinks>
    <hyperlink ref="A1" location="'Table of Contents'!A1" display="Back to content sheet" xr:uid="{15597D4B-4F09-437F-B08B-5383E0B86DAA}"/>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673BE2-F710-4815-80E4-7FCA930E6D94}">
  <dimension ref="A2:C56"/>
  <sheetViews>
    <sheetView showGridLines="0" zoomScaleNormal="100" workbookViewId="0">
      <selection activeCell="A3" sqref="A3"/>
    </sheetView>
  </sheetViews>
  <sheetFormatPr defaultColWidth="11.42578125" defaultRowHeight="12.75" x14ac:dyDescent="0.25"/>
  <cols>
    <col min="1" max="1" width="14.7109375" style="142" customWidth="1"/>
    <col min="2" max="2" width="50.42578125" style="162" customWidth="1"/>
    <col min="3" max="3" width="87.5703125" style="163" customWidth="1"/>
    <col min="4" max="16384" width="11.42578125" style="142"/>
  </cols>
  <sheetData>
    <row r="2" spans="1:3" ht="18.75" customHeight="1" x14ac:dyDescent="0.25">
      <c r="B2" s="312" t="s">
        <v>435</v>
      </c>
      <c r="C2" s="312"/>
    </row>
    <row r="3" spans="1:3" ht="15.75" x14ac:dyDescent="0.25">
      <c r="A3" s="143" t="s">
        <v>436</v>
      </c>
      <c r="B3" s="143" t="s">
        <v>141</v>
      </c>
      <c r="C3" s="143" t="s">
        <v>437</v>
      </c>
    </row>
    <row r="4" spans="1:3" ht="25.5" x14ac:dyDescent="0.25">
      <c r="A4" s="307" t="s">
        <v>438</v>
      </c>
      <c r="B4" s="144" t="s">
        <v>439</v>
      </c>
      <c r="C4" s="145" t="s">
        <v>440</v>
      </c>
    </row>
    <row r="5" spans="1:3" ht="38.25" x14ac:dyDescent="0.25">
      <c r="A5" s="307"/>
      <c r="B5" s="144" t="s">
        <v>441</v>
      </c>
      <c r="C5" s="145" t="s">
        <v>442</v>
      </c>
    </row>
    <row r="6" spans="1:3" x14ac:dyDescent="0.25">
      <c r="A6" s="307"/>
      <c r="B6" s="144" t="s">
        <v>443</v>
      </c>
      <c r="C6" s="146" t="s">
        <v>444</v>
      </c>
    </row>
    <row r="7" spans="1:3" ht="25.5" x14ac:dyDescent="0.25">
      <c r="A7" s="307"/>
      <c r="B7" s="144" t="s">
        <v>445</v>
      </c>
      <c r="C7" s="145" t="s">
        <v>446</v>
      </c>
    </row>
    <row r="8" spans="1:3" x14ac:dyDescent="0.25">
      <c r="A8" s="307"/>
      <c r="B8" s="144" t="s">
        <v>447</v>
      </c>
      <c r="C8" s="146" t="s">
        <v>448</v>
      </c>
    </row>
    <row r="9" spans="1:3" x14ac:dyDescent="0.25">
      <c r="A9" s="307"/>
      <c r="B9" s="144" t="s">
        <v>449</v>
      </c>
      <c r="C9" s="146" t="s">
        <v>450</v>
      </c>
    </row>
    <row r="10" spans="1:3" x14ac:dyDescent="0.25">
      <c r="A10" s="307"/>
      <c r="B10" s="144" t="s">
        <v>451</v>
      </c>
      <c r="C10" s="147" t="s">
        <v>95</v>
      </c>
    </row>
    <row r="11" spans="1:3" x14ac:dyDescent="0.25">
      <c r="A11" s="307"/>
      <c r="B11" s="144" t="s">
        <v>452</v>
      </c>
      <c r="C11" s="147" t="s">
        <v>95</v>
      </c>
    </row>
    <row r="12" spans="1:3" x14ac:dyDescent="0.25">
      <c r="A12" s="307"/>
      <c r="B12" s="144" t="s">
        <v>453</v>
      </c>
      <c r="C12" s="147" t="s">
        <v>95</v>
      </c>
    </row>
    <row r="13" spans="1:3" x14ac:dyDescent="0.25">
      <c r="A13" s="307"/>
      <c r="B13" s="144" t="s">
        <v>454</v>
      </c>
      <c r="C13" s="147" t="s">
        <v>95</v>
      </c>
    </row>
    <row r="14" spans="1:3" x14ac:dyDescent="0.25">
      <c r="A14" s="307"/>
      <c r="B14" s="144" t="s">
        <v>455</v>
      </c>
      <c r="C14" s="146" t="s">
        <v>444</v>
      </c>
    </row>
    <row r="15" spans="1:3" ht="38.25" x14ac:dyDescent="0.25">
      <c r="A15" s="307"/>
      <c r="B15" s="144" t="s">
        <v>456</v>
      </c>
      <c r="C15" s="145" t="s">
        <v>457</v>
      </c>
    </row>
    <row r="16" spans="1:3" x14ac:dyDescent="0.25">
      <c r="A16" s="307" t="s">
        <v>458</v>
      </c>
      <c r="B16" s="308" t="s">
        <v>459</v>
      </c>
      <c r="C16" s="309"/>
    </row>
    <row r="17" spans="1:3" x14ac:dyDescent="0.25">
      <c r="A17" s="307"/>
      <c r="B17" s="144" t="s">
        <v>460</v>
      </c>
      <c r="C17" s="148">
        <v>0.11</v>
      </c>
    </row>
    <row r="18" spans="1:3" ht="25.5" x14ac:dyDescent="0.25">
      <c r="A18" s="307"/>
      <c r="B18" s="144" t="s">
        <v>461</v>
      </c>
      <c r="C18" s="149" t="s">
        <v>462</v>
      </c>
    </row>
    <row r="19" spans="1:3" x14ac:dyDescent="0.25">
      <c r="A19" s="307"/>
      <c r="B19" s="144" t="s">
        <v>463</v>
      </c>
      <c r="C19" s="146" t="s">
        <v>464</v>
      </c>
    </row>
    <row r="20" spans="1:3" ht="63.75" x14ac:dyDescent="0.25">
      <c r="A20" s="307"/>
      <c r="B20" s="144" t="s">
        <v>465</v>
      </c>
      <c r="C20" s="150" t="s">
        <v>466</v>
      </c>
    </row>
    <row r="21" spans="1:3" x14ac:dyDescent="0.25">
      <c r="A21" s="307"/>
      <c r="B21" s="144" t="s">
        <v>467</v>
      </c>
      <c r="C21" s="151"/>
    </row>
    <row r="22" spans="1:3" x14ac:dyDescent="0.25">
      <c r="A22" s="307"/>
      <c r="B22" s="313" t="s">
        <v>468</v>
      </c>
      <c r="C22" s="314"/>
    </row>
    <row r="23" spans="1:3" x14ac:dyDescent="0.25">
      <c r="A23" s="307"/>
      <c r="B23" s="144" t="s">
        <v>469</v>
      </c>
      <c r="C23" s="146">
        <v>65</v>
      </c>
    </row>
    <row r="24" spans="1:3" x14ac:dyDescent="0.25">
      <c r="A24" s="307"/>
      <c r="B24" s="152" t="s">
        <v>470</v>
      </c>
      <c r="C24" s="146">
        <v>60</v>
      </c>
    </row>
    <row r="25" spans="1:3" x14ac:dyDescent="0.25">
      <c r="A25" s="307"/>
      <c r="B25" s="152" t="s">
        <v>471</v>
      </c>
      <c r="C25" s="153" t="s">
        <v>472</v>
      </c>
    </row>
    <row r="26" spans="1:3" ht="76.5" x14ac:dyDescent="0.25">
      <c r="A26" s="307"/>
      <c r="B26" s="152" t="s">
        <v>473</v>
      </c>
      <c r="C26" s="154" t="s">
        <v>474</v>
      </c>
    </row>
    <row r="27" spans="1:3" x14ac:dyDescent="0.25">
      <c r="A27" s="307"/>
      <c r="B27" s="308" t="s">
        <v>475</v>
      </c>
      <c r="C27" s="315"/>
    </row>
    <row r="28" spans="1:3" ht="38.25" x14ac:dyDescent="0.25">
      <c r="A28" s="307"/>
      <c r="B28" s="144" t="s">
        <v>476</v>
      </c>
      <c r="C28" s="155" t="s">
        <v>477</v>
      </c>
    </row>
    <row r="29" spans="1:3" x14ac:dyDescent="0.25">
      <c r="A29" s="307"/>
      <c r="B29" s="144" t="s">
        <v>478</v>
      </c>
      <c r="C29" s="156">
        <v>30</v>
      </c>
    </row>
    <row r="30" spans="1:3" ht="51" x14ac:dyDescent="0.2">
      <c r="A30" s="307"/>
      <c r="B30" s="144" t="s">
        <v>479</v>
      </c>
      <c r="C30" s="157" t="s">
        <v>480</v>
      </c>
    </row>
    <row r="31" spans="1:3" x14ac:dyDescent="0.25">
      <c r="A31" s="307"/>
      <c r="B31" s="308" t="s">
        <v>481</v>
      </c>
      <c r="C31" s="309"/>
    </row>
    <row r="32" spans="1:3" x14ac:dyDescent="0.25">
      <c r="A32" s="307"/>
      <c r="B32" s="144" t="s">
        <v>482</v>
      </c>
      <c r="C32" s="158" t="s">
        <v>448</v>
      </c>
    </row>
    <row r="33" spans="1:3" x14ac:dyDescent="0.25">
      <c r="A33" s="307"/>
      <c r="B33" s="144" t="s">
        <v>483</v>
      </c>
      <c r="C33" s="159" t="s">
        <v>484</v>
      </c>
    </row>
    <row r="34" spans="1:3" x14ac:dyDescent="0.25">
      <c r="A34" s="307" t="s">
        <v>485</v>
      </c>
      <c r="B34" s="308" t="s">
        <v>486</v>
      </c>
      <c r="C34" s="309"/>
    </row>
    <row r="35" spans="1:3" x14ac:dyDescent="0.25">
      <c r="A35" s="307"/>
      <c r="B35" s="144" t="s">
        <v>487</v>
      </c>
      <c r="C35" s="146" t="s">
        <v>448</v>
      </c>
    </row>
    <row r="36" spans="1:3" x14ac:dyDescent="0.25">
      <c r="A36" s="307"/>
      <c r="B36" s="144" t="s">
        <v>488</v>
      </c>
      <c r="C36" s="146" t="s">
        <v>448</v>
      </c>
    </row>
    <row r="37" spans="1:3" x14ac:dyDescent="0.25">
      <c r="A37" s="307"/>
      <c r="B37" s="144" t="s">
        <v>489</v>
      </c>
      <c r="C37" s="146" t="s">
        <v>444</v>
      </c>
    </row>
    <row r="38" spans="1:3" x14ac:dyDescent="0.25">
      <c r="A38" s="307"/>
      <c r="B38" s="308" t="s">
        <v>490</v>
      </c>
      <c r="C38" s="309"/>
    </row>
    <row r="39" spans="1:3" x14ac:dyDescent="0.25">
      <c r="A39" s="307"/>
      <c r="B39" s="144" t="s">
        <v>491</v>
      </c>
      <c r="C39" s="147" t="s">
        <v>484</v>
      </c>
    </row>
    <row r="40" spans="1:3" x14ac:dyDescent="0.25">
      <c r="A40" s="307"/>
      <c r="B40" s="144" t="s">
        <v>492</v>
      </c>
      <c r="C40" s="147" t="s">
        <v>484</v>
      </c>
    </row>
    <row r="41" spans="1:3" x14ac:dyDescent="0.25">
      <c r="A41" s="307"/>
      <c r="B41" s="144" t="s">
        <v>493</v>
      </c>
      <c r="C41" s="147" t="s">
        <v>484</v>
      </c>
    </row>
    <row r="42" spans="1:3" x14ac:dyDescent="0.25">
      <c r="A42" s="307"/>
      <c r="B42" s="144" t="s">
        <v>494</v>
      </c>
      <c r="C42" s="147" t="s">
        <v>484</v>
      </c>
    </row>
    <row r="43" spans="1:3" x14ac:dyDescent="0.25">
      <c r="A43" s="307"/>
      <c r="B43" s="144" t="s">
        <v>495</v>
      </c>
      <c r="C43" s="147" t="s">
        <v>484</v>
      </c>
    </row>
    <row r="44" spans="1:3" x14ac:dyDescent="0.25">
      <c r="A44" s="307"/>
      <c r="B44" s="144" t="s">
        <v>496</v>
      </c>
      <c r="C44" s="147" t="s">
        <v>484</v>
      </c>
    </row>
    <row r="45" spans="1:3" x14ac:dyDescent="0.25">
      <c r="A45" s="307"/>
      <c r="B45" s="144" t="s">
        <v>497</v>
      </c>
      <c r="C45" s="147" t="s">
        <v>484</v>
      </c>
    </row>
    <row r="46" spans="1:3" x14ac:dyDescent="0.25">
      <c r="A46" s="307"/>
      <c r="B46" s="144" t="s">
        <v>498</v>
      </c>
      <c r="C46" s="147" t="s">
        <v>484</v>
      </c>
    </row>
    <row r="47" spans="1:3" x14ac:dyDescent="0.25">
      <c r="A47" s="307"/>
      <c r="B47" s="144" t="s">
        <v>499</v>
      </c>
      <c r="C47" s="147" t="s">
        <v>484</v>
      </c>
    </row>
    <row r="48" spans="1:3" x14ac:dyDescent="0.25">
      <c r="A48" s="307"/>
      <c r="B48" s="144" t="s">
        <v>500</v>
      </c>
      <c r="C48" s="147" t="s">
        <v>484</v>
      </c>
    </row>
    <row r="49" spans="1:3" x14ac:dyDescent="0.25">
      <c r="A49" s="307"/>
      <c r="B49" s="144" t="s">
        <v>501</v>
      </c>
      <c r="C49" s="147" t="s">
        <v>484</v>
      </c>
    </row>
    <row r="50" spans="1:3" x14ac:dyDescent="0.25">
      <c r="A50" s="307"/>
      <c r="B50" s="144" t="s">
        <v>502</v>
      </c>
      <c r="C50" s="147" t="s">
        <v>484</v>
      </c>
    </row>
    <row r="51" spans="1:3" x14ac:dyDescent="0.25">
      <c r="A51" s="307"/>
      <c r="B51" s="308" t="s">
        <v>503</v>
      </c>
      <c r="C51" s="309"/>
    </row>
    <row r="52" spans="1:3" x14ac:dyDescent="0.25">
      <c r="A52" s="307"/>
      <c r="B52" s="144" t="s">
        <v>504</v>
      </c>
      <c r="C52" s="158" t="s">
        <v>505</v>
      </c>
    </row>
    <row r="53" spans="1:3" x14ac:dyDescent="0.25">
      <c r="A53" s="307"/>
      <c r="B53" s="144" t="s">
        <v>506</v>
      </c>
      <c r="C53" s="158" t="s">
        <v>505</v>
      </c>
    </row>
    <row r="54" spans="1:3" x14ac:dyDescent="0.25">
      <c r="A54" s="307"/>
      <c r="B54" s="144" t="s">
        <v>507</v>
      </c>
      <c r="C54" s="158" t="s">
        <v>508</v>
      </c>
    </row>
    <row r="55" spans="1:3" x14ac:dyDescent="0.25">
      <c r="A55" s="310" t="s">
        <v>509</v>
      </c>
      <c r="B55" s="144" t="s">
        <v>510</v>
      </c>
      <c r="C55" s="160">
        <v>56872.86</v>
      </c>
    </row>
    <row r="56" spans="1:3" x14ac:dyDescent="0.25">
      <c r="A56" s="311"/>
      <c r="B56" s="144" t="s">
        <v>511</v>
      </c>
      <c r="C56" s="161">
        <v>65.39</v>
      </c>
    </row>
  </sheetData>
  <mergeCells count="12">
    <mergeCell ref="B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A0AC9E-8BA5-46CC-BDA9-E8FD951ED55E}">
  <dimension ref="A2:C56"/>
  <sheetViews>
    <sheetView showGridLines="0" zoomScaleNormal="100" workbookViewId="0">
      <selection activeCell="A3" sqref="A3"/>
    </sheetView>
  </sheetViews>
  <sheetFormatPr defaultColWidth="11.42578125" defaultRowHeight="12.75" x14ac:dyDescent="0.25"/>
  <cols>
    <col min="1" max="1" width="14.7109375" style="142" customWidth="1"/>
    <col min="2" max="2" width="50.42578125" style="162" customWidth="1"/>
    <col min="3" max="3" width="87.5703125" style="163" customWidth="1"/>
    <col min="4" max="16384" width="11.42578125" style="142"/>
  </cols>
  <sheetData>
    <row r="2" spans="1:3" ht="18.75" customHeight="1" x14ac:dyDescent="0.25">
      <c r="B2" s="312" t="s">
        <v>435</v>
      </c>
      <c r="C2" s="312"/>
    </row>
    <row r="3" spans="1:3" ht="15.75" x14ac:dyDescent="0.25">
      <c r="A3" s="143" t="s">
        <v>436</v>
      </c>
      <c r="B3" s="143" t="s">
        <v>141</v>
      </c>
      <c r="C3" s="143" t="s">
        <v>437</v>
      </c>
    </row>
    <row r="4" spans="1:3" x14ac:dyDescent="0.25">
      <c r="A4" s="307" t="s">
        <v>438</v>
      </c>
      <c r="B4" s="144" t="s">
        <v>439</v>
      </c>
      <c r="C4" s="145"/>
    </row>
    <row r="5" spans="1:3" ht="25.5" x14ac:dyDescent="0.25">
      <c r="A5" s="307"/>
      <c r="B5" s="144" t="s">
        <v>441</v>
      </c>
      <c r="C5" s="145"/>
    </row>
    <row r="6" spans="1:3" x14ac:dyDescent="0.25">
      <c r="A6" s="307"/>
      <c r="B6" s="144" t="s">
        <v>443</v>
      </c>
      <c r="C6" s="146"/>
    </row>
    <row r="7" spans="1:3" x14ac:dyDescent="0.25">
      <c r="A7" s="307"/>
      <c r="B7" s="144" t="s">
        <v>445</v>
      </c>
      <c r="C7" s="145"/>
    </row>
    <row r="8" spans="1:3" x14ac:dyDescent="0.25">
      <c r="A8" s="307"/>
      <c r="B8" s="144" t="s">
        <v>447</v>
      </c>
      <c r="C8" s="146"/>
    </row>
    <row r="9" spans="1:3" x14ac:dyDescent="0.25">
      <c r="A9" s="307"/>
      <c r="B9" s="144" t="s">
        <v>449</v>
      </c>
      <c r="C9" s="146"/>
    </row>
    <row r="10" spans="1:3" x14ac:dyDescent="0.25">
      <c r="A10" s="307"/>
      <c r="B10" s="144" t="s">
        <v>451</v>
      </c>
      <c r="C10" s="158"/>
    </row>
    <row r="11" spans="1:3" x14ac:dyDescent="0.25">
      <c r="A11" s="307"/>
      <c r="B11" s="144" t="s">
        <v>452</v>
      </c>
      <c r="C11" s="158"/>
    </row>
    <row r="12" spans="1:3" x14ac:dyDescent="0.25">
      <c r="A12" s="307"/>
      <c r="B12" s="144" t="s">
        <v>453</v>
      </c>
      <c r="C12" s="158"/>
    </row>
    <row r="13" spans="1:3" x14ac:dyDescent="0.25">
      <c r="A13" s="307"/>
      <c r="B13" s="144" t="s">
        <v>454</v>
      </c>
      <c r="C13" s="158"/>
    </row>
    <row r="14" spans="1:3" x14ac:dyDescent="0.25">
      <c r="A14" s="307"/>
      <c r="B14" s="144" t="s">
        <v>455</v>
      </c>
      <c r="C14" s="146"/>
    </row>
    <row r="15" spans="1:3" x14ac:dyDescent="0.25">
      <c r="A15" s="307"/>
      <c r="B15" s="144" t="s">
        <v>456</v>
      </c>
      <c r="C15" s="145"/>
    </row>
    <row r="16" spans="1:3" x14ac:dyDescent="0.25">
      <c r="A16" s="307" t="s">
        <v>458</v>
      </c>
      <c r="B16" s="308" t="s">
        <v>459</v>
      </c>
      <c r="C16" s="309"/>
    </row>
    <row r="17" spans="1:3" x14ac:dyDescent="0.25">
      <c r="A17" s="307"/>
      <c r="B17" s="144" t="s">
        <v>460</v>
      </c>
      <c r="C17" s="148"/>
    </row>
    <row r="18" spans="1:3" x14ac:dyDescent="0.25">
      <c r="A18" s="307"/>
      <c r="B18" s="144" t="s">
        <v>461</v>
      </c>
      <c r="C18" s="149"/>
    </row>
    <row r="19" spans="1:3" x14ac:dyDescent="0.25">
      <c r="A19" s="307"/>
      <c r="B19" s="144" t="s">
        <v>463</v>
      </c>
      <c r="C19" s="146"/>
    </row>
    <row r="20" spans="1:3" x14ac:dyDescent="0.25">
      <c r="A20" s="307"/>
      <c r="B20" s="144" t="s">
        <v>465</v>
      </c>
      <c r="C20" s="150"/>
    </row>
    <row r="21" spans="1:3" x14ac:dyDescent="0.25">
      <c r="A21" s="307"/>
      <c r="B21" s="144" t="s">
        <v>467</v>
      </c>
      <c r="C21" s="151"/>
    </row>
    <row r="22" spans="1:3" x14ac:dyDescent="0.25">
      <c r="A22" s="307"/>
      <c r="B22" s="313" t="s">
        <v>468</v>
      </c>
      <c r="C22" s="314"/>
    </row>
    <row r="23" spans="1:3" x14ac:dyDescent="0.25">
      <c r="A23" s="307"/>
      <c r="B23" s="144" t="s">
        <v>469</v>
      </c>
      <c r="C23" s="146"/>
    </row>
    <row r="24" spans="1:3" x14ac:dyDescent="0.25">
      <c r="A24" s="307"/>
      <c r="B24" s="152" t="s">
        <v>470</v>
      </c>
      <c r="C24" s="146"/>
    </row>
    <row r="25" spans="1:3" x14ac:dyDescent="0.25">
      <c r="A25" s="307"/>
      <c r="B25" s="152" t="s">
        <v>471</v>
      </c>
      <c r="C25" s="153"/>
    </row>
    <row r="26" spans="1:3" x14ac:dyDescent="0.25">
      <c r="A26" s="307"/>
      <c r="B26" s="152" t="s">
        <v>473</v>
      </c>
      <c r="C26" s="154"/>
    </row>
    <row r="27" spans="1:3" x14ac:dyDescent="0.25">
      <c r="A27" s="307"/>
      <c r="B27" s="308" t="s">
        <v>475</v>
      </c>
      <c r="C27" s="315"/>
    </row>
    <row r="28" spans="1:3" x14ac:dyDescent="0.25">
      <c r="A28" s="307"/>
      <c r="B28" s="144" t="s">
        <v>476</v>
      </c>
      <c r="C28" s="164"/>
    </row>
    <row r="29" spans="1:3" x14ac:dyDescent="0.25">
      <c r="A29" s="307"/>
      <c r="B29" s="144" t="s">
        <v>478</v>
      </c>
      <c r="C29" s="156"/>
    </row>
    <row r="30" spans="1:3" x14ac:dyDescent="0.2">
      <c r="A30" s="307"/>
      <c r="B30" s="144" t="s">
        <v>479</v>
      </c>
      <c r="C30" s="157"/>
    </row>
    <row r="31" spans="1:3" x14ac:dyDescent="0.25">
      <c r="A31" s="307"/>
      <c r="B31" s="308" t="s">
        <v>481</v>
      </c>
      <c r="C31" s="309"/>
    </row>
    <row r="32" spans="1:3" x14ac:dyDescent="0.25">
      <c r="A32" s="307"/>
      <c r="B32" s="144" t="s">
        <v>482</v>
      </c>
      <c r="C32" s="158"/>
    </row>
    <row r="33" spans="1:3" x14ac:dyDescent="0.25">
      <c r="A33" s="307"/>
      <c r="B33" s="144" t="s">
        <v>483</v>
      </c>
      <c r="C33" s="159"/>
    </row>
    <row r="34" spans="1:3" x14ac:dyDescent="0.25">
      <c r="A34" s="307" t="s">
        <v>485</v>
      </c>
      <c r="B34" s="308" t="s">
        <v>486</v>
      </c>
      <c r="C34" s="309"/>
    </row>
    <row r="35" spans="1:3" x14ac:dyDescent="0.25">
      <c r="A35" s="307"/>
      <c r="B35" s="144" t="s">
        <v>487</v>
      </c>
      <c r="C35" s="146"/>
    </row>
    <row r="36" spans="1:3" x14ac:dyDescent="0.25">
      <c r="A36" s="307"/>
      <c r="B36" s="144" t="s">
        <v>488</v>
      </c>
      <c r="C36" s="146"/>
    </row>
    <row r="37" spans="1:3" x14ac:dyDescent="0.25">
      <c r="A37" s="307"/>
      <c r="B37" s="144" t="s">
        <v>489</v>
      </c>
      <c r="C37" s="146"/>
    </row>
    <row r="38" spans="1:3" x14ac:dyDescent="0.25">
      <c r="A38" s="307"/>
      <c r="B38" s="308" t="s">
        <v>490</v>
      </c>
      <c r="C38" s="309"/>
    </row>
    <row r="39" spans="1:3" x14ac:dyDescent="0.25">
      <c r="A39" s="307"/>
      <c r="B39" s="144" t="s">
        <v>491</v>
      </c>
      <c r="C39" s="147"/>
    </row>
    <row r="40" spans="1:3" x14ac:dyDescent="0.25">
      <c r="A40" s="307"/>
      <c r="B40" s="144" t="s">
        <v>492</v>
      </c>
      <c r="C40" s="147"/>
    </row>
    <row r="41" spans="1:3" x14ac:dyDescent="0.25">
      <c r="A41" s="307"/>
      <c r="B41" s="144" t="s">
        <v>493</v>
      </c>
      <c r="C41" s="147"/>
    </row>
    <row r="42" spans="1:3" x14ac:dyDescent="0.25">
      <c r="A42" s="307"/>
      <c r="B42" s="144" t="s">
        <v>494</v>
      </c>
      <c r="C42" s="147"/>
    </row>
    <row r="43" spans="1:3" x14ac:dyDescent="0.25">
      <c r="A43" s="307"/>
      <c r="B43" s="144" t="s">
        <v>495</v>
      </c>
      <c r="C43" s="147"/>
    </row>
    <row r="44" spans="1:3" x14ac:dyDescent="0.25">
      <c r="A44" s="307"/>
      <c r="B44" s="144" t="s">
        <v>496</v>
      </c>
      <c r="C44" s="147"/>
    </row>
    <row r="45" spans="1:3" x14ac:dyDescent="0.25">
      <c r="A45" s="307"/>
      <c r="B45" s="144" t="s">
        <v>497</v>
      </c>
      <c r="C45" s="147"/>
    </row>
    <row r="46" spans="1:3" x14ac:dyDescent="0.25">
      <c r="A46" s="307"/>
      <c r="B46" s="144" t="s">
        <v>498</v>
      </c>
      <c r="C46" s="147"/>
    </row>
    <row r="47" spans="1:3" x14ac:dyDescent="0.25">
      <c r="A47" s="307"/>
      <c r="B47" s="144" t="s">
        <v>499</v>
      </c>
      <c r="C47" s="147"/>
    </row>
    <row r="48" spans="1:3" x14ac:dyDescent="0.25">
      <c r="A48" s="307"/>
      <c r="B48" s="144" t="s">
        <v>500</v>
      </c>
      <c r="C48" s="147"/>
    </row>
    <row r="49" spans="1:3" x14ac:dyDescent="0.25">
      <c r="A49" s="307"/>
      <c r="B49" s="144" t="s">
        <v>501</v>
      </c>
      <c r="C49" s="147"/>
    </row>
    <row r="50" spans="1:3" x14ac:dyDescent="0.25">
      <c r="A50" s="307"/>
      <c r="B50" s="144" t="s">
        <v>502</v>
      </c>
      <c r="C50" s="147"/>
    </row>
    <row r="51" spans="1:3" x14ac:dyDescent="0.25">
      <c r="A51" s="307"/>
      <c r="B51" s="308" t="s">
        <v>503</v>
      </c>
      <c r="C51" s="309"/>
    </row>
    <row r="52" spans="1:3" x14ac:dyDescent="0.25">
      <c r="A52" s="307"/>
      <c r="B52" s="144" t="s">
        <v>504</v>
      </c>
      <c r="C52" s="158"/>
    </row>
    <row r="53" spans="1:3" x14ac:dyDescent="0.25">
      <c r="A53" s="307"/>
      <c r="B53" s="144" t="s">
        <v>506</v>
      </c>
      <c r="C53" s="158"/>
    </row>
    <row r="54" spans="1:3" x14ac:dyDescent="0.25">
      <c r="A54" s="307"/>
      <c r="B54" s="144" t="s">
        <v>507</v>
      </c>
      <c r="C54" s="158"/>
    </row>
    <row r="55" spans="1:3" x14ac:dyDescent="0.25">
      <c r="A55" s="310" t="s">
        <v>509</v>
      </c>
      <c r="B55" s="144" t="s">
        <v>510</v>
      </c>
      <c r="C55" s="165"/>
    </row>
    <row r="56" spans="1:3" x14ac:dyDescent="0.25">
      <c r="A56" s="311"/>
      <c r="B56" s="144" t="s">
        <v>511</v>
      </c>
      <c r="C56" s="166"/>
    </row>
  </sheetData>
  <mergeCells count="12">
    <mergeCell ref="B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9483EC-2665-4404-8DAE-87D6C9BC991D}">
  <dimension ref="A2:C56"/>
  <sheetViews>
    <sheetView showGridLines="0" zoomScaleNormal="100" workbookViewId="0">
      <selection activeCell="A3" sqref="A3"/>
    </sheetView>
  </sheetViews>
  <sheetFormatPr defaultColWidth="11.42578125" defaultRowHeight="12.75" x14ac:dyDescent="0.25"/>
  <cols>
    <col min="1" max="1" width="14.7109375" style="142" customWidth="1"/>
    <col min="2" max="2" width="50.42578125" style="162" customWidth="1"/>
    <col min="3" max="3" width="87.5703125" style="163" customWidth="1"/>
    <col min="4" max="16384" width="11.42578125" style="142"/>
  </cols>
  <sheetData>
    <row r="2" spans="1:3" ht="18.75" customHeight="1" x14ac:dyDescent="0.25">
      <c r="B2" s="312" t="s">
        <v>435</v>
      </c>
      <c r="C2" s="312"/>
    </row>
    <row r="3" spans="1:3" ht="15.75" x14ac:dyDescent="0.25">
      <c r="A3" s="143" t="s">
        <v>436</v>
      </c>
      <c r="B3" s="143" t="s">
        <v>141</v>
      </c>
      <c r="C3" s="143" t="s">
        <v>437</v>
      </c>
    </row>
    <row r="4" spans="1:3" x14ac:dyDescent="0.25">
      <c r="A4" s="307" t="s">
        <v>438</v>
      </c>
      <c r="B4" s="144" t="s">
        <v>439</v>
      </c>
      <c r="C4" s="145"/>
    </row>
    <row r="5" spans="1:3" ht="25.5" x14ac:dyDescent="0.25">
      <c r="A5" s="307"/>
      <c r="B5" s="144" t="s">
        <v>441</v>
      </c>
      <c r="C5" s="145"/>
    </row>
    <row r="6" spans="1:3" x14ac:dyDescent="0.25">
      <c r="A6" s="307"/>
      <c r="B6" s="144" t="s">
        <v>443</v>
      </c>
      <c r="C6" s="146"/>
    </row>
    <row r="7" spans="1:3" x14ac:dyDescent="0.25">
      <c r="A7" s="307"/>
      <c r="B7" s="144" t="s">
        <v>445</v>
      </c>
      <c r="C7" s="145"/>
    </row>
    <row r="8" spans="1:3" x14ac:dyDescent="0.25">
      <c r="A8" s="307"/>
      <c r="B8" s="144" t="s">
        <v>447</v>
      </c>
      <c r="C8" s="146"/>
    </row>
    <row r="9" spans="1:3" x14ac:dyDescent="0.25">
      <c r="A9" s="307"/>
      <c r="B9" s="144" t="s">
        <v>449</v>
      </c>
      <c r="C9" s="146"/>
    </row>
    <row r="10" spans="1:3" x14ac:dyDescent="0.25">
      <c r="A10" s="307"/>
      <c r="B10" s="144" t="s">
        <v>451</v>
      </c>
      <c r="C10" s="158"/>
    </row>
    <row r="11" spans="1:3" x14ac:dyDescent="0.25">
      <c r="A11" s="307"/>
      <c r="B11" s="144" t="s">
        <v>452</v>
      </c>
      <c r="C11" s="158"/>
    </row>
    <row r="12" spans="1:3" x14ac:dyDescent="0.25">
      <c r="A12" s="307"/>
      <c r="B12" s="144" t="s">
        <v>453</v>
      </c>
      <c r="C12" s="158"/>
    </row>
    <row r="13" spans="1:3" x14ac:dyDescent="0.25">
      <c r="A13" s="307"/>
      <c r="B13" s="144" t="s">
        <v>454</v>
      </c>
      <c r="C13" s="158"/>
    </row>
    <row r="14" spans="1:3" x14ac:dyDescent="0.25">
      <c r="A14" s="307"/>
      <c r="B14" s="144" t="s">
        <v>455</v>
      </c>
      <c r="C14" s="146"/>
    </row>
    <row r="15" spans="1:3" x14ac:dyDescent="0.25">
      <c r="A15" s="307"/>
      <c r="B15" s="144" t="s">
        <v>456</v>
      </c>
      <c r="C15" s="145"/>
    </row>
    <row r="16" spans="1:3" x14ac:dyDescent="0.25">
      <c r="A16" s="307" t="s">
        <v>458</v>
      </c>
      <c r="B16" s="308" t="s">
        <v>459</v>
      </c>
      <c r="C16" s="309"/>
    </row>
    <row r="17" spans="1:3" x14ac:dyDescent="0.25">
      <c r="A17" s="307"/>
      <c r="B17" s="144" t="s">
        <v>460</v>
      </c>
      <c r="C17" s="148" t="s">
        <v>512</v>
      </c>
    </row>
    <row r="18" spans="1:3" ht="25.5" x14ac:dyDescent="0.25">
      <c r="A18" s="307"/>
      <c r="B18" s="144" t="s">
        <v>461</v>
      </c>
      <c r="C18" s="149" t="s">
        <v>513</v>
      </c>
    </row>
    <row r="19" spans="1:3" x14ac:dyDescent="0.25">
      <c r="A19" s="307"/>
      <c r="B19" s="144" t="s">
        <v>463</v>
      </c>
      <c r="C19" s="146" t="s">
        <v>514</v>
      </c>
    </row>
    <row r="20" spans="1:3" x14ac:dyDescent="0.25">
      <c r="A20" s="307"/>
      <c r="B20" s="144" t="s">
        <v>465</v>
      </c>
      <c r="C20" s="150" t="s">
        <v>515</v>
      </c>
    </row>
    <row r="21" spans="1:3" x14ac:dyDescent="0.25">
      <c r="A21" s="307"/>
      <c r="B21" s="144" t="s">
        <v>467</v>
      </c>
      <c r="C21" s="151"/>
    </row>
    <row r="22" spans="1:3" x14ac:dyDescent="0.25">
      <c r="A22" s="307"/>
      <c r="B22" s="313" t="s">
        <v>468</v>
      </c>
      <c r="C22" s="314"/>
    </row>
    <row r="23" spans="1:3" x14ac:dyDescent="0.25">
      <c r="A23" s="307"/>
      <c r="B23" s="144" t="s">
        <v>469</v>
      </c>
      <c r="C23" s="146">
        <v>67</v>
      </c>
    </row>
    <row r="24" spans="1:3" x14ac:dyDescent="0.25">
      <c r="A24" s="307"/>
      <c r="B24" s="152" t="s">
        <v>470</v>
      </c>
      <c r="C24" s="146">
        <v>67</v>
      </c>
    </row>
    <row r="25" spans="1:3" ht="38.25" x14ac:dyDescent="0.25">
      <c r="A25" s="307"/>
      <c r="B25" s="152" t="s">
        <v>471</v>
      </c>
      <c r="C25" s="145" t="s">
        <v>516</v>
      </c>
    </row>
    <row r="26" spans="1:3" ht="25.5" x14ac:dyDescent="0.25">
      <c r="A26" s="307"/>
      <c r="B26" s="152" t="s">
        <v>473</v>
      </c>
      <c r="C26" s="154" t="s">
        <v>517</v>
      </c>
    </row>
    <row r="27" spans="1:3" x14ac:dyDescent="0.25">
      <c r="A27" s="307"/>
      <c r="B27" s="308" t="s">
        <v>475</v>
      </c>
      <c r="C27" s="315"/>
    </row>
    <row r="28" spans="1:3" ht="25.5" x14ac:dyDescent="0.25">
      <c r="A28" s="307"/>
      <c r="B28" s="144" t="s">
        <v>476</v>
      </c>
      <c r="C28" s="164" t="s">
        <v>518</v>
      </c>
    </row>
    <row r="29" spans="1:3" x14ac:dyDescent="0.25">
      <c r="A29" s="307"/>
      <c r="B29" s="144" t="s">
        <v>478</v>
      </c>
      <c r="C29" s="156"/>
    </row>
    <row r="30" spans="1:3" x14ac:dyDescent="0.2">
      <c r="A30" s="307"/>
      <c r="B30" s="144" t="s">
        <v>479</v>
      </c>
      <c r="C30" s="157"/>
    </row>
    <row r="31" spans="1:3" x14ac:dyDescent="0.25">
      <c r="A31" s="307"/>
      <c r="B31" s="308" t="s">
        <v>481</v>
      </c>
      <c r="C31" s="309"/>
    </row>
    <row r="32" spans="1:3" x14ac:dyDescent="0.25">
      <c r="A32" s="307"/>
      <c r="B32" s="144" t="s">
        <v>482</v>
      </c>
      <c r="C32" s="158"/>
    </row>
    <row r="33" spans="1:3" x14ac:dyDescent="0.25">
      <c r="A33" s="307"/>
      <c r="B33" s="144" t="s">
        <v>483</v>
      </c>
      <c r="C33" s="159"/>
    </row>
    <row r="34" spans="1:3" x14ac:dyDescent="0.25">
      <c r="A34" s="307" t="s">
        <v>485</v>
      </c>
      <c r="B34" s="308" t="s">
        <v>486</v>
      </c>
      <c r="C34" s="309"/>
    </row>
    <row r="35" spans="1:3" x14ac:dyDescent="0.25">
      <c r="A35" s="307"/>
      <c r="B35" s="144" t="s">
        <v>487</v>
      </c>
      <c r="C35" s="146" t="s">
        <v>519</v>
      </c>
    </row>
    <row r="36" spans="1:3" x14ac:dyDescent="0.25">
      <c r="A36" s="307"/>
      <c r="B36" s="144" t="s">
        <v>488</v>
      </c>
      <c r="C36" s="146" t="s">
        <v>444</v>
      </c>
    </row>
    <row r="37" spans="1:3" x14ac:dyDescent="0.25">
      <c r="A37" s="307"/>
      <c r="B37" s="144" t="s">
        <v>489</v>
      </c>
      <c r="C37" s="146"/>
    </row>
    <row r="38" spans="1:3" x14ac:dyDescent="0.25">
      <c r="A38" s="307"/>
      <c r="B38" s="308" t="s">
        <v>490</v>
      </c>
      <c r="C38" s="309"/>
    </row>
    <row r="39" spans="1:3" x14ac:dyDescent="0.25">
      <c r="A39" s="307"/>
      <c r="B39" s="144" t="s">
        <v>491</v>
      </c>
      <c r="C39" s="147"/>
    </row>
    <row r="40" spans="1:3" x14ac:dyDescent="0.25">
      <c r="A40" s="307"/>
      <c r="B40" s="144" t="s">
        <v>492</v>
      </c>
      <c r="C40" s="147"/>
    </row>
    <row r="41" spans="1:3" x14ac:dyDescent="0.25">
      <c r="A41" s="307"/>
      <c r="B41" s="144" t="s">
        <v>493</v>
      </c>
      <c r="C41" s="147"/>
    </row>
    <row r="42" spans="1:3" x14ac:dyDescent="0.25">
      <c r="A42" s="307"/>
      <c r="B42" s="144" t="s">
        <v>494</v>
      </c>
      <c r="C42" s="147"/>
    </row>
    <row r="43" spans="1:3" x14ac:dyDescent="0.25">
      <c r="A43" s="307"/>
      <c r="B43" s="144" t="s">
        <v>495</v>
      </c>
      <c r="C43" s="147"/>
    </row>
    <row r="44" spans="1:3" x14ac:dyDescent="0.25">
      <c r="A44" s="307"/>
      <c r="B44" s="144" t="s">
        <v>496</v>
      </c>
      <c r="C44" s="147"/>
    </row>
    <row r="45" spans="1:3" x14ac:dyDescent="0.25">
      <c r="A45" s="307"/>
      <c r="B45" s="144" t="s">
        <v>497</v>
      </c>
      <c r="C45" s="147"/>
    </row>
    <row r="46" spans="1:3" x14ac:dyDescent="0.25">
      <c r="A46" s="307"/>
      <c r="B46" s="144" t="s">
        <v>498</v>
      </c>
      <c r="C46" s="147"/>
    </row>
    <row r="47" spans="1:3" x14ac:dyDescent="0.25">
      <c r="A47" s="307"/>
      <c r="B47" s="144" t="s">
        <v>499</v>
      </c>
      <c r="C47" s="147"/>
    </row>
    <row r="48" spans="1:3" x14ac:dyDescent="0.25">
      <c r="A48" s="307"/>
      <c r="B48" s="144" t="s">
        <v>500</v>
      </c>
      <c r="C48" s="147"/>
    </row>
    <row r="49" spans="1:3" x14ac:dyDescent="0.25">
      <c r="A49" s="307"/>
      <c r="B49" s="144" t="s">
        <v>501</v>
      </c>
      <c r="C49" s="147"/>
    </row>
    <row r="50" spans="1:3" x14ac:dyDescent="0.25">
      <c r="A50" s="307"/>
      <c r="B50" s="144" t="s">
        <v>502</v>
      </c>
      <c r="C50" s="147"/>
    </row>
    <row r="51" spans="1:3" x14ac:dyDescent="0.25">
      <c r="A51" s="307"/>
      <c r="B51" s="308" t="s">
        <v>503</v>
      </c>
      <c r="C51" s="309"/>
    </row>
    <row r="52" spans="1:3" x14ac:dyDescent="0.25">
      <c r="A52" s="307"/>
      <c r="B52" s="144" t="s">
        <v>504</v>
      </c>
      <c r="C52" s="158" t="s">
        <v>444</v>
      </c>
    </row>
    <row r="53" spans="1:3" x14ac:dyDescent="0.25">
      <c r="A53" s="307"/>
      <c r="B53" s="144" t="s">
        <v>506</v>
      </c>
      <c r="C53" s="158" t="s">
        <v>520</v>
      </c>
    </row>
    <row r="54" spans="1:3" x14ac:dyDescent="0.25">
      <c r="A54" s="307"/>
      <c r="B54" s="144" t="s">
        <v>507</v>
      </c>
      <c r="C54" s="158" t="s">
        <v>444</v>
      </c>
    </row>
    <row r="55" spans="1:3" x14ac:dyDescent="0.25">
      <c r="A55" s="310" t="s">
        <v>509</v>
      </c>
      <c r="B55" s="144" t="s">
        <v>510</v>
      </c>
      <c r="C55" s="165"/>
    </row>
    <row r="56" spans="1:3" x14ac:dyDescent="0.25">
      <c r="A56" s="311"/>
      <c r="B56" s="144" t="s">
        <v>511</v>
      </c>
      <c r="C56" s="166"/>
    </row>
  </sheetData>
  <mergeCells count="12">
    <mergeCell ref="B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4C6FB2-4A0C-4152-95B3-D635F180673C}">
  <dimension ref="A2:C56"/>
  <sheetViews>
    <sheetView showGridLines="0" zoomScaleNormal="100" workbookViewId="0">
      <selection activeCell="A3" sqref="A3"/>
    </sheetView>
  </sheetViews>
  <sheetFormatPr defaultColWidth="11.42578125" defaultRowHeight="12.75" x14ac:dyDescent="0.25"/>
  <cols>
    <col min="1" max="1" width="14.42578125" style="189" customWidth="1"/>
    <col min="2" max="2" width="49" style="190" bestFit="1" customWidth="1"/>
    <col min="3" max="3" width="128.42578125" style="191" customWidth="1"/>
    <col min="4" max="16384" width="11.42578125" style="167"/>
  </cols>
  <sheetData>
    <row r="2" spans="1:3" ht="18.75" customHeight="1" x14ac:dyDescent="0.25">
      <c r="A2" s="319" t="s">
        <v>435</v>
      </c>
      <c r="B2" s="319"/>
      <c r="C2" s="319"/>
    </row>
    <row r="3" spans="1:3" ht="15.75" x14ac:dyDescent="0.25">
      <c r="A3" s="143" t="s">
        <v>436</v>
      </c>
      <c r="B3" s="143" t="s">
        <v>141</v>
      </c>
      <c r="C3" s="143" t="s">
        <v>437</v>
      </c>
    </row>
    <row r="4" spans="1:3" x14ac:dyDescent="0.25">
      <c r="A4" s="307" t="s">
        <v>438</v>
      </c>
      <c r="B4" s="152" t="s">
        <v>439</v>
      </c>
      <c r="C4" s="146" t="s">
        <v>444</v>
      </c>
    </row>
    <row r="5" spans="1:3" ht="38.25" x14ac:dyDescent="0.25">
      <c r="A5" s="307"/>
      <c r="B5" s="152" t="s">
        <v>441</v>
      </c>
      <c r="C5" s="168" t="s">
        <v>521</v>
      </c>
    </row>
    <row r="6" spans="1:3" x14ac:dyDescent="0.25">
      <c r="A6" s="316"/>
      <c r="B6" s="152" t="s">
        <v>443</v>
      </c>
      <c r="C6" s="169" t="s">
        <v>444</v>
      </c>
    </row>
    <row r="7" spans="1:3" ht="25.5" x14ac:dyDescent="0.25">
      <c r="A7" s="316"/>
      <c r="B7" s="152" t="s">
        <v>445</v>
      </c>
      <c r="C7" s="170" t="s">
        <v>522</v>
      </c>
    </row>
    <row r="8" spans="1:3" x14ac:dyDescent="0.25">
      <c r="A8" s="316"/>
      <c r="B8" s="152" t="s">
        <v>447</v>
      </c>
      <c r="C8" s="169" t="s">
        <v>448</v>
      </c>
    </row>
    <row r="9" spans="1:3" x14ac:dyDescent="0.25">
      <c r="A9" s="316"/>
      <c r="B9" s="152" t="s">
        <v>449</v>
      </c>
      <c r="C9" s="171" t="s">
        <v>95</v>
      </c>
    </row>
    <row r="10" spans="1:3" x14ac:dyDescent="0.25">
      <c r="A10" s="316"/>
      <c r="B10" s="152" t="s">
        <v>451</v>
      </c>
      <c r="C10" s="172" t="s">
        <v>523</v>
      </c>
    </row>
    <row r="11" spans="1:3" ht="25.5" x14ac:dyDescent="0.25">
      <c r="A11" s="316"/>
      <c r="B11" s="152" t="s">
        <v>452</v>
      </c>
      <c r="C11" s="173" t="s">
        <v>524</v>
      </c>
    </row>
    <row r="12" spans="1:3" ht="25.5" x14ac:dyDescent="0.25">
      <c r="A12" s="316"/>
      <c r="B12" s="152" t="s">
        <v>453</v>
      </c>
      <c r="C12" s="173" t="s">
        <v>525</v>
      </c>
    </row>
    <row r="13" spans="1:3" x14ac:dyDescent="0.25">
      <c r="A13" s="316"/>
      <c r="B13" s="152" t="s">
        <v>454</v>
      </c>
      <c r="C13" s="172" t="s">
        <v>444</v>
      </c>
    </row>
    <row r="14" spans="1:3" x14ac:dyDescent="0.25">
      <c r="A14" s="316"/>
      <c r="B14" s="152" t="s">
        <v>455</v>
      </c>
      <c r="C14" s="174" t="s">
        <v>444</v>
      </c>
    </row>
    <row r="15" spans="1:3" x14ac:dyDescent="0.25">
      <c r="A15" s="316"/>
      <c r="B15" s="152" t="s">
        <v>456</v>
      </c>
      <c r="C15" s="175" t="s">
        <v>526</v>
      </c>
    </row>
    <row r="16" spans="1:3" ht="12.75" customHeight="1" x14ac:dyDescent="0.25">
      <c r="A16" s="316" t="s">
        <v>458</v>
      </c>
      <c r="B16" s="308" t="s">
        <v>459</v>
      </c>
      <c r="C16" s="309"/>
    </row>
    <row r="17" spans="1:3" ht="63.75" x14ac:dyDescent="0.25">
      <c r="A17" s="316"/>
      <c r="B17" s="152" t="s">
        <v>460</v>
      </c>
      <c r="C17" s="168" t="s">
        <v>527</v>
      </c>
    </row>
    <row r="18" spans="1:3" x14ac:dyDescent="0.25">
      <c r="A18" s="316"/>
      <c r="B18" s="152" t="s">
        <v>461</v>
      </c>
      <c r="C18" s="168" t="s">
        <v>528</v>
      </c>
    </row>
    <row r="19" spans="1:3" x14ac:dyDescent="0.25">
      <c r="A19" s="316"/>
      <c r="B19" s="152" t="s">
        <v>463</v>
      </c>
      <c r="C19" s="171" t="s">
        <v>450</v>
      </c>
    </row>
    <row r="20" spans="1:3" ht="25.5" x14ac:dyDescent="0.25">
      <c r="A20" s="316"/>
      <c r="B20" s="152" t="s">
        <v>465</v>
      </c>
      <c r="C20" s="170" t="s">
        <v>529</v>
      </c>
    </row>
    <row r="21" spans="1:3" s="142" customFormat="1" x14ac:dyDescent="0.25">
      <c r="A21" s="316"/>
      <c r="B21" s="176" t="s">
        <v>467</v>
      </c>
      <c r="C21" s="177" t="s">
        <v>444</v>
      </c>
    </row>
    <row r="22" spans="1:3" x14ac:dyDescent="0.25">
      <c r="A22" s="316"/>
      <c r="B22" s="308" t="s">
        <v>468</v>
      </c>
      <c r="C22" s="309"/>
    </row>
    <row r="23" spans="1:3" x14ac:dyDescent="0.25">
      <c r="A23" s="316"/>
      <c r="B23" s="152" t="s">
        <v>469</v>
      </c>
      <c r="C23" s="178" t="s">
        <v>530</v>
      </c>
    </row>
    <row r="24" spans="1:3" x14ac:dyDescent="0.25">
      <c r="A24" s="316"/>
      <c r="B24" s="152" t="s">
        <v>470</v>
      </c>
      <c r="C24" s="179" t="s">
        <v>531</v>
      </c>
    </row>
    <row r="25" spans="1:3" s="142" customFormat="1" ht="229.5" x14ac:dyDescent="0.25">
      <c r="A25" s="316"/>
      <c r="B25" s="176" t="s">
        <v>471</v>
      </c>
      <c r="C25" s="168" t="s">
        <v>532</v>
      </c>
    </row>
    <row r="26" spans="1:3" s="142" customFormat="1" ht="89.25" x14ac:dyDescent="0.25">
      <c r="A26" s="316"/>
      <c r="B26" s="152" t="s">
        <v>473</v>
      </c>
      <c r="C26" s="173" t="s">
        <v>533</v>
      </c>
    </row>
    <row r="27" spans="1:3" x14ac:dyDescent="0.25">
      <c r="A27" s="316"/>
      <c r="B27" s="308" t="s">
        <v>475</v>
      </c>
      <c r="C27" s="309"/>
    </row>
    <row r="28" spans="1:3" ht="25.5" x14ac:dyDescent="0.25">
      <c r="A28" s="316"/>
      <c r="B28" s="152" t="s">
        <v>476</v>
      </c>
      <c r="C28" s="168" t="s">
        <v>534</v>
      </c>
    </row>
    <row r="29" spans="1:3" x14ac:dyDescent="0.25">
      <c r="A29" s="316"/>
      <c r="B29" s="152" t="s">
        <v>478</v>
      </c>
      <c r="C29" s="172" t="s">
        <v>535</v>
      </c>
    </row>
    <row r="30" spans="1:3" x14ac:dyDescent="0.25">
      <c r="A30" s="316"/>
      <c r="B30" s="152" t="s">
        <v>479</v>
      </c>
      <c r="C30" s="175" t="s">
        <v>536</v>
      </c>
    </row>
    <row r="31" spans="1:3" x14ac:dyDescent="0.25">
      <c r="A31" s="316"/>
      <c r="B31" s="308" t="s">
        <v>481</v>
      </c>
      <c r="C31" s="309"/>
    </row>
    <row r="32" spans="1:3" ht="89.25" x14ac:dyDescent="0.25">
      <c r="A32" s="316"/>
      <c r="B32" s="152" t="s">
        <v>482</v>
      </c>
      <c r="C32" s="170" t="s">
        <v>537</v>
      </c>
    </row>
    <row r="33" spans="1:3" x14ac:dyDescent="0.25">
      <c r="A33" s="316"/>
      <c r="B33" s="152" t="s">
        <v>483</v>
      </c>
      <c r="C33" s="174" t="s">
        <v>444</v>
      </c>
    </row>
    <row r="34" spans="1:3" x14ac:dyDescent="0.25">
      <c r="A34" s="316" t="s">
        <v>485</v>
      </c>
      <c r="B34" s="308" t="s">
        <v>486</v>
      </c>
      <c r="C34" s="309"/>
    </row>
    <row r="35" spans="1:3" ht="25.5" x14ac:dyDescent="0.25">
      <c r="A35" s="316"/>
      <c r="B35" s="152" t="s">
        <v>487</v>
      </c>
      <c r="C35" s="170" t="s">
        <v>538</v>
      </c>
    </row>
    <row r="36" spans="1:3" x14ac:dyDescent="0.25">
      <c r="A36" s="316"/>
      <c r="B36" s="152" t="s">
        <v>488</v>
      </c>
      <c r="C36" s="170" t="s">
        <v>539</v>
      </c>
    </row>
    <row r="37" spans="1:3" x14ac:dyDescent="0.25">
      <c r="A37" s="316"/>
      <c r="B37" s="152" t="s">
        <v>489</v>
      </c>
      <c r="C37" s="172" t="s">
        <v>540</v>
      </c>
    </row>
    <row r="38" spans="1:3" x14ac:dyDescent="0.25">
      <c r="A38" s="316"/>
      <c r="B38" s="308" t="s">
        <v>490</v>
      </c>
      <c r="C38" s="309"/>
    </row>
    <row r="39" spans="1:3" ht="25.5" x14ac:dyDescent="0.25">
      <c r="A39" s="316"/>
      <c r="B39" s="180" t="s">
        <v>491</v>
      </c>
      <c r="C39" s="168" t="s">
        <v>541</v>
      </c>
    </row>
    <row r="40" spans="1:3" x14ac:dyDescent="0.25">
      <c r="A40" s="316"/>
      <c r="B40" s="180" t="s">
        <v>492</v>
      </c>
      <c r="C40" s="181" t="s">
        <v>542</v>
      </c>
    </row>
    <row r="41" spans="1:3" x14ac:dyDescent="0.25">
      <c r="A41" s="316"/>
      <c r="B41" s="180" t="s">
        <v>493</v>
      </c>
      <c r="C41" s="173" t="s">
        <v>543</v>
      </c>
    </row>
    <row r="42" spans="1:3" x14ac:dyDescent="0.25">
      <c r="A42" s="316"/>
      <c r="B42" s="180" t="s">
        <v>494</v>
      </c>
      <c r="C42" s="182" t="s">
        <v>544</v>
      </c>
    </row>
    <row r="43" spans="1:3" x14ac:dyDescent="0.25">
      <c r="A43" s="316"/>
      <c r="B43" s="180" t="s">
        <v>495</v>
      </c>
      <c r="C43" s="178" t="s">
        <v>545</v>
      </c>
    </row>
    <row r="44" spans="1:3" ht="25.5" customHeight="1" x14ac:dyDescent="0.25">
      <c r="A44" s="316"/>
      <c r="B44" s="180" t="s">
        <v>496</v>
      </c>
      <c r="C44" s="182" t="s">
        <v>546</v>
      </c>
    </row>
    <row r="45" spans="1:3" x14ac:dyDescent="0.25">
      <c r="A45" s="316"/>
      <c r="B45" s="180" t="s">
        <v>497</v>
      </c>
      <c r="C45" s="178" t="s">
        <v>547</v>
      </c>
    </row>
    <row r="46" spans="1:3" ht="63.75" x14ac:dyDescent="0.25">
      <c r="A46" s="316"/>
      <c r="B46" s="180" t="s">
        <v>498</v>
      </c>
      <c r="C46" s="183" t="s">
        <v>548</v>
      </c>
    </row>
    <row r="47" spans="1:3" ht="25.5" x14ac:dyDescent="0.25">
      <c r="A47" s="316"/>
      <c r="B47" s="180" t="s">
        <v>499</v>
      </c>
      <c r="C47" s="184" t="s">
        <v>549</v>
      </c>
    </row>
    <row r="48" spans="1:3" ht="25.5" x14ac:dyDescent="0.25">
      <c r="A48" s="316"/>
      <c r="B48" s="180" t="s">
        <v>500</v>
      </c>
      <c r="C48" s="184" t="s">
        <v>550</v>
      </c>
    </row>
    <row r="49" spans="1:3" x14ac:dyDescent="0.25">
      <c r="A49" s="316"/>
      <c r="B49" s="180" t="s">
        <v>501</v>
      </c>
      <c r="C49" s="185" t="s">
        <v>551</v>
      </c>
    </row>
    <row r="50" spans="1:3" ht="25.5" x14ac:dyDescent="0.25">
      <c r="A50" s="316"/>
      <c r="B50" s="180" t="s">
        <v>502</v>
      </c>
      <c r="C50" s="185" t="s">
        <v>552</v>
      </c>
    </row>
    <row r="51" spans="1:3" ht="12.75" customHeight="1" x14ac:dyDescent="0.25">
      <c r="A51" s="316"/>
      <c r="B51" s="317" t="s">
        <v>503</v>
      </c>
      <c r="C51" s="318"/>
    </row>
    <row r="52" spans="1:3" x14ac:dyDescent="0.25">
      <c r="A52" s="316"/>
      <c r="B52" s="180" t="s">
        <v>504</v>
      </c>
      <c r="C52" s="186" t="s">
        <v>448</v>
      </c>
    </row>
    <row r="53" spans="1:3" x14ac:dyDescent="0.25">
      <c r="A53" s="316"/>
      <c r="B53" s="180" t="s">
        <v>506</v>
      </c>
      <c r="C53" s="186" t="s">
        <v>448</v>
      </c>
    </row>
    <row r="54" spans="1:3" ht="25.5" customHeight="1" x14ac:dyDescent="0.25">
      <c r="A54" s="316"/>
      <c r="B54" s="180" t="s">
        <v>507</v>
      </c>
      <c r="C54" s="186" t="s">
        <v>444</v>
      </c>
    </row>
    <row r="55" spans="1:3" ht="25.5" customHeight="1" x14ac:dyDescent="0.25">
      <c r="A55" s="310" t="s">
        <v>509</v>
      </c>
      <c r="B55" s="180" t="s">
        <v>510</v>
      </c>
      <c r="C55" s="187" t="s">
        <v>553</v>
      </c>
    </row>
    <row r="56" spans="1:3" x14ac:dyDescent="0.25">
      <c r="A56" s="311"/>
      <c r="B56" s="152" t="s">
        <v>511</v>
      </c>
      <c r="C56" s="188" t="s">
        <v>554</v>
      </c>
    </row>
  </sheetData>
  <mergeCells count="12">
    <mergeCell ref="A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147F3B-29C5-4015-A37A-C76909174BDD}">
  <dimension ref="A2:C57"/>
  <sheetViews>
    <sheetView showGridLines="0" zoomScaleNormal="100" workbookViewId="0">
      <selection activeCell="A3" sqref="A3"/>
    </sheetView>
  </sheetViews>
  <sheetFormatPr defaultColWidth="11.42578125" defaultRowHeight="12.75" x14ac:dyDescent="0.25"/>
  <cols>
    <col min="1" max="1" width="14.42578125" style="189" customWidth="1"/>
    <col min="2" max="2" width="53" style="190" bestFit="1" customWidth="1"/>
    <col min="3" max="3" width="104.5703125" style="167" customWidth="1"/>
    <col min="4" max="16384" width="11.42578125" style="167"/>
  </cols>
  <sheetData>
    <row r="2" spans="1:3" ht="18" x14ac:dyDescent="0.25">
      <c r="A2" s="312" t="s">
        <v>435</v>
      </c>
      <c r="B2" s="312"/>
      <c r="C2" s="312"/>
    </row>
    <row r="3" spans="1:3" ht="15.75" x14ac:dyDescent="0.25">
      <c r="A3" s="192" t="s">
        <v>436</v>
      </c>
      <c r="B3" s="192" t="s">
        <v>141</v>
      </c>
      <c r="C3" s="192" t="s">
        <v>437</v>
      </c>
    </row>
    <row r="4" spans="1:3" x14ac:dyDescent="0.25">
      <c r="A4" s="316" t="s">
        <v>438</v>
      </c>
      <c r="B4" s="152" t="s">
        <v>439</v>
      </c>
      <c r="C4" s="169" t="s">
        <v>444</v>
      </c>
    </row>
    <row r="5" spans="1:3" ht="25.5" x14ac:dyDescent="0.25">
      <c r="A5" s="316"/>
      <c r="B5" s="152" t="s">
        <v>441</v>
      </c>
      <c r="C5" s="182" t="s">
        <v>555</v>
      </c>
    </row>
    <row r="6" spans="1:3" x14ac:dyDescent="0.25">
      <c r="A6" s="316"/>
      <c r="B6" s="152" t="s">
        <v>443</v>
      </c>
      <c r="C6" s="174" t="s">
        <v>556</v>
      </c>
    </row>
    <row r="7" spans="1:3" ht="25.5" x14ac:dyDescent="0.25">
      <c r="A7" s="316"/>
      <c r="B7" s="152" t="s">
        <v>445</v>
      </c>
      <c r="C7" s="182" t="s">
        <v>557</v>
      </c>
    </row>
    <row r="8" spans="1:3" x14ac:dyDescent="0.25">
      <c r="A8" s="316"/>
      <c r="B8" s="152" t="s">
        <v>447</v>
      </c>
      <c r="C8" s="174" t="s">
        <v>444</v>
      </c>
    </row>
    <row r="9" spans="1:3" x14ac:dyDescent="0.25">
      <c r="A9" s="316"/>
      <c r="B9" s="152" t="s">
        <v>449</v>
      </c>
      <c r="C9" s="182" t="s">
        <v>558</v>
      </c>
    </row>
    <row r="10" spans="1:3" x14ac:dyDescent="0.25">
      <c r="A10" s="316"/>
      <c r="B10" s="152" t="s">
        <v>451</v>
      </c>
      <c r="C10" s="174" t="s">
        <v>444</v>
      </c>
    </row>
    <row r="11" spans="1:3" x14ac:dyDescent="0.25">
      <c r="A11" s="316"/>
      <c r="B11" s="152" t="s">
        <v>452</v>
      </c>
      <c r="C11" s="169" t="s">
        <v>444</v>
      </c>
    </row>
    <row r="12" spans="1:3" x14ac:dyDescent="0.25">
      <c r="A12" s="316"/>
      <c r="B12" s="152" t="s">
        <v>453</v>
      </c>
      <c r="C12" s="169" t="s">
        <v>444</v>
      </c>
    </row>
    <row r="13" spans="1:3" x14ac:dyDescent="0.25">
      <c r="A13" s="316"/>
      <c r="B13" s="152" t="s">
        <v>455</v>
      </c>
      <c r="C13" s="169" t="s">
        <v>444</v>
      </c>
    </row>
    <row r="14" spans="1:3" x14ac:dyDescent="0.25">
      <c r="A14" s="316"/>
      <c r="B14" s="152" t="s">
        <v>456</v>
      </c>
      <c r="C14" s="182" t="s">
        <v>559</v>
      </c>
    </row>
    <row r="15" spans="1:3" ht="12.75" customHeight="1" x14ac:dyDescent="0.25">
      <c r="A15" s="316" t="s">
        <v>458</v>
      </c>
      <c r="B15" s="193" t="s">
        <v>459</v>
      </c>
      <c r="C15" s="194"/>
    </row>
    <row r="16" spans="1:3" ht="25.5" x14ac:dyDescent="0.25">
      <c r="A16" s="316"/>
      <c r="B16" s="152" t="s">
        <v>460</v>
      </c>
      <c r="C16" s="195" t="s">
        <v>560</v>
      </c>
    </row>
    <row r="17" spans="1:3" x14ac:dyDescent="0.25">
      <c r="A17" s="316"/>
      <c r="B17" s="152" t="s">
        <v>461</v>
      </c>
      <c r="C17" s="174" t="s">
        <v>561</v>
      </c>
    </row>
    <row r="18" spans="1:3" x14ac:dyDescent="0.25">
      <c r="A18" s="316"/>
      <c r="B18" s="152" t="s">
        <v>463</v>
      </c>
      <c r="C18" s="169" t="s">
        <v>450</v>
      </c>
    </row>
    <row r="19" spans="1:3" x14ac:dyDescent="0.25">
      <c r="A19" s="316"/>
      <c r="B19" s="152" t="s">
        <v>465</v>
      </c>
      <c r="C19" s="195" t="s">
        <v>562</v>
      </c>
    </row>
    <row r="20" spans="1:3" s="142" customFormat="1" x14ac:dyDescent="0.25">
      <c r="A20" s="316"/>
      <c r="B20" s="176" t="s">
        <v>467</v>
      </c>
      <c r="C20" s="177" t="s">
        <v>444</v>
      </c>
    </row>
    <row r="21" spans="1:3" x14ac:dyDescent="0.25">
      <c r="A21" s="316"/>
      <c r="B21" s="308" t="s">
        <v>468</v>
      </c>
      <c r="C21" s="309"/>
    </row>
    <row r="22" spans="1:3" x14ac:dyDescent="0.25">
      <c r="A22" s="316"/>
      <c r="B22" s="152" t="s">
        <v>469</v>
      </c>
      <c r="C22" s="169">
        <v>65</v>
      </c>
    </row>
    <row r="23" spans="1:3" x14ac:dyDescent="0.25">
      <c r="A23" s="316"/>
      <c r="B23" s="152" t="s">
        <v>470</v>
      </c>
      <c r="C23" s="169">
        <v>60</v>
      </c>
    </row>
    <row r="24" spans="1:3" s="142" customFormat="1" ht="51" x14ac:dyDescent="0.25">
      <c r="A24" s="316"/>
      <c r="B24" s="152" t="s">
        <v>471</v>
      </c>
      <c r="C24" s="196" t="s">
        <v>563</v>
      </c>
    </row>
    <row r="25" spans="1:3" s="142" customFormat="1" x14ac:dyDescent="0.25">
      <c r="A25" s="316"/>
      <c r="B25" s="152" t="s">
        <v>473</v>
      </c>
      <c r="C25" s="197" t="s">
        <v>564</v>
      </c>
    </row>
    <row r="26" spans="1:3" x14ac:dyDescent="0.25">
      <c r="A26" s="316"/>
      <c r="B26" s="193" t="s">
        <v>475</v>
      </c>
      <c r="C26" s="198"/>
    </row>
    <row r="27" spans="1:3" x14ac:dyDescent="0.25">
      <c r="A27" s="316"/>
      <c r="B27" s="152" t="s">
        <v>476</v>
      </c>
      <c r="C27" s="199" t="s">
        <v>565</v>
      </c>
    </row>
    <row r="28" spans="1:3" x14ac:dyDescent="0.25">
      <c r="A28" s="316"/>
      <c r="B28" s="152" t="s">
        <v>478</v>
      </c>
      <c r="C28" s="200" t="s">
        <v>450</v>
      </c>
    </row>
    <row r="29" spans="1:3" x14ac:dyDescent="0.25">
      <c r="A29" s="316"/>
      <c r="B29" s="152" t="s">
        <v>479</v>
      </c>
      <c r="C29" s="175" t="s">
        <v>566</v>
      </c>
    </row>
    <row r="30" spans="1:3" x14ac:dyDescent="0.25">
      <c r="A30" s="316"/>
      <c r="B30" s="193" t="s">
        <v>481</v>
      </c>
      <c r="C30" s="194"/>
    </row>
    <row r="31" spans="1:3" x14ac:dyDescent="0.25">
      <c r="A31" s="316"/>
      <c r="B31" s="152" t="s">
        <v>482</v>
      </c>
      <c r="C31" s="171" t="s">
        <v>567</v>
      </c>
    </row>
    <row r="32" spans="1:3" x14ac:dyDescent="0.25">
      <c r="A32" s="316"/>
      <c r="B32" s="152" t="s">
        <v>483</v>
      </c>
      <c r="C32" s="201" t="s">
        <v>448</v>
      </c>
    </row>
    <row r="33" spans="1:3" ht="12.75" customHeight="1" x14ac:dyDescent="0.25">
      <c r="A33" s="316" t="s">
        <v>485</v>
      </c>
      <c r="B33" s="193" t="s">
        <v>486</v>
      </c>
      <c r="C33" s="194"/>
    </row>
    <row r="34" spans="1:3" x14ac:dyDescent="0.25">
      <c r="A34" s="316"/>
      <c r="B34" s="152" t="s">
        <v>487</v>
      </c>
      <c r="C34" s="169" t="s">
        <v>444</v>
      </c>
    </row>
    <row r="35" spans="1:3" x14ac:dyDescent="0.25">
      <c r="A35" s="316"/>
      <c r="B35" s="152" t="s">
        <v>488</v>
      </c>
      <c r="C35" s="169" t="s">
        <v>444</v>
      </c>
    </row>
    <row r="36" spans="1:3" x14ac:dyDescent="0.25">
      <c r="A36" s="316"/>
      <c r="B36" s="152" t="s">
        <v>489</v>
      </c>
      <c r="C36" s="169" t="s">
        <v>448</v>
      </c>
    </row>
    <row r="37" spans="1:3" ht="12.75" customHeight="1" x14ac:dyDescent="0.25">
      <c r="A37" s="316"/>
      <c r="B37" s="193" t="s">
        <v>490</v>
      </c>
      <c r="C37" s="194"/>
    </row>
    <row r="38" spans="1:3" x14ac:dyDescent="0.25">
      <c r="A38" s="316"/>
      <c r="B38" s="152" t="s">
        <v>491</v>
      </c>
      <c r="C38" s="174" t="s">
        <v>568</v>
      </c>
    </row>
    <row r="39" spans="1:3" x14ac:dyDescent="0.25">
      <c r="A39" s="316"/>
      <c r="B39" s="152" t="s">
        <v>492</v>
      </c>
      <c r="C39" s="202" t="s">
        <v>569</v>
      </c>
    </row>
    <row r="40" spans="1:3" x14ac:dyDescent="0.25">
      <c r="A40" s="316"/>
      <c r="B40" s="152" t="s">
        <v>493</v>
      </c>
      <c r="C40" s="202" t="s">
        <v>570</v>
      </c>
    </row>
    <row r="41" spans="1:3" ht="51" x14ac:dyDescent="0.25">
      <c r="A41" s="316"/>
      <c r="B41" s="152" t="s">
        <v>494</v>
      </c>
      <c r="C41" s="203" t="s">
        <v>571</v>
      </c>
    </row>
    <row r="42" spans="1:3" ht="51" x14ac:dyDescent="0.25">
      <c r="A42" s="316"/>
      <c r="B42" s="152" t="s">
        <v>495</v>
      </c>
      <c r="C42" s="204" t="s">
        <v>572</v>
      </c>
    </row>
    <row r="43" spans="1:3" ht="76.5" x14ac:dyDescent="0.25">
      <c r="A43" s="316"/>
      <c r="B43" s="152" t="s">
        <v>496</v>
      </c>
      <c r="C43" s="203" t="s">
        <v>573</v>
      </c>
    </row>
    <row r="44" spans="1:3" ht="38.25" x14ac:dyDescent="0.25">
      <c r="A44" s="316"/>
      <c r="B44" s="152" t="s">
        <v>497</v>
      </c>
      <c r="C44" s="203" t="s">
        <v>574</v>
      </c>
    </row>
    <row r="45" spans="1:3" ht="25.5" x14ac:dyDescent="0.25">
      <c r="A45" s="316"/>
      <c r="B45" s="152" t="s">
        <v>498</v>
      </c>
      <c r="C45" s="204" t="s">
        <v>575</v>
      </c>
    </row>
    <row r="46" spans="1:3" ht="25.5" x14ac:dyDescent="0.25">
      <c r="A46" s="316"/>
      <c r="B46" s="152" t="s">
        <v>499</v>
      </c>
      <c r="C46" s="204" t="s">
        <v>576</v>
      </c>
    </row>
    <row r="47" spans="1:3" x14ac:dyDescent="0.25">
      <c r="A47" s="316"/>
      <c r="B47" s="152" t="s">
        <v>500</v>
      </c>
      <c r="C47" s="205" t="s">
        <v>577</v>
      </c>
    </row>
    <row r="48" spans="1:3" x14ac:dyDescent="0.25">
      <c r="A48" s="316"/>
      <c r="B48" s="152" t="s">
        <v>501</v>
      </c>
      <c r="C48" s="202" t="s">
        <v>578</v>
      </c>
    </row>
    <row r="49" spans="1:3" x14ac:dyDescent="0.25">
      <c r="A49" s="316"/>
      <c r="B49" s="152" t="s">
        <v>502</v>
      </c>
      <c r="C49" s="202" t="s">
        <v>579</v>
      </c>
    </row>
    <row r="50" spans="1:3" x14ac:dyDescent="0.25">
      <c r="A50" s="316"/>
      <c r="B50" s="193" t="s">
        <v>503</v>
      </c>
      <c r="C50" s="194"/>
    </row>
    <row r="51" spans="1:3" ht="38.25" x14ac:dyDescent="0.25">
      <c r="A51" s="316"/>
      <c r="B51" s="152" t="s">
        <v>504</v>
      </c>
      <c r="C51" s="206" t="s">
        <v>580</v>
      </c>
    </row>
    <row r="52" spans="1:3" x14ac:dyDescent="0.25">
      <c r="A52" s="316"/>
      <c r="B52" s="152" t="s">
        <v>506</v>
      </c>
      <c r="C52" s="169" t="s">
        <v>444</v>
      </c>
    </row>
    <row r="53" spans="1:3" x14ac:dyDescent="0.25">
      <c r="A53" s="316"/>
      <c r="B53" s="152" t="s">
        <v>507</v>
      </c>
      <c r="C53" s="169" t="s">
        <v>444</v>
      </c>
    </row>
    <row r="54" spans="1:3" ht="12.75" customHeight="1" x14ac:dyDescent="0.25">
      <c r="A54" s="310" t="s">
        <v>509</v>
      </c>
      <c r="B54" s="152" t="s">
        <v>510</v>
      </c>
      <c r="C54" s="207" t="s">
        <v>581</v>
      </c>
    </row>
    <row r="55" spans="1:3" x14ac:dyDescent="0.25">
      <c r="A55" s="311"/>
      <c r="B55" s="152" t="s">
        <v>511</v>
      </c>
      <c r="C55" s="208" t="s">
        <v>582</v>
      </c>
    </row>
    <row r="56" spans="1:3" x14ac:dyDescent="0.25">
      <c r="A56" s="209"/>
    </row>
    <row r="57" spans="1:3" x14ac:dyDescent="0.25">
      <c r="A57" s="209"/>
    </row>
  </sheetData>
  <mergeCells count="6">
    <mergeCell ref="A54:A55"/>
    <mergeCell ref="A2:C2"/>
    <mergeCell ref="A4:A14"/>
    <mergeCell ref="A15:A32"/>
    <mergeCell ref="B21:C21"/>
    <mergeCell ref="A33:A53"/>
  </mergeCell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5EBC8D-CCA7-4CC2-B66A-0D6066630584}">
  <dimension ref="A2:C56"/>
  <sheetViews>
    <sheetView showGridLines="0" topLeftCell="A3" zoomScaleNormal="100" workbookViewId="0">
      <selection activeCell="A3" sqref="A3"/>
    </sheetView>
  </sheetViews>
  <sheetFormatPr defaultColWidth="11.42578125" defaultRowHeight="12.75" x14ac:dyDescent="0.25"/>
  <cols>
    <col min="1" max="1" width="14.140625" style="189" customWidth="1"/>
    <col min="2" max="2" width="42.5703125" style="190" customWidth="1"/>
    <col min="3" max="3" width="149.28515625" style="167"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192" t="s">
        <v>437</v>
      </c>
    </row>
    <row r="4" spans="1:3" ht="25.5" x14ac:dyDescent="0.25">
      <c r="A4" s="316" t="s">
        <v>438</v>
      </c>
      <c r="B4" s="152" t="s">
        <v>439</v>
      </c>
      <c r="C4" s="169" t="s">
        <v>444</v>
      </c>
    </row>
    <row r="5" spans="1:3" ht="25.5" x14ac:dyDescent="0.25">
      <c r="A5" s="316"/>
      <c r="B5" s="152" t="s">
        <v>441</v>
      </c>
      <c r="C5" s="175" t="s">
        <v>583</v>
      </c>
    </row>
    <row r="6" spans="1:3" x14ac:dyDescent="0.25">
      <c r="A6" s="316"/>
      <c r="B6" s="152" t="s">
        <v>443</v>
      </c>
      <c r="C6" s="169" t="s">
        <v>584</v>
      </c>
    </row>
    <row r="7" spans="1:3" ht="25.5" x14ac:dyDescent="0.25">
      <c r="A7" s="316"/>
      <c r="B7" s="152" t="s">
        <v>445</v>
      </c>
      <c r="C7" s="175" t="s">
        <v>585</v>
      </c>
    </row>
    <row r="8" spans="1:3" x14ac:dyDescent="0.25">
      <c r="A8" s="316"/>
      <c r="B8" s="152" t="s">
        <v>447</v>
      </c>
      <c r="C8" s="169" t="s">
        <v>586</v>
      </c>
    </row>
    <row r="9" spans="1:3" ht="25.5" x14ac:dyDescent="0.25">
      <c r="A9" s="316"/>
      <c r="B9" s="152" t="s">
        <v>449</v>
      </c>
      <c r="C9" s="175" t="s">
        <v>585</v>
      </c>
    </row>
    <row r="10" spans="1:3" ht="25.5" x14ac:dyDescent="0.25">
      <c r="A10" s="316"/>
      <c r="B10" s="152" t="s">
        <v>451</v>
      </c>
      <c r="C10" s="169" t="s">
        <v>444</v>
      </c>
    </row>
    <row r="11" spans="1:3" ht="25.5" x14ac:dyDescent="0.25">
      <c r="A11" s="316"/>
      <c r="B11" s="152" t="s">
        <v>452</v>
      </c>
      <c r="C11" s="169" t="s">
        <v>444</v>
      </c>
    </row>
    <row r="12" spans="1:3" ht="25.5" x14ac:dyDescent="0.25">
      <c r="A12" s="316"/>
      <c r="B12" s="152" t="s">
        <v>453</v>
      </c>
      <c r="C12" s="169" t="s">
        <v>587</v>
      </c>
    </row>
    <row r="13" spans="1:3" x14ac:dyDescent="0.25">
      <c r="A13" s="316"/>
      <c r="B13" s="152" t="s">
        <v>454</v>
      </c>
      <c r="C13" s="175" t="s">
        <v>444</v>
      </c>
    </row>
    <row r="14" spans="1:3" x14ac:dyDescent="0.25">
      <c r="A14" s="316"/>
      <c r="B14" s="152" t="s">
        <v>455</v>
      </c>
      <c r="C14" s="169" t="s">
        <v>444</v>
      </c>
    </row>
    <row r="15" spans="1:3" x14ac:dyDescent="0.25">
      <c r="A15" s="316"/>
      <c r="B15" s="152" t="s">
        <v>456</v>
      </c>
      <c r="C15" s="175" t="s">
        <v>588</v>
      </c>
    </row>
    <row r="16" spans="1:3" ht="12.75" customHeight="1" x14ac:dyDescent="0.25">
      <c r="A16" s="316" t="s">
        <v>458</v>
      </c>
      <c r="B16" s="193" t="s">
        <v>459</v>
      </c>
      <c r="C16" s="194"/>
    </row>
    <row r="17" spans="1:3" x14ac:dyDescent="0.25">
      <c r="A17" s="316"/>
      <c r="B17" s="152" t="s">
        <v>460</v>
      </c>
      <c r="C17" s="201" t="s">
        <v>589</v>
      </c>
    </row>
    <row r="18" spans="1:3" x14ac:dyDescent="0.25">
      <c r="A18" s="316"/>
      <c r="B18" s="152" t="s">
        <v>461</v>
      </c>
      <c r="C18" s="201" t="s">
        <v>590</v>
      </c>
    </row>
    <row r="19" spans="1:3" x14ac:dyDescent="0.25">
      <c r="A19" s="316"/>
      <c r="B19" s="152" t="s">
        <v>463</v>
      </c>
      <c r="C19" s="171" t="s">
        <v>591</v>
      </c>
    </row>
    <row r="20" spans="1:3" x14ac:dyDescent="0.25">
      <c r="A20" s="316"/>
      <c r="B20" s="152" t="s">
        <v>465</v>
      </c>
      <c r="C20" s="201" t="s">
        <v>592</v>
      </c>
    </row>
    <row r="21" spans="1:3" s="142" customFormat="1" x14ac:dyDescent="0.25">
      <c r="A21" s="316"/>
      <c r="B21" s="152" t="s">
        <v>467</v>
      </c>
      <c r="C21" s="177" t="s">
        <v>464</v>
      </c>
    </row>
    <row r="22" spans="1:3" x14ac:dyDescent="0.25">
      <c r="A22" s="316"/>
      <c r="B22" s="193" t="s">
        <v>468</v>
      </c>
      <c r="C22" s="194"/>
    </row>
    <row r="23" spans="1:3" x14ac:dyDescent="0.25">
      <c r="A23" s="316"/>
      <c r="B23" s="152" t="s">
        <v>469</v>
      </c>
      <c r="C23" s="169">
        <v>62</v>
      </c>
    </row>
    <row r="24" spans="1:3" x14ac:dyDescent="0.25">
      <c r="A24" s="316"/>
      <c r="B24" s="152" t="s">
        <v>470</v>
      </c>
      <c r="C24" s="169">
        <v>57</v>
      </c>
    </row>
    <row r="25" spans="1:3" s="142" customFormat="1" ht="51" customHeight="1" x14ac:dyDescent="0.25">
      <c r="A25" s="316"/>
      <c r="B25" s="152" t="s">
        <v>471</v>
      </c>
      <c r="C25" s="196" t="s">
        <v>593</v>
      </c>
    </row>
    <row r="26" spans="1:3" s="142" customFormat="1" x14ac:dyDescent="0.2">
      <c r="A26" s="316"/>
      <c r="B26" s="152" t="s">
        <v>473</v>
      </c>
      <c r="C26" s="211" t="s">
        <v>564</v>
      </c>
    </row>
    <row r="27" spans="1:3" x14ac:dyDescent="0.25">
      <c r="A27" s="316"/>
      <c r="B27" s="193" t="s">
        <v>475</v>
      </c>
      <c r="C27" s="194"/>
    </row>
    <row r="28" spans="1:3" x14ac:dyDescent="0.25">
      <c r="A28" s="316"/>
      <c r="B28" s="152" t="s">
        <v>476</v>
      </c>
      <c r="C28" s="212" t="s">
        <v>594</v>
      </c>
    </row>
    <row r="29" spans="1:3" x14ac:dyDescent="0.25">
      <c r="A29" s="316"/>
      <c r="B29" s="152" t="s">
        <v>478</v>
      </c>
      <c r="C29" s="205" t="s">
        <v>595</v>
      </c>
    </row>
    <row r="30" spans="1:3" x14ac:dyDescent="0.25">
      <c r="A30" s="316"/>
      <c r="B30" s="152" t="s">
        <v>479</v>
      </c>
      <c r="C30" s="175" t="s">
        <v>596</v>
      </c>
    </row>
    <row r="31" spans="1:3" x14ac:dyDescent="0.25">
      <c r="A31" s="316"/>
      <c r="B31" s="193" t="s">
        <v>481</v>
      </c>
      <c r="C31" s="194"/>
    </row>
    <row r="32" spans="1:3" x14ac:dyDescent="0.25">
      <c r="A32" s="316"/>
      <c r="B32" s="152" t="s">
        <v>482</v>
      </c>
      <c r="C32" s="186" t="s">
        <v>597</v>
      </c>
    </row>
    <row r="33" spans="1:3" x14ac:dyDescent="0.25">
      <c r="A33" s="316"/>
      <c r="B33" s="152" t="s">
        <v>483</v>
      </c>
      <c r="C33" s="184" t="s">
        <v>448</v>
      </c>
    </row>
    <row r="34" spans="1:3" ht="12.75" customHeight="1" x14ac:dyDescent="0.25">
      <c r="A34" s="316" t="s">
        <v>485</v>
      </c>
      <c r="B34" s="193" t="s">
        <v>486</v>
      </c>
      <c r="C34" s="194"/>
    </row>
    <row r="35" spans="1:3" x14ac:dyDescent="0.25">
      <c r="A35" s="316"/>
      <c r="B35" s="152" t="s">
        <v>487</v>
      </c>
      <c r="C35" s="169" t="s">
        <v>444</v>
      </c>
    </row>
    <row r="36" spans="1:3" x14ac:dyDescent="0.25">
      <c r="A36" s="316"/>
      <c r="B36" s="152" t="s">
        <v>598</v>
      </c>
      <c r="C36" s="171" t="s">
        <v>444</v>
      </c>
    </row>
    <row r="37" spans="1:3" x14ac:dyDescent="0.25">
      <c r="A37" s="316"/>
      <c r="B37" s="152" t="s">
        <v>489</v>
      </c>
      <c r="C37" s="171" t="s">
        <v>444</v>
      </c>
    </row>
    <row r="38" spans="1:3" ht="12.75" customHeight="1" x14ac:dyDescent="0.25">
      <c r="A38" s="316"/>
      <c r="B38" s="193" t="s">
        <v>490</v>
      </c>
      <c r="C38" s="194"/>
    </row>
    <row r="39" spans="1:3" x14ac:dyDescent="0.25">
      <c r="A39" s="316"/>
      <c r="B39" s="152" t="s">
        <v>491</v>
      </c>
      <c r="C39" s="169" t="s">
        <v>444</v>
      </c>
    </row>
    <row r="40" spans="1:3" x14ac:dyDescent="0.25">
      <c r="A40" s="316"/>
      <c r="B40" s="152" t="s">
        <v>492</v>
      </c>
      <c r="C40" s="213" t="s">
        <v>599</v>
      </c>
    </row>
    <row r="41" spans="1:3" x14ac:dyDescent="0.25">
      <c r="A41" s="316"/>
      <c r="B41" s="152" t="s">
        <v>493</v>
      </c>
      <c r="C41" s="213" t="s">
        <v>600</v>
      </c>
    </row>
    <row r="42" spans="1:3" ht="38.25" x14ac:dyDescent="0.25">
      <c r="A42" s="316"/>
      <c r="B42" s="152" t="s">
        <v>494</v>
      </c>
      <c r="C42" s="214" t="s">
        <v>601</v>
      </c>
    </row>
    <row r="43" spans="1:3" ht="76.5" x14ac:dyDescent="0.25">
      <c r="A43" s="316"/>
      <c r="B43" s="152" t="s">
        <v>495</v>
      </c>
      <c r="C43" s="214" t="s">
        <v>602</v>
      </c>
    </row>
    <row r="44" spans="1:3" ht="165.75" x14ac:dyDescent="0.25">
      <c r="A44" s="316"/>
      <c r="B44" s="152" t="s">
        <v>496</v>
      </c>
      <c r="C44" s="214" t="s">
        <v>603</v>
      </c>
    </row>
    <row r="45" spans="1:3" ht="63.75" x14ac:dyDescent="0.25">
      <c r="A45" s="316"/>
      <c r="B45" s="152" t="s">
        <v>497</v>
      </c>
      <c r="C45" s="214" t="s">
        <v>604</v>
      </c>
    </row>
    <row r="46" spans="1:3" x14ac:dyDescent="0.25">
      <c r="A46" s="316"/>
      <c r="B46" s="152" t="s">
        <v>498</v>
      </c>
      <c r="C46" s="202" t="s">
        <v>605</v>
      </c>
    </row>
    <row r="47" spans="1:3" x14ac:dyDescent="0.25">
      <c r="A47" s="316"/>
      <c r="B47" s="152" t="s">
        <v>499</v>
      </c>
      <c r="C47" s="202" t="s">
        <v>606</v>
      </c>
    </row>
    <row r="48" spans="1:3" x14ac:dyDescent="0.25">
      <c r="A48" s="316"/>
      <c r="B48" s="152" t="s">
        <v>500</v>
      </c>
      <c r="C48" s="186" t="s">
        <v>607</v>
      </c>
    </row>
    <row r="49" spans="1:3" x14ac:dyDescent="0.25">
      <c r="A49" s="316"/>
      <c r="B49" s="152" t="s">
        <v>501</v>
      </c>
      <c r="C49" s="202" t="s">
        <v>608</v>
      </c>
    </row>
    <row r="50" spans="1:3" x14ac:dyDescent="0.25">
      <c r="A50" s="316"/>
      <c r="B50" s="152" t="s">
        <v>502</v>
      </c>
      <c r="C50" s="202" t="s">
        <v>609</v>
      </c>
    </row>
    <row r="51" spans="1:3" x14ac:dyDescent="0.25">
      <c r="A51" s="316"/>
      <c r="B51" s="193" t="s">
        <v>503</v>
      </c>
      <c r="C51" s="194"/>
    </row>
    <row r="52" spans="1:3" x14ac:dyDescent="0.25">
      <c r="A52" s="316"/>
      <c r="B52" s="152" t="s">
        <v>504</v>
      </c>
      <c r="C52" s="171" t="s">
        <v>610</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15">
        <v>1148115.0818</v>
      </c>
    </row>
    <row r="56" spans="1:3" x14ac:dyDescent="0.25">
      <c r="A56" s="311"/>
      <c r="B56" s="152" t="s">
        <v>511</v>
      </c>
      <c r="C56" s="212" t="s">
        <v>611</v>
      </c>
    </row>
  </sheetData>
  <mergeCells count="5">
    <mergeCell ref="A2:C2"/>
    <mergeCell ref="A4:A15"/>
    <mergeCell ref="A16:A33"/>
    <mergeCell ref="A34:A54"/>
    <mergeCell ref="A55:A56"/>
  </mergeCells>
  <pageMargins left="0.7" right="0.7" top="0.75" bottom="0.75" header="0.3" footer="0.3"/>
  <pageSetup orientation="portrait" r:id="rId1"/>
  <drawing r:id="rId2"/>
  <legacyDrawing r:id="rId3"/>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A9539E-0208-46F6-B692-FD131DC31BEE}">
  <dimension ref="A2:C56"/>
  <sheetViews>
    <sheetView showGridLines="0" zoomScaleNormal="100" workbookViewId="0">
      <selection activeCell="A3" sqref="A3"/>
    </sheetView>
  </sheetViews>
  <sheetFormatPr defaultColWidth="11.42578125" defaultRowHeight="12.75" x14ac:dyDescent="0.25"/>
  <cols>
    <col min="1" max="1" width="14.140625" style="189" customWidth="1"/>
    <col min="2" max="2" width="42.5703125" style="190" customWidth="1"/>
    <col min="3" max="3" width="136.28515625" style="167"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192" t="s">
        <v>437</v>
      </c>
    </row>
    <row r="4" spans="1:3" ht="25.5" x14ac:dyDescent="0.25">
      <c r="A4" s="316" t="s">
        <v>438</v>
      </c>
      <c r="B4" s="152" t="s">
        <v>439</v>
      </c>
      <c r="C4" s="174" t="s">
        <v>612</v>
      </c>
    </row>
    <row r="5" spans="1:3" ht="89.25" x14ac:dyDescent="0.25">
      <c r="A5" s="316"/>
      <c r="B5" s="152" t="s">
        <v>441</v>
      </c>
      <c r="C5" s="182" t="s">
        <v>613</v>
      </c>
    </row>
    <row r="6" spans="1:3" x14ac:dyDescent="0.25">
      <c r="A6" s="316"/>
      <c r="B6" s="152" t="s">
        <v>443</v>
      </c>
      <c r="C6" s="169" t="s">
        <v>444</v>
      </c>
    </row>
    <row r="7" spans="1:3" x14ac:dyDescent="0.25">
      <c r="A7" s="316"/>
      <c r="B7" s="152" t="s">
        <v>445</v>
      </c>
      <c r="C7" s="175" t="s">
        <v>614</v>
      </c>
    </row>
    <row r="8" spans="1:3" x14ac:dyDescent="0.25">
      <c r="A8" s="316"/>
      <c r="B8" s="152" t="s">
        <v>447</v>
      </c>
      <c r="C8" s="169" t="s">
        <v>444</v>
      </c>
    </row>
    <row r="9" spans="1:3" x14ac:dyDescent="0.25">
      <c r="A9" s="316"/>
      <c r="B9" s="152" t="s">
        <v>449</v>
      </c>
      <c r="C9" s="175" t="s">
        <v>615</v>
      </c>
    </row>
    <row r="10" spans="1:3" ht="25.5" x14ac:dyDescent="0.25">
      <c r="A10" s="316"/>
      <c r="B10" s="152" t="s">
        <v>451</v>
      </c>
      <c r="C10" s="169" t="s">
        <v>444</v>
      </c>
    </row>
    <row r="11" spans="1:3" ht="25.5" x14ac:dyDescent="0.25">
      <c r="A11" s="316"/>
      <c r="B11" s="152" t="s">
        <v>452</v>
      </c>
      <c r="C11" s="169" t="s">
        <v>448</v>
      </c>
    </row>
    <row r="12" spans="1:3" ht="25.5" x14ac:dyDescent="0.25">
      <c r="A12" s="316"/>
      <c r="B12" s="152" t="s">
        <v>453</v>
      </c>
      <c r="C12" s="169" t="s">
        <v>448</v>
      </c>
    </row>
    <row r="13" spans="1:3" x14ac:dyDescent="0.25">
      <c r="A13" s="316"/>
      <c r="B13" s="152" t="s">
        <v>454</v>
      </c>
      <c r="C13" s="169" t="s">
        <v>444</v>
      </c>
    </row>
    <row r="14" spans="1:3" x14ac:dyDescent="0.25">
      <c r="A14" s="316"/>
      <c r="B14" s="152" t="s">
        <v>455</v>
      </c>
      <c r="C14" s="169" t="s">
        <v>444</v>
      </c>
    </row>
    <row r="15" spans="1:3" x14ac:dyDescent="0.25">
      <c r="A15" s="316"/>
      <c r="B15" s="152" t="s">
        <v>456</v>
      </c>
      <c r="C15" s="175" t="s">
        <v>616</v>
      </c>
    </row>
    <row r="16" spans="1:3" ht="12.75" customHeight="1" x14ac:dyDescent="0.25">
      <c r="A16" s="316" t="s">
        <v>458</v>
      </c>
      <c r="B16" s="193" t="s">
        <v>459</v>
      </c>
      <c r="C16" s="194"/>
    </row>
    <row r="17" spans="1:3" x14ac:dyDescent="0.25">
      <c r="A17" s="316"/>
      <c r="B17" s="152" t="s">
        <v>460</v>
      </c>
      <c r="C17" s="201" t="s">
        <v>617</v>
      </c>
    </row>
    <row r="18" spans="1:3" x14ac:dyDescent="0.25">
      <c r="A18" s="316"/>
      <c r="B18" s="152" t="s">
        <v>461</v>
      </c>
      <c r="C18" s="201" t="s">
        <v>618</v>
      </c>
    </row>
    <row r="19" spans="1:3" x14ac:dyDescent="0.25">
      <c r="A19" s="316"/>
      <c r="B19" s="152" t="s">
        <v>463</v>
      </c>
      <c r="C19" s="201" t="s">
        <v>619</v>
      </c>
    </row>
    <row r="20" spans="1:3" x14ac:dyDescent="0.25">
      <c r="A20" s="316"/>
      <c r="B20" s="152" t="s">
        <v>465</v>
      </c>
      <c r="C20" s="175" t="s">
        <v>620</v>
      </c>
    </row>
    <row r="21" spans="1:3" s="142" customFormat="1" ht="76.5" x14ac:dyDescent="0.25">
      <c r="A21" s="316"/>
      <c r="B21" s="152" t="s">
        <v>467</v>
      </c>
      <c r="C21" s="195" t="s">
        <v>621</v>
      </c>
    </row>
    <row r="22" spans="1:3" x14ac:dyDescent="0.25">
      <c r="A22" s="316"/>
      <c r="B22" s="193" t="s">
        <v>468</v>
      </c>
      <c r="C22" s="194"/>
    </row>
    <row r="23" spans="1:3" x14ac:dyDescent="0.25">
      <c r="A23" s="316"/>
      <c r="B23" s="152" t="s">
        <v>469</v>
      </c>
      <c r="C23" s="169">
        <v>65</v>
      </c>
    </row>
    <row r="24" spans="1:3" x14ac:dyDescent="0.25">
      <c r="A24" s="316"/>
      <c r="B24" s="152" t="s">
        <v>470</v>
      </c>
      <c r="C24" s="169">
        <v>65</v>
      </c>
    </row>
    <row r="25" spans="1:3" s="142" customFormat="1" ht="51" x14ac:dyDescent="0.25">
      <c r="A25" s="316"/>
      <c r="B25" s="152" t="s">
        <v>471</v>
      </c>
      <c r="C25" s="216" t="s">
        <v>622</v>
      </c>
    </row>
    <row r="26" spans="1:3" s="142" customFormat="1" ht="76.5" x14ac:dyDescent="0.2">
      <c r="A26" s="316"/>
      <c r="B26" s="152" t="s">
        <v>473</v>
      </c>
      <c r="C26" s="217" t="s">
        <v>623</v>
      </c>
    </row>
    <row r="27" spans="1:3" x14ac:dyDescent="0.25">
      <c r="A27" s="316"/>
      <c r="B27" s="193" t="s">
        <v>475</v>
      </c>
      <c r="C27" s="194"/>
    </row>
    <row r="28" spans="1:3" x14ac:dyDescent="0.25">
      <c r="A28" s="316"/>
      <c r="B28" s="152" t="s">
        <v>476</v>
      </c>
      <c r="C28" s="169" t="s">
        <v>464</v>
      </c>
    </row>
    <row r="29" spans="1:3" x14ac:dyDescent="0.25">
      <c r="A29" s="316"/>
      <c r="B29" s="152" t="s">
        <v>478</v>
      </c>
      <c r="C29" s="200">
        <v>25</v>
      </c>
    </row>
    <row r="30" spans="1:3" x14ac:dyDescent="0.25">
      <c r="A30" s="316"/>
      <c r="B30" s="152" t="s">
        <v>479</v>
      </c>
      <c r="C30" s="175" t="s">
        <v>624</v>
      </c>
    </row>
    <row r="31" spans="1:3" x14ac:dyDescent="0.25">
      <c r="A31" s="316"/>
      <c r="B31" s="193" t="s">
        <v>481</v>
      </c>
      <c r="C31" s="194"/>
    </row>
    <row r="32" spans="1:3" x14ac:dyDescent="0.25">
      <c r="A32" s="316"/>
      <c r="B32" s="152" t="s">
        <v>482</v>
      </c>
      <c r="C32" s="171" t="s">
        <v>448</v>
      </c>
    </row>
    <row r="33" spans="1:3" x14ac:dyDescent="0.25">
      <c r="A33" s="316"/>
      <c r="B33" s="152" t="s">
        <v>483</v>
      </c>
      <c r="C33" s="186" t="s">
        <v>625</v>
      </c>
    </row>
    <row r="34" spans="1:3" ht="12.75" customHeight="1" x14ac:dyDescent="0.25">
      <c r="A34" s="316" t="s">
        <v>485</v>
      </c>
      <c r="B34" s="193" t="s">
        <v>486</v>
      </c>
      <c r="C34" s="194"/>
    </row>
    <row r="35" spans="1:3" x14ac:dyDescent="0.25">
      <c r="A35" s="316"/>
      <c r="B35" s="152" t="s">
        <v>487</v>
      </c>
      <c r="C35" s="169" t="s">
        <v>444</v>
      </c>
    </row>
    <row r="36" spans="1:3" x14ac:dyDescent="0.25">
      <c r="A36" s="316"/>
      <c r="B36" s="152" t="s">
        <v>488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69" t="s">
        <v>448</v>
      </c>
    </row>
    <row r="40" spans="1:3" x14ac:dyDescent="0.25">
      <c r="A40" s="316"/>
      <c r="B40" s="152" t="s">
        <v>492</v>
      </c>
      <c r="C40" s="218">
        <v>5.3001174843163632E-6</v>
      </c>
    </row>
    <row r="41" spans="1:3" x14ac:dyDescent="0.25">
      <c r="A41" s="316"/>
      <c r="B41" s="152" t="s">
        <v>493</v>
      </c>
      <c r="C41" s="213">
        <v>0.11140369999999999</v>
      </c>
    </row>
    <row r="42" spans="1:3" x14ac:dyDescent="0.25">
      <c r="A42" s="316"/>
      <c r="B42" s="152" t="s">
        <v>494</v>
      </c>
      <c r="C42" s="219" t="s">
        <v>626</v>
      </c>
    </row>
    <row r="43" spans="1:3" ht="25.5" x14ac:dyDescent="0.25">
      <c r="A43" s="316"/>
      <c r="B43" s="152" t="s">
        <v>495</v>
      </c>
      <c r="C43" s="214" t="s">
        <v>627</v>
      </c>
    </row>
    <row r="44" spans="1:3" ht="76.5" x14ac:dyDescent="0.25">
      <c r="A44" s="316"/>
      <c r="B44" s="152" t="s">
        <v>496</v>
      </c>
      <c r="C44" s="219" t="s">
        <v>628</v>
      </c>
    </row>
    <row r="45" spans="1:3" x14ac:dyDescent="0.25">
      <c r="A45" s="316"/>
      <c r="B45" s="152" t="s">
        <v>497</v>
      </c>
      <c r="C45" s="214" t="s">
        <v>629</v>
      </c>
    </row>
    <row r="46" spans="1:3" x14ac:dyDescent="0.25">
      <c r="A46" s="316"/>
      <c r="B46" s="152" t="s">
        <v>498</v>
      </c>
      <c r="C46" s="220" t="s">
        <v>630</v>
      </c>
    </row>
    <row r="47" spans="1:3" x14ac:dyDescent="0.25">
      <c r="A47" s="316"/>
      <c r="B47" s="152" t="s">
        <v>499</v>
      </c>
      <c r="C47" s="221">
        <v>0.1386789948496866</v>
      </c>
    </row>
    <row r="48" spans="1:3" x14ac:dyDescent="0.25">
      <c r="A48" s="316"/>
      <c r="B48" s="152" t="s">
        <v>500</v>
      </c>
      <c r="C48" s="169">
        <v>6</v>
      </c>
    </row>
    <row r="49" spans="1:3" x14ac:dyDescent="0.25">
      <c r="A49" s="316"/>
      <c r="B49" s="152" t="s">
        <v>501</v>
      </c>
      <c r="C49" s="221">
        <v>0.58840000000000003</v>
      </c>
    </row>
    <row r="50" spans="1:3" x14ac:dyDescent="0.25">
      <c r="A50" s="316"/>
      <c r="B50" s="152" t="s">
        <v>502</v>
      </c>
      <c r="C50" s="221">
        <v>0.74808027689476497</v>
      </c>
    </row>
    <row r="51" spans="1:3" x14ac:dyDescent="0.25">
      <c r="A51" s="316"/>
      <c r="B51" s="193" t="s">
        <v>503</v>
      </c>
      <c r="C51" s="194"/>
    </row>
    <row r="52" spans="1:3" ht="25.5" x14ac:dyDescent="0.25">
      <c r="A52" s="316"/>
      <c r="B52" s="152" t="s">
        <v>504</v>
      </c>
      <c r="C52" s="175" t="s">
        <v>631</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15">
        <v>509848</v>
      </c>
    </row>
    <row r="56" spans="1:3" x14ac:dyDescent="0.25">
      <c r="A56" s="311"/>
      <c r="B56" s="152" t="s">
        <v>511</v>
      </c>
      <c r="C56" s="200">
        <v>580</v>
      </c>
    </row>
  </sheetData>
  <mergeCells count="5">
    <mergeCell ref="A2:C2"/>
    <mergeCell ref="A4:A15"/>
    <mergeCell ref="A16:A33"/>
    <mergeCell ref="A34:A54"/>
    <mergeCell ref="A55:A56"/>
  </mergeCells>
  <pageMargins left="0.7" right="0.7" top="0.75" bottom="0.75" header="0.3" footer="0.3"/>
  <pageSetup orientation="portrait" r:id="rId1"/>
  <drawing r:id="rId2"/>
  <legacyDrawing r:id="rId3"/>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513AAD-0239-4C45-B0B1-F5FC17969AE3}">
  <dimension ref="A2:C56"/>
  <sheetViews>
    <sheetView showGridLines="0" zoomScaleNormal="100" workbookViewId="0">
      <selection activeCell="A3" sqref="A3"/>
    </sheetView>
  </sheetViews>
  <sheetFormatPr defaultColWidth="11.42578125" defaultRowHeight="12.75" x14ac:dyDescent="0.25"/>
  <cols>
    <col min="1" max="1" width="14.140625" style="189" customWidth="1"/>
    <col min="2" max="2" width="42.5703125" style="190" customWidth="1"/>
    <col min="3" max="3" width="129.85546875" style="191"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222" t="s">
        <v>437</v>
      </c>
    </row>
    <row r="4" spans="1:3" ht="12.75" customHeight="1" x14ac:dyDescent="0.25">
      <c r="A4" s="316" t="s">
        <v>438</v>
      </c>
      <c r="B4" s="152" t="s">
        <v>439</v>
      </c>
      <c r="C4" s="169" t="s">
        <v>444</v>
      </c>
    </row>
    <row r="5" spans="1:3" ht="25.5" x14ac:dyDescent="0.25">
      <c r="A5" s="316"/>
      <c r="B5" s="152" t="s">
        <v>441</v>
      </c>
      <c r="C5" s="175" t="s">
        <v>632</v>
      </c>
    </row>
    <row r="6" spans="1:3" x14ac:dyDescent="0.25">
      <c r="A6" s="316"/>
      <c r="B6" s="152" t="s">
        <v>443</v>
      </c>
      <c r="C6" s="169" t="s">
        <v>448</v>
      </c>
    </row>
    <row r="7" spans="1:3" ht="51" x14ac:dyDescent="0.25">
      <c r="A7" s="316"/>
      <c r="B7" s="152" t="s">
        <v>445</v>
      </c>
      <c r="C7" s="175" t="s">
        <v>633</v>
      </c>
    </row>
    <row r="8" spans="1:3" x14ac:dyDescent="0.25">
      <c r="A8" s="316"/>
      <c r="B8" s="152" t="s">
        <v>447</v>
      </c>
      <c r="C8" s="175" t="s">
        <v>444</v>
      </c>
    </row>
    <row r="9" spans="1:3" x14ac:dyDescent="0.25">
      <c r="A9" s="316"/>
      <c r="B9" s="152" t="s">
        <v>449</v>
      </c>
      <c r="C9" s="175" t="s">
        <v>634</v>
      </c>
    </row>
    <row r="10" spans="1:3" ht="25.5" x14ac:dyDescent="0.25">
      <c r="A10" s="316"/>
      <c r="B10" s="152" t="s">
        <v>451</v>
      </c>
      <c r="C10" s="169" t="s">
        <v>444</v>
      </c>
    </row>
    <row r="11" spans="1:3" ht="25.5" x14ac:dyDescent="0.25">
      <c r="A11" s="316"/>
      <c r="B11" s="152" t="s">
        <v>452</v>
      </c>
      <c r="C11" s="174" t="s">
        <v>444</v>
      </c>
    </row>
    <row r="12" spans="1:3" ht="25.5" x14ac:dyDescent="0.25">
      <c r="A12" s="316"/>
      <c r="B12" s="152" t="s">
        <v>453</v>
      </c>
      <c r="C12" s="169" t="s">
        <v>444</v>
      </c>
    </row>
    <row r="13" spans="1:3" x14ac:dyDescent="0.25">
      <c r="A13" s="316"/>
      <c r="B13" s="152" t="s">
        <v>454</v>
      </c>
      <c r="C13" s="175" t="s">
        <v>444</v>
      </c>
    </row>
    <row r="14" spans="1:3" x14ac:dyDescent="0.25">
      <c r="A14" s="316"/>
      <c r="B14" s="152" t="s">
        <v>455</v>
      </c>
      <c r="C14" s="174" t="s">
        <v>444</v>
      </c>
    </row>
    <row r="15" spans="1:3" x14ac:dyDescent="0.25">
      <c r="A15" s="316"/>
      <c r="B15" s="152" t="s">
        <v>456</v>
      </c>
      <c r="C15" s="186" t="s">
        <v>635</v>
      </c>
    </row>
    <row r="16" spans="1:3" ht="12.75" customHeight="1" x14ac:dyDescent="0.25">
      <c r="A16" s="316" t="s">
        <v>458</v>
      </c>
      <c r="B16" s="193" t="s">
        <v>459</v>
      </c>
      <c r="C16" s="194"/>
    </row>
    <row r="17" spans="1:3" x14ac:dyDescent="0.25">
      <c r="A17" s="316"/>
      <c r="B17" s="152" t="s">
        <v>460</v>
      </c>
      <c r="C17" s="184" t="s">
        <v>636</v>
      </c>
    </row>
    <row r="18" spans="1:3" x14ac:dyDescent="0.25">
      <c r="A18" s="316"/>
      <c r="B18" s="152" t="s">
        <v>461</v>
      </c>
      <c r="C18" s="184" t="s">
        <v>637</v>
      </c>
    </row>
    <row r="19" spans="1:3" x14ac:dyDescent="0.25">
      <c r="A19" s="316"/>
      <c r="B19" s="152" t="s">
        <v>463</v>
      </c>
      <c r="C19" s="174" t="s">
        <v>450</v>
      </c>
    </row>
    <row r="20" spans="1:3" x14ac:dyDescent="0.25">
      <c r="A20" s="316"/>
      <c r="B20" s="152" t="s">
        <v>465</v>
      </c>
      <c r="C20" s="184" t="s">
        <v>638</v>
      </c>
    </row>
    <row r="21" spans="1:3" s="142" customFormat="1" x14ac:dyDescent="0.25">
      <c r="A21" s="316"/>
      <c r="B21" s="176" t="s">
        <v>467</v>
      </c>
      <c r="C21" s="223" t="s">
        <v>444</v>
      </c>
    </row>
    <row r="22" spans="1:3" x14ac:dyDescent="0.25">
      <c r="A22" s="316"/>
      <c r="B22" s="193" t="s">
        <v>468</v>
      </c>
      <c r="C22" s="194"/>
    </row>
    <row r="23" spans="1:3" x14ac:dyDescent="0.25">
      <c r="A23" s="316"/>
      <c r="B23" s="152" t="s">
        <v>469</v>
      </c>
      <c r="C23" s="169">
        <v>60</v>
      </c>
    </row>
    <row r="24" spans="1:3" x14ac:dyDescent="0.25">
      <c r="A24" s="316"/>
      <c r="B24" s="152" t="s">
        <v>470</v>
      </c>
      <c r="C24" s="174">
        <v>55</v>
      </c>
    </row>
    <row r="25" spans="1:3" s="142" customFormat="1" x14ac:dyDescent="0.25">
      <c r="A25" s="316"/>
      <c r="B25" s="152" t="s">
        <v>471</v>
      </c>
      <c r="C25" s="197" t="s">
        <v>384</v>
      </c>
    </row>
    <row r="26" spans="1:3" s="142" customFormat="1" x14ac:dyDescent="0.2">
      <c r="A26" s="316"/>
      <c r="B26" s="152" t="s">
        <v>473</v>
      </c>
      <c r="C26" s="211" t="s">
        <v>639</v>
      </c>
    </row>
    <row r="27" spans="1:3" x14ac:dyDescent="0.25">
      <c r="A27" s="316"/>
      <c r="B27" s="193" t="s">
        <v>475</v>
      </c>
      <c r="C27" s="194"/>
    </row>
    <row r="28" spans="1:3" x14ac:dyDescent="0.25">
      <c r="A28" s="316"/>
      <c r="B28" s="152" t="s">
        <v>476</v>
      </c>
      <c r="C28" s="224" t="s">
        <v>640</v>
      </c>
    </row>
    <row r="29" spans="1:3" x14ac:dyDescent="0.25">
      <c r="A29" s="316"/>
      <c r="B29" s="152" t="s">
        <v>478</v>
      </c>
      <c r="C29" s="200">
        <v>25</v>
      </c>
    </row>
    <row r="30" spans="1:3" x14ac:dyDescent="0.25">
      <c r="A30" s="316"/>
      <c r="B30" s="152" t="s">
        <v>479</v>
      </c>
      <c r="C30" s="186" t="s">
        <v>384</v>
      </c>
    </row>
    <row r="31" spans="1:3" x14ac:dyDescent="0.25">
      <c r="A31" s="316"/>
      <c r="B31" s="193" t="s">
        <v>481</v>
      </c>
      <c r="C31" s="225"/>
    </row>
    <row r="32" spans="1:3" x14ac:dyDescent="0.25">
      <c r="A32" s="316"/>
      <c r="B32" s="152" t="s">
        <v>482</v>
      </c>
      <c r="C32" s="197" t="s">
        <v>448</v>
      </c>
    </row>
    <row r="33" spans="1:3" x14ac:dyDescent="0.25">
      <c r="A33" s="316"/>
      <c r="B33" s="152" t="s">
        <v>483</v>
      </c>
      <c r="C33" s="197" t="s">
        <v>448</v>
      </c>
    </row>
    <row r="34" spans="1:3" ht="12.75" customHeight="1" x14ac:dyDescent="0.25">
      <c r="A34" s="316" t="s">
        <v>485</v>
      </c>
      <c r="B34" s="193" t="s">
        <v>486</v>
      </c>
      <c r="C34" s="194"/>
    </row>
    <row r="35" spans="1:3" x14ac:dyDescent="0.25">
      <c r="A35" s="316"/>
      <c r="B35" s="152" t="s">
        <v>487</v>
      </c>
      <c r="C35" s="169" t="s">
        <v>444</v>
      </c>
    </row>
    <row r="36" spans="1:3" x14ac:dyDescent="0.25">
      <c r="A36" s="316"/>
      <c r="B36" s="152" t="s">
        <v>598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86" t="s">
        <v>444</v>
      </c>
    </row>
    <row r="40" spans="1:3" x14ac:dyDescent="0.25">
      <c r="A40" s="316"/>
      <c r="B40" s="152" t="s">
        <v>492</v>
      </c>
      <c r="C40" s="202" t="s">
        <v>641</v>
      </c>
    </row>
    <row r="41" spans="1:3" x14ac:dyDescent="0.25">
      <c r="A41" s="316"/>
      <c r="B41" s="152" t="s">
        <v>493</v>
      </c>
      <c r="C41" s="204" t="s">
        <v>642</v>
      </c>
    </row>
    <row r="42" spans="1:3" ht="25.5" x14ac:dyDescent="0.25">
      <c r="A42" s="316"/>
      <c r="B42" s="152" t="s">
        <v>494</v>
      </c>
      <c r="C42" s="204" t="s">
        <v>643</v>
      </c>
    </row>
    <row r="43" spans="1:3" x14ac:dyDescent="0.25">
      <c r="A43" s="316"/>
      <c r="B43" s="152" t="s">
        <v>644</v>
      </c>
      <c r="C43" s="202" t="s">
        <v>448</v>
      </c>
    </row>
    <row r="44" spans="1:3" ht="89.25" x14ac:dyDescent="0.25">
      <c r="A44" s="316"/>
      <c r="B44" s="152" t="s">
        <v>496</v>
      </c>
      <c r="C44" s="204" t="s">
        <v>645</v>
      </c>
    </row>
    <row r="45" spans="1:3" x14ac:dyDescent="0.25">
      <c r="A45" s="316"/>
      <c r="B45" s="152" t="s">
        <v>497</v>
      </c>
      <c r="C45" s="202" t="s">
        <v>646</v>
      </c>
    </row>
    <row r="46" spans="1:3" x14ac:dyDescent="0.25">
      <c r="A46" s="316"/>
      <c r="B46" s="152" t="s">
        <v>498</v>
      </c>
      <c r="C46" s="202" t="s">
        <v>647</v>
      </c>
    </row>
    <row r="47" spans="1:3" x14ac:dyDescent="0.25">
      <c r="A47" s="316"/>
      <c r="B47" s="152" t="s">
        <v>499</v>
      </c>
      <c r="C47" s="202" t="s">
        <v>648</v>
      </c>
    </row>
    <row r="48" spans="1:3" x14ac:dyDescent="0.25">
      <c r="A48" s="316"/>
      <c r="B48" s="152" t="s">
        <v>500</v>
      </c>
      <c r="C48" s="186">
        <v>4</v>
      </c>
    </row>
    <row r="49" spans="1:3" x14ac:dyDescent="0.25">
      <c r="A49" s="316"/>
      <c r="B49" s="152" t="s">
        <v>501</v>
      </c>
      <c r="C49" s="218">
        <v>1</v>
      </c>
    </row>
    <row r="50" spans="1:3" x14ac:dyDescent="0.25">
      <c r="A50" s="316"/>
      <c r="B50" s="152" t="s">
        <v>502</v>
      </c>
      <c r="C50" s="218">
        <v>1</v>
      </c>
    </row>
    <row r="51" spans="1:3" x14ac:dyDescent="0.25">
      <c r="A51" s="316"/>
      <c r="B51" s="193" t="s">
        <v>503</v>
      </c>
      <c r="C51" s="194"/>
    </row>
    <row r="52" spans="1:3" x14ac:dyDescent="0.25">
      <c r="A52" s="316"/>
      <c r="B52" s="152" t="s">
        <v>504</v>
      </c>
      <c r="C52" s="169" t="s">
        <v>448</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15">
        <v>296.91750000000002</v>
      </c>
    </row>
    <row r="56" spans="1:3" x14ac:dyDescent="0.25">
      <c r="A56" s="311"/>
      <c r="B56" s="152" t="s">
        <v>511</v>
      </c>
      <c r="C56" s="186">
        <v>8.75</v>
      </c>
    </row>
  </sheetData>
  <mergeCells count="5">
    <mergeCell ref="A2:C2"/>
    <mergeCell ref="A4:A15"/>
    <mergeCell ref="A16:A33"/>
    <mergeCell ref="A34:A54"/>
    <mergeCell ref="A55:A56"/>
  </mergeCells>
  <pageMargins left="0.7" right="0.7" top="0.75" bottom="0.75" header="0.3" footer="0.3"/>
  <pageSetup orientation="portrait" r:id="rId1"/>
  <drawing r:id="rId2"/>
  <legacyDrawing r:id="rId3"/>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ECDA5F-36B6-4AEB-9C7B-8B1D710860B4}">
  <dimension ref="A2:C56"/>
  <sheetViews>
    <sheetView showGridLines="0" zoomScaleNormal="100" workbookViewId="0">
      <selection activeCell="A3" sqref="A3"/>
    </sheetView>
  </sheetViews>
  <sheetFormatPr defaultColWidth="11.42578125" defaultRowHeight="12.75" x14ac:dyDescent="0.25"/>
  <cols>
    <col min="1" max="1" width="14.7109375" style="142" customWidth="1"/>
    <col min="2" max="2" width="50.42578125" style="162" customWidth="1"/>
    <col min="3" max="3" width="101.7109375" style="163" customWidth="1"/>
    <col min="4" max="16384" width="11.42578125" style="142"/>
  </cols>
  <sheetData>
    <row r="2" spans="1:3" ht="18.75" customHeight="1" x14ac:dyDescent="0.25">
      <c r="B2" s="312" t="s">
        <v>435</v>
      </c>
      <c r="C2" s="312"/>
    </row>
    <row r="3" spans="1:3" ht="15.75" x14ac:dyDescent="0.25">
      <c r="A3" s="192" t="s">
        <v>436</v>
      </c>
      <c r="B3" s="192" t="s">
        <v>141</v>
      </c>
      <c r="C3" s="192" t="s">
        <v>437</v>
      </c>
    </row>
    <row r="4" spans="1:3" x14ac:dyDescent="0.25">
      <c r="A4" s="316" t="s">
        <v>438</v>
      </c>
      <c r="B4" s="176" t="s">
        <v>439</v>
      </c>
      <c r="C4" s="175" t="s">
        <v>649</v>
      </c>
    </row>
    <row r="5" spans="1:3" ht="33.75" customHeight="1" x14ac:dyDescent="0.25">
      <c r="A5" s="316"/>
      <c r="B5" s="176" t="s">
        <v>441</v>
      </c>
      <c r="C5" s="175" t="s">
        <v>650</v>
      </c>
    </row>
    <row r="6" spans="1:3" ht="29.25" customHeight="1" x14ac:dyDescent="0.25">
      <c r="A6" s="316"/>
      <c r="B6" s="176" t="s">
        <v>443</v>
      </c>
      <c r="C6" s="175" t="s">
        <v>651</v>
      </c>
    </row>
    <row r="7" spans="1:3" ht="28.5" customHeight="1" x14ac:dyDescent="0.25">
      <c r="A7" s="316"/>
      <c r="B7" s="176" t="s">
        <v>445</v>
      </c>
      <c r="C7" s="175" t="s">
        <v>652</v>
      </c>
    </row>
    <row r="8" spans="1:3" ht="38.25" x14ac:dyDescent="0.25">
      <c r="A8" s="316"/>
      <c r="B8" s="176" t="s">
        <v>447</v>
      </c>
      <c r="C8" s="175" t="s">
        <v>653</v>
      </c>
    </row>
    <row r="9" spans="1:3" ht="30.75" customHeight="1" x14ac:dyDescent="0.25">
      <c r="A9" s="316"/>
      <c r="B9" s="176" t="s">
        <v>449</v>
      </c>
      <c r="C9" s="175" t="s">
        <v>654</v>
      </c>
    </row>
    <row r="10" spans="1:3" ht="63.75" x14ac:dyDescent="0.25">
      <c r="A10" s="316"/>
      <c r="B10" s="176" t="s">
        <v>451</v>
      </c>
      <c r="C10" s="182" t="s">
        <v>655</v>
      </c>
    </row>
    <row r="11" spans="1:3" x14ac:dyDescent="0.25">
      <c r="A11" s="316"/>
      <c r="B11" s="176" t="s">
        <v>452</v>
      </c>
      <c r="C11" s="184" t="s">
        <v>448</v>
      </c>
    </row>
    <row r="12" spans="1:3" ht="21" customHeight="1" x14ac:dyDescent="0.25">
      <c r="A12" s="316"/>
      <c r="B12" s="176" t="s">
        <v>453</v>
      </c>
      <c r="C12" s="182" t="s">
        <v>656</v>
      </c>
    </row>
    <row r="13" spans="1:3" ht="25.5" x14ac:dyDescent="0.25">
      <c r="A13" s="316"/>
      <c r="B13" s="176" t="s">
        <v>454</v>
      </c>
      <c r="C13" s="182" t="s">
        <v>657</v>
      </c>
    </row>
    <row r="14" spans="1:3" ht="16.5" customHeight="1" x14ac:dyDescent="0.25">
      <c r="A14" s="316"/>
      <c r="B14" s="176" t="s">
        <v>455</v>
      </c>
      <c r="C14" s="175" t="s">
        <v>448</v>
      </c>
    </row>
    <row r="15" spans="1:3" ht="17.25" customHeight="1" x14ac:dyDescent="0.25">
      <c r="A15" s="316"/>
      <c r="B15" s="176" t="s">
        <v>456</v>
      </c>
      <c r="C15" s="175" t="s">
        <v>658</v>
      </c>
    </row>
    <row r="16" spans="1:3" x14ac:dyDescent="0.25">
      <c r="A16" s="316" t="s">
        <v>458</v>
      </c>
      <c r="B16" s="308" t="s">
        <v>459</v>
      </c>
      <c r="C16" s="320"/>
    </row>
    <row r="17" spans="1:3" ht="20.25" customHeight="1" x14ac:dyDescent="0.25">
      <c r="A17" s="316"/>
      <c r="B17" s="176" t="s">
        <v>460</v>
      </c>
      <c r="C17" s="226" t="s">
        <v>659</v>
      </c>
    </row>
    <row r="18" spans="1:3" ht="19.5" customHeight="1" x14ac:dyDescent="0.25">
      <c r="A18" s="316"/>
      <c r="B18" s="176" t="s">
        <v>461</v>
      </c>
      <c r="C18" s="182" t="s">
        <v>660</v>
      </c>
    </row>
    <row r="19" spans="1:3" ht="29.25" customHeight="1" x14ac:dyDescent="0.25">
      <c r="A19" s="316"/>
      <c r="B19" s="176" t="s">
        <v>463</v>
      </c>
      <c r="C19" s="201" t="s">
        <v>661</v>
      </c>
    </row>
    <row r="20" spans="1:3" ht="30" customHeight="1" x14ac:dyDescent="0.25">
      <c r="A20" s="316"/>
      <c r="B20" s="176" t="s">
        <v>465</v>
      </c>
      <c r="C20" s="227" t="s">
        <v>662</v>
      </c>
    </row>
    <row r="21" spans="1:3" ht="17.25" customHeight="1" x14ac:dyDescent="0.25">
      <c r="A21" s="316"/>
      <c r="B21" s="176" t="s">
        <v>467</v>
      </c>
      <c r="C21" s="228" t="s">
        <v>444</v>
      </c>
    </row>
    <row r="22" spans="1:3" ht="18.75" customHeight="1" x14ac:dyDescent="0.25">
      <c r="A22" s="316"/>
      <c r="B22" s="313" t="s">
        <v>468</v>
      </c>
      <c r="C22" s="321"/>
    </row>
    <row r="23" spans="1:3" ht="30" customHeight="1" x14ac:dyDescent="0.25">
      <c r="A23" s="316"/>
      <c r="B23" s="176" t="s">
        <v>469</v>
      </c>
      <c r="C23" s="175" t="s">
        <v>663</v>
      </c>
    </row>
    <row r="24" spans="1:3" ht="31.5" customHeight="1" x14ac:dyDescent="0.25">
      <c r="A24" s="316"/>
      <c r="B24" s="152" t="s">
        <v>470</v>
      </c>
      <c r="C24" s="175" t="s">
        <v>664</v>
      </c>
    </row>
    <row r="25" spans="1:3" x14ac:dyDescent="0.25">
      <c r="A25" s="316"/>
      <c r="B25" s="152" t="s">
        <v>471</v>
      </c>
      <c r="C25" s="196" t="s">
        <v>444</v>
      </c>
    </row>
    <row r="26" spans="1:3" x14ac:dyDescent="0.25">
      <c r="A26" s="316"/>
      <c r="B26" s="152" t="s">
        <v>473</v>
      </c>
      <c r="C26" s="196" t="s">
        <v>444</v>
      </c>
    </row>
    <row r="27" spans="1:3" x14ac:dyDescent="0.25">
      <c r="A27" s="316"/>
      <c r="B27" s="308" t="s">
        <v>475</v>
      </c>
      <c r="C27" s="320"/>
    </row>
    <row r="28" spans="1:3" x14ac:dyDescent="0.25">
      <c r="A28" s="316"/>
      <c r="B28" s="176" t="s">
        <v>476</v>
      </c>
      <c r="C28" s="228" t="s">
        <v>665</v>
      </c>
    </row>
    <row r="29" spans="1:3" ht="25.5" x14ac:dyDescent="0.25">
      <c r="A29" s="316"/>
      <c r="B29" s="176" t="s">
        <v>478</v>
      </c>
      <c r="C29" s="227" t="s">
        <v>666</v>
      </c>
    </row>
    <row r="30" spans="1:3" x14ac:dyDescent="0.2">
      <c r="A30" s="316"/>
      <c r="B30" s="176" t="s">
        <v>479</v>
      </c>
      <c r="C30" s="229" t="s">
        <v>448</v>
      </c>
    </row>
    <row r="31" spans="1:3" x14ac:dyDescent="0.25">
      <c r="A31" s="316"/>
      <c r="B31" s="308" t="s">
        <v>481</v>
      </c>
      <c r="C31" s="320"/>
    </row>
    <row r="32" spans="1:3" ht="25.5" x14ac:dyDescent="0.25">
      <c r="A32" s="316"/>
      <c r="B32" s="176" t="s">
        <v>482</v>
      </c>
      <c r="C32" s="182" t="s">
        <v>667</v>
      </c>
    </row>
    <row r="33" spans="1:3" x14ac:dyDescent="0.25">
      <c r="A33" s="316"/>
      <c r="B33" s="176" t="s">
        <v>483</v>
      </c>
      <c r="C33" s="184" t="s">
        <v>444</v>
      </c>
    </row>
    <row r="34" spans="1:3" x14ac:dyDescent="0.25">
      <c r="A34" s="316" t="s">
        <v>485</v>
      </c>
      <c r="B34" s="308" t="s">
        <v>486</v>
      </c>
      <c r="C34" s="320"/>
    </row>
    <row r="35" spans="1:3" ht="38.25" x14ac:dyDescent="0.25">
      <c r="A35" s="316"/>
      <c r="B35" s="176" t="s">
        <v>487</v>
      </c>
      <c r="C35" s="175" t="s">
        <v>668</v>
      </c>
    </row>
    <row r="36" spans="1:3" x14ac:dyDescent="0.25">
      <c r="A36" s="316"/>
      <c r="B36" s="176" t="s">
        <v>598</v>
      </c>
      <c r="C36" s="175" t="s">
        <v>444</v>
      </c>
    </row>
    <row r="37" spans="1:3" x14ac:dyDescent="0.25">
      <c r="A37" s="316"/>
      <c r="B37" s="176" t="s">
        <v>489</v>
      </c>
      <c r="C37" s="175" t="s">
        <v>669</v>
      </c>
    </row>
    <row r="38" spans="1:3" x14ac:dyDescent="0.25">
      <c r="A38" s="316"/>
      <c r="B38" s="308" t="s">
        <v>490</v>
      </c>
      <c r="C38" s="320"/>
    </row>
    <row r="39" spans="1:3" x14ac:dyDescent="0.25">
      <c r="A39" s="316"/>
      <c r="B39" s="176" t="s">
        <v>491</v>
      </c>
      <c r="C39" s="201" t="s">
        <v>448</v>
      </c>
    </row>
    <row r="40" spans="1:3" x14ac:dyDescent="0.25">
      <c r="A40" s="316"/>
      <c r="B40" s="176" t="s">
        <v>492</v>
      </c>
      <c r="C40" s="201" t="s">
        <v>448</v>
      </c>
    </row>
    <row r="41" spans="1:3" x14ac:dyDescent="0.25">
      <c r="A41" s="316"/>
      <c r="B41" s="176" t="s">
        <v>493</v>
      </c>
      <c r="C41" s="201" t="s">
        <v>444</v>
      </c>
    </row>
    <row r="42" spans="1:3" ht="31.5" customHeight="1" x14ac:dyDescent="0.25">
      <c r="A42" s="316"/>
      <c r="B42" s="176" t="s">
        <v>494</v>
      </c>
      <c r="C42" s="201" t="s">
        <v>670</v>
      </c>
    </row>
    <row r="43" spans="1:3" x14ac:dyDescent="0.25">
      <c r="A43" s="316"/>
      <c r="B43" s="176" t="s">
        <v>495</v>
      </c>
      <c r="C43" s="201" t="s">
        <v>384</v>
      </c>
    </row>
    <row r="44" spans="1:3" x14ac:dyDescent="0.25">
      <c r="A44" s="316"/>
      <c r="B44" s="176" t="s">
        <v>496</v>
      </c>
      <c r="C44" s="201" t="s">
        <v>384</v>
      </c>
    </row>
    <row r="45" spans="1:3" ht="38.25" x14ac:dyDescent="0.25">
      <c r="A45" s="316"/>
      <c r="B45" s="176" t="s">
        <v>497</v>
      </c>
      <c r="C45" s="201" t="s">
        <v>671</v>
      </c>
    </row>
    <row r="46" spans="1:3" x14ac:dyDescent="0.25">
      <c r="A46" s="316"/>
      <c r="B46" s="176" t="s">
        <v>498</v>
      </c>
      <c r="C46" s="201" t="s">
        <v>672</v>
      </c>
    </row>
    <row r="47" spans="1:3" x14ac:dyDescent="0.25">
      <c r="A47" s="316"/>
      <c r="B47" s="176" t="s">
        <v>499</v>
      </c>
      <c r="C47" s="201" t="s">
        <v>384</v>
      </c>
    </row>
    <row r="48" spans="1:3" x14ac:dyDescent="0.25">
      <c r="A48" s="316"/>
      <c r="B48" s="176" t="s">
        <v>500</v>
      </c>
      <c r="C48" s="201">
        <v>7</v>
      </c>
    </row>
    <row r="49" spans="1:3" x14ac:dyDescent="0.25">
      <c r="A49" s="316"/>
      <c r="B49" s="176" t="s">
        <v>501</v>
      </c>
      <c r="C49" s="230" t="s">
        <v>673</v>
      </c>
    </row>
    <row r="50" spans="1:3" x14ac:dyDescent="0.25">
      <c r="A50" s="316"/>
      <c r="B50" s="176" t="s">
        <v>502</v>
      </c>
      <c r="C50" s="231" t="s">
        <v>674</v>
      </c>
    </row>
    <row r="51" spans="1:3" x14ac:dyDescent="0.25">
      <c r="A51" s="316"/>
      <c r="B51" s="308" t="s">
        <v>503</v>
      </c>
      <c r="C51" s="320"/>
    </row>
    <row r="52" spans="1:3" ht="38.25" x14ac:dyDescent="0.25">
      <c r="A52" s="316"/>
      <c r="B52" s="176" t="s">
        <v>504</v>
      </c>
      <c r="C52" s="182" t="s">
        <v>675</v>
      </c>
    </row>
    <row r="53" spans="1:3" x14ac:dyDescent="0.25">
      <c r="A53" s="316"/>
      <c r="B53" s="176" t="s">
        <v>506</v>
      </c>
      <c r="C53" s="182" t="s">
        <v>444</v>
      </c>
    </row>
    <row r="54" spans="1:3" x14ac:dyDescent="0.25">
      <c r="A54" s="316"/>
      <c r="B54" s="176" t="s">
        <v>507</v>
      </c>
      <c r="C54" s="182" t="s">
        <v>444</v>
      </c>
    </row>
    <row r="55" spans="1:3" x14ac:dyDescent="0.25">
      <c r="A55" s="310" t="s">
        <v>676</v>
      </c>
      <c r="B55" s="176" t="s">
        <v>510</v>
      </c>
      <c r="C55" s="232">
        <v>84306</v>
      </c>
    </row>
    <row r="56" spans="1:3" x14ac:dyDescent="0.25">
      <c r="A56" s="311"/>
      <c r="B56" s="176" t="s">
        <v>511</v>
      </c>
      <c r="C56" s="182">
        <v>208.5</v>
      </c>
    </row>
  </sheetData>
  <mergeCells count="12">
    <mergeCell ref="B2:C2"/>
    <mergeCell ref="A4:A15"/>
    <mergeCell ref="A16:A33"/>
    <mergeCell ref="B16:C16"/>
    <mergeCell ref="B22:C22"/>
    <mergeCell ref="B27:C27"/>
    <mergeCell ref="B31:C31"/>
    <mergeCell ref="A34:A54"/>
    <mergeCell ref="B34:C34"/>
    <mergeCell ref="B38:C38"/>
    <mergeCell ref="B51:C51"/>
    <mergeCell ref="A55:A56"/>
  </mergeCells>
  <pageMargins left="0.25" right="0.25" top="0.75" bottom="0.75" header="0.3" footer="0.3"/>
  <pageSetup paperSize="5" orientation="landscape" r:id="rId1"/>
  <legacy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FB570-568D-4D8B-A4AE-B52D66043FCD}">
  <dimension ref="A2:C56"/>
  <sheetViews>
    <sheetView showGridLines="0" zoomScaleNormal="100" workbookViewId="0">
      <selection activeCell="A3" sqref="A3"/>
    </sheetView>
  </sheetViews>
  <sheetFormatPr defaultColWidth="11.42578125" defaultRowHeight="12.75" x14ac:dyDescent="0.25"/>
  <cols>
    <col min="1" max="1" width="14.28515625" style="189" customWidth="1"/>
    <col min="2" max="2" width="42.5703125" style="190" customWidth="1"/>
    <col min="3" max="3" width="126" style="167"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192" t="s">
        <v>437</v>
      </c>
    </row>
    <row r="4" spans="1:3" ht="12.75" customHeight="1" x14ac:dyDescent="0.25">
      <c r="A4" s="316" t="s">
        <v>438</v>
      </c>
      <c r="B4" s="152" t="s">
        <v>439</v>
      </c>
      <c r="C4" s="169" t="s">
        <v>448</v>
      </c>
    </row>
    <row r="5" spans="1:3" ht="25.5" x14ac:dyDescent="0.25">
      <c r="A5" s="316"/>
      <c r="B5" s="152" t="s">
        <v>441</v>
      </c>
      <c r="C5" s="171" t="s">
        <v>95</v>
      </c>
    </row>
    <row r="6" spans="1:3" x14ac:dyDescent="0.25">
      <c r="A6" s="316"/>
      <c r="B6" s="152" t="s">
        <v>443</v>
      </c>
      <c r="C6" s="169" t="s">
        <v>444</v>
      </c>
    </row>
    <row r="7" spans="1:3" ht="25.5" x14ac:dyDescent="0.25">
      <c r="A7" s="316"/>
      <c r="B7" s="152" t="s">
        <v>445</v>
      </c>
      <c r="C7" s="175" t="s">
        <v>677</v>
      </c>
    </row>
    <row r="8" spans="1:3" x14ac:dyDescent="0.25">
      <c r="A8" s="316"/>
      <c r="B8" s="152" t="s">
        <v>447</v>
      </c>
      <c r="C8" s="169" t="s">
        <v>448</v>
      </c>
    </row>
    <row r="9" spans="1:3" x14ac:dyDescent="0.25">
      <c r="A9" s="316"/>
      <c r="B9" s="152" t="s">
        <v>449</v>
      </c>
      <c r="C9" s="171" t="s">
        <v>95</v>
      </c>
    </row>
    <row r="10" spans="1:3" ht="25.5" x14ac:dyDescent="0.25">
      <c r="A10" s="316"/>
      <c r="B10" s="152" t="s">
        <v>451</v>
      </c>
      <c r="C10" s="171" t="s">
        <v>444</v>
      </c>
    </row>
    <row r="11" spans="1:3" ht="25.5" x14ac:dyDescent="0.25">
      <c r="A11" s="316"/>
      <c r="B11" s="152" t="s">
        <v>452</v>
      </c>
      <c r="C11" s="171" t="s">
        <v>678</v>
      </c>
    </row>
    <row r="12" spans="1:3" ht="25.5" x14ac:dyDescent="0.25">
      <c r="A12" s="316"/>
      <c r="B12" s="152" t="s">
        <v>453</v>
      </c>
      <c r="C12" s="171" t="s">
        <v>678</v>
      </c>
    </row>
    <row r="13" spans="1:3" x14ac:dyDescent="0.25">
      <c r="A13" s="316"/>
      <c r="B13" s="152" t="s">
        <v>454</v>
      </c>
      <c r="C13" s="171" t="s">
        <v>679</v>
      </c>
    </row>
    <row r="14" spans="1:3" x14ac:dyDescent="0.25">
      <c r="A14" s="316"/>
      <c r="B14" s="152" t="s">
        <v>455</v>
      </c>
      <c r="C14" s="171" t="s">
        <v>444</v>
      </c>
    </row>
    <row r="15" spans="1:3" x14ac:dyDescent="0.25">
      <c r="A15" s="316"/>
      <c r="B15" s="152" t="s">
        <v>456</v>
      </c>
      <c r="C15" s="201" t="s">
        <v>680</v>
      </c>
    </row>
    <row r="16" spans="1:3" ht="12.75" customHeight="1" x14ac:dyDescent="0.25">
      <c r="A16" s="316" t="s">
        <v>458</v>
      </c>
      <c r="B16" s="193" t="s">
        <v>459</v>
      </c>
      <c r="C16" s="194"/>
    </row>
    <row r="17" spans="1:3" x14ac:dyDescent="0.25">
      <c r="A17" s="316"/>
      <c r="B17" s="152" t="s">
        <v>460</v>
      </c>
      <c r="C17" s="175" t="s">
        <v>681</v>
      </c>
    </row>
    <row r="18" spans="1:3" x14ac:dyDescent="0.25">
      <c r="A18" s="316"/>
      <c r="B18" s="152" t="s">
        <v>461</v>
      </c>
      <c r="C18" s="175" t="s">
        <v>681</v>
      </c>
    </row>
    <row r="19" spans="1:3" x14ac:dyDescent="0.25">
      <c r="A19" s="316"/>
      <c r="B19" s="152" t="s">
        <v>463</v>
      </c>
      <c r="C19" s="169" t="s">
        <v>464</v>
      </c>
    </row>
    <row r="20" spans="1:3" x14ac:dyDescent="0.25">
      <c r="A20" s="316"/>
      <c r="B20" s="152" t="s">
        <v>465</v>
      </c>
      <c r="C20" s="175" t="s">
        <v>464</v>
      </c>
    </row>
    <row r="21" spans="1:3" s="142" customFormat="1" x14ac:dyDescent="0.25">
      <c r="A21" s="316"/>
      <c r="B21" s="152" t="s">
        <v>467</v>
      </c>
      <c r="C21" s="171" t="s">
        <v>95</v>
      </c>
    </row>
    <row r="22" spans="1:3" x14ac:dyDescent="0.25">
      <c r="A22" s="316"/>
      <c r="B22" s="193" t="s">
        <v>468</v>
      </c>
      <c r="C22" s="194"/>
    </row>
    <row r="23" spans="1:3" x14ac:dyDescent="0.25">
      <c r="A23" s="316"/>
      <c r="B23" s="152" t="s">
        <v>469</v>
      </c>
      <c r="C23" s="169">
        <v>55</v>
      </c>
    </row>
    <row r="24" spans="1:3" x14ac:dyDescent="0.25">
      <c r="A24" s="316"/>
      <c r="B24" s="152" t="s">
        <v>470</v>
      </c>
      <c r="C24" s="169">
        <v>55</v>
      </c>
    </row>
    <row r="25" spans="1:3" s="142" customFormat="1" x14ac:dyDescent="0.25">
      <c r="A25" s="316"/>
      <c r="B25" s="152" t="s">
        <v>471</v>
      </c>
      <c r="C25" s="171" t="s">
        <v>95</v>
      </c>
    </row>
    <row r="26" spans="1:3" s="142" customFormat="1" x14ac:dyDescent="0.25">
      <c r="A26" s="316"/>
      <c r="B26" s="152" t="s">
        <v>473</v>
      </c>
      <c r="C26" s="171" t="s">
        <v>95</v>
      </c>
    </row>
    <row r="27" spans="1:3" x14ac:dyDescent="0.25">
      <c r="A27" s="316"/>
      <c r="B27" s="193" t="s">
        <v>475</v>
      </c>
      <c r="C27" s="194"/>
    </row>
    <row r="28" spans="1:3" x14ac:dyDescent="0.25">
      <c r="A28" s="316"/>
      <c r="B28" s="152" t="s">
        <v>476</v>
      </c>
      <c r="C28" s="169" t="s">
        <v>464</v>
      </c>
    </row>
    <row r="29" spans="1:3" x14ac:dyDescent="0.25">
      <c r="A29" s="316"/>
      <c r="B29" s="152" t="s">
        <v>478</v>
      </c>
      <c r="C29" s="200">
        <v>20</v>
      </c>
    </row>
    <row r="30" spans="1:3" x14ac:dyDescent="0.25">
      <c r="A30" s="316"/>
      <c r="B30" s="152" t="s">
        <v>479</v>
      </c>
      <c r="C30" s="175" t="s">
        <v>682</v>
      </c>
    </row>
    <row r="31" spans="1:3" x14ac:dyDescent="0.25">
      <c r="A31" s="316"/>
      <c r="B31" s="193" t="s">
        <v>481</v>
      </c>
      <c r="C31" s="194"/>
    </row>
    <row r="32" spans="1:3" x14ac:dyDescent="0.25">
      <c r="A32" s="316"/>
      <c r="B32" s="152" t="s">
        <v>482</v>
      </c>
      <c r="C32" s="171" t="s">
        <v>95</v>
      </c>
    </row>
    <row r="33" spans="1:3" x14ac:dyDescent="0.25">
      <c r="A33" s="316"/>
      <c r="B33" s="152" t="s">
        <v>483</v>
      </c>
      <c r="C33" s="171" t="s">
        <v>95</v>
      </c>
    </row>
    <row r="34" spans="1:3" ht="12.75" customHeight="1" x14ac:dyDescent="0.25">
      <c r="A34" s="316" t="s">
        <v>485</v>
      </c>
      <c r="B34" s="193" t="s">
        <v>486</v>
      </c>
      <c r="C34" s="194"/>
    </row>
    <row r="35" spans="1:3" x14ac:dyDescent="0.25">
      <c r="A35" s="316"/>
      <c r="B35" s="152" t="s">
        <v>487</v>
      </c>
      <c r="C35" s="169" t="s">
        <v>448</v>
      </c>
    </row>
    <row r="36" spans="1:3" x14ac:dyDescent="0.25">
      <c r="A36" s="316"/>
      <c r="B36" s="152" t="s">
        <v>488</v>
      </c>
      <c r="C36" s="169" t="s">
        <v>448</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71" t="s">
        <v>95</v>
      </c>
    </row>
    <row r="40" spans="1:3" x14ac:dyDescent="0.25">
      <c r="A40" s="316"/>
      <c r="B40" s="152" t="s">
        <v>492</v>
      </c>
      <c r="C40" s="171" t="s">
        <v>95</v>
      </c>
    </row>
    <row r="41" spans="1:3" x14ac:dyDescent="0.25">
      <c r="A41" s="316"/>
      <c r="B41" s="152" t="s">
        <v>493</v>
      </c>
      <c r="C41" s="171" t="s">
        <v>95</v>
      </c>
    </row>
    <row r="42" spans="1:3" x14ac:dyDescent="0.25">
      <c r="A42" s="316"/>
      <c r="B42" s="152" t="s">
        <v>494</v>
      </c>
      <c r="C42" s="171" t="s">
        <v>95</v>
      </c>
    </row>
    <row r="43" spans="1:3" x14ac:dyDescent="0.25">
      <c r="A43" s="316"/>
      <c r="B43" s="152" t="s">
        <v>495</v>
      </c>
      <c r="C43" s="171" t="s">
        <v>95</v>
      </c>
    </row>
    <row r="44" spans="1:3" x14ac:dyDescent="0.25">
      <c r="A44" s="316"/>
      <c r="B44" s="152" t="s">
        <v>496</v>
      </c>
      <c r="C44" s="171" t="s">
        <v>95</v>
      </c>
    </row>
    <row r="45" spans="1:3" x14ac:dyDescent="0.25">
      <c r="A45" s="316"/>
      <c r="B45" s="152" t="s">
        <v>497</v>
      </c>
      <c r="C45" s="171" t="s">
        <v>95</v>
      </c>
    </row>
    <row r="46" spans="1:3" x14ac:dyDescent="0.25">
      <c r="A46" s="316"/>
      <c r="B46" s="152" t="s">
        <v>498</v>
      </c>
      <c r="C46" s="171" t="s">
        <v>95</v>
      </c>
    </row>
    <row r="47" spans="1:3" x14ac:dyDescent="0.25">
      <c r="A47" s="316"/>
      <c r="B47" s="152" t="s">
        <v>499</v>
      </c>
      <c r="C47" s="171" t="s">
        <v>95</v>
      </c>
    </row>
    <row r="48" spans="1:3" x14ac:dyDescent="0.25">
      <c r="A48" s="316"/>
      <c r="B48" s="152" t="s">
        <v>500</v>
      </c>
      <c r="C48" s="171">
        <v>7</v>
      </c>
    </row>
    <row r="49" spans="1:3" x14ac:dyDescent="0.25">
      <c r="A49" s="316"/>
      <c r="B49" s="152" t="s">
        <v>501</v>
      </c>
      <c r="C49" s="171" t="s">
        <v>95</v>
      </c>
    </row>
    <row r="50" spans="1:3" x14ac:dyDescent="0.25">
      <c r="A50" s="316"/>
      <c r="B50" s="152" t="s">
        <v>502</v>
      </c>
      <c r="C50" s="177">
        <v>0.85</v>
      </c>
    </row>
    <row r="51" spans="1:3" x14ac:dyDescent="0.25">
      <c r="A51" s="316"/>
      <c r="B51" s="193" t="s">
        <v>503</v>
      </c>
      <c r="C51" s="194"/>
    </row>
    <row r="52" spans="1:3" x14ac:dyDescent="0.25">
      <c r="A52" s="316"/>
      <c r="B52" s="152" t="s">
        <v>504</v>
      </c>
      <c r="C52" s="169" t="s">
        <v>448</v>
      </c>
    </row>
    <row r="53" spans="1:3" x14ac:dyDescent="0.25">
      <c r="A53" s="316"/>
      <c r="B53" s="152" t="s">
        <v>506</v>
      </c>
      <c r="C53" s="169" t="s">
        <v>448</v>
      </c>
    </row>
    <row r="54" spans="1:3" x14ac:dyDescent="0.25">
      <c r="A54" s="316"/>
      <c r="B54" s="152" t="s">
        <v>507</v>
      </c>
      <c r="C54" s="171" t="s">
        <v>444</v>
      </c>
    </row>
    <row r="55" spans="1:3" ht="12.75" customHeight="1" x14ac:dyDescent="0.25">
      <c r="A55" s="310" t="s">
        <v>509</v>
      </c>
      <c r="B55" s="152" t="s">
        <v>510</v>
      </c>
      <c r="C55" s="171" t="s">
        <v>95</v>
      </c>
    </row>
    <row r="56" spans="1:3" x14ac:dyDescent="0.25">
      <c r="A56" s="311"/>
      <c r="B56" s="152" t="s">
        <v>511</v>
      </c>
      <c r="C56" s="212">
        <v>96.35</v>
      </c>
    </row>
  </sheetData>
  <mergeCells count="5">
    <mergeCell ref="A2:C2"/>
    <mergeCell ref="A4:A15"/>
    <mergeCell ref="A16:A33"/>
    <mergeCell ref="A34:A54"/>
    <mergeCell ref="A55:A56"/>
  </mergeCells>
  <pageMargins left="0.7" right="0.7" top="0.75" bottom="0.75" header="0.3" footer="0.3"/>
  <pageSetup orientation="portrait" r:id="rId1"/>
  <drawing r:id="rId2"/>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AA355D-FCA1-4552-A9BF-89EE2BDA5FC6}">
  <dimension ref="A2:C56"/>
  <sheetViews>
    <sheetView showGridLines="0" zoomScaleNormal="100" workbookViewId="0">
      <selection activeCell="A3" sqref="A3"/>
    </sheetView>
  </sheetViews>
  <sheetFormatPr defaultColWidth="11.42578125" defaultRowHeight="12.75" x14ac:dyDescent="0.25"/>
  <cols>
    <col min="1" max="1" width="14.28515625" style="189" customWidth="1"/>
    <col min="2" max="2" width="53.42578125" style="190" customWidth="1"/>
    <col min="3" max="3" width="116.140625" style="167"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192" t="s">
        <v>437</v>
      </c>
    </row>
    <row r="4" spans="1:3" ht="12.75" customHeight="1" x14ac:dyDescent="0.25">
      <c r="A4" s="316" t="s">
        <v>683</v>
      </c>
      <c r="B4" s="176" t="s">
        <v>439</v>
      </c>
      <c r="C4" s="171" t="s">
        <v>684</v>
      </c>
    </row>
    <row r="5" spans="1:3" ht="38.25" x14ac:dyDescent="0.25">
      <c r="A5" s="316"/>
      <c r="B5" s="176" t="s">
        <v>441</v>
      </c>
      <c r="C5" s="184" t="s">
        <v>685</v>
      </c>
    </row>
    <row r="6" spans="1:3" x14ac:dyDescent="0.25">
      <c r="A6" s="316"/>
      <c r="B6" s="176" t="s">
        <v>443</v>
      </c>
      <c r="C6" s="171" t="s">
        <v>686</v>
      </c>
    </row>
    <row r="7" spans="1:3" x14ac:dyDescent="0.25">
      <c r="A7" s="316"/>
      <c r="B7" s="176" t="s">
        <v>445</v>
      </c>
      <c r="C7" s="184" t="s">
        <v>687</v>
      </c>
    </row>
    <row r="8" spans="1:3" x14ac:dyDescent="0.25">
      <c r="A8" s="316"/>
      <c r="B8" s="176" t="s">
        <v>447</v>
      </c>
      <c r="C8" s="171" t="s">
        <v>688</v>
      </c>
    </row>
    <row r="9" spans="1:3" ht="25.5" x14ac:dyDescent="0.25">
      <c r="A9" s="316"/>
      <c r="B9" s="176" t="s">
        <v>449</v>
      </c>
      <c r="C9" s="184" t="s">
        <v>689</v>
      </c>
    </row>
    <row r="10" spans="1:3" x14ac:dyDescent="0.25">
      <c r="A10" s="316"/>
      <c r="B10" s="176" t="s">
        <v>451</v>
      </c>
      <c r="C10" s="171" t="s">
        <v>95</v>
      </c>
    </row>
    <row r="11" spans="1:3" x14ac:dyDescent="0.25">
      <c r="A11" s="316"/>
      <c r="B11" s="176" t="s">
        <v>452</v>
      </c>
      <c r="C11" s="184" t="s">
        <v>690</v>
      </c>
    </row>
    <row r="12" spans="1:3" x14ac:dyDescent="0.25">
      <c r="A12" s="316"/>
      <c r="B12" s="176" t="s">
        <v>453</v>
      </c>
      <c r="C12" s="184" t="s">
        <v>690</v>
      </c>
    </row>
    <row r="13" spans="1:3" x14ac:dyDescent="0.25">
      <c r="A13" s="316"/>
      <c r="B13" s="176" t="s">
        <v>454</v>
      </c>
      <c r="C13" s="184" t="s">
        <v>690</v>
      </c>
    </row>
    <row r="14" spans="1:3" x14ac:dyDescent="0.25">
      <c r="A14" s="316"/>
      <c r="B14" s="176" t="s">
        <v>455</v>
      </c>
      <c r="C14" s="169" t="s">
        <v>444</v>
      </c>
    </row>
    <row r="15" spans="1:3" ht="25.5" x14ac:dyDescent="0.25">
      <c r="A15" s="316"/>
      <c r="B15" s="176" t="s">
        <v>456</v>
      </c>
      <c r="C15" s="201" t="s">
        <v>691</v>
      </c>
    </row>
    <row r="16" spans="1:3" ht="12.75" customHeight="1" x14ac:dyDescent="0.25">
      <c r="A16" s="316" t="s">
        <v>458</v>
      </c>
      <c r="B16" s="308" t="s">
        <v>459</v>
      </c>
      <c r="C16" s="309"/>
    </row>
    <row r="17" spans="1:3" x14ac:dyDescent="0.25">
      <c r="A17" s="316"/>
      <c r="B17" s="176" t="s">
        <v>460</v>
      </c>
      <c r="C17" s="184" t="s">
        <v>692</v>
      </c>
    </row>
    <row r="18" spans="1:3" x14ac:dyDescent="0.25">
      <c r="A18" s="316"/>
      <c r="B18" s="176" t="s">
        <v>461</v>
      </c>
      <c r="C18" s="184" t="s">
        <v>693</v>
      </c>
    </row>
    <row r="19" spans="1:3" x14ac:dyDescent="0.25">
      <c r="A19" s="316"/>
      <c r="B19" s="176" t="s">
        <v>463</v>
      </c>
      <c r="C19" s="221">
        <v>5.0000000000000001E-3</v>
      </c>
    </row>
    <row r="20" spans="1:3" x14ac:dyDescent="0.25">
      <c r="A20" s="316"/>
      <c r="B20" s="176" t="s">
        <v>465</v>
      </c>
      <c r="C20" s="184" t="s">
        <v>694</v>
      </c>
    </row>
    <row r="21" spans="1:3" s="142" customFormat="1" x14ac:dyDescent="0.25">
      <c r="A21" s="316"/>
      <c r="B21" s="152" t="s">
        <v>467</v>
      </c>
      <c r="C21" s="201" t="s">
        <v>448</v>
      </c>
    </row>
    <row r="22" spans="1:3" x14ac:dyDescent="0.25">
      <c r="A22" s="316"/>
      <c r="B22" s="308" t="s">
        <v>468</v>
      </c>
      <c r="C22" s="309"/>
    </row>
    <row r="23" spans="1:3" x14ac:dyDescent="0.25">
      <c r="A23" s="316"/>
      <c r="B23" s="176" t="s">
        <v>469</v>
      </c>
      <c r="C23" s="171">
        <v>65</v>
      </c>
    </row>
    <row r="24" spans="1:3" x14ac:dyDescent="0.25">
      <c r="A24" s="316"/>
      <c r="B24" s="176" t="s">
        <v>470</v>
      </c>
      <c r="C24" s="171">
        <v>60</v>
      </c>
    </row>
    <row r="25" spans="1:3" s="142" customFormat="1" ht="25.5" x14ac:dyDescent="0.25">
      <c r="A25" s="316"/>
      <c r="B25" s="152" t="s">
        <v>471</v>
      </c>
      <c r="C25" s="184" t="s">
        <v>695</v>
      </c>
    </row>
    <row r="26" spans="1:3" s="142" customFormat="1" ht="38.25" x14ac:dyDescent="0.25">
      <c r="A26" s="316"/>
      <c r="B26" s="152" t="s">
        <v>473</v>
      </c>
      <c r="C26" s="184" t="s">
        <v>696</v>
      </c>
    </row>
    <row r="27" spans="1:3" x14ac:dyDescent="0.25">
      <c r="A27" s="316"/>
      <c r="B27" s="308" t="s">
        <v>475</v>
      </c>
      <c r="C27" s="309"/>
    </row>
    <row r="28" spans="1:3" x14ac:dyDescent="0.25">
      <c r="A28" s="316"/>
      <c r="B28" s="176" t="s">
        <v>476</v>
      </c>
      <c r="C28" s="184">
        <v>1.1100000000000001</v>
      </c>
    </row>
    <row r="29" spans="1:3" x14ac:dyDescent="0.25">
      <c r="A29" s="316"/>
      <c r="B29" s="176" t="s">
        <v>478</v>
      </c>
      <c r="C29" s="233">
        <v>15</v>
      </c>
    </row>
    <row r="30" spans="1:3" x14ac:dyDescent="0.25">
      <c r="A30" s="316"/>
      <c r="B30" s="176" t="s">
        <v>479</v>
      </c>
      <c r="C30" s="171" t="s">
        <v>697</v>
      </c>
    </row>
    <row r="31" spans="1:3" x14ac:dyDescent="0.25">
      <c r="A31" s="316"/>
      <c r="B31" s="308" t="s">
        <v>481</v>
      </c>
      <c r="C31" s="309"/>
    </row>
    <row r="32" spans="1:3" x14ac:dyDescent="0.25">
      <c r="A32" s="316"/>
      <c r="B32" s="176" t="s">
        <v>482</v>
      </c>
      <c r="C32" s="169" t="s">
        <v>698</v>
      </c>
    </row>
    <row r="33" spans="1:3" x14ac:dyDescent="0.25">
      <c r="A33" s="316"/>
      <c r="B33" s="176" t="s">
        <v>483</v>
      </c>
      <c r="C33" s="169" t="s">
        <v>698</v>
      </c>
    </row>
    <row r="34" spans="1:3" ht="12.75" customHeight="1" x14ac:dyDescent="0.25">
      <c r="A34" s="316" t="s">
        <v>485</v>
      </c>
      <c r="B34" s="308" t="s">
        <v>486</v>
      </c>
      <c r="C34" s="309"/>
    </row>
    <row r="35" spans="1:3" x14ac:dyDescent="0.25">
      <c r="A35" s="316"/>
      <c r="B35" s="176" t="s">
        <v>487</v>
      </c>
      <c r="C35" s="169" t="s">
        <v>444</v>
      </c>
    </row>
    <row r="36" spans="1:3" x14ac:dyDescent="0.25">
      <c r="A36" s="316"/>
      <c r="B36" s="176" t="s">
        <v>488</v>
      </c>
      <c r="C36" s="169" t="s">
        <v>444</v>
      </c>
    </row>
    <row r="37" spans="1:3" x14ac:dyDescent="0.25">
      <c r="A37" s="316"/>
      <c r="B37" s="176" t="s">
        <v>489</v>
      </c>
      <c r="C37" s="169" t="s">
        <v>444</v>
      </c>
    </row>
    <row r="38" spans="1:3" ht="12.75" customHeight="1" x14ac:dyDescent="0.25">
      <c r="A38" s="316"/>
      <c r="B38" s="308" t="s">
        <v>490</v>
      </c>
      <c r="C38" s="309"/>
    </row>
    <row r="39" spans="1:3" x14ac:dyDescent="0.25">
      <c r="A39" s="316"/>
      <c r="B39" s="176" t="s">
        <v>491</v>
      </c>
      <c r="C39" s="169">
        <v>0</v>
      </c>
    </row>
    <row r="40" spans="1:3" x14ac:dyDescent="0.25">
      <c r="A40" s="316"/>
      <c r="B40" s="176" t="s">
        <v>492</v>
      </c>
      <c r="C40" s="184" t="s">
        <v>699</v>
      </c>
    </row>
    <row r="41" spans="1:3" x14ac:dyDescent="0.25">
      <c r="A41" s="316"/>
      <c r="B41" s="176" t="s">
        <v>493</v>
      </c>
      <c r="C41" s="184" t="s">
        <v>700</v>
      </c>
    </row>
    <row r="42" spans="1:3" x14ac:dyDescent="0.25">
      <c r="A42" s="316"/>
      <c r="B42" s="176" t="s">
        <v>494</v>
      </c>
      <c r="C42" s="184" t="s">
        <v>701</v>
      </c>
    </row>
    <row r="43" spans="1:3" x14ac:dyDescent="0.25">
      <c r="A43" s="316"/>
      <c r="B43" s="176" t="s">
        <v>495</v>
      </c>
      <c r="C43" s="184" t="s">
        <v>702</v>
      </c>
    </row>
    <row r="44" spans="1:3" ht="38.25" x14ac:dyDescent="0.25">
      <c r="A44" s="316"/>
      <c r="B44" s="176" t="s">
        <v>496</v>
      </c>
      <c r="C44" s="184" t="s">
        <v>703</v>
      </c>
    </row>
    <row r="45" spans="1:3" ht="25.5" x14ac:dyDescent="0.25">
      <c r="A45" s="316"/>
      <c r="B45" s="176" t="s">
        <v>497</v>
      </c>
      <c r="C45" s="175" t="s">
        <v>704</v>
      </c>
    </row>
    <row r="46" spans="1:3" x14ac:dyDescent="0.25">
      <c r="A46" s="316"/>
      <c r="B46" s="176" t="s">
        <v>498</v>
      </c>
      <c r="C46" s="169" t="s">
        <v>698</v>
      </c>
    </row>
    <row r="47" spans="1:3" x14ac:dyDescent="0.25">
      <c r="A47" s="316"/>
      <c r="B47" s="176" t="s">
        <v>499</v>
      </c>
      <c r="C47" s="184" t="s">
        <v>705</v>
      </c>
    </row>
    <row r="48" spans="1:3" ht="25.5" x14ac:dyDescent="0.25">
      <c r="A48" s="316"/>
      <c r="B48" s="176" t="s">
        <v>500</v>
      </c>
      <c r="C48" s="175" t="s">
        <v>706</v>
      </c>
    </row>
    <row r="49" spans="1:3" x14ac:dyDescent="0.25">
      <c r="A49" s="316"/>
      <c r="B49" s="176" t="s">
        <v>501</v>
      </c>
      <c r="C49" s="184" t="s">
        <v>707</v>
      </c>
    </row>
    <row r="50" spans="1:3" x14ac:dyDescent="0.25">
      <c r="A50" s="316"/>
      <c r="B50" s="176" t="s">
        <v>502</v>
      </c>
      <c r="C50" s="184" t="s">
        <v>708</v>
      </c>
    </row>
    <row r="51" spans="1:3" x14ac:dyDescent="0.25">
      <c r="A51" s="316"/>
      <c r="B51" s="308" t="s">
        <v>503</v>
      </c>
      <c r="C51" s="309"/>
    </row>
    <row r="52" spans="1:3" ht="25.5" x14ac:dyDescent="0.25">
      <c r="A52" s="316"/>
      <c r="B52" s="176" t="s">
        <v>504</v>
      </c>
      <c r="C52" s="184" t="s">
        <v>709</v>
      </c>
    </row>
    <row r="53" spans="1:3" x14ac:dyDescent="0.25">
      <c r="A53" s="316"/>
      <c r="B53" s="176" t="s">
        <v>506</v>
      </c>
      <c r="C53" s="184" t="s">
        <v>710</v>
      </c>
    </row>
    <row r="54" spans="1:3" x14ac:dyDescent="0.25">
      <c r="A54" s="316"/>
      <c r="B54" s="176" t="s">
        <v>507</v>
      </c>
      <c r="C54" s="184" t="s">
        <v>711</v>
      </c>
    </row>
    <row r="55" spans="1:3" ht="12.75" customHeight="1" x14ac:dyDescent="0.25">
      <c r="A55" s="310" t="s">
        <v>509</v>
      </c>
      <c r="B55" s="176" t="s">
        <v>510</v>
      </c>
      <c r="C55" s="184" t="s">
        <v>712</v>
      </c>
    </row>
    <row r="56" spans="1:3" x14ac:dyDescent="0.25">
      <c r="A56" s="311"/>
      <c r="B56" s="176" t="s">
        <v>511</v>
      </c>
      <c r="C56" s="184" t="s">
        <v>713</v>
      </c>
    </row>
  </sheetData>
  <mergeCells count="12">
    <mergeCell ref="A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legacyDrawing r:id="rId2"/>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262F22-0BE9-4F94-A0F5-30D8B3DFA847}">
  <dimension ref="A2:C56"/>
  <sheetViews>
    <sheetView showGridLines="0" topLeftCell="A2" zoomScaleNormal="100" workbookViewId="0">
      <selection activeCell="A3" sqref="A3"/>
    </sheetView>
  </sheetViews>
  <sheetFormatPr defaultColWidth="11.42578125" defaultRowHeight="12.75" x14ac:dyDescent="0.25"/>
  <cols>
    <col min="1" max="1" width="14.140625" style="189" customWidth="1"/>
    <col min="2" max="2" width="59.28515625" style="190" bestFit="1" customWidth="1"/>
    <col min="3" max="3" width="131.140625" style="167" customWidth="1"/>
    <col min="4" max="16384" width="11.42578125" style="167"/>
  </cols>
  <sheetData>
    <row r="2" spans="1:3" ht="21" customHeight="1" x14ac:dyDescent="0.25">
      <c r="A2" s="322" t="s">
        <v>435</v>
      </c>
      <c r="B2" s="322"/>
      <c r="C2" s="322"/>
    </row>
    <row r="3" spans="1:3" ht="15.75" x14ac:dyDescent="0.25">
      <c r="A3" s="192" t="s">
        <v>436</v>
      </c>
      <c r="B3" s="192" t="s">
        <v>141</v>
      </c>
      <c r="C3" s="192" t="s">
        <v>437</v>
      </c>
    </row>
    <row r="4" spans="1:3" x14ac:dyDescent="0.25">
      <c r="A4" s="316" t="s">
        <v>438</v>
      </c>
      <c r="B4" s="152" t="s">
        <v>439</v>
      </c>
      <c r="C4" s="169" t="s">
        <v>444</v>
      </c>
    </row>
    <row r="5" spans="1:3" x14ac:dyDescent="0.25">
      <c r="A5" s="316"/>
      <c r="B5" s="152" t="s">
        <v>441</v>
      </c>
      <c r="C5" s="169" t="s">
        <v>444</v>
      </c>
    </row>
    <row r="6" spans="1:3" x14ac:dyDescent="0.25">
      <c r="A6" s="316"/>
      <c r="B6" s="152" t="s">
        <v>443</v>
      </c>
      <c r="C6" s="169" t="s">
        <v>444</v>
      </c>
    </row>
    <row r="7" spans="1:3" ht="39.75" customHeight="1" x14ac:dyDescent="0.25">
      <c r="A7" s="316"/>
      <c r="B7" s="152" t="s">
        <v>445</v>
      </c>
      <c r="C7" s="175" t="s">
        <v>714</v>
      </c>
    </row>
    <row r="8" spans="1:3" x14ac:dyDescent="0.25">
      <c r="A8" s="316"/>
      <c r="B8" s="152" t="s">
        <v>447</v>
      </c>
      <c r="C8" s="169" t="s">
        <v>448</v>
      </c>
    </row>
    <row r="9" spans="1:3" x14ac:dyDescent="0.25">
      <c r="A9" s="316"/>
      <c r="B9" s="152" t="s">
        <v>449</v>
      </c>
      <c r="C9" s="175" t="s">
        <v>95</v>
      </c>
    </row>
    <row r="10" spans="1:3" x14ac:dyDescent="0.25">
      <c r="A10" s="316"/>
      <c r="B10" s="152" t="s">
        <v>451</v>
      </c>
      <c r="C10" s="171" t="s">
        <v>444</v>
      </c>
    </row>
    <row r="11" spans="1:3" x14ac:dyDescent="0.25">
      <c r="A11" s="316"/>
      <c r="B11" s="152" t="s">
        <v>452</v>
      </c>
      <c r="C11" s="171" t="s">
        <v>444</v>
      </c>
    </row>
    <row r="12" spans="1:3" x14ac:dyDescent="0.25">
      <c r="A12" s="316"/>
      <c r="B12" s="152" t="s">
        <v>453</v>
      </c>
      <c r="C12" s="171" t="s">
        <v>444</v>
      </c>
    </row>
    <row r="13" spans="1:3" ht="25.5" x14ac:dyDescent="0.25">
      <c r="A13" s="316"/>
      <c r="B13" s="152" t="s">
        <v>454</v>
      </c>
      <c r="C13" s="201" t="s">
        <v>715</v>
      </c>
    </row>
    <row r="14" spans="1:3" ht="51" x14ac:dyDescent="0.25">
      <c r="A14" s="316"/>
      <c r="B14" s="152" t="s">
        <v>455</v>
      </c>
      <c r="C14" s="175" t="s">
        <v>716</v>
      </c>
    </row>
    <row r="15" spans="1:3" x14ac:dyDescent="0.25">
      <c r="A15" s="316"/>
      <c r="B15" s="152" t="s">
        <v>456</v>
      </c>
      <c r="C15" s="175" t="s">
        <v>717</v>
      </c>
    </row>
    <row r="16" spans="1:3" ht="12.75" customHeight="1" x14ac:dyDescent="0.25">
      <c r="A16" s="316" t="s">
        <v>458</v>
      </c>
      <c r="B16" s="193" t="s">
        <v>459</v>
      </c>
      <c r="C16" s="194"/>
    </row>
    <row r="17" spans="1:3" ht="25.5" x14ac:dyDescent="0.25">
      <c r="A17" s="316"/>
      <c r="B17" s="152" t="s">
        <v>460</v>
      </c>
      <c r="C17" s="201" t="s">
        <v>718</v>
      </c>
    </row>
    <row r="18" spans="1:3" x14ac:dyDescent="0.25">
      <c r="A18" s="316"/>
      <c r="B18" s="152" t="s">
        <v>461</v>
      </c>
      <c r="C18" s="201" t="s">
        <v>719</v>
      </c>
    </row>
    <row r="19" spans="1:3" x14ac:dyDescent="0.25">
      <c r="A19" s="316"/>
      <c r="B19" s="152" t="s">
        <v>463</v>
      </c>
      <c r="C19" s="169" t="s">
        <v>450</v>
      </c>
    </row>
    <row r="20" spans="1:3" ht="25.5" x14ac:dyDescent="0.25">
      <c r="A20" s="316"/>
      <c r="B20" s="152" t="s">
        <v>465</v>
      </c>
      <c r="C20" s="201" t="s">
        <v>720</v>
      </c>
    </row>
    <row r="21" spans="1:3" s="142" customFormat="1" x14ac:dyDescent="0.25">
      <c r="A21" s="316"/>
      <c r="B21" s="152" t="s">
        <v>467</v>
      </c>
      <c r="C21" s="234" t="s">
        <v>698</v>
      </c>
    </row>
    <row r="22" spans="1:3" x14ac:dyDescent="0.25">
      <c r="A22" s="316"/>
      <c r="B22" s="193" t="s">
        <v>468</v>
      </c>
      <c r="C22" s="194"/>
    </row>
    <row r="23" spans="1:3" x14ac:dyDescent="0.25">
      <c r="A23" s="316"/>
      <c r="B23" s="152" t="s">
        <v>469</v>
      </c>
      <c r="C23" s="169" t="s">
        <v>721</v>
      </c>
    </row>
    <row r="24" spans="1:3" x14ac:dyDescent="0.25">
      <c r="A24" s="316"/>
      <c r="B24" s="152" t="s">
        <v>470</v>
      </c>
      <c r="C24" s="169" t="s">
        <v>721</v>
      </c>
    </row>
    <row r="25" spans="1:3" s="142" customFormat="1" x14ac:dyDescent="0.2">
      <c r="A25" s="316"/>
      <c r="B25" s="152" t="s">
        <v>471</v>
      </c>
      <c r="C25" s="235" t="s">
        <v>722</v>
      </c>
    </row>
    <row r="26" spans="1:3" s="142" customFormat="1" x14ac:dyDescent="0.25">
      <c r="A26" s="316"/>
      <c r="B26" s="152" t="s">
        <v>473</v>
      </c>
      <c r="C26" s="236" t="s">
        <v>723</v>
      </c>
    </row>
    <row r="27" spans="1:3" x14ac:dyDescent="0.25">
      <c r="A27" s="316"/>
      <c r="B27" s="193" t="s">
        <v>475</v>
      </c>
      <c r="C27" s="198"/>
    </row>
    <row r="28" spans="1:3" x14ac:dyDescent="0.25">
      <c r="A28" s="316"/>
      <c r="B28" s="152" t="s">
        <v>476</v>
      </c>
      <c r="C28" s="263">
        <v>1.437882167511892</v>
      </c>
    </row>
    <row r="29" spans="1:3" x14ac:dyDescent="0.25">
      <c r="A29" s="316"/>
      <c r="B29" s="152" t="s">
        <v>478</v>
      </c>
      <c r="C29" s="200">
        <v>10</v>
      </c>
    </row>
    <row r="30" spans="1:3" x14ac:dyDescent="0.2">
      <c r="A30" s="316"/>
      <c r="B30" s="176" t="s">
        <v>479</v>
      </c>
      <c r="C30" s="285" t="s">
        <v>724</v>
      </c>
    </row>
    <row r="31" spans="1:3" x14ac:dyDescent="0.25">
      <c r="A31" s="316"/>
      <c r="B31" s="193" t="s">
        <v>481</v>
      </c>
      <c r="C31" s="194"/>
    </row>
    <row r="32" spans="1:3" x14ac:dyDescent="0.25">
      <c r="A32" s="316"/>
      <c r="B32" s="152" t="s">
        <v>482</v>
      </c>
      <c r="C32" s="169" t="s">
        <v>444</v>
      </c>
    </row>
    <row r="33" spans="1:3" x14ac:dyDescent="0.25">
      <c r="A33" s="316"/>
      <c r="B33" s="152" t="s">
        <v>483</v>
      </c>
      <c r="C33" s="169" t="s">
        <v>444</v>
      </c>
    </row>
    <row r="34" spans="1:3" ht="12.75" customHeight="1" x14ac:dyDescent="0.25">
      <c r="A34" s="316" t="s">
        <v>485</v>
      </c>
      <c r="B34" s="193" t="s">
        <v>486</v>
      </c>
      <c r="C34" s="194"/>
    </row>
    <row r="35" spans="1:3" x14ac:dyDescent="0.25">
      <c r="A35" s="316"/>
      <c r="B35" s="152" t="s">
        <v>487</v>
      </c>
      <c r="C35" s="169" t="s">
        <v>725</v>
      </c>
    </row>
    <row r="36" spans="1:3" x14ac:dyDescent="0.25">
      <c r="A36" s="316"/>
      <c r="B36" s="152" t="s">
        <v>488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69" t="s">
        <v>444</v>
      </c>
    </row>
    <row r="40" spans="1:3" x14ac:dyDescent="0.25">
      <c r="A40" s="316"/>
      <c r="B40" s="152" t="s">
        <v>492</v>
      </c>
      <c r="C40" s="171" t="s">
        <v>484</v>
      </c>
    </row>
    <row r="41" spans="1:3" x14ac:dyDescent="0.25">
      <c r="A41" s="316"/>
      <c r="B41" s="152" t="s">
        <v>493</v>
      </c>
      <c r="C41" s="171" t="s">
        <v>484</v>
      </c>
    </row>
    <row r="42" spans="1:3" x14ac:dyDescent="0.25">
      <c r="A42" s="316"/>
      <c r="B42" s="152" t="s">
        <v>494</v>
      </c>
      <c r="C42" s="175" t="s">
        <v>726</v>
      </c>
    </row>
    <row r="43" spans="1:3" x14ac:dyDescent="0.25">
      <c r="A43" s="316"/>
      <c r="B43" s="152" t="s">
        <v>644</v>
      </c>
      <c r="C43" s="175" t="s">
        <v>727</v>
      </c>
    </row>
    <row r="44" spans="1:3" ht="25.5" x14ac:dyDescent="0.25">
      <c r="A44" s="316"/>
      <c r="B44" s="152" t="s">
        <v>496</v>
      </c>
      <c r="C44" s="175" t="s">
        <v>728</v>
      </c>
    </row>
    <row r="45" spans="1:3" ht="25.5" x14ac:dyDescent="0.25">
      <c r="A45" s="316"/>
      <c r="B45" s="152" t="s">
        <v>497</v>
      </c>
      <c r="C45" s="175" t="s">
        <v>729</v>
      </c>
    </row>
    <row r="46" spans="1:3" x14ac:dyDescent="0.25">
      <c r="A46" s="316"/>
      <c r="B46" s="152" t="s">
        <v>498</v>
      </c>
      <c r="C46" s="171" t="s">
        <v>484</v>
      </c>
    </row>
    <row r="47" spans="1:3" x14ac:dyDescent="0.25">
      <c r="A47" s="316"/>
      <c r="B47" s="152" t="s">
        <v>499</v>
      </c>
      <c r="C47" s="171" t="s">
        <v>484</v>
      </c>
    </row>
    <row r="48" spans="1:3" x14ac:dyDescent="0.25">
      <c r="A48" s="316"/>
      <c r="B48" s="152" t="s">
        <v>500</v>
      </c>
      <c r="C48" s="169">
        <v>26</v>
      </c>
    </row>
    <row r="49" spans="1:3" x14ac:dyDescent="0.25">
      <c r="A49" s="316"/>
      <c r="B49" s="152" t="s">
        <v>501</v>
      </c>
      <c r="C49" s="218">
        <v>0.46</v>
      </c>
    </row>
    <row r="50" spans="1:3" x14ac:dyDescent="0.25">
      <c r="A50" s="316"/>
      <c r="B50" s="152" t="s">
        <v>502</v>
      </c>
      <c r="C50" s="218">
        <v>0.81</v>
      </c>
    </row>
    <row r="51" spans="1:3" x14ac:dyDescent="0.25">
      <c r="A51" s="316"/>
      <c r="B51" s="193" t="s">
        <v>503</v>
      </c>
      <c r="C51" s="194"/>
    </row>
    <row r="52" spans="1:3" x14ac:dyDescent="0.25">
      <c r="A52" s="316"/>
      <c r="B52" s="152" t="s">
        <v>504</v>
      </c>
      <c r="C52" s="169" t="s">
        <v>444</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86">
        <v>86933.41</v>
      </c>
    </row>
    <row r="56" spans="1:3" x14ac:dyDescent="0.25">
      <c r="A56" s="311"/>
      <c r="B56" s="152" t="s">
        <v>511</v>
      </c>
      <c r="C56" s="237" t="s">
        <v>730</v>
      </c>
    </row>
  </sheetData>
  <mergeCells count="5">
    <mergeCell ref="A2:C2"/>
    <mergeCell ref="A4:A15"/>
    <mergeCell ref="A16:A33"/>
    <mergeCell ref="A34:A54"/>
    <mergeCell ref="A55:A56"/>
  </mergeCells>
  <pageMargins left="0.7" right="0.7" top="0.75" bottom="0.75" header="0.3" footer="0.3"/>
  <legacyDrawing r:id="rId1"/>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12765F-9A2A-49C4-9343-5C0F74C27DAB}">
  <dimension ref="A2:C60"/>
  <sheetViews>
    <sheetView showGridLines="0" topLeftCell="A3" zoomScaleNormal="100" workbookViewId="0">
      <selection activeCell="A3" sqref="A3"/>
    </sheetView>
  </sheetViews>
  <sheetFormatPr defaultColWidth="11.42578125" defaultRowHeight="12.75" x14ac:dyDescent="0.25"/>
  <cols>
    <col min="1" max="1" width="14.28515625" style="189" customWidth="1"/>
    <col min="2" max="2" width="59.28515625" style="190" bestFit="1" customWidth="1"/>
    <col min="3" max="3" width="110.42578125" style="167" customWidth="1"/>
    <col min="4" max="16384" width="11.42578125" style="167"/>
  </cols>
  <sheetData>
    <row r="2" spans="1:3" ht="18.75" customHeight="1" x14ac:dyDescent="0.25">
      <c r="A2" s="312" t="s">
        <v>435</v>
      </c>
      <c r="B2" s="312"/>
      <c r="C2" s="312"/>
    </row>
    <row r="3" spans="1:3" ht="15.75" x14ac:dyDescent="0.25">
      <c r="A3" s="192" t="s">
        <v>436</v>
      </c>
      <c r="B3" s="192" t="s">
        <v>141</v>
      </c>
      <c r="C3" s="192" t="s">
        <v>437</v>
      </c>
    </row>
    <row r="4" spans="1:3" x14ac:dyDescent="0.25">
      <c r="A4" s="316" t="s">
        <v>438</v>
      </c>
      <c r="B4" s="152" t="s">
        <v>439</v>
      </c>
      <c r="C4" s="169" t="s">
        <v>444</v>
      </c>
    </row>
    <row r="5" spans="1:3" x14ac:dyDescent="0.25">
      <c r="A5" s="316"/>
      <c r="B5" s="152" t="s">
        <v>441</v>
      </c>
      <c r="C5" s="201" t="s">
        <v>731</v>
      </c>
    </row>
    <row r="6" spans="1:3" x14ac:dyDescent="0.25">
      <c r="A6" s="316"/>
      <c r="B6" s="152" t="s">
        <v>443</v>
      </c>
      <c r="C6" s="169" t="s">
        <v>444</v>
      </c>
    </row>
    <row r="7" spans="1:3" ht="25.5" x14ac:dyDescent="0.25">
      <c r="A7" s="316"/>
      <c r="B7" s="152" t="s">
        <v>445</v>
      </c>
      <c r="C7" s="175" t="s">
        <v>732</v>
      </c>
    </row>
    <row r="8" spans="1:3" x14ac:dyDescent="0.25">
      <c r="A8" s="316"/>
      <c r="B8" s="152" t="s">
        <v>447</v>
      </c>
      <c r="C8" s="169" t="s">
        <v>444</v>
      </c>
    </row>
    <row r="9" spans="1:3" x14ac:dyDescent="0.25">
      <c r="A9" s="316"/>
      <c r="B9" s="152" t="s">
        <v>449</v>
      </c>
      <c r="C9" s="175" t="s">
        <v>733</v>
      </c>
    </row>
    <row r="10" spans="1:3" x14ac:dyDescent="0.25">
      <c r="A10" s="316"/>
      <c r="B10" s="152" t="s">
        <v>451</v>
      </c>
      <c r="C10" s="169" t="s">
        <v>444</v>
      </c>
    </row>
    <row r="11" spans="1:3" x14ac:dyDescent="0.25">
      <c r="A11" s="316"/>
      <c r="B11" s="152" t="s">
        <v>452</v>
      </c>
      <c r="C11" s="169" t="s">
        <v>444</v>
      </c>
    </row>
    <row r="12" spans="1:3" x14ac:dyDescent="0.25">
      <c r="A12" s="316"/>
      <c r="B12" s="152" t="s">
        <v>453</v>
      </c>
      <c r="C12" s="169" t="s">
        <v>444</v>
      </c>
    </row>
    <row r="13" spans="1:3" x14ac:dyDescent="0.25">
      <c r="A13" s="316"/>
      <c r="B13" s="152" t="s">
        <v>454</v>
      </c>
      <c r="C13" s="175" t="s">
        <v>444</v>
      </c>
    </row>
    <row r="14" spans="1:3" x14ac:dyDescent="0.25">
      <c r="A14" s="316"/>
      <c r="B14" s="152" t="s">
        <v>455</v>
      </c>
      <c r="C14" s="169" t="s">
        <v>444</v>
      </c>
    </row>
    <row r="15" spans="1:3" ht="25.5" x14ac:dyDescent="0.25">
      <c r="A15" s="316"/>
      <c r="B15" s="152" t="s">
        <v>456</v>
      </c>
      <c r="C15" s="201" t="s">
        <v>734</v>
      </c>
    </row>
    <row r="16" spans="1:3" ht="12.75" customHeight="1" x14ac:dyDescent="0.25">
      <c r="A16" s="316" t="s">
        <v>458</v>
      </c>
      <c r="B16" s="193" t="s">
        <v>459</v>
      </c>
      <c r="C16" s="194"/>
    </row>
    <row r="17" spans="1:3" x14ac:dyDescent="0.25">
      <c r="A17" s="316"/>
      <c r="B17" s="152" t="s">
        <v>460</v>
      </c>
      <c r="C17" s="238" t="s">
        <v>735</v>
      </c>
    </row>
    <row r="18" spans="1:3" x14ac:dyDescent="0.25">
      <c r="A18" s="316"/>
      <c r="B18" s="152" t="s">
        <v>461</v>
      </c>
      <c r="C18" s="175" t="s">
        <v>736</v>
      </c>
    </row>
    <row r="19" spans="1:3" s="190" customFormat="1" ht="25.5" x14ac:dyDescent="0.25">
      <c r="A19" s="316"/>
      <c r="B19" s="152" t="s">
        <v>463</v>
      </c>
      <c r="C19" s="201" t="s">
        <v>737</v>
      </c>
    </row>
    <row r="20" spans="1:3" x14ac:dyDescent="0.25">
      <c r="A20" s="316"/>
      <c r="B20" s="152" t="s">
        <v>465</v>
      </c>
      <c r="C20" s="175" t="s">
        <v>738</v>
      </c>
    </row>
    <row r="21" spans="1:3" s="142" customFormat="1" x14ac:dyDescent="0.25">
      <c r="A21" s="316"/>
      <c r="B21" s="152" t="s">
        <v>467</v>
      </c>
      <c r="C21" s="234"/>
    </row>
    <row r="22" spans="1:3" x14ac:dyDescent="0.25">
      <c r="A22" s="316"/>
      <c r="B22" s="193" t="s">
        <v>468</v>
      </c>
      <c r="C22" s="194"/>
    </row>
    <row r="23" spans="1:3" x14ac:dyDescent="0.25">
      <c r="A23" s="316"/>
      <c r="B23" s="152" t="s">
        <v>469</v>
      </c>
      <c r="C23" s="169">
        <v>65</v>
      </c>
    </row>
    <row r="24" spans="1:3" x14ac:dyDescent="0.25">
      <c r="A24" s="316"/>
      <c r="B24" s="152" t="s">
        <v>470</v>
      </c>
      <c r="C24" s="169">
        <v>65</v>
      </c>
    </row>
    <row r="25" spans="1:3" s="142" customFormat="1" ht="51" x14ac:dyDescent="0.25">
      <c r="A25" s="316"/>
      <c r="B25" s="152" t="s">
        <v>471</v>
      </c>
      <c r="C25" s="196" t="s">
        <v>739</v>
      </c>
    </row>
    <row r="26" spans="1:3" s="142" customFormat="1" x14ac:dyDescent="0.2">
      <c r="A26" s="316"/>
      <c r="B26" s="152" t="s">
        <v>473</v>
      </c>
      <c r="C26" s="211" t="s">
        <v>740</v>
      </c>
    </row>
    <row r="27" spans="1:3" x14ac:dyDescent="0.25">
      <c r="A27" s="316"/>
      <c r="B27" s="193" t="s">
        <v>475</v>
      </c>
      <c r="C27" s="194"/>
    </row>
    <row r="28" spans="1:3" x14ac:dyDescent="0.25">
      <c r="A28" s="316"/>
      <c r="B28" s="152" t="s">
        <v>476</v>
      </c>
      <c r="C28" s="239" t="s">
        <v>741</v>
      </c>
    </row>
    <row r="29" spans="1:3" x14ac:dyDescent="0.25">
      <c r="A29" s="316"/>
      <c r="B29" s="152" t="s">
        <v>478</v>
      </c>
      <c r="C29" s="233" t="s">
        <v>742</v>
      </c>
    </row>
    <row r="30" spans="1:3" x14ac:dyDescent="0.25">
      <c r="A30" s="316"/>
      <c r="B30" s="152" t="s">
        <v>479</v>
      </c>
      <c r="C30" s="201" t="s">
        <v>743</v>
      </c>
    </row>
    <row r="31" spans="1:3" x14ac:dyDescent="0.25">
      <c r="A31" s="316"/>
      <c r="B31" s="193" t="s">
        <v>481</v>
      </c>
      <c r="C31" s="194"/>
    </row>
    <row r="32" spans="1:3" x14ac:dyDescent="0.25">
      <c r="A32" s="316"/>
      <c r="B32" s="152" t="s">
        <v>482</v>
      </c>
      <c r="C32" s="171" t="s">
        <v>744</v>
      </c>
    </row>
    <row r="33" spans="1:3" x14ac:dyDescent="0.25">
      <c r="A33" s="316"/>
      <c r="B33" s="152" t="s">
        <v>483</v>
      </c>
      <c r="C33" s="171" t="s">
        <v>745</v>
      </c>
    </row>
    <row r="34" spans="1:3" ht="12.75" customHeight="1" x14ac:dyDescent="0.25">
      <c r="A34" s="316" t="s">
        <v>485</v>
      </c>
      <c r="B34" s="193" t="s">
        <v>486</v>
      </c>
      <c r="C34" s="194"/>
    </row>
    <row r="35" spans="1:3" x14ac:dyDescent="0.25">
      <c r="A35" s="316"/>
      <c r="B35" s="152" t="s">
        <v>487</v>
      </c>
      <c r="C35" s="169" t="s">
        <v>444</v>
      </c>
    </row>
    <row r="36" spans="1:3" x14ac:dyDescent="0.25">
      <c r="A36" s="316"/>
      <c r="B36" s="152" t="s">
        <v>488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71" t="s">
        <v>746</v>
      </c>
    </row>
    <row r="40" spans="1:3" x14ac:dyDescent="0.25">
      <c r="A40" s="316"/>
      <c r="B40" s="152" t="s">
        <v>492</v>
      </c>
      <c r="C40" s="218" t="s">
        <v>747</v>
      </c>
    </row>
    <row r="41" spans="1:3" x14ac:dyDescent="0.25">
      <c r="A41" s="316"/>
      <c r="B41" s="152" t="s">
        <v>493</v>
      </c>
      <c r="C41" s="218" t="s">
        <v>748</v>
      </c>
    </row>
    <row r="42" spans="1:3" ht="102" x14ac:dyDescent="0.25">
      <c r="A42" s="316"/>
      <c r="B42" s="152" t="s">
        <v>494</v>
      </c>
      <c r="C42" s="219" t="s">
        <v>749</v>
      </c>
    </row>
    <row r="43" spans="1:3" ht="102" x14ac:dyDescent="0.25">
      <c r="A43" s="316"/>
      <c r="B43" s="152" t="s">
        <v>644</v>
      </c>
      <c r="C43" s="219" t="s">
        <v>750</v>
      </c>
    </row>
    <row r="44" spans="1:3" ht="84.75" customHeight="1" x14ac:dyDescent="0.25">
      <c r="A44" s="316"/>
      <c r="B44" s="152" t="s">
        <v>496</v>
      </c>
      <c r="C44" s="214" t="s">
        <v>751</v>
      </c>
    </row>
    <row r="45" spans="1:3" x14ac:dyDescent="0.25">
      <c r="A45" s="316"/>
      <c r="B45" s="152" t="s">
        <v>497</v>
      </c>
      <c r="C45" s="214" t="s">
        <v>752</v>
      </c>
    </row>
    <row r="46" spans="1:3" ht="12.75" customHeight="1" x14ac:dyDescent="0.25">
      <c r="A46" s="316"/>
      <c r="B46" s="152" t="s">
        <v>498</v>
      </c>
      <c r="C46" s="240" t="s">
        <v>753</v>
      </c>
    </row>
    <row r="47" spans="1:3" x14ac:dyDescent="0.25">
      <c r="A47" s="316"/>
      <c r="B47" s="152" t="s">
        <v>499</v>
      </c>
      <c r="C47" s="241" t="s">
        <v>754</v>
      </c>
    </row>
    <row r="48" spans="1:3" x14ac:dyDescent="0.25">
      <c r="A48" s="316"/>
      <c r="B48" s="152" t="s">
        <v>500</v>
      </c>
      <c r="C48" s="169" t="s">
        <v>755</v>
      </c>
    </row>
    <row r="49" spans="1:3" x14ac:dyDescent="0.25">
      <c r="A49" s="316"/>
      <c r="B49" s="152" t="s">
        <v>501</v>
      </c>
      <c r="C49" s="218" t="s">
        <v>756</v>
      </c>
    </row>
    <row r="50" spans="1:3" x14ac:dyDescent="0.25">
      <c r="A50" s="316"/>
      <c r="B50" s="152" t="s">
        <v>502</v>
      </c>
      <c r="C50" s="218" t="s">
        <v>757</v>
      </c>
    </row>
    <row r="51" spans="1:3" x14ac:dyDescent="0.25">
      <c r="A51" s="316"/>
      <c r="B51" s="193" t="s">
        <v>503</v>
      </c>
      <c r="C51" s="194"/>
    </row>
    <row r="52" spans="1:3" ht="25.5" x14ac:dyDescent="0.25">
      <c r="A52" s="316"/>
      <c r="B52" s="152" t="s">
        <v>504</v>
      </c>
      <c r="C52" s="201" t="s">
        <v>758</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15" t="s">
        <v>759</v>
      </c>
    </row>
    <row r="56" spans="1:3" x14ac:dyDescent="0.25">
      <c r="A56" s="311"/>
      <c r="B56" s="152" t="s">
        <v>511</v>
      </c>
      <c r="C56" s="237" t="s">
        <v>760</v>
      </c>
    </row>
    <row r="57" spans="1:3" x14ac:dyDescent="0.25">
      <c r="A57" s="209"/>
    </row>
    <row r="58" spans="1:3" x14ac:dyDescent="0.25">
      <c r="A58" s="209"/>
    </row>
    <row r="59" spans="1:3" x14ac:dyDescent="0.25">
      <c r="A59" s="209"/>
    </row>
    <row r="60" spans="1:3" x14ac:dyDescent="0.25">
      <c r="A60" s="209"/>
    </row>
  </sheetData>
  <mergeCells count="5">
    <mergeCell ref="A2:C2"/>
    <mergeCell ref="A4:A15"/>
    <mergeCell ref="A16:A33"/>
    <mergeCell ref="A34:A54"/>
    <mergeCell ref="A55:A56"/>
  </mergeCells>
  <pageMargins left="0.7" right="0.7" top="0.75" bottom="0.75" header="0.3" footer="0.3"/>
  <pageSetup orientation="portrait" r:id="rId1"/>
  <legacy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2BAA81-03E8-4351-BB1B-4722CADAC3FF}">
  <dimension ref="A1:C56"/>
  <sheetViews>
    <sheetView showGridLines="0" zoomScaleNormal="100" workbookViewId="0">
      <selection activeCell="A3" sqref="A3"/>
    </sheetView>
  </sheetViews>
  <sheetFormatPr defaultColWidth="11.42578125" defaultRowHeight="12.75" x14ac:dyDescent="0.25"/>
  <cols>
    <col min="1" max="1" width="14.28515625" style="189" customWidth="1"/>
    <col min="2" max="2" width="53" style="190" bestFit="1" customWidth="1"/>
    <col min="3" max="3" width="115.85546875" style="167" customWidth="1"/>
    <col min="4" max="16384" width="11.42578125" style="167"/>
  </cols>
  <sheetData>
    <row r="1" spans="1:3" s="209" customFormat="1" x14ac:dyDescent="0.25">
      <c r="A1" s="189"/>
      <c r="B1" s="189"/>
    </row>
    <row r="2" spans="1:3" ht="18.75" customHeight="1" x14ac:dyDescent="0.25">
      <c r="A2" s="312" t="s">
        <v>435</v>
      </c>
      <c r="B2" s="312"/>
      <c r="C2" s="312"/>
    </row>
    <row r="3" spans="1:3" ht="15.75" x14ac:dyDescent="0.25">
      <c r="A3" s="192" t="s">
        <v>436</v>
      </c>
      <c r="B3" s="192" t="s">
        <v>141</v>
      </c>
      <c r="C3" s="192" t="s">
        <v>437</v>
      </c>
    </row>
    <row r="4" spans="1:3" ht="12.75" customHeight="1" x14ac:dyDescent="0.25">
      <c r="A4" s="316" t="s">
        <v>438</v>
      </c>
      <c r="B4" s="152" t="s">
        <v>439</v>
      </c>
      <c r="C4" s="169" t="s">
        <v>444</v>
      </c>
    </row>
    <row r="5" spans="1:3" ht="25.5" x14ac:dyDescent="0.25">
      <c r="A5" s="316"/>
      <c r="B5" s="152" t="s">
        <v>441</v>
      </c>
      <c r="C5" s="186" t="s">
        <v>761</v>
      </c>
    </row>
    <row r="6" spans="1:3" x14ac:dyDescent="0.25">
      <c r="A6" s="316"/>
      <c r="B6" s="152" t="s">
        <v>443</v>
      </c>
      <c r="C6" s="169" t="s">
        <v>444</v>
      </c>
    </row>
    <row r="7" spans="1:3" ht="38.25" x14ac:dyDescent="0.25">
      <c r="A7" s="316"/>
      <c r="B7" s="152" t="s">
        <v>445</v>
      </c>
      <c r="C7" s="175" t="s">
        <v>762</v>
      </c>
    </row>
    <row r="8" spans="1:3" x14ac:dyDescent="0.25">
      <c r="A8" s="316"/>
      <c r="B8" s="152" t="s">
        <v>447</v>
      </c>
      <c r="C8" s="169" t="s">
        <v>444</v>
      </c>
    </row>
    <row r="9" spans="1:3" ht="51" x14ac:dyDescent="0.25">
      <c r="A9" s="316"/>
      <c r="B9" s="152" t="s">
        <v>449</v>
      </c>
      <c r="C9" s="175" t="s">
        <v>763</v>
      </c>
    </row>
    <row r="10" spans="1:3" x14ac:dyDescent="0.25">
      <c r="A10" s="316"/>
      <c r="B10" s="152" t="s">
        <v>451</v>
      </c>
      <c r="C10" s="169" t="s">
        <v>444</v>
      </c>
    </row>
    <row r="11" spans="1:3" x14ac:dyDescent="0.25">
      <c r="A11" s="316"/>
      <c r="B11" s="152" t="s">
        <v>452</v>
      </c>
      <c r="C11" s="174" t="s">
        <v>444</v>
      </c>
    </row>
    <row r="12" spans="1:3" x14ac:dyDescent="0.25">
      <c r="A12" s="316"/>
      <c r="B12" s="152" t="s">
        <v>453</v>
      </c>
      <c r="C12" s="174" t="s">
        <v>444</v>
      </c>
    </row>
    <row r="13" spans="1:3" x14ac:dyDescent="0.25">
      <c r="A13" s="316"/>
      <c r="B13" s="152" t="s">
        <v>454</v>
      </c>
      <c r="C13" s="169" t="s">
        <v>444</v>
      </c>
    </row>
    <row r="14" spans="1:3" x14ac:dyDescent="0.25">
      <c r="A14" s="316"/>
      <c r="B14" s="152" t="s">
        <v>455</v>
      </c>
      <c r="C14" s="169" t="s">
        <v>444</v>
      </c>
    </row>
    <row r="15" spans="1:3" x14ac:dyDescent="0.25">
      <c r="A15" s="316"/>
      <c r="B15" s="152" t="s">
        <v>456</v>
      </c>
      <c r="C15" s="169" t="s">
        <v>764</v>
      </c>
    </row>
    <row r="16" spans="1:3" ht="12.75" customHeight="1" x14ac:dyDescent="0.25">
      <c r="A16" s="316" t="s">
        <v>458</v>
      </c>
      <c r="B16" s="193" t="s">
        <v>459</v>
      </c>
      <c r="C16" s="194"/>
    </row>
    <row r="17" spans="1:3" ht="25.5" x14ac:dyDescent="0.25">
      <c r="A17" s="316"/>
      <c r="B17" s="152" t="s">
        <v>460</v>
      </c>
      <c r="C17" s="175" t="s">
        <v>765</v>
      </c>
    </row>
    <row r="18" spans="1:3" ht="25.5" x14ac:dyDescent="0.2">
      <c r="A18" s="316"/>
      <c r="B18" s="152" t="s">
        <v>461</v>
      </c>
      <c r="C18" s="242" t="s">
        <v>766</v>
      </c>
    </row>
    <row r="19" spans="1:3" x14ac:dyDescent="0.25">
      <c r="A19" s="316"/>
      <c r="B19" s="152" t="s">
        <v>463</v>
      </c>
      <c r="C19" s="175" t="s">
        <v>767</v>
      </c>
    </row>
    <row r="20" spans="1:3" x14ac:dyDescent="0.25">
      <c r="A20" s="316"/>
      <c r="B20" s="152" t="s">
        <v>465</v>
      </c>
      <c r="C20" s="175" t="s">
        <v>768</v>
      </c>
    </row>
    <row r="21" spans="1:3" s="142" customFormat="1" x14ac:dyDescent="0.25">
      <c r="A21" s="316"/>
      <c r="B21" s="152" t="s">
        <v>467</v>
      </c>
      <c r="C21" s="243" t="s">
        <v>769</v>
      </c>
    </row>
    <row r="22" spans="1:3" x14ac:dyDescent="0.25">
      <c r="A22" s="316"/>
      <c r="B22" s="193" t="s">
        <v>468</v>
      </c>
      <c r="C22" s="194"/>
    </row>
    <row r="23" spans="1:3" x14ac:dyDescent="0.25">
      <c r="A23" s="316"/>
      <c r="B23" s="152" t="s">
        <v>469</v>
      </c>
      <c r="C23" s="169">
        <v>62</v>
      </c>
    </row>
    <row r="24" spans="1:3" x14ac:dyDescent="0.25">
      <c r="A24" s="316"/>
      <c r="B24" s="152" t="s">
        <v>470</v>
      </c>
      <c r="C24" s="244">
        <v>57</v>
      </c>
    </row>
    <row r="25" spans="1:3" s="142" customFormat="1" ht="63.75" x14ac:dyDescent="0.25">
      <c r="A25" s="316"/>
      <c r="B25" s="152" t="s">
        <v>471</v>
      </c>
      <c r="C25" s="196" t="s">
        <v>770</v>
      </c>
    </row>
    <row r="26" spans="1:3" s="142" customFormat="1" x14ac:dyDescent="0.2">
      <c r="A26" s="316"/>
      <c r="B26" s="152" t="s">
        <v>473</v>
      </c>
      <c r="C26" s="211" t="s">
        <v>771</v>
      </c>
    </row>
    <row r="27" spans="1:3" x14ac:dyDescent="0.25">
      <c r="A27" s="316"/>
      <c r="B27" s="193" t="s">
        <v>475</v>
      </c>
      <c r="C27" s="194"/>
    </row>
    <row r="28" spans="1:3" x14ac:dyDescent="0.25">
      <c r="A28" s="316"/>
      <c r="B28" s="152" t="s">
        <v>476</v>
      </c>
      <c r="C28" s="175" t="s">
        <v>464</v>
      </c>
    </row>
    <row r="29" spans="1:3" x14ac:dyDescent="0.25">
      <c r="A29" s="316"/>
      <c r="B29" s="152" t="s">
        <v>478</v>
      </c>
      <c r="C29" s="200">
        <v>20</v>
      </c>
    </row>
    <row r="30" spans="1:3" x14ac:dyDescent="0.25">
      <c r="A30" s="316"/>
      <c r="B30" s="152" t="s">
        <v>479</v>
      </c>
      <c r="C30" s="175" t="s">
        <v>772</v>
      </c>
    </row>
    <row r="31" spans="1:3" x14ac:dyDescent="0.25">
      <c r="A31" s="316"/>
      <c r="B31" s="193" t="s">
        <v>481</v>
      </c>
      <c r="C31" s="194"/>
    </row>
    <row r="32" spans="1:3" x14ac:dyDescent="0.25">
      <c r="A32" s="316"/>
      <c r="B32" s="152" t="s">
        <v>482</v>
      </c>
      <c r="C32" s="171" t="s">
        <v>448</v>
      </c>
    </row>
    <row r="33" spans="1:3" x14ac:dyDescent="0.25">
      <c r="A33" s="316"/>
      <c r="B33" s="152" t="s">
        <v>483</v>
      </c>
      <c r="C33" s="201" t="s">
        <v>448</v>
      </c>
    </row>
    <row r="34" spans="1:3" ht="12.75" customHeight="1" x14ac:dyDescent="0.25">
      <c r="A34" s="316" t="s">
        <v>485</v>
      </c>
      <c r="B34" s="193" t="s">
        <v>486</v>
      </c>
      <c r="C34" s="194"/>
    </row>
    <row r="35" spans="1:3" x14ac:dyDescent="0.25">
      <c r="A35" s="316"/>
      <c r="B35" s="152" t="s">
        <v>487</v>
      </c>
      <c r="C35" s="169" t="s">
        <v>448</v>
      </c>
    </row>
    <row r="36" spans="1:3" x14ac:dyDescent="0.25">
      <c r="A36" s="316"/>
      <c r="B36" s="152" t="s">
        <v>488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74" t="s">
        <v>448</v>
      </c>
    </row>
    <row r="40" spans="1:3" x14ac:dyDescent="0.25">
      <c r="A40" s="316"/>
      <c r="B40" s="152" t="s">
        <v>492</v>
      </c>
      <c r="C40" s="245" t="s">
        <v>95</v>
      </c>
    </row>
    <row r="41" spans="1:3" x14ac:dyDescent="0.25">
      <c r="A41" s="316"/>
      <c r="B41" s="152" t="s">
        <v>493</v>
      </c>
      <c r="C41" s="246" t="s">
        <v>773</v>
      </c>
    </row>
    <row r="42" spans="1:3" x14ac:dyDescent="0.25">
      <c r="A42" s="316"/>
      <c r="B42" s="152" t="s">
        <v>494</v>
      </c>
      <c r="C42" s="202" t="s">
        <v>95</v>
      </c>
    </row>
    <row r="43" spans="1:3" x14ac:dyDescent="0.25">
      <c r="A43" s="316"/>
      <c r="B43" s="152" t="s">
        <v>495</v>
      </c>
      <c r="C43" s="245" t="s">
        <v>444</v>
      </c>
    </row>
    <row r="44" spans="1:3" x14ac:dyDescent="0.25">
      <c r="A44" s="316"/>
      <c r="B44" s="152" t="s">
        <v>496</v>
      </c>
      <c r="C44" s="204" t="s">
        <v>774</v>
      </c>
    </row>
    <row r="45" spans="1:3" x14ac:dyDescent="0.25">
      <c r="A45" s="316"/>
      <c r="B45" s="152" t="s">
        <v>497</v>
      </c>
      <c r="C45" s="247" t="s">
        <v>775</v>
      </c>
    </row>
    <row r="46" spans="1:3" x14ac:dyDescent="0.25">
      <c r="A46" s="316"/>
      <c r="B46" s="152" t="s">
        <v>498</v>
      </c>
      <c r="C46" s="246">
        <v>1.89E-2</v>
      </c>
    </row>
    <row r="47" spans="1:3" x14ac:dyDescent="0.25">
      <c r="A47" s="316"/>
      <c r="B47" s="152" t="s">
        <v>499</v>
      </c>
      <c r="C47" s="245" t="s">
        <v>776</v>
      </c>
    </row>
    <row r="48" spans="1:3" x14ac:dyDescent="0.25">
      <c r="A48" s="316"/>
      <c r="B48" s="152" t="s">
        <v>500</v>
      </c>
      <c r="C48" s="202" t="s">
        <v>95</v>
      </c>
    </row>
    <row r="49" spans="1:3" x14ac:dyDescent="0.25">
      <c r="A49" s="316"/>
      <c r="B49" s="152" t="s">
        <v>501</v>
      </c>
      <c r="C49" s="202" t="s">
        <v>95</v>
      </c>
    </row>
    <row r="50" spans="1:3" x14ac:dyDescent="0.25">
      <c r="A50" s="316"/>
      <c r="B50" s="152" t="s">
        <v>502</v>
      </c>
      <c r="C50" s="202" t="s">
        <v>95</v>
      </c>
    </row>
    <row r="51" spans="1:3" x14ac:dyDescent="0.25">
      <c r="A51" s="316"/>
      <c r="B51" s="193" t="s">
        <v>503</v>
      </c>
      <c r="C51" s="194"/>
    </row>
    <row r="52" spans="1:3" x14ac:dyDescent="0.25">
      <c r="A52" s="316"/>
      <c r="B52" s="152" t="s">
        <v>504</v>
      </c>
      <c r="C52" s="169" t="s">
        <v>448</v>
      </c>
    </row>
    <row r="53" spans="1:3" x14ac:dyDescent="0.25">
      <c r="A53" s="316"/>
      <c r="B53" s="152" t="s">
        <v>506</v>
      </c>
      <c r="C53" s="169" t="s">
        <v>444</v>
      </c>
    </row>
    <row r="54" spans="1:3" x14ac:dyDescent="0.25">
      <c r="A54" s="316"/>
      <c r="B54" s="152" t="s">
        <v>507</v>
      </c>
      <c r="C54" s="169" t="s">
        <v>444</v>
      </c>
    </row>
    <row r="55" spans="1:3" ht="12.75" customHeight="1" x14ac:dyDescent="0.25">
      <c r="A55" s="310" t="s">
        <v>509</v>
      </c>
      <c r="B55" s="152" t="s">
        <v>510</v>
      </c>
      <c r="C55" s="248" t="s">
        <v>777</v>
      </c>
    </row>
    <row r="56" spans="1:3" x14ac:dyDescent="0.25">
      <c r="A56" s="311"/>
      <c r="B56" s="152" t="s">
        <v>511</v>
      </c>
      <c r="C56" s="199">
        <v>1</v>
      </c>
    </row>
  </sheetData>
  <mergeCells count="5">
    <mergeCell ref="A2:C2"/>
    <mergeCell ref="A4:A15"/>
    <mergeCell ref="A16:A33"/>
    <mergeCell ref="A34:A54"/>
    <mergeCell ref="A55:A56"/>
  </mergeCells>
  <hyperlinks>
    <hyperlink ref="B37" r:id="rId1" display="http://www.css.gob.pa/Ley 51 de 27 de diciembre de 2005.pdf" xr:uid="{723DF094-F7DB-4961-A6A3-B3EC0A958B0F}"/>
  </hyperlinks>
  <pageMargins left="0.7" right="0.7" top="0.75" bottom="0.75" header="0.3" footer="0.3"/>
  <pageSetup orientation="portrait" r:id="rId2"/>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C7CC8B-2824-4980-9D75-96F6CDF0562D}">
  <dimension ref="A2:C56"/>
  <sheetViews>
    <sheetView showGridLines="0" topLeftCell="A3" zoomScaleNormal="100" workbookViewId="0">
      <selection activeCell="A3" sqref="A3"/>
    </sheetView>
  </sheetViews>
  <sheetFormatPr defaultColWidth="11.42578125" defaultRowHeight="12.75" x14ac:dyDescent="0.25"/>
  <cols>
    <col min="1" max="1" width="15.28515625" style="189" customWidth="1"/>
    <col min="2" max="2" width="42.28515625" style="190" bestFit="1" customWidth="1"/>
    <col min="3" max="3" width="209" style="167" customWidth="1"/>
    <col min="4" max="16384" width="11.42578125" style="167"/>
  </cols>
  <sheetData>
    <row r="2" spans="1:3" ht="18" x14ac:dyDescent="0.25">
      <c r="A2" s="312" t="s">
        <v>435</v>
      </c>
      <c r="B2" s="312"/>
      <c r="C2" s="312"/>
    </row>
    <row r="3" spans="1:3" ht="15.75" x14ac:dyDescent="0.25">
      <c r="A3" s="192" t="s">
        <v>436</v>
      </c>
      <c r="B3" s="192" t="s">
        <v>141</v>
      </c>
      <c r="C3" s="192" t="s">
        <v>437</v>
      </c>
    </row>
    <row r="4" spans="1:3" ht="25.5" x14ac:dyDescent="0.25">
      <c r="A4" s="316" t="s">
        <v>438</v>
      </c>
      <c r="B4" s="152" t="s">
        <v>439</v>
      </c>
      <c r="C4" s="169" t="s">
        <v>444</v>
      </c>
    </row>
    <row r="5" spans="1:3" ht="25.5" x14ac:dyDescent="0.25">
      <c r="A5" s="316"/>
      <c r="B5" s="152" t="s">
        <v>441</v>
      </c>
      <c r="C5" s="175" t="s">
        <v>778</v>
      </c>
    </row>
    <row r="6" spans="1:3" x14ac:dyDescent="0.25">
      <c r="A6" s="316"/>
      <c r="B6" s="152" t="s">
        <v>443</v>
      </c>
      <c r="C6" s="169" t="s">
        <v>444</v>
      </c>
    </row>
    <row r="7" spans="1:3" x14ac:dyDescent="0.25">
      <c r="A7" s="316"/>
      <c r="B7" s="152" t="s">
        <v>445</v>
      </c>
      <c r="C7" s="175" t="s">
        <v>779</v>
      </c>
    </row>
    <row r="8" spans="1:3" x14ac:dyDescent="0.25">
      <c r="A8" s="316"/>
      <c r="B8" s="152" t="s">
        <v>447</v>
      </c>
      <c r="C8" s="169" t="s">
        <v>448</v>
      </c>
    </row>
    <row r="9" spans="1:3" x14ac:dyDescent="0.25">
      <c r="A9" s="316"/>
      <c r="B9" s="152" t="s">
        <v>449</v>
      </c>
      <c r="C9" s="171" t="s">
        <v>95</v>
      </c>
    </row>
    <row r="10" spans="1:3" ht="25.5" x14ac:dyDescent="0.25">
      <c r="A10" s="316"/>
      <c r="B10" s="152" t="s">
        <v>451</v>
      </c>
      <c r="C10" s="169" t="s">
        <v>698</v>
      </c>
    </row>
    <row r="11" spans="1:3" ht="25.5" x14ac:dyDescent="0.25">
      <c r="A11" s="316"/>
      <c r="B11" s="152" t="s">
        <v>452</v>
      </c>
      <c r="C11" s="169" t="s">
        <v>698</v>
      </c>
    </row>
    <row r="12" spans="1:3" ht="25.5" x14ac:dyDescent="0.25">
      <c r="A12" s="316"/>
      <c r="B12" s="152" t="s">
        <v>453</v>
      </c>
      <c r="C12" s="169" t="s">
        <v>698</v>
      </c>
    </row>
    <row r="13" spans="1:3" x14ac:dyDescent="0.25">
      <c r="A13" s="316"/>
      <c r="B13" s="152" t="s">
        <v>454</v>
      </c>
      <c r="C13" s="169" t="s">
        <v>698</v>
      </c>
    </row>
    <row r="14" spans="1:3" x14ac:dyDescent="0.25">
      <c r="A14" s="316"/>
      <c r="B14" s="152" t="s">
        <v>455</v>
      </c>
      <c r="C14" s="169" t="s">
        <v>444</v>
      </c>
    </row>
    <row r="15" spans="1:3" x14ac:dyDescent="0.25">
      <c r="A15" s="316"/>
      <c r="B15" s="152" t="s">
        <v>456</v>
      </c>
      <c r="C15" s="175" t="s">
        <v>780</v>
      </c>
    </row>
    <row r="16" spans="1:3" x14ac:dyDescent="0.25">
      <c r="A16" s="316" t="s">
        <v>458</v>
      </c>
      <c r="B16" s="193" t="s">
        <v>459</v>
      </c>
      <c r="C16" s="194"/>
    </row>
    <row r="17" spans="1:3" x14ac:dyDescent="0.2">
      <c r="A17" s="316"/>
      <c r="B17" s="152" t="s">
        <v>460</v>
      </c>
      <c r="C17" s="242" t="s">
        <v>781</v>
      </c>
    </row>
    <row r="18" spans="1:3" x14ac:dyDescent="0.25">
      <c r="A18" s="316"/>
      <c r="B18" s="152" t="s">
        <v>461</v>
      </c>
      <c r="C18" s="175" t="s">
        <v>782</v>
      </c>
    </row>
    <row r="19" spans="1:3" x14ac:dyDescent="0.25">
      <c r="A19" s="316"/>
      <c r="B19" s="152" t="s">
        <v>463</v>
      </c>
      <c r="C19" s="175" t="s">
        <v>783</v>
      </c>
    </row>
    <row r="20" spans="1:3" x14ac:dyDescent="0.25">
      <c r="A20" s="316"/>
      <c r="B20" s="152" t="s">
        <v>465</v>
      </c>
      <c r="C20" s="175" t="s">
        <v>784</v>
      </c>
    </row>
    <row r="21" spans="1:3" s="142" customFormat="1" x14ac:dyDescent="0.25">
      <c r="A21" s="316"/>
      <c r="B21" s="152" t="s">
        <v>467</v>
      </c>
      <c r="C21" s="234" t="s">
        <v>698</v>
      </c>
    </row>
    <row r="22" spans="1:3" x14ac:dyDescent="0.25">
      <c r="A22" s="316"/>
      <c r="B22" s="193" t="s">
        <v>468</v>
      </c>
      <c r="C22" s="194"/>
    </row>
    <row r="23" spans="1:3" x14ac:dyDescent="0.25">
      <c r="A23" s="316"/>
      <c r="B23" s="152" t="s">
        <v>469</v>
      </c>
      <c r="C23" s="169">
        <v>60</v>
      </c>
    </row>
    <row r="24" spans="1:3" x14ac:dyDescent="0.25">
      <c r="A24" s="316"/>
      <c r="B24" s="152" t="s">
        <v>470</v>
      </c>
      <c r="C24" s="169">
        <v>60</v>
      </c>
    </row>
    <row r="25" spans="1:3" s="142" customFormat="1" ht="25.5" x14ac:dyDescent="0.25">
      <c r="A25" s="316"/>
      <c r="B25" s="152" t="s">
        <v>471</v>
      </c>
      <c r="C25" s="196" t="s">
        <v>785</v>
      </c>
    </row>
    <row r="26" spans="1:3" s="142" customFormat="1" ht="25.5" x14ac:dyDescent="0.2">
      <c r="A26" s="316"/>
      <c r="B26" s="152" t="s">
        <v>473</v>
      </c>
      <c r="C26" s="249" t="s">
        <v>786</v>
      </c>
    </row>
    <row r="27" spans="1:3" x14ac:dyDescent="0.25">
      <c r="A27" s="316"/>
      <c r="B27" s="193" t="s">
        <v>475</v>
      </c>
      <c r="C27" s="194"/>
    </row>
    <row r="28" spans="1:3" x14ac:dyDescent="0.25">
      <c r="A28" s="316"/>
      <c r="B28" s="152" t="s">
        <v>476</v>
      </c>
      <c r="C28" s="175" t="s">
        <v>464</v>
      </c>
    </row>
    <row r="29" spans="1:3" x14ac:dyDescent="0.25">
      <c r="A29" s="316"/>
      <c r="B29" s="152" t="s">
        <v>478</v>
      </c>
      <c r="C29" s="200">
        <v>24.03846153846154</v>
      </c>
    </row>
    <row r="30" spans="1:3" x14ac:dyDescent="0.25">
      <c r="A30" s="316"/>
      <c r="B30" s="152" t="s">
        <v>479</v>
      </c>
      <c r="C30" s="175" t="s">
        <v>787</v>
      </c>
    </row>
    <row r="31" spans="1:3" x14ac:dyDescent="0.25">
      <c r="A31" s="316"/>
      <c r="B31" s="193" t="s">
        <v>481</v>
      </c>
      <c r="C31" s="194"/>
    </row>
    <row r="32" spans="1:3" x14ac:dyDescent="0.25">
      <c r="A32" s="316"/>
      <c r="B32" s="152" t="s">
        <v>482</v>
      </c>
      <c r="C32" s="169"/>
    </row>
    <row r="33" spans="1:3" x14ac:dyDescent="0.25">
      <c r="A33" s="316"/>
      <c r="B33" s="152" t="s">
        <v>483</v>
      </c>
      <c r="C33" s="175"/>
    </row>
    <row r="34" spans="1:3" x14ac:dyDescent="0.25">
      <c r="A34" s="316" t="s">
        <v>485</v>
      </c>
      <c r="B34" s="193" t="s">
        <v>486</v>
      </c>
      <c r="C34" s="194"/>
    </row>
    <row r="35" spans="1:3" x14ac:dyDescent="0.25">
      <c r="A35" s="316"/>
      <c r="B35" s="152" t="s">
        <v>487</v>
      </c>
      <c r="C35" s="169" t="s">
        <v>448</v>
      </c>
    </row>
    <row r="36" spans="1:3" x14ac:dyDescent="0.25">
      <c r="A36" s="316"/>
      <c r="B36" s="152" t="s">
        <v>488</v>
      </c>
      <c r="C36" s="169" t="s">
        <v>448</v>
      </c>
    </row>
    <row r="37" spans="1:3" x14ac:dyDescent="0.25">
      <c r="A37" s="316"/>
      <c r="B37" s="152" t="s">
        <v>489</v>
      </c>
      <c r="C37" s="169" t="s">
        <v>444</v>
      </c>
    </row>
    <row r="38" spans="1:3" ht="25.5" x14ac:dyDescent="0.25">
      <c r="A38" s="316"/>
      <c r="B38" s="193" t="s">
        <v>490</v>
      </c>
      <c r="C38" s="194"/>
    </row>
    <row r="39" spans="1:3" x14ac:dyDescent="0.25">
      <c r="A39" s="316"/>
      <c r="B39" s="152" t="s">
        <v>491</v>
      </c>
      <c r="C39" s="171" t="s">
        <v>484</v>
      </c>
    </row>
    <row r="40" spans="1:3" x14ac:dyDescent="0.25">
      <c r="A40" s="316"/>
      <c r="B40" s="152" t="s">
        <v>492</v>
      </c>
      <c r="C40" s="171" t="s">
        <v>484</v>
      </c>
    </row>
    <row r="41" spans="1:3" x14ac:dyDescent="0.25">
      <c r="A41" s="316"/>
      <c r="B41" s="152" t="s">
        <v>493</v>
      </c>
      <c r="C41" s="171" t="s">
        <v>484</v>
      </c>
    </row>
    <row r="42" spans="1:3" x14ac:dyDescent="0.25">
      <c r="A42" s="316"/>
      <c r="B42" s="152" t="s">
        <v>494</v>
      </c>
      <c r="C42" s="171" t="s">
        <v>484</v>
      </c>
    </row>
    <row r="43" spans="1:3" x14ac:dyDescent="0.25">
      <c r="A43" s="316"/>
      <c r="B43" s="152" t="s">
        <v>644</v>
      </c>
      <c r="C43" s="171" t="s">
        <v>484</v>
      </c>
    </row>
    <row r="44" spans="1:3" x14ac:dyDescent="0.25">
      <c r="A44" s="316"/>
      <c r="B44" s="152" t="s">
        <v>496</v>
      </c>
      <c r="C44" s="171" t="s">
        <v>484</v>
      </c>
    </row>
    <row r="45" spans="1:3" x14ac:dyDescent="0.25">
      <c r="A45" s="316"/>
      <c r="B45" s="152" t="s">
        <v>497</v>
      </c>
      <c r="C45" s="171" t="s">
        <v>484</v>
      </c>
    </row>
    <row r="46" spans="1:3" x14ac:dyDescent="0.25">
      <c r="A46" s="316"/>
      <c r="B46" s="152" t="s">
        <v>498</v>
      </c>
      <c r="C46" s="171" t="s">
        <v>484</v>
      </c>
    </row>
    <row r="47" spans="1:3" x14ac:dyDescent="0.25">
      <c r="A47" s="316"/>
      <c r="B47" s="152" t="s">
        <v>499</v>
      </c>
      <c r="C47" s="171" t="s">
        <v>484</v>
      </c>
    </row>
    <row r="48" spans="1:3" x14ac:dyDescent="0.25">
      <c r="A48" s="316"/>
      <c r="B48" s="152" t="s">
        <v>500</v>
      </c>
      <c r="C48" s="171" t="s">
        <v>484</v>
      </c>
    </row>
    <row r="49" spans="1:3" x14ac:dyDescent="0.25">
      <c r="A49" s="316"/>
      <c r="B49" s="152" t="s">
        <v>501</v>
      </c>
      <c r="C49" s="171" t="s">
        <v>484</v>
      </c>
    </row>
    <row r="50" spans="1:3" x14ac:dyDescent="0.25">
      <c r="A50" s="316"/>
      <c r="B50" s="152" t="s">
        <v>502</v>
      </c>
      <c r="C50" s="171" t="s">
        <v>484</v>
      </c>
    </row>
    <row r="51" spans="1:3" x14ac:dyDescent="0.25">
      <c r="A51" s="316"/>
      <c r="B51" s="193" t="s">
        <v>503</v>
      </c>
      <c r="C51" s="194"/>
    </row>
    <row r="52" spans="1:3" x14ac:dyDescent="0.25">
      <c r="A52" s="316"/>
      <c r="B52" s="152" t="s">
        <v>504</v>
      </c>
      <c r="C52" s="169" t="s">
        <v>448</v>
      </c>
    </row>
    <row r="53" spans="1:3" x14ac:dyDescent="0.25">
      <c r="A53" s="316"/>
      <c r="B53" s="152" t="s">
        <v>506</v>
      </c>
      <c r="C53" s="169" t="s">
        <v>448</v>
      </c>
    </row>
    <row r="54" spans="1:3" x14ac:dyDescent="0.25">
      <c r="A54" s="316"/>
      <c r="B54" s="152" t="s">
        <v>507</v>
      </c>
      <c r="C54" s="169" t="s">
        <v>448</v>
      </c>
    </row>
    <row r="55" spans="1:3" ht="13.15" customHeight="1" x14ac:dyDescent="0.25">
      <c r="A55" s="310" t="s">
        <v>509</v>
      </c>
      <c r="B55" s="152" t="s">
        <v>510</v>
      </c>
      <c r="C55" s="215">
        <v>687165.82811999996</v>
      </c>
    </row>
    <row r="56" spans="1:3" x14ac:dyDescent="0.25">
      <c r="A56" s="311"/>
      <c r="B56" s="152" t="s">
        <v>511</v>
      </c>
      <c r="C56" s="237">
        <v>5611</v>
      </c>
    </row>
  </sheetData>
  <mergeCells count="5">
    <mergeCell ref="A2:C2"/>
    <mergeCell ref="A4:A15"/>
    <mergeCell ref="A16:A33"/>
    <mergeCell ref="A34:A54"/>
    <mergeCell ref="A55:A56"/>
  </mergeCells>
  <hyperlinks>
    <hyperlink ref="B37" r:id="rId1" display="http://www.css.gob.pa/Ley 51 de 27 de diciembre de 2005.pdf" xr:uid="{9CFED570-BBF5-4CB9-B3D9-0731D125E9D1}"/>
  </hyperlinks>
  <pageMargins left="0.7" right="0.7" top="0.75" bottom="0.75" header="0.3" footer="0.3"/>
  <pageSetup orientation="portrait" r:id="rId2"/>
  <drawing r:id="rId3"/>
  <legacyDrawing r:id="rId4"/>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36AB0A-6118-4629-80F1-8B03245A8858}">
  <dimension ref="A2:C56"/>
  <sheetViews>
    <sheetView showGridLines="0" topLeftCell="A2" zoomScaleNormal="100" workbookViewId="0">
      <selection activeCell="A3" sqref="A3"/>
    </sheetView>
  </sheetViews>
  <sheetFormatPr defaultColWidth="11.42578125" defaultRowHeight="12.75" x14ac:dyDescent="0.25"/>
  <cols>
    <col min="1" max="1" width="14.42578125" style="189" customWidth="1"/>
    <col min="2" max="2" width="44.140625" style="190" bestFit="1" customWidth="1"/>
    <col min="3" max="3" width="125.140625" style="167" customWidth="1"/>
    <col min="4" max="16384" width="11.42578125" style="167"/>
  </cols>
  <sheetData>
    <row r="2" spans="1:3" ht="18.75" customHeight="1" thickBot="1" x14ac:dyDescent="0.3">
      <c r="A2" s="323" t="s">
        <v>435</v>
      </c>
      <c r="B2" s="323"/>
      <c r="C2" s="323"/>
    </row>
    <row r="3" spans="1:3" ht="15.75" x14ac:dyDescent="0.25">
      <c r="A3" s="192" t="s">
        <v>436</v>
      </c>
      <c r="B3" s="192" t="s">
        <v>141</v>
      </c>
      <c r="C3" s="192" t="s">
        <v>437</v>
      </c>
    </row>
    <row r="4" spans="1:3" x14ac:dyDescent="0.25">
      <c r="A4" s="316" t="s">
        <v>438</v>
      </c>
      <c r="B4" s="152" t="s">
        <v>439</v>
      </c>
      <c r="C4" s="169" t="s">
        <v>444</v>
      </c>
    </row>
    <row r="5" spans="1:3" ht="25.5" x14ac:dyDescent="0.25">
      <c r="A5" s="316"/>
      <c r="B5" s="152" t="s">
        <v>441</v>
      </c>
      <c r="C5" s="182" t="s">
        <v>788</v>
      </c>
    </row>
    <row r="6" spans="1:3" x14ac:dyDescent="0.25">
      <c r="A6" s="316"/>
      <c r="B6" s="152" t="s">
        <v>443</v>
      </c>
      <c r="C6" s="169" t="s">
        <v>444</v>
      </c>
    </row>
    <row r="7" spans="1:3" ht="25.5" x14ac:dyDescent="0.25">
      <c r="A7" s="316"/>
      <c r="B7" s="152" t="s">
        <v>445</v>
      </c>
      <c r="C7" s="175" t="s">
        <v>789</v>
      </c>
    </row>
    <row r="8" spans="1:3" x14ac:dyDescent="0.25">
      <c r="A8" s="316"/>
      <c r="B8" s="152" t="s">
        <v>447</v>
      </c>
      <c r="C8" s="169" t="s">
        <v>444</v>
      </c>
    </row>
    <row r="9" spans="1:3" x14ac:dyDescent="0.25">
      <c r="A9" s="316"/>
      <c r="B9" s="152" t="s">
        <v>449</v>
      </c>
      <c r="C9" s="175" t="s">
        <v>790</v>
      </c>
    </row>
    <row r="10" spans="1:3" ht="25.5" x14ac:dyDescent="0.25">
      <c r="A10" s="316"/>
      <c r="B10" s="152" t="s">
        <v>451</v>
      </c>
      <c r="C10" s="169" t="s">
        <v>444</v>
      </c>
    </row>
    <row r="11" spans="1:3" x14ac:dyDescent="0.25">
      <c r="A11" s="316"/>
      <c r="B11" s="152" t="s">
        <v>452</v>
      </c>
      <c r="C11" s="169" t="s">
        <v>444</v>
      </c>
    </row>
    <row r="12" spans="1:3" ht="25.5" x14ac:dyDescent="0.25">
      <c r="A12" s="316"/>
      <c r="B12" s="152" t="s">
        <v>453</v>
      </c>
      <c r="C12" s="169" t="s">
        <v>444</v>
      </c>
    </row>
    <row r="13" spans="1:3" x14ac:dyDescent="0.25">
      <c r="A13" s="316"/>
      <c r="B13" s="152" t="s">
        <v>454</v>
      </c>
      <c r="C13" s="175" t="s">
        <v>444</v>
      </c>
    </row>
    <row r="14" spans="1:3" x14ac:dyDescent="0.25">
      <c r="A14" s="316"/>
      <c r="B14" s="152" t="s">
        <v>455</v>
      </c>
      <c r="C14" s="169" t="s">
        <v>444</v>
      </c>
    </row>
    <row r="15" spans="1:3" x14ac:dyDescent="0.25">
      <c r="A15" s="316"/>
      <c r="B15" s="152" t="s">
        <v>456</v>
      </c>
      <c r="C15" s="175" t="s">
        <v>791</v>
      </c>
    </row>
    <row r="16" spans="1:3" x14ac:dyDescent="0.25">
      <c r="A16" s="316" t="s">
        <v>458</v>
      </c>
      <c r="B16" s="193" t="s">
        <v>459</v>
      </c>
      <c r="C16" s="194"/>
    </row>
    <row r="17" spans="1:3" ht="25.5" x14ac:dyDescent="0.2">
      <c r="A17" s="316"/>
      <c r="B17" s="152" t="s">
        <v>460</v>
      </c>
      <c r="C17" s="250" t="s">
        <v>792</v>
      </c>
    </row>
    <row r="18" spans="1:3" x14ac:dyDescent="0.2">
      <c r="A18" s="316"/>
      <c r="B18" s="152" t="s">
        <v>461</v>
      </c>
      <c r="C18" s="242" t="s">
        <v>450</v>
      </c>
    </row>
    <row r="19" spans="1:3" x14ac:dyDescent="0.2">
      <c r="A19" s="316"/>
      <c r="B19" s="152" t="s">
        <v>463</v>
      </c>
      <c r="C19" s="242" t="s">
        <v>450</v>
      </c>
    </row>
    <row r="20" spans="1:3" ht="25.5" x14ac:dyDescent="0.2">
      <c r="A20" s="316"/>
      <c r="B20" s="152" t="s">
        <v>465</v>
      </c>
      <c r="C20" s="250" t="s">
        <v>792</v>
      </c>
    </row>
    <row r="21" spans="1:3" s="142" customFormat="1" x14ac:dyDescent="0.2">
      <c r="A21" s="316"/>
      <c r="B21" s="152" t="s">
        <v>467</v>
      </c>
      <c r="C21" s="251" t="s">
        <v>450</v>
      </c>
    </row>
    <row r="22" spans="1:3" x14ac:dyDescent="0.25">
      <c r="A22" s="316"/>
      <c r="B22" s="193" t="s">
        <v>468</v>
      </c>
      <c r="C22" s="194"/>
    </row>
    <row r="23" spans="1:3" x14ac:dyDescent="0.25">
      <c r="A23" s="316"/>
      <c r="B23" s="152" t="s">
        <v>469</v>
      </c>
      <c r="C23" s="169">
        <v>65</v>
      </c>
    </row>
    <row r="24" spans="1:3" x14ac:dyDescent="0.25">
      <c r="A24" s="316"/>
      <c r="B24" s="152" t="s">
        <v>470</v>
      </c>
      <c r="C24" s="169">
        <v>65</v>
      </c>
    </row>
    <row r="25" spans="1:3" s="142" customFormat="1" ht="187.5" customHeight="1" x14ac:dyDescent="0.25">
      <c r="A25" s="316"/>
      <c r="B25" s="152" t="s">
        <v>471</v>
      </c>
      <c r="C25" s="196" t="s">
        <v>793</v>
      </c>
    </row>
    <row r="26" spans="1:3" s="142" customFormat="1" ht="114.75" x14ac:dyDescent="0.25">
      <c r="A26" s="316"/>
      <c r="B26" s="152" t="s">
        <v>473</v>
      </c>
      <c r="C26" s="196" t="s">
        <v>794</v>
      </c>
    </row>
    <row r="27" spans="1:3" x14ac:dyDescent="0.25">
      <c r="A27" s="316"/>
      <c r="B27" s="193" t="s">
        <v>475</v>
      </c>
      <c r="C27" s="194"/>
    </row>
    <row r="28" spans="1:3" x14ac:dyDescent="0.2">
      <c r="A28" s="316"/>
      <c r="B28" s="152" t="s">
        <v>476</v>
      </c>
      <c r="C28" s="242" t="s">
        <v>450</v>
      </c>
    </row>
    <row r="29" spans="1:3" x14ac:dyDescent="0.25">
      <c r="A29" s="316"/>
      <c r="B29" s="152" t="s">
        <v>478</v>
      </c>
      <c r="C29" s="227" t="s">
        <v>795</v>
      </c>
    </row>
    <row r="30" spans="1:3" ht="25.5" x14ac:dyDescent="0.25">
      <c r="A30" s="316"/>
      <c r="B30" s="152" t="s">
        <v>479</v>
      </c>
      <c r="C30" s="175" t="s">
        <v>796</v>
      </c>
    </row>
    <row r="31" spans="1:3" ht="25.5" customHeight="1" x14ac:dyDescent="0.25">
      <c r="A31" s="316"/>
      <c r="B31" s="193" t="s">
        <v>481</v>
      </c>
      <c r="C31" s="194"/>
    </row>
    <row r="32" spans="1:3" x14ac:dyDescent="0.25">
      <c r="A32" s="316"/>
      <c r="B32" s="152" t="s">
        <v>482</v>
      </c>
      <c r="C32" s="169" t="s">
        <v>444</v>
      </c>
    </row>
    <row r="33" spans="1:3" x14ac:dyDescent="0.25">
      <c r="A33" s="316"/>
      <c r="B33" s="152" t="s">
        <v>483</v>
      </c>
      <c r="C33" s="175" t="s">
        <v>444</v>
      </c>
    </row>
    <row r="34" spans="1:3" x14ac:dyDescent="0.25">
      <c r="A34" s="316" t="s">
        <v>485</v>
      </c>
      <c r="B34" s="193" t="s">
        <v>486</v>
      </c>
      <c r="C34" s="194"/>
    </row>
    <row r="35" spans="1:3" x14ac:dyDescent="0.25">
      <c r="A35" s="316"/>
      <c r="B35" s="152" t="s">
        <v>487</v>
      </c>
      <c r="C35" s="169" t="s">
        <v>444</v>
      </c>
    </row>
    <row r="36" spans="1:3" x14ac:dyDescent="0.25">
      <c r="A36" s="316"/>
      <c r="B36" s="152" t="s">
        <v>488</v>
      </c>
      <c r="C36" s="169" t="s">
        <v>444</v>
      </c>
    </row>
    <row r="37" spans="1:3" x14ac:dyDescent="0.25">
      <c r="A37" s="316"/>
      <c r="B37" s="152" t="s">
        <v>489</v>
      </c>
      <c r="C37" s="169" t="s">
        <v>444</v>
      </c>
    </row>
    <row r="38" spans="1:3" ht="25.5" customHeight="1" x14ac:dyDescent="0.25">
      <c r="A38" s="316"/>
      <c r="B38" s="193" t="s">
        <v>490</v>
      </c>
      <c r="C38" s="194"/>
    </row>
    <row r="39" spans="1:3" x14ac:dyDescent="0.25">
      <c r="A39" s="316"/>
      <c r="B39" s="152" t="s">
        <v>491</v>
      </c>
      <c r="C39" s="169" t="s">
        <v>444</v>
      </c>
    </row>
    <row r="40" spans="1:3" x14ac:dyDescent="0.25">
      <c r="A40" s="316"/>
      <c r="B40" s="152" t="s">
        <v>492</v>
      </c>
      <c r="C40" s="213">
        <v>0.115</v>
      </c>
    </row>
    <row r="41" spans="1:3" x14ac:dyDescent="0.25">
      <c r="A41" s="316"/>
      <c r="B41" s="152" t="s">
        <v>493</v>
      </c>
      <c r="C41" s="213">
        <v>0.44869999999999999</v>
      </c>
    </row>
    <row r="42" spans="1:3" ht="51" x14ac:dyDescent="0.25">
      <c r="A42" s="316"/>
      <c r="B42" s="152" t="s">
        <v>494</v>
      </c>
      <c r="C42" s="219" t="s">
        <v>797</v>
      </c>
    </row>
    <row r="43" spans="1:3" ht="51" x14ac:dyDescent="0.25">
      <c r="A43" s="316"/>
      <c r="B43" s="152" t="s">
        <v>644</v>
      </c>
      <c r="C43" s="219" t="s">
        <v>798</v>
      </c>
    </row>
    <row r="44" spans="1:3" ht="114.75" x14ac:dyDescent="0.25">
      <c r="A44" s="316"/>
      <c r="B44" s="152" t="s">
        <v>496</v>
      </c>
      <c r="C44" s="219" t="s">
        <v>799</v>
      </c>
    </row>
    <row r="45" spans="1:3" x14ac:dyDescent="0.25">
      <c r="A45" s="316"/>
      <c r="B45" s="152" t="s">
        <v>497</v>
      </c>
      <c r="C45" s="213">
        <v>0.5</v>
      </c>
    </row>
    <row r="46" spans="1:3" x14ac:dyDescent="0.25">
      <c r="A46" s="316"/>
      <c r="B46" s="152" t="s">
        <v>498</v>
      </c>
      <c r="C46" s="252">
        <v>1.61E-2</v>
      </c>
    </row>
    <row r="47" spans="1:3" ht="51" x14ac:dyDescent="0.25">
      <c r="A47" s="316"/>
      <c r="B47" s="152" t="s">
        <v>499</v>
      </c>
      <c r="C47" s="219" t="s">
        <v>800</v>
      </c>
    </row>
    <row r="48" spans="1:3" x14ac:dyDescent="0.25">
      <c r="A48" s="316"/>
      <c r="B48" s="152" t="s">
        <v>500</v>
      </c>
      <c r="C48" s="171">
        <v>4</v>
      </c>
    </row>
    <row r="49" spans="1:3" x14ac:dyDescent="0.25">
      <c r="A49" s="316"/>
      <c r="B49" s="152" t="s">
        <v>501</v>
      </c>
      <c r="C49" s="220">
        <v>0.68269999999999997</v>
      </c>
    </row>
    <row r="50" spans="1:3" x14ac:dyDescent="0.25">
      <c r="A50" s="316"/>
      <c r="B50" s="152" t="s">
        <v>502</v>
      </c>
      <c r="C50" s="220">
        <v>0.62362893491975202</v>
      </c>
    </row>
    <row r="51" spans="1:3" x14ac:dyDescent="0.25">
      <c r="A51" s="316"/>
      <c r="B51" s="193" t="s">
        <v>503</v>
      </c>
      <c r="C51" s="194"/>
    </row>
    <row r="52" spans="1:3" x14ac:dyDescent="0.25">
      <c r="A52" s="316"/>
      <c r="B52" s="152" t="s">
        <v>504</v>
      </c>
      <c r="C52" s="169" t="s">
        <v>444</v>
      </c>
    </row>
    <row r="53" spans="1:3" x14ac:dyDescent="0.25">
      <c r="A53" s="316"/>
      <c r="B53" s="152" t="s">
        <v>506</v>
      </c>
      <c r="C53" s="169" t="s">
        <v>444</v>
      </c>
    </row>
    <row r="54" spans="1:3" x14ac:dyDescent="0.25">
      <c r="A54" s="316"/>
      <c r="B54" s="152" t="s">
        <v>507</v>
      </c>
      <c r="C54" s="169" t="s">
        <v>444</v>
      </c>
    </row>
    <row r="55" spans="1:3" ht="13.15" customHeight="1" x14ac:dyDescent="0.25">
      <c r="A55" s="310" t="s">
        <v>509</v>
      </c>
      <c r="B55" s="152" t="s">
        <v>510</v>
      </c>
      <c r="C55" s="248" t="s">
        <v>801</v>
      </c>
    </row>
    <row r="56" spans="1:3" x14ac:dyDescent="0.25">
      <c r="A56" s="311"/>
      <c r="B56" s="152" t="s">
        <v>511</v>
      </c>
      <c r="C56" s="212" t="s">
        <v>802</v>
      </c>
    </row>
  </sheetData>
  <mergeCells count="5">
    <mergeCell ref="A2:C2"/>
    <mergeCell ref="A4:A15"/>
    <mergeCell ref="A16:A33"/>
    <mergeCell ref="A34:A54"/>
    <mergeCell ref="A55:A56"/>
  </mergeCells>
  <hyperlinks>
    <hyperlink ref="B37" r:id="rId1" display="http://www.css.gob.pa/Ley 51 de 27 de diciembre de 2005.pdf" xr:uid="{C754F22A-D5F7-478B-93AC-88057A3F0500}"/>
  </hyperlinks>
  <pageMargins left="0.7" right="0.7" top="0.75" bottom="0.75" header="0.3" footer="0.3"/>
  <pageSetup orientation="portrait" r:id="rId2"/>
  <drawing r:id="rId3"/>
  <legacyDrawing r:id="rId4"/>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F56B11-674B-4799-B27E-1263D054A94C}">
  <dimension ref="A2:C56"/>
  <sheetViews>
    <sheetView showGridLines="0" zoomScaleNormal="100" workbookViewId="0">
      <selection activeCell="A3" sqref="A3"/>
    </sheetView>
  </sheetViews>
  <sheetFormatPr defaultColWidth="11.42578125" defaultRowHeight="12.75" x14ac:dyDescent="0.25"/>
  <cols>
    <col min="1" max="1" width="14.140625" style="189" customWidth="1"/>
    <col min="2" max="2" width="53" style="190" bestFit="1" customWidth="1"/>
    <col min="3" max="3" width="112" style="167" customWidth="1"/>
    <col min="4" max="16384" width="11.42578125" style="167"/>
  </cols>
  <sheetData>
    <row r="2" spans="1:3" s="210" customFormat="1" ht="18.75" customHeight="1" x14ac:dyDescent="0.25">
      <c r="A2" s="312" t="s">
        <v>435</v>
      </c>
      <c r="B2" s="312"/>
      <c r="C2" s="312"/>
    </row>
    <row r="3" spans="1:3" ht="15.75" x14ac:dyDescent="0.25">
      <c r="A3" s="192" t="s">
        <v>436</v>
      </c>
      <c r="B3" s="192" t="s">
        <v>141</v>
      </c>
      <c r="C3" s="192" t="s">
        <v>437</v>
      </c>
    </row>
    <row r="4" spans="1:3" ht="12.75" customHeight="1" x14ac:dyDescent="0.25">
      <c r="A4" s="316" t="s">
        <v>438</v>
      </c>
      <c r="B4" s="152" t="s">
        <v>439</v>
      </c>
      <c r="C4" s="169" t="s">
        <v>444</v>
      </c>
    </row>
    <row r="5" spans="1:3" ht="25.5" x14ac:dyDescent="0.25">
      <c r="A5" s="316"/>
      <c r="B5" s="152" t="s">
        <v>441</v>
      </c>
      <c r="C5" s="201" t="s">
        <v>803</v>
      </c>
    </row>
    <row r="6" spans="1:3" x14ac:dyDescent="0.25">
      <c r="A6" s="316"/>
      <c r="B6" s="152" t="s">
        <v>443</v>
      </c>
      <c r="C6" s="169" t="s">
        <v>448</v>
      </c>
    </row>
    <row r="7" spans="1:3" ht="63.75" customHeight="1" x14ac:dyDescent="0.25">
      <c r="A7" s="316"/>
      <c r="B7" s="152" t="s">
        <v>445</v>
      </c>
      <c r="C7" s="175" t="s">
        <v>804</v>
      </c>
    </row>
    <row r="8" spans="1:3" x14ac:dyDescent="0.25">
      <c r="A8" s="316"/>
      <c r="B8" s="152" t="s">
        <v>447</v>
      </c>
      <c r="C8" s="169" t="s">
        <v>444</v>
      </c>
    </row>
    <row r="9" spans="1:3" x14ac:dyDescent="0.25">
      <c r="A9" s="316"/>
      <c r="B9" s="152" t="s">
        <v>449</v>
      </c>
      <c r="C9" s="182" t="s">
        <v>805</v>
      </c>
    </row>
    <row r="10" spans="1:3" x14ac:dyDescent="0.25">
      <c r="A10" s="316"/>
      <c r="B10" s="152" t="s">
        <v>451</v>
      </c>
      <c r="C10" s="169" t="s">
        <v>444</v>
      </c>
    </row>
    <row r="11" spans="1:3" x14ac:dyDescent="0.25">
      <c r="A11" s="316"/>
      <c r="B11" s="152" t="s">
        <v>452</v>
      </c>
      <c r="C11" s="169" t="s">
        <v>448</v>
      </c>
    </row>
    <row r="12" spans="1:3" x14ac:dyDescent="0.25">
      <c r="A12" s="316"/>
      <c r="B12" s="152" t="s">
        <v>453</v>
      </c>
      <c r="C12" s="169" t="s">
        <v>448</v>
      </c>
    </row>
    <row r="13" spans="1:3" x14ac:dyDescent="0.25">
      <c r="A13" s="316"/>
      <c r="B13" s="152" t="s">
        <v>454</v>
      </c>
      <c r="C13" s="169" t="s">
        <v>444</v>
      </c>
    </row>
    <row r="14" spans="1:3" x14ac:dyDescent="0.25">
      <c r="A14" s="316"/>
      <c r="B14" s="152" t="s">
        <v>455</v>
      </c>
      <c r="C14" s="169" t="s">
        <v>448</v>
      </c>
    </row>
    <row r="15" spans="1:3" x14ac:dyDescent="0.25">
      <c r="A15" s="316"/>
      <c r="B15" s="152" t="s">
        <v>456</v>
      </c>
      <c r="C15" s="171" t="s">
        <v>95</v>
      </c>
    </row>
    <row r="16" spans="1:3" ht="12.75" customHeight="1" x14ac:dyDescent="0.25">
      <c r="A16" s="316" t="s">
        <v>458</v>
      </c>
      <c r="B16" s="193" t="s">
        <v>459</v>
      </c>
      <c r="C16" s="194"/>
    </row>
    <row r="17" spans="1:3" x14ac:dyDescent="0.25">
      <c r="A17" s="316"/>
      <c r="B17" s="152" t="s">
        <v>460</v>
      </c>
      <c r="C17" s="175" t="s">
        <v>806</v>
      </c>
    </row>
    <row r="18" spans="1:3" x14ac:dyDescent="0.25">
      <c r="A18" s="316"/>
      <c r="B18" s="152" t="s">
        <v>461</v>
      </c>
      <c r="C18" s="175" t="s">
        <v>807</v>
      </c>
    </row>
    <row r="19" spans="1:3" x14ac:dyDescent="0.25">
      <c r="A19" s="316"/>
      <c r="B19" s="152" t="s">
        <v>463</v>
      </c>
      <c r="C19" s="186" t="s">
        <v>448</v>
      </c>
    </row>
    <row r="20" spans="1:3" x14ac:dyDescent="0.25">
      <c r="A20" s="316"/>
      <c r="B20" s="152" t="s">
        <v>465</v>
      </c>
      <c r="C20" s="186" t="s">
        <v>448</v>
      </c>
    </row>
    <row r="21" spans="1:3" s="142" customFormat="1" x14ac:dyDescent="0.25">
      <c r="A21" s="316"/>
      <c r="B21" s="152" t="s">
        <v>467</v>
      </c>
      <c r="C21" s="253" t="s">
        <v>448</v>
      </c>
    </row>
    <row r="22" spans="1:3" x14ac:dyDescent="0.25">
      <c r="A22" s="316"/>
      <c r="B22" s="193" t="s">
        <v>468</v>
      </c>
      <c r="C22" s="194"/>
    </row>
    <row r="23" spans="1:3" x14ac:dyDescent="0.25">
      <c r="A23" s="316"/>
      <c r="B23" s="152" t="s">
        <v>469</v>
      </c>
      <c r="C23" s="169">
        <v>60</v>
      </c>
    </row>
    <row r="24" spans="1:3" x14ac:dyDescent="0.25">
      <c r="A24" s="316"/>
      <c r="B24" s="152" t="s">
        <v>470</v>
      </c>
      <c r="C24" s="169">
        <v>60</v>
      </c>
    </row>
    <row r="25" spans="1:3" s="142" customFormat="1" ht="25.5" x14ac:dyDescent="0.25">
      <c r="A25" s="316"/>
      <c r="B25" s="152" t="s">
        <v>471</v>
      </c>
      <c r="C25" s="196" t="s">
        <v>808</v>
      </c>
    </row>
    <row r="26" spans="1:3" s="142" customFormat="1" x14ac:dyDescent="0.25">
      <c r="A26" s="316"/>
      <c r="B26" s="152" t="s">
        <v>473</v>
      </c>
      <c r="C26" s="197" t="s">
        <v>448</v>
      </c>
    </row>
    <row r="27" spans="1:3" x14ac:dyDescent="0.25">
      <c r="A27" s="316"/>
      <c r="B27" s="193" t="s">
        <v>475</v>
      </c>
      <c r="C27" s="225"/>
    </row>
    <row r="28" spans="1:3" x14ac:dyDescent="0.25">
      <c r="A28" s="316"/>
      <c r="B28" s="152" t="s">
        <v>476</v>
      </c>
      <c r="C28" s="224" t="s">
        <v>809</v>
      </c>
    </row>
    <row r="29" spans="1:3" x14ac:dyDescent="0.25">
      <c r="A29" s="316"/>
      <c r="B29" s="152" t="s">
        <v>478</v>
      </c>
      <c r="C29" s="200">
        <v>30</v>
      </c>
    </row>
    <row r="30" spans="1:3" x14ac:dyDescent="0.25">
      <c r="A30" s="316"/>
      <c r="B30" s="152" t="s">
        <v>479</v>
      </c>
      <c r="C30" s="175" t="s">
        <v>810</v>
      </c>
    </row>
    <row r="31" spans="1:3" x14ac:dyDescent="0.25">
      <c r="A31" s="316"/>
      <c r="B31" s="193" t="s">
        <v>481</v>
      </c>
      <c r="C31" s="194"/>
    </row>
    <row r="32" spans="1:3" x14ac:dyDescent="0.25">
      <c r="A32" s="316"/>
      <c r="B32" s="152" t="s">
        <v>482</v>
      </c>
      <c r="C32" s="186" t="s">
        <v>448</v>
      </c>
    </row>
    <row r="33" spans="1:3" x14ac:dyDescent="0.25">
      <c r="A33" s="316"/>
      <c r="B33" s="152" t="s">
        <v>483</v>
      </c>
      <c r="C33" s="184" t="s">
        <v>448</v>
      </c>
    </row>
    <row r="34" spans="1:3" ht="12.75" customHeight="1" x14ac:dyDescent="0.25">
      <c r="A34" s="316" t="s">
        <v>485</v>
      </c>
      <c r="B34" s="193" t="s">
        <v>486</v>
      </c>
      <c r="C34" s="194"/>
    </row>
    <row r="35" spans="1:3" x14ac:dyDescent="0.25">
      <c r="A35" s="316"/>
      <c r="B35" s="152" t="s">
        <v>487</v>
      </c>
      <c r="C35" s="169" t="s">
        <v>444</v>
      </c>
    </row>
    <row r="36" spans="1:3" x14ac:dyDescent="0.25">
      <c r="A36" s="316"/>
      <c r="B36" s="152" t="s">
        <v>488</v>
      </c>
      <c r="C36" s="169" t="s">
        <v>444</v>
      </c>
    </row>
    <row r="37" spans="1:3" x14ac:dyDescent="0.25">
      <c r="A37" s="316"/>
      <c r="B37" s="152" t="s">
        <v>489</v>
      </c>
      <c r="C37" s="169" t="s">
        <v>444</v>
      </c>
    </row>
    <row r="38" spans="1:3" ht="12.75" customHeight="1" x14ac:dyDescent="0.25">
      <c r="A38" s="316"/>
      <c r="B38" s="193" t="s">
        <v>490</v>
      </c>
      <c r="C38" s="194"/>
    </row>
    <row r="39" spans="1:3" x14ac:dyDescent="0.25">
      <c r="A39" s="316"/>
      <c r="B39" s="152" t="s">
        <v>491</v>
      </c>
      <c r="C39" s="186" t="s">
        <v>95</v>
      </c>
    </row>
    <row r="40" spans="1:3" x14ac:dyDescent="0.25">
      <c r="A40" s="316"/>
      <c r="B40" s="152" t="s">
        <v>492</v>
      </c>
      <c r="C40" s="186" t="s">
        <v>444</v>
      </c>
    </row>
    <row r="41" spans="1:3" x14ac:dyDescent="0.25">
      <c r="A41" s="316"/>
      <c r="B41" s="152" t="s">
        <v>493</v>
      </c>
      <c r="C41" s="202" t="s">
        <v>95</v>
      </c>
    </row>
    <row r="42" spans="1:3" x14ac:dyDescent="0.25">
      <c r="A42" s="316"/>
      <c r="B42" s="152" t="s">
        <v>494</v>
      </c>
      <c r="C42" s="204">
        <v>0.3</v>
      </c>
    </row>
    <row r="43" spans="1:3" ht="66.75" customHeight="1" x14ac:dyDescent="0.25">
      <c r="A43" s="316"/>
      <c r="B43" s="152" t="s">
        <v>495</v>
      </c>
      <c r="C43" s="204" t="s">
        <v>811</v>
      </c>
    </row>
    <row r="44" spans="1:3" ht="89.25" x14ac:dyDescent="0.25">
      <c r="A44" s="316"/>
      <c r="B44" s="152" t="s">
        <v>496</v>
      </c>
      <c r="C44" s="204" t="s">
        <v>812</v>
      </c>
    </row>
    <row r="45" spans="1:3" x14ac:dyDescent="0.25">
      <c r="A45" s="316"/>
      <c r="B45" s="152" t="s">
        <v>497</v>
      </c>
      <c r="C45" s="204" t="s">
        <v>95</v>
      </c>
    </row>
    <row r="46" spans="1:3" x14ac:dyDescent="0.25">
      <c r="A46" s="316"/>
      <c r="B46" s="152" t="s">
        <v>498</v>
      </c>
      <c r="C46" s="254" t="s">
        <v>813</v>
      </c>
    </row>
    <row r="47" spans="1:3" x14ac:dyDescent="0.25">
      <c r="A47" s="316"/>
      <c r="B47" s="152" t="s">
        <v>499</v>
      </c>
      <c r="C47" s="255" t="s">
        <v>814</v>
      </c>
    </row>
    <row r="48" spans="1:3" x14ac:dyDescent="0.25">
      <c r="A48" s="316"/>
      <c r="B48" s="152" t="s">
        <v>500</v>
      </c>
      <c r="C48" s="186">
        <v>7</v>
      </c>
    </row>
    <row r="49" spans="1:3" x14ac:dyDescent="0.25">
      <c r="A49" s="316"/>
      <c r="B49" s="152" t="s">
        <v>501</v>
      </c>
      <c r="C49" s="255" t="s">
        <v>815</v>
      </c>
    </row>
    <row r="50" spans="1:3" x14ac:dyDescent="0.25">
      <c r="A50" s="316"/>
      <c r="B50" s="152" t="s">
        <v>502</v>
      </c>
      <c r="C50" s="255" t="s">
        <v>816</v>
      </c>
    </row>
    <row r="51" spans="1:3" x14ac:dyDescent="0.25">
      <c r="A51" s="316"/>
      <c r="B51" s="193" t="s">
        <v>503</v>
      </c>
      <c r="C51" s="225"/>
    </row>
    <row r="52" spans="1:3" x14ac:dyDescent="0.25">
      <c r="A52" s="316"/>
      <c r="B52" s="152" t="s">
        <v>504</v>
      </c>
      <c r="C52" s="174" t="s">
        <v>448</v>
      </c>
    </row>
    <row r="53" spans="1:3" x14ac:dyDescent="0.25">
      <c r="A53" s="316"/>
      <c r="B53" s="152" t="s">
        <v>506</v>
      </c>
      <c r="C53" s="174" t="s">
        <v>444</v>
      </c>
    </row>
    <row r="54" spans="1:3" x14ac:dyDescent="0.25">
      <c r="A54" s="316"/>
      <c r="B54" s="152" t="s">
        <v>507</v>
      </c>
      <c r="C54" s="174" t="s">
        <v>444</v>
      </c>
    </row>
    <row r="55" spans="1:3" ht="12.75" customHeight="1" x14ac:dyDescent="0.25">
      <c r="A55" s="310" t="s">
        <v>509</v>
      </c>
      <c r="B55" s="152" t="s">
        <v>510</v>
      </c>
      <c r="C55" s="256">
        <v>13482</v>
      </c>
    </row>
    <row r="56" spans="1:3" x14ac:dyDescent="0.25">
      <c r="A56" s="311"/>
      <c r="B56" s="152" t="s">
        <v>511</v>
      </c>
      <c r="C56" s="199">
        <v>52.96</v>
      </c>
    </row>
  </sheetData>
  <mergeCells count="5">
    <mergeCell ref="A2:C2"/>
    <mergeCell ref="A4:A15"/>
    <mergeCell ref="A16:A33"/>
    <mergeCell ref="A34:A54"/>
    <mergeCell ref="A55:A56"/>
  </mergeCells>
  <pageMargins left="0.7" right="0.7" top="0.75" bottom="0.75" header="0.3" footer="0.3"/>
  <pageSetup orientation="portrait" r:id="rId1"/>
  <legacy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96D576-037B-4C04-8842-3EA492D7D641}">
  <dimension ref="A2:C56"/>
  <sheetViews>
    <sheetView showGridLines="0" zoomScaleNormal="100" workbookViewId="0">
      <selection activeCell="A3" sqref="A3"/>
    </sheetView>
  </sheetViews>
  <sheetFormatPr defaultColWidth="11.42578125" defaultRowHeight="12.75" x14ac:dyDescent="0.25"/>
  <cols>
    <col min="1" max="1" width="14.7109375" style="142" customWidth="1"/>
    <col min="2" max="2" width="50.42578125" style="162" customWidth="1"/>
    <col min="3" max="3" width="87.5703125" style="163" customWidth="1"/>
    <col min="4" max="16384" width="11.42578125" style="142"/>
  </cols>
  <sheetData>
    <row r="2" spans="1:3" ht="18.75" customHeight="1" x14ac:dyDescent="0.25">
      <c r="B2" s="312" t="s">
        <v>435</v>
      </c>
      <c r="C2" s="312"/>
    </row>
    <row r="3" spans="1:3" ht="15.75" x14ac:dyDescent="0.25">
      <c r="A3" s="192" t="s">
        <v>436</v>
      </c>
      <c r="B3" s="192" t="s">
        <v>141</v>
      </c>
      <c r="C3" s="192" t="s">
        <v>437</v>
      </c>
    </row>
    <row r="4" spans="1:3" x14ac:dyDescent="0.25">
      <c r="A4" s="316" t="s">
        <v>438</v>
      </c>
      <c r="B4" s="176" t="s">
        <v>439</v>
      </c>
      <c r="C4" s="175"/>
    </row>
    <row r="5" spans="1:3" ht="25.5" x14ac:dyDescent="0.25">
      <c r="A5" s="316"/>
      <c r="B5" s="176" t="s">
        <v>441</v>
      </c>
      <c r="C5" s="175"/>
    </row>
    <row r="6" spans="1:3" x14ac:dyDescent="0.25">
      <c r="A6" s="316"/>
      <c r="B6" s="176" t="s">
        <v>443</v>
      </c>
      <c r="C6" s="169"/>
    </row>
    <row r="7" spans="1:3" x14ac:dyDescent="0.25">
      <c r="A7" s="316"/>
      <c r="B7" s="176" t="s">
        <v>445</v>
      </c>
      <c r="C7" s="175"/>
    </row>
    <row r="8" spans="1:3" x14ac:dyDescent="0.25">
      <c r="A8" s="316"/>
      <c r="B8" s="176" t="s">
        <v>447</v>
      </c>
      <c r="C8" s="169"/>
    </row>
    <row r="9" spans="1:3" x14ac:dyDescent="0.25">
      <c r="A9" s="316"/>
      <c r="B9" s="176" t="s">
        <v>449</v>
      </c>
      <c r="C9" s="169"/>
    </row>
    <row r="10" spans="1:3" x14ac:dyDescent="0.25">
      <c r="A10" s="316"/>
      <c r="B10" s="176" t="s">
        <v>451</v>
      </c>
      <c r="C10" s="174"/>
    </row>
    <row r="11" spans="1:3" x14ac:dyDescent="0.25">
      <c r="A11" s="316"/>
      <c r="B11" s="176" t="s">
        <v>452</v>
      </c>
      <c r="C11" s="174"/>
    </row>
    <row r="12" spans="1:3" x14ac:dyDescent="0.25">
      <c r="A12" s="316"/>
      <c r="B12" s="176" t="s">
        <v>453</v>
      </c>
      <c r="C12" s="174"/>
    </row>
    <row r="13" spans="1:3" x14ac:dyDescent="0.25">
      <c r="A13" s="316"/>
      <c r="B13" s="176" t="s">
        <v>454</v>
      </c>
      <c r="C13" s="174"/>
    </row>
    <row r="14" spans="1:3" x14ac:dyDescent="0.25">
      <c r="A14" s="316"/>
      <c r="B14" s="176" t="s">
        <v>455</v>
      </c>
      <c r="C14" s="169"/>
    </row>
    <row r="15" spans="1:3" x14ac:dyDescent="0.25">
      <c r="A15" s="316"/>
      <c r="B15" s="176" t="s">
        <v>456</v>
      </c>
      <c r="C15" s="175"/>
    </row>
    <row r="16" spans="1:3" x14ac:dyDescent="0.25">
      <c r="A16" s="316" t="s">
        <v>458</v>
      </c>
      <c r="B16" s="308" t="s">
        <v>459</v>
      </c>
      <c r="C16" s="309"/>
    </row>
    <row r="17" spans="1:3" x14ac:dyDescent="0.25">
      <c r="A17" s="316"/>
      <c r="B17" s="176" t="s">
        <v>460</v>
      </c>
      <c r="C17" s="234"/>
    </row>
    <row r="18" spans="1:3" x14ac:dyDescent="0.25">
      <c r="A18" s="316"/>
      <c r="B18" s="176" t="s">
        <v>461</v>
      </c>
      <c r="C18" s="182"/>
    </row>
    <row r="19" spans="1:3" x14ac:dyDescent="0.25">
      <c r="A19" s="316"/>
      <c r="B19" s="176" t="s">
        <v>463</v>
      </c>
      <c r="C19" s="169"/>
    </row>
    <row r="20" spans="1:3" x14ac:dyDescent="0.25">
      <c r="A20" s="316"/>
      <c r="B20" s="176" t="s">
        <v>465</v>
      </c>
      <c r="C20" s="195"/>
    </row>
    <row r="21" spans="1:3" x14ac:dyDescent="0.25">
      <c r="A21" s="316"/>
      <c r="B21" s="176" t="s">
        <v>467</v>
      </c>
      <c r="C21" s="257"/>
    </row>
    <row r="22" spans="1:3" x14ac:dyDescent="0.25">
      <c r="A22" s="316"/>
      <c r="B22" s="313" t="s">
        <v>468</v>
      </c>
      <c r="C22" s="314"/>
    </row>
    <row r="23" spans="1:3" x14ac:dyDescent="0.25">
      <c r="A23" s="316"/>
      <c r="B23" s="176" t="s">
        <v>469</v>
      </c>
      <c r="C23" s="169"/>
    </row>
    <row r="24" spans="1:3" x14ac:dyDescent="0.25">
      <c r="A24" s="316"/>
      <c r="B24" s="152" t="s">
        <v>470</v>
      </c>
      <c r="C24" s="169"/>
    </row>
    <row r="25" spans="1:3" x14ac:dyDescent="0.25">
      <c r="A25" s="316"/>
      <c r="B25" s="152" t="s">
        <v>471</v>
      </c>
      <c r="C25" s="197"/>
    </row>
    <row r="26" spans="1:3" x14ac:dyDescent="0.25">
      <c r="A26" s="316"/>
      <c r="B26" s="152" t="s">
        <v>473</v>
      </c>
      <c r="C26" s="196"/>
    </row>
    <row r="27" spans="1:3" x14ac:dyDescent="0.25">
      <c r="A27" s="316"/>
      <c r="B27" s="308" t="s">
        <v>475</v>
      </c>
      <c r="C27" s="315"/>
    </row>
    <row r="28" spans="1:3" x14ac:dyDescent="0.25">
      <c r="A28" s="316"/>
      <c r="B28" s="176" t="s">
        <v>476</v>
      </c>
      <c r="C28" s="258"/>
    </row>
    <row r="29" spans="1:3" x14ac:dyDescent="0.25">
      <c r="A29" s="316"/>
      <c r="B29" s="176" t="s">
        <v>478</v>
      </c>
      <c r="C29" s="200"/>
    </row>
    <row r="30" spans="1:3" x14ac:dyDescent="0.2">
      <c r="A30" s="316"/>
      <c r="B30" s="176" t="s">
        <v>479</v>
      </c>
      <c r="C30" s="229"/>
    </row>
    <row r="31" spans="1:3" x14ac:dyDescent="0.25">
      <c r="A31" s="316"/>
      <c r="B31" s="308" t="s">
        <v>481</v>
      </c>
      <c r="C31" s="309"/>
    </row>
    <row r="32" spans="1:3" x14ac:dyDescent="0.25">
      <c r="A32" s="316"/>
      <c r="B32" s="176" t="s">
        <v>482</v>
      </c>
      <c r="C32" s="174"/>
    </row>
    <row r="33" spans="1:3" x14ac:dyDescent="0.25">
      <c r="A33" s="316"/>
      <c r="B33" s="176" t="s">
        <v>483</v>
      </c>
      <c r="C33" s="184"/>
    </row>
    <row r="34" spans="1:3" x14ac:dyDescent="0.25">
      <c r="A34" s="316" t="s">
        <v>485</v>
      </c>
      <c r="B34" s="308" t="s">
        <v>486</v>
      </c>
      <c r="C34" s="309"/>
    </row>
    <row r="35" spans="1:3" x14ac:dyDescent="0.25">
      <c r="A35" s="316"/>
      <c r="B35" s="176" t="s">
        <v>487</v>
      </c>
      <c r="C35" s="169"/>
    </row>
    <row r="36" spans="1:3" x14ac:dyDescent="0.25">
      <c r="A36" s="316"/>
      <c r="B36" s="176" t="s">
        <v>488</v>
      </c>
      <c r="C36" s="169"/>
    </row>
    <row r="37" spans="1:3" x14ac:dyDescent="0.25">
      <c r="A37" s="316"/>
      <c r="B37" s="176" t="s">
        <v>489</v>
      </c>
      <c r="C37" s="169"/>
    </row>
    <row r="38" spans="1:3" x14ac:dyDescent="0.25">
      <c r="A38" s="316"/>
      <c r="B38" s="308" t="s">
        <v>490</v>
      </c>
      <c r="C38" s="309"/>
    </row>
    <row r="39" spans="1:3" x14ac:dyDescent="0.25">
      <c r="A39" s="316"/>
      <c r="B39" s="176" t="s">
        <v>491</v>
      </c>
      <c r="C39" s="171"/>
    </row>
    <row r="40" spans="1:3" x14ac:dyDescent="0.25">
      <c r="A40" s="316"/>
      <c r="B40" s="176" t="s">
        <v>492</v>
      </c>
      <c r="C40" s="171"/>
    </row>
    <row r="41" spans="1:3" x14ac:dyDescent="0.25">
      <c r="A41" s="316"/>
      <c r="B41" s="176" t="s">
        <v>493</v>
      </c>
      <c r="C41" s="171"/>
    </row>
    <row r="42" spans="1:3" x14ac:dyDescent="0.25">
      <c r="A42" s="316"/>
      <c r="B42" s="176" t="s">
        <v>494</v>
      </c>
      <c r="C42" s="171"/>
    </row>
    <row r="43" spans="1:3" x14ac:dyDescent="0.25">
      <c r="A43" s="316"/>
      <c r="B43" s="176" t="s">
        <v>495</v>
      </c>
      <c r="C43" s="171"/>
    </row>
    <row r="44" spans="1:3" x14ac:dyDescent="0.25">
      <c r="A44" s="316"/>
      <c r="B44" s="176" t="s">
        <v>496</v>
      </c>
      <c r="C44" s="171"/>
    </row>
    <row r="45" spans="1:3" x14ac:dyDescent="0.25">
      <c r="A45" s="316"/>
      <c r="B45" s="176" t="s">
        <v>497</v>
      </c>
      <c r="C45" s="171"/>
    </row>
    <row r="46" spans="1:3" x14ac:dyDescent="0.25">
      <c r="A46" s="316"/>
      <c r="B46" s="176" t="s">
        <v>498</v>
      </c>
      <c r="C46" s="171"/>
    </row>
    <row r="47" spans="1:3" x14ac:dyDescent="0.25">
      <c r="A47" s="316"/>
      <c r="B47" s="176" t="s">
        <v>499</v>
      </c>
      <c r="C47" s="171"/>
    </row>
    <row r="48" spans="1:3" x14ac:dyDescent="0.25">
      <c r="A48" s="316"/>
      <c r="B48" s="176" t="s">
        <v>500</v>
      </c>
      <c r="C48" s="171"/>
    </row>
    <row r="49" spans="1:3" x14ac:dyDescent="0.25">
      <c r="A49" s="316"/>
      <c r="B49" s="176" t="s">
        <v>501</v>
      </c>
      <c r="C49" s="171"/>
    </row>
    <row r="50" spans="1:3" x14ac:dyDescent="0.25">
      <c r="A50" s="316"/>
      <c r="B50" s="176" t="s">
        <v>502</v>
      </c>
      <c r="C50" s="171"/>
    </row>
    <row r="51" spans="1:3" x14ac:dyDescent="0.25">
      <c r="A51" s="316"/>
      <c r="B51" s="308" t="s">
        <v>503</v>
      </c>
      <c r="C51" s="309"/>
    </row>
    <row r="52" spans="1:3" x14ac:dyDescent="0.25">
      <c r="A52" s="316"/>
      <c r="B52" s="176" t="s">
        <v>504</v>
      </c>
      <c r="C52" s="174"/>
    </row>
    <row r="53" spans="1:3" x14ac:dyDescent="0.25">
      <c r="A53" s="316"/>
      <c r="B53" s="176" t="s">
        <v>506</v>
      </c>
      <c r="C53" s="174"/>
    </row>
    <row r="54" spans="1:3" x14ac:dyDescent="0.25">
      <c r="A54" s="316"/>
      <c r="B54" s="176" t="s">
        <v>507</v>
      </c>
      <c r="C54" s="174"/>
    </row>
    <row r="55" spans="1:3" x14ac:dyDescent="0.25">
      <c r="A55" s="310" t="s">
        <v>509</v>
      </c>
      <c r="B55" s="176" t="s">
        <v>510</v>
      </c>
      <c r="C55" s="259"/>
    </row>
    <row r="56" spans="1:3" x14ac:dyDescent="0.25">
      <c r="A56" s="311"/>
      <c r="B56" s="176" t="s">
        <v>511</v>
      </c>
      <c r="C56" s="260"/>
    </row>
  </sheetData>
  <mergeCells count="12">
    <mergeCell ref="B2:C2"/>
    <mergeCell ref="A4:A15"/>
    <mergeCell ref="A16:A33"/>
    <mergeCell ref="B16:C16"/>
    <mergeCell ref="B22:C22"/>
    <mergeCell ref="B27:C27"/>
    <mergeCell ref="B31:C31"/>
    <mergeCell ref="A34:A54"/>
    <mergeCell ref="B34:C34"/>
    <mergeCell ref="B38:C38"/>
    <mergeCell ref="B51:C51"/>
    <mergeCell ref="A55:A56"/>
  </mergeCells>
  <pageMargins left="0.7" right="0.7" top="0.75" bottom="0.75" header="0.3" footer="0.3"/>
  <pageSetup orientation="portrait" r:id="rId1"/>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BD69D7-B22D-460A-BA8B-4EE6E8C6CDC5}">
  <dimension ref="A2:C56"/>
  <sheetViews>
    <sheetView showGridLines="0" zoomScaleNormal="100" workbookViewId="0">
      <selection activeCell="A3" sqref="A3"/>
    </sheetView>
  </sheetViews>
  <sheetFormatPr defaultColWidth="11.42578125" defaultRowHeight="12.75" x14ac:dyDescent="0.25"/>
  <cols>
    <col min="1" max="1" width="14.42578125" style="189" customWidth="1"/>
    <col min="2" max="2" width="44.140625" style="190" bestFit="1" customWidth="1"/>
    <col min="3" max="3" width="137.140625" style="167" customWidth="1"/>
    <col min="4" max="16384" width="11.42578125" style="167"/>
  </cols>
  <sheetData>
    <row r="2" spans="1:3" ht="18.75" customHeight="1" thickBot="1" x14ac:dyDescent="0.3">
      <c r="A2" s="323" t="s">
        <v>435</v>
      </c>
      <c r="B2" s="323"/>
      <c r="C2" s="323"/>
    </row>
    <row r="3" spans="1:3" ht="15.75" x14ac:dyDescent="0.25">
      <c r="A3" s="192" t="s">
        <v>436</v>
      </c>
      <c r="B3" s="192" t="s">
        <v>141</v>
      </c>
      <c r="C3" s="192" t="s">
        <v>437</v>
      </c>
    </row>
    <row r="4" spans="1:3" x14ac:dyDescent="0.25">
      <c r="A4" s="316" t="s">
        <v>438</v>
      </c>
      <c r="B4" s="152" t="s">
        <v>439</v>
      </c>
      <c r="C4" s="169" t="s">
        <v>444</v>
      </c>
    </row>
    <row r="5" spans="1:3" ht="51" x14ac:dyDescent="0.25">
      <c r="A5" s="316"/>
      <c r="B5" s="152" t="s">
        <v>441</v>
      </c>
      <c r="C5" s="184" t="s">
        <v>817</v>
      </c>
    </row>
    <row r="6" spans="1:3" x14ac:dyDescent="0.25">
      <c r="A6" s="316"/>
      <c r="B6" s="152" t="s">
        <v>443</v>
      </c>
      <c r="C6" s="169" t="s">
        <v>444</v>
      </c>
    </row>
    <row r="7" spans="1:3" x14ac:dyDescent="0.25">
      <c r="A7" s="316"/>
      <c r="B7" s="152" t="s">
        <v>445</v>
      </c>
      <c r="C7" s="184" t="s">
        <v>818</v>
      </c>
    </row>
    <row r="8" spans="1:3" ht="12.75" customHeight="1" x14ac:dyDescent="0.25">
      <c r="A8" s="316"/>
      <c r="B8" s="152" t="s">
        <v>447</v>
      </c>
      <c r="C8" s="169" t="s">
        <v>444</v>
      </c>
    </row>
    <row r="9" spans="1:3" ht="25.5" x14ac:dyDescent="0.25">
      <c r="A9" s="316"/>
      <c r="B9" s="152" t="s">
        <v>449</v>
      </c>
      <c r="C9" s="184" t="s">
        <v>819</v>
      </c>
    </row>
    <row r="10" spans="1:3" ht="25.5" x14ac:dyDescent="0.25">
      <c r="A10" s="316"/>
      <c r="B10" s="152" t="s">
        <v>451</v>
      </c>
      <c r="C10" s="169" t="s">
        <v>444</v>
      </c>
    </row>
    <row r="11" spans="1:3" ht="12.75" customHeight="1" x14ac:dyDescent="0.25">
      <c r="A11" s="316"/>
      <c r="B11" s="152" t="s">
        <v>452</v>
      </c>
      <c r="C11" s="169" t="s">
        <v>448</v>
      </c>
    </row>
    <row r="12" spans="1:3" ht="25.5" customHeight="1" x14ac:dyDescent="0.25">
      <c r="A12" s="316"/>
      <c r="B12" s="152" t="s">
        <v>453</v>
      </c>
      <c r="C12" s="169" t="s">
        <v>444</v>
      </c>
    </row>
    <row r="13" spans="1:3" x14ac:dyDescent="0.25">
      <c r="A13" s="316"/>
      <c r="B13" s="152" t="s">
        <v>454</v>
      </c>
      <c r="C13" s="175" t="s">
        <v>444</v>
      </c>
    </row>
    <row r="14" spans="1:3" x14ac:dyDescent="0.25">
      <c r="A14" s="316"/>
      <c r="B14" s="152" t="s">
        <v>455</v>
      </c>
      <c r="C14" s="169" t="s">
        <v>444</v>
      </c>
    </row>
    <row r="15" spans="1:3" x14ac:dyDescent="0.25">
      <c r="A15" s="316"/>
      <c r="B15" s="152" t="s">
        <v>456</v>
      </c>
      <c r="C15" s="184" t="s">
        <v>820</v>
      </c>
    </row>
    <row r="16" spans="1:3" x14ac:dyDescent="0.25">
      <c r="A16" s="316" t="s">
        <v>458</v>
      </c>
      <c r="B16" s="193" t="s">
        <v>459</v>
      </c>
      <c r="C16" s="194"/>
    </row>
    <row r="17" spans="1:3" ht="51" x14ac:dyDescent="0.2">
      <c r="A17" s="316"/>
      <c r="B17" s="152" t="s">
        <v>460</v>
      </c>
      <c r="C17" s="261" t="s">
        <v>821</v>
      </c>
    </row>
    <row r="18" spans="1:3" x14ac:dyDescent="0.25">
      <c r="A18" s="316"/>
      <c r="B18" s="152" t="s">
        <v>461</v>
      </c>
      <c r="C18" s="175" t="s">
        <v>822</v>
      </c>
    </row>
    <row r="19" spans="1:3" ht="25.5" x14ac:dyDescent="0.25">
      <c r="A19" s="316"/>
      <c r="B19" s="152" t="s">
        <v>463</v>
      </c>
      <c r="C19" s="184" t="s">
        <v>823</v>
      </c>
    </row>
    <row r="20" spans="1:3" ht="51" x14ac:dyDescent="0.2">
      <c r="A20" s="316"/>
      <c r="B20" s="152" t="s">
        <v>465</v>
      </c>
      <c r="C20" s="261" t="s">
        <v>821</v>
      </c>
    </row>
    <row r="21" spans="1:3" s="142" customFormat="1" ht="25.5" x14ac:dyDescent="0.25">
      <c r="A21" s="316"/>
      <c r="B21" s="152" t="s">
        <v>467</v>
      </c>
      <c r="C21" s="262" t="s">
        <v>824</v>
      </c>
    </row>
    <row r="22" spans="1:3" x14ac:dyDescent="0.25">
      <c r="A22" s="316"/>
      <c r="B22" s="193" t="s">
        <v>468</v>
      </c>
      <c r="C22" s="194"/>
    </row>
    <row r="23" spans="1:3" x14ac:dyDescent="0.25">
      <c r="A23" s="316"/>
      <c r="B23" s="152" t="s">
        <v>469</v>
      </c>
      <c r="C23" s="184" t="s">
        <v>825</v>
      </c>
    </row>
    <row r="24" spans="1:3" x14ac:dyDescent="0.25">
      <c r="A24" s="316"/>
      <c r="B24" s="152" t="s">
        <v>470</v>
      </c>
      <c r="C24" s="184" t="s">
        <v>825</v>
      </c>
    </row>
    <row r="25" spans="1:3" s="142" customFormat="1" ht="51" x14ac:dyDescent="0.25">
      <c r="A25" s="316"/>
      <c r="B25" s="152" t="s">
        <v>471</v>
      </c>
      <c r="C25" s="196" t="s">
        <v>826</v>
      </c>
    </row>
    <row r="26" spans="1:3" s="142" customFormat="1" ht="25.5" x14ac:dyDescent="0.25">
      <c r="A26" s="316"/>
      <c r="B26" s="152" t="s">
        <v>473</v>
      </c>
      <c r="C26" s="196" t="s">
        <v>827</v>
      </c>
    </row>
    <row r="27" spans="1:3" x14ac:dyDescent="0.25">
      <c r="A27" s="316"/>
      <c r="B27" s="193" t="s">
        <v>475</v>
      </c>
      <c r="C27" s="194"/>
    </row>
    <row r="28" spans="1:3" x14ac:dyDescent="0.25">
      <c r="A28" s="316"/>
      <c r="B28" s="152" t="s">
        <v>476</v>
      </c>
      <c r="C28" s="263">
        <v>4.6093205284200707</v>
      </c>
    </row>
    <row r="29" spans="1:3" x14ac:dyDescent="0.25">
      <c r="A29" s="316"/>
      <c r="B29" s="152" t="s">
        <v>478</v>
      </c>
      <c r="C29" s="200">
        <v>30</v>
      </c>
    </row>
    <row r="30" spans="1:3" x14ac:dyDescent="0.25">
      <c r="A30" s="316"/>
      <c r="B30" s="152" t="s">
        <v>479</v>
      </c>
      <c r="C30" s="175" t="s">
        <v>828</v>
      </c>
    </row>
    <row r="31" spans="1:3" ht="25.5" customHeight="1" x14ac:dyDescent="0.25">
      <c r="A31" s="316"/>
      <c r="B31" s="193" t="s">
        <v>481</v>
      </c>
      <c r="C31" s="194"/>
    </row>
    <row r="32" spans="1:3" x14ac:dyDescent="0.25">
      <c r="A32" s="316"/>
      <c r="B32" s="152" t="s">
        <v>482</v>
      </c>
      <c r="C32" s="184" t="s">
        <v>444</v>
      </c>
    </row>
    <row r="33" spans="1:3" x14ac:dyDescent="0.25">
      <c r="A33" s="316"/>
      <c r="B33" s="152" t="s">
        <v>483</v>
      </c>
      <c r="C33" s="184" t="s">
        <v>444</v>
      </c>
    </row>
    <row r="34" spans="1:3" x14ac:dyDescent="0.25">
      <c r="A34" s="316" t="s">
        <v>485</v>
      </c>
      <c r="B34" s="193" t="s">
        <v>486</v>
      </c>
      <c r="C34" s="225"/>
    </row>
    <row r="35" spans="1:3" x14ac:dyDescent="0.25">
      <c r="A35" s="316"/>
      <c r="B35" s="152" t="s">
        <v>487</v>
      </c>
      <c r="C35" s="184" t="s">
        <v>829</v>
      </c>
    </row>
    <row r="36" spans="1:3" x14ac:dyDescent="0.25">
      <c r="A36" s="316"/>
      <c r="B36" s="152" t="s">
        <v>488</v>
      </c>
      <c r="C36" s="169" t="s">
        <v>444</v>
      </c>
    </row>
    <row r="37" spans="1:3" x14ac:dyDescent="0.25">
      <c r="A37" s="316"/>
      <c r="B37" s="152" t="s">
        <v>489</v>
      </c>
      <c r="C37" s="169" t="s">
        <v>444</v>
      </c>
    </row>
    <row r="38" spans="1:3" ht="25.5" customHeight="1" x14ac:dyDescent="0.25">
      <c r="A38" s="316"/>
      <c r="B38" s="193" t="s">
        <v>490</v>
      </c>
      <c r="C38" s="194"/>
    </row>
    <row r="39" spans="1:3" x14ac:dyDescent="0.25">
      <c r="A39" s="316"/>
      <c r="B39" s="152" t="s">
        <v>491</v>
      </c>
      <c r="C39" s="184" t="s">
        <v>444</v>
      </c>
    </row>
    <row r="40" spans="1:3" x14ac:dyDescent="0.25">
      <c r="A40" s="316"/>
      <c r="B40" s="152" t="s">
        <v>492</v>
      </c>
      <c r="C40" s="245">
        <v>1.9E-3</v>
      </c>
    </row>
    <row r="41" spans="1:3" x14ac:dyDescent="0.25">
      <c r="A41" s="316"/>
      <c r="B41" s="152" t="s">
        <v>493</v>
      </c>
      <c r="C41" s="247">
        <v>6.5600000000000006E-2</v>
      </c>
    </row>
    <row r="42" spans="1:3" ht="38.25" x14ac:dyDescent="0.25">
      <c r="A42" s="316"/>
      <c r="B42" s="152" t="s">
        <v>494</v>
      </c>
      <c r="C42" s="184" t="s">
        <v>830</v>
      </c>
    </row>
    <row r="43" spans="1:3" x14ac:dyDescent="0.25">
      <c r="A43" s="316"/>
      <c r="B43" s="152" t="s">
        <v>644</v>
      </c>
      <c r="C43" s="184" t="s">
        <v>831</v>
      </c>
    </row>
    <row r="44" spans="1:3" x14ac:dyDescent="0.25">
      <c r="A44" s="316"/>
      <c r="B44" s="152" t="s">
        <v>496</v>
      </c>
      <c r="C44" s="184" t="s">
        <v>832</v>
      </c>
    </row>
    <row r="45" spans="1:3" x14ac:dyDescent="0.25">
      <c r="A45" s="316"/>
      <c r="B45" s="152" t="s">
        <v>497</v>
      </c>
      <c r="C45" s="184" t="s">
        <v>833</v>
      </c>
    </row>
    <row r="46" spans="1:3" x14ac:dyDescent="0.25">
      <c r="A46" s="316"/>
      <c r="B46" s="152" t="s">
        <v>498</v>
      </c>
      <c r="C46" s="247">
        <f>1.19/0.15/100</f>
        <v>7.9333333333333339E-2</v>
      </c>
    </row>
    <row r="47" spans="1:3" x14ac:dyDescent="0.25">
      <c r="A47" s="316"/>
      <c r="B47" s="152" t="s">
        <v>499</v>
      </c>
      <c r="C47" s="264">
        <v>5.6515322794540072E-2</v>
      </c>
    </row>
    <row r="48" spans="1:3" x14ac:dyDescent="0.25">
      <c r="A48" s="316"/>
      <c r="B48" s="152" t="s">
        <v>500</v>
      </c>
      <c r="C48" s="174">
        <v>4</v>
      </c>
    </row>
    <row r="49" spans="1:3" x14ac:dyDescent="0.25">
      <c r="A49" s="316"/>
      <c r="B49" s="152" t="s">
        <v>501</v>
      </c>
      <c r="C49" s="265">
        <v>0.74867946984984535</v>
      </c>
    </row>
    <row r="50" spans="1:3" x14ac:dyDescent="0.25">
      <c r="A50" s="316"/>
      <c r="B50" s="152" t="s">
        <v>502</v>
      </c>
      <c r="C50" s="265">
        <v>0.63037329788380703</v>
      </c>
    </row>
    <row r="51" spans="1:3" x14ac:dyDescent="0.25">
      <c r="A51" s="316"/>
      <c r="B51" s="193" t="s">
        <v>503</v>
      </c>
      <c r="C51" s="194"/>
    </row>
    <row r="52" spans="1:3" x14ac:dyDescent="0.25">
      <c r="A52" s="316"/>
      <c r="B52" s="152" t="s">
        <v>504</v>
      </c>
      <c r="C52" s="169" t="s">
        <v>448</v>
      </c>
    </row>
    <row r="53" spans="1:3" x14ac:dyDescent="0.25">
      <c r="A53" s="316"/>
      <c r="B53" s="152" t="s">
        <v>506</v>
      </c>
      <c r="C53" s="169" t="s">
        <v>448</v>
      </c>
    </row>
    <row r="54" spans="1:3" x14ac:dyDescent="0.25">
      <c r="A54" s="316"/>
      <c r="B54" s="152" t="s">
        <v>507</v>
      </c>
      <c r="C54" s="169" t="s">
        <v>444</v>
      </c>
    </row>
    <row r="55" spans="1:3" ht="13.15" customHeight="1" x14ac:dyDescent="0.25">
      <c r="A55" s="310" t="s">
        <v>509</v>
      </c>
      <c r="B55" s="152" t="s">
        <v>510</v>
      </c>
      <c r="C55" s="215">
        <v>25950.028699999999</v>
      </c>
    </row>
    <row r="56" spans="1:3" x14ac:dyDescent="0.25">
      <c r="A56" s="311"/>
      <c r="B56" s="152" t="s">
        <v>511</v>
      </c>
      <c r="C56" s="224">
        <v>31.466000000000001</v>
      </c>
    </row>
  </sheetData>
  <mergeCells count="5">
    <mergeCell ref="A2:C2"/>
    <mergeCell ref="A4:A15"/>
    <mergeCell ref="A16:A33"/>
    <mergeCell ref="A34:A54"/>
    <mergeCell ref="A55:A56"/>
  </mergeCells>
  <hyperlinks>
    <hyperlink ref="B37" r:id="rId1" display="http://www.css.gob.pa/Ley 51 de 27 de diciembre de 2005.pdf" xr:uid="{317A1305-6D47-4DB6-951C-D62DC0DF889F}"/>
  </hyperlinks>
  <pageMargins left="0.7" right="0.7" top="0.75" bottom="0.75" header="0.3" footer="0.3"/>
  <pageSetup orientation="portrait" r:id="rId2"/>
  <drawing r:id="rId3"/>
  <legacyDrawing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Operations" ma:contentTypeID="0x010100ACF722E9F6B0B149B0CD8BE2560A667200D584029A5C6803468598742422AD4A32" ma:contentTypeVersion="2843" ma:contentTypeDescription="The base project type from which other project content types inherit their information." ma:contentTypeScope="" ma:versionID="2d54044b048a5e1dddea72b90a8531e2">
  <xsd:schema xmlns:xsd="http://www.w3.org/2001/XMLSchema" xmlns:xs="http://www.w3.org/2001/XMLSchema" xmlns:p="http://schemas.microsoft.com/office/2006/metadata/properties" xmlns:ns2="cdc7663a-08f0-4737-9e8c-148ce897a09c" targetNamespace="http://schemas.microsoft.com/office/2006/metadata/properties" ma:root="true" ma:fieldsID="7fab60d63816f3ec7dccfb5b1fc0628b"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b26cdb1da78c4bb4b1c1bac2f6ac5911" minOccurs="0"/>
                <xsd:element ref="ns2:TaxCatchAll" minOccurs="0"/>
                <xsd:element ref="ns2:TaxCatchAllLabel" minOccurs="0"/>
                <xsd:element ref="ns2:Project_x0020_Number"/>
                <xsd:element ref="ns2:Access_x0020_to_x0020_Information_x00a0_Policy"/>
                <xsd:element ref="ns2:Document_x0020_Author" minOccurs="0"/>
                <xsd:element ref="ns2:Other_x0020_Author" minOccurs="0"/>
                <xsd:element ref="ns2:Approval_x0020_Number" minOccurs="0"/>
                <xsd:element ref="ns2:g511464f9e53401d84b16fa9b379a574" minOccurs="0"/>
                <xsd:element ref="ns2:Division_x0020_or_x0020_Unit" minOccurs="0"/>
                <xsd:element ref="ns2:Document_x0020_Language_x0020_IDB" minOccurs="0"/>
                <xsd:element ref="ns2:From_x003a_" minOccurs="0"/>
                <xsd:element ref="ns2:To_x003a_" minOccurs="0"/>
                <xsd:element ref="ns2:Identifier" minOccurs="0"/>
                <xsd:element ref="ns2:Fiscal_x0020_Year_x0020_IDB" minOccurs="0"/>
                <xsd:element ref="ns2:ic46d7e087fd4a108fb86518ca413cc6" minOccurs="0"/>
                <xsd:element ref="ns2:nddeef1749674d76abdbe4b239a70bc6" minOccurs="0"/>
                <xsd:element ref="ns2:b2ec7cfb18674cb8803df6b262e8b107" minOccurs="0"/>
                <xsd:element ref="ns2:Phase" minOccurs="0"/>
                <xsd:element ref="ns2:Key_x0020_Document" minOccurs="0"/>
                <xsd:element ref="ns2:Business_x0020_Area" minOccurs="0"/>
                <xsd:element ref="ns2:Project_x0020_Document_x0020_Type" minOccurs="0"/>
                <xsd:element ref="ns2:Operation_x0020_Type" minOccurs="0"/>
                <xsd:element ref="ns2:Package_x0020_Code" minOccurs="0"/>
                <xsd:element ref="ns2:e46fe2894295491da65140ffd2369f49" minOccurs="0"/>
                <xsd:element ref="ns2:SISCOR_x0020_Number" minOccurs="0"/>
                <xsd:element ref="ns2:IDBDocs_x0020_Number" minOccurs="0"/>
                <xsd:element ref="ns2:Migration_x0020_Info" minOccurs="0"/>
                <xsd:element ref="ns2:Record_x0020_Number" minOccurs="0"/>
                <xsd:element ref="ns2:Related_x0020_SisCor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b26cdb1da78c4bb4b1c1bac2f6ac5911" ma:index="11"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a21e8572-655e-4c0d-bfdb-c52ee7bb5839}" ma:internalName="TaxCatchAll" ma:showField="CatchAllData"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a21e8572-655e-4c0d-bfdb-c52ee7bb5839}" ma:internalName="TaxCatchAllLabel" ma:readOnly="true" ma:showField="CatchAllDataLabel"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Project_x0020_Number" ma:index="15" ma:displayName="Project Number" ma:default="RG-T3105" ma:internalName="Project_x0020_Number">
      <xsd:simpleType>
        <xsd:restriction base="dms:Text">
          <xsd:maxLength value="255"/>
        </xsd:restriction>
      </xsd:simpleType>
    </xsd:element>
    <xsd:element name="Access_x0020_to_x0020_Information_x00a0_Policy" ma:index="16"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Document_x0020_Author" ma:index="17" nillable="true" ma:displayName="Document Author" ma:internalName="Document_x0020_Author">
      <xsd:simpleType>
        <xsd:restriction base="dms:Text">
          <xsd:maxLength value="255"/>
        </xsd:restriction>
      </xsd:simpleType>
    </xsd:element>
    <xsd:element name="Other_x0020_Author" ma:index="18" nillable="true" ma:displayName="Other Author" ma:internalName="Other_x0020_Author">
      <xsd:simpleType>
        <xsd:restriction base="dms:Text">
          <xsd:maxLength value="255"/>
        </xsd:restriction>
      </xsd:simpleType>
    </xsd:element>
    <xsd:element name="Approval_x0020_Number" ma:index="19" nillable="true" ma:displayName="Approval Number" ma:internalName="Approval_x0020_Number">
      <xsd:simpleType>
        <xsd:restriction base="dms:Text">
          <xsd:maxLength value="255"/>
        </xsd:restriction>
      </xsd:simpleType>
    </xsd:element>
    <xsd:element name="g511464f9e53401d84b16fa9b379a574" ma:index="20"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Division_x0020_or_x0020_Unit" ma:index="22" nillable="true" ma:displayName="Division or Unit" ma:internalName="Division_x0020_or_x0020_Unit">
      <xsd:simpleType>
        <xsd:restriction base="dms:Text">
          <xsd:maxLength value="255"/>
        </xsd:restriction>
      </xsd:simpleType>
    </xsd:element>
    <xsd:element name="Document_x0020_Language_x0020_IDB" ma:index="23"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24" nillable="true" ma:displayName="From:" ma:description="Sender name from email message" ma:internalName="From_x003A_">
      <xsd:simpleType>
        <xsd:restriction base="dms:Text">
          <xsd:maxLength value="255"/>
        </xsd:restriction>
      </xsd:simpleType>
    </xsd:element>
    <xsd:element name="To_x003a_" ma:index="25" nillable="true" ma:displayName="To:" ma:description="Addressee names from email message&#10;" ma:internalName="To_x003A_">
      <xsd:simpleType>
        <xsd:restriction base="dms:Text">
          <xsd:maxLength value="255"/>
        </xsd:restriction>
      </xsd:simpleType>
    </xsd:element>
    <xsd:element name="Identifier" ma:index="26" nillable="true" ma:displayName="Identifier" ma:internalName="Identifier">
      <xsd:simpleType>
        <xsd:restriction base="dms:Text">
          <xsd:maxLength value="255"/>
        </xsd:restriction>
      </xsd:simpleType>
    </xsd:element>
    <xsd:element name="Fiscal_x0020_Year_x0020_IDB" ma:index="27" nillable="true" ma:displayName="Fiscal Year IDB" ma:internalName="Fiscal_x0020_Year_x0020_IDB">
      <xsd:simpleType>
        <xsd:restriction base="dms:Text">
          <xsd:maxLength value="255"/>
        </xsd:restriction>
      </xsd:simpleType>
    </xsd:element>
    <xsd:element name="ic46d7e087fd4a108fb86518ca413cc6" ma:index="28"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nddeef1749674d76abdbe4b239a70bc6" ma:index="30"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32"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Phase" ma:index="34" nillable="true" ma:displayName="Phase" ma:internalName="Phase">
      <xsd:simpleType>
        <xsd:restriction base="dms:Text">
          <xsd:maxLength value="255"/>
        </xsd:restriction>
      </xsd:simpleType>
    </xsd:element>
    <xsd:element name="Key_x0020_Document" ma:index="35" nillable="true" ma:displayName="Key Document" ma:default="0" ma:internalName="Key_x0020_Document">
      <xsd:simpleType>
        <xsd:restriction base="dms:Boolean"/>
      </xsd:simpleType>
    </xsd:element>
    <xsd:element name="Business_x0020_Area" ma:index="36" nillable="true" ma:displayName="Business Area" ma:internalName="Business_x0020_Area">
      <xsd:simpleType>
        <xsd:restriction base="dms:Text">
          <xsd:maxLength value="255"/>
        </xsd:restriction>
      </xsd:simpleType>
    </xsd:element>
    <xsd:element name="Project_x0020_Document_x0020_Type" ma:index="37" nillable="true" ma:displayName="Project Document Type" ma:internalName="Project_x0020_Document_x0020_Type">
      <xsd:simpleType>
        <xsd:restriction base="dms:Text">
          <xsd:maxLength value="255"/>
        </xsd:restriction>
      </xsd:simpleType>
    </xsd:element>
    <xsd:element name="Operation_x0020_Type" ma:index="38" nillable="true" ma:displayName="Operation Type" ma:default="Technical Cooperation" ma:internalName="Operation_x0020_Type">
      <xsd:simpleType>
        <xsd:restriction base="dms:Text">
          <xsd:maxLength value="255"/>
        </xsd:restriction>
      </xsd:simpleType>
    </xsd:element>
    <xsd:element name="Package_x0020_Code" ma:index="39" nillable="true" ma:displayName="Package Code" ma:internalName="Package_x0020_Code">
      <xsd:simpleType>
        <xsd:restriction base="dms:Text">
          <xsd:maxLength value="255"/>
        </xsd:restriction>
      </xsd:simpleType>
    </xsd:element>
    <xsd:element name="e46fe2894295491da65140ffd2369f49" ma:index="40" nillable="true" ma:taxonomy="true" ma:internalName="e46fe2894295491da65140ffd2369f49" ma:taxonomyFieldName="Function_x0020_Operations_x0020_IDB" ma:displayName="Function Operations IDB"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SISCOR_x0020_Number" ma:index="42" nillable="true" ma:displayName="SISCOR Number" ma:internalName="SISCOR_x0020_Number">
      <xsd:simpleType>
        <xsd:restriction base="dms:Text">
          <xsd:maxLength value="255"/>
        </xsd:restriction>
      </xsd:simpleType>
    </xsd:element>
    <xsd:element name="IDBDocs_x0020_Number" ma:index="43" nillable="true" ma:displayName="IDBDocs Number" ma:internalName="IDBDocs_x0020_Number">
      <xsd:simpleType>
        <xsd:restriction base="dms:Text">
          <xsd:maxLength value="255"/>
        </xsd:restriction>
      </xsd:simpleType>
    </xsd:element>
    <xsd:element name="Migration_x0020_Info" ma:index="44" nillable="true" ma:displayName="Migration Info" ma:internalName="Migration_x0020_Info">
      <xsd:simpleType>
        <xsd:restriction base="dms:Note"/>
      </xsd:simpleType>
    </xsd:element>
    <xsd:element name="Record_x0020_Number" ma:index="45" nillable="true" ma:displayName="Record Number" ma:internalName="Record_x0020_Number">
      <xsd:simpleType>
        <xsd:restriction base="dms:Text">
          <xsd:maxLength value="255"/>
        </xsd:restriction>
      </xsd:simpleType>
    </xsd:element>
    <xsd:element name="Related_x0020_SisCor_x0020_Number" ma:index="46" nillable="true" ma:displayName="Related SisCor Number" ma:internalName="Related_x0020_SisCor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1A458A224826124E8B45B1D613300CFC"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z-Disclosure Operations" ma:contentTypeID="0x0101001A458A224826124E8B45B1D613300CFC005E9617DE978D1E4AB145C1CA86900DC6" ma:contentTypeVersion="2843" ma:contentTypeDescription="A content type to manage public (operations) IDB documents" ma:contentTypeScope="" ma:versionID="06e5196abb7f1c34d3743fae14a9da6a">
  <xsd:schema xmlns:xsd="http://www.w3.org/2001/XMLSchema" xmlns:xs="http://www.w3.org/2001/XMLSchema" xmlns:p="http://schemas.microsoft.com/office/2006/metadata/properties" xmlns:ns2="cdc7663a-08f0-4737-9e8c-148ce897a09c" targetNamespace="http://schemas.microsoft.com/office/2006/metadata/properties" ma:root="true" ma:fieldsID="82af9e5c688cfa593f1a3e49721de607"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e46fe2894295491da65140ffd2369f49" minOccurs="0"/>
                <xsd:element ref="ns2:TaxCatchAll" minOccurs="0"/>
                <xsd:element ref="ns2:TaxCatchAllLabel" minOccurs="0"/>
                <xsd:element ref="ns2:Access_x0020_to_x0020_Information_x00a0_Policy"/>
                <xsd:element ref="ns2:b26cdb1da78c4bb4b1c1bac2f6ac5911" minOccurs="0"/>
                <xsd:element ref="ns2:Project_x0020_Number"/>
                <xsd:element ref="ns2:Webtopic" minOccurs="0"/>
                <xsd:element ref="ns2:Approval_x0020_Number" minOccurs="0"/>
                <xsd:element ref="ns2:Disclosure_x0020_Activity"/>
                <xsd:element ref="ns2:Document_x0020_Author" minOccurs="0"/>
                <xsd:element ref="ns2:Other_x0020_Author" minOccurs="0"/>
                <xsd:element ref="ns2:g511464f9e53401d84b16fa9b379a574" minOccurs="0"/>
                <xsd:element ref="ns2:nddeef1749674d76abdbe4b239a70bc6" minOccurs="0"/>
                <xsd:element ref="ns2:b2ec7cfb18674cb8803df6b262e8b107" minOccurs="0"/>
                <xsd:element ref="ns2:Document_x0020_Language_x0020_IDB"/>
                <xsd:element ref="ns2:Division_x0020_or_x0020_Unit"/>
                <xsd:element ref="ns2:Identifier" minOccurs="0"/>
                <xsd:element ref="ns2:Fiscal_x0020_Year_x0020_IDB" minOccurs="0"/>
                <xsd:element ref="ns2:ic46d7e087fd4a108fb86518ca413cc6" minOccurs="0"/>
                <xsd:element ref="ns2:Operation_x0020_Type" minOccurs="0"/>
                <xsd:element ref="ns2:Package_x0020_Code" minOccurs="0"/>
                <xsd:element ref="ns2:Phase" minOccurs="0"/>
                <xsd:element ref="ns2:Business_x0020_Area" minOccurs="0"/>
                <xsd:element ref="ns2:Key_x0020_Document" minOccurs="0"/>
                <xsd:element ref="ns2:Project_x0020_Document_x0020_Type" minOccurs="0"/>
                <xsd:element ref="ns2:Abstract" minOccurs="0"/>
                <xsd:element ref="ns2:Migration_x0020_Info" minOccurs="0"/>
                <xsd:element ref="ns2:SISCOR_x0020_Number" minOccurs="0"/>
                <xsd:element ref="ns2:IDBDocs_x0020_Number"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Disclosed" minOccurs="0"/>
                <xsd:element ref="ns2:Record_x0020_Number" minOccurs="0"/>
                <xsd:element ref="ns2:Related_x0020_SisCor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e46fe2894295491da65140ffd2369f49" ma:index="11" ma:taxonomy="true" ma:internalName="e46fe2894295491da65140ffd2369f49" ma:taxonomyFieldName="Function_x0020_Operations_x0020_IDB" ma:displayName="Function Operations IDB" ma:readOnly="false"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a21e8572-655e-4c0d-bfdb-c52ee7bb5839}" ma:internalName="TaxCatchAll" ma:showField="CatchAllData"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a21e8572-655e-4c0d-bfdb-c52ee7bb5839}" ma:internalName="TaxCatchAllLabel" ma:readOnly="true" ma:showField="CatchAllDataLabel"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b26cdb1da78c4bb4b1c1bac2f6ac5911" ma:index="16"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Project_x0020_Number" ma:index="18" ma:displayName="Project Number" ma:default="RG-T3105" ma:internalName="Project_x0020_Number" ma:readOnly="false">
      <xsd:simpleType>
        <xsd:restriction base="dms:Text">
          <xsd:maxLength value="255"/>
        </xsd:restriction>
      </xsd:simpleType>
    </xsd:element>
    <xsd:element name="Webtopic" ma:index="19" nillable="true" ma:displayName="Webtopic" ma:internalName="Webtopic">
      <xsd:simpleType>
        <xsd:restriction base="dms:Text">
          <xsd:maxLength value="255"/>
        </xsd:restriction>
      </xsd:simpleType>
    </xsd:element>
    <xsd:element name="Approval_x0020_Number" ma:index="20" nillable="true" ma:displayName="Approval Number" ma:internalName="Approval_x0020_Number">
      <xsd:simpleType>
        <xsd:restriction base="dms:Text">
          <xsd:maxLength value="255"/>
        </xsd:restriction>
      </xsd:simpleType>
    </xsd:element>
    <xsd:element name="Disclosure_x0020_Activity" ma:index="21" ma:displayName="Disclosure Activity" ma:internalName="Disclosure_x0020_Activity" ma:readOnly="false">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g511464f9e53401d84b16fa9b379a574" ma:index="24"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nddeef1749674d76abdbe4b239a70bc6" ma:index="26"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28"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Document_x0020_Language_x0020_IDB" ma:index="3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31" ma:displayName="Division or Unit" ma:internalName="Division_x0020_or_x0020_Unit" ma:readOnly="false">
      <xsd:simpleType>
        <xsd:restriction base="dms:Text">
          <xsd:maxLength value="255"/>
        </xsd:restriction>
      </xsd:simpleType>
    </xsd:element>
    <xsd:element name="Identifier" ma:index="32" nillable="true" ma:displayName="Identifier" ma:internalName="Identifier">
      <xsd:simpleType>
        <xsd:restriction base="dms:Text">
          <xsd:maxLength value="255"/>
        </xsd:restriction>
      </xsd:simpleType>
    </xsd:element>
    <xsd:element name="Fiscal_x0020_Year_x0020_IDB" ma:index="33" nillable="true" ma:displayName="Fiscal Year IDB" ma:internalName="Fiscal_x0020_Year_x0020_IDB">
      <xsd:simpleType>
        <xsd:restriction base="dms:Text">
          <xsd:maxLength value="255"/>
        </xsd:restriction>
      </xsd:simpleType>
    </xsd:element>
    <xsd:element name="ic46d7e087fd4a108fb86518ca413cc6" ma:index="3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Operation_x0020_Type" ma:index="36" nillable="true" ma:displayName="Operation Type" ma:default="Technical Cooperation" ma:internalName="Operation_x0020_Type">
      <xsd:simpleType>
        <xsd:restriction base="dms:Text">
          <xsd:maxLength value="255"/>
        </xsd:restriction>
      </xsd:simpleType>
    </xsd:element>
    <xsd:element name="Package_x0020_Code" ma:index="37" nillable="true" ma:displayName="Package Code" ma:internalName="Package_x0020_Code">
      <xsd:simpleType>
        <xsd:restriction base="dms:Text">
          <xsd:maxLength value="255"/>
        </xsd:restriction>
      </xsd:simpleType>
    </xsd:element>
    <xsd:element name="Phase" ma:index="38" nillable="true" ma:displayName="Phase" ma:internalName="Phase">
      <xsd:simpleType>
        <xsd:restriction base="dms:Text">
          <xsd:maxLength value="255"/>
        </xsd:restriction>
      </xsd:simpleType>
    </xsd:element>
    <xsd:element name="Business_x0020_Area" ma:index="39" nillable="true" ma:displayName="Business Area" ma:internalName="Business_x0020_Area">
      <xsd:simpleType>
        <xsd:restriction base="dms:Text">
          <xsd:maxLength value="255"/>
        </xsd:restriction>
      </xsd:simpleType>
    </xsd:element>
    <xsd:element name="Key_x0020_Document" ma:index="40" nillable="true" ma:displayName="Key Document" ma:default="0" ma:internalName="Key_x0020_Document">
      <xsd:simpleType>
        <xsd:restriction base="dms:Boolean"/>
      </xsd:simpleType>
    </xsd:element>
    <xsd:element name="Project_x0020_Document_x0020_Type" ma:index="41" nillable="true" ma:displayName="Project Document Type" ma:internalName="Project_x0020_Document_x0020_Type">
      <xsd:simpleType>
        <xsd:restriction base="dms:Text">
          <xsd:maxLength value="255"/>
        </xsd:restriction>
      </xsd:simpleType>
    </xsd:element>
    <xsd:element name="Abstract" ma:index="42" nillable="true" ma:displayName="Abstract" ma:internalName="Abstract">
      <xsd:simpleType>
        <xsd:restriction base="dms:Note"/>
      </xsd:simpleType>
    </xsd:element>
    <xsd:element name="Migration_x0020_Info" ma:index="43" nillable="true" ma:displayName="Migration Info" ma:internalName="Migration_x0020_Info">
      <xsd:simpleType>
        <xsd:restriction base="dms:Note"/>
      </xsd:simpleType>
    </xsd:element>
    <xsd:element name="SISCOR_x0020_Number" ma:index="44" nillable="true" ma:displayName="SISCOR Number" ma:internalName="SISCOR_x0020_Number">
      <xsd:simpleType>
        <xsd:restriction base="dms:Text">
          <xsd:maxLength value="255"/>
        </xsd:restriction>
      </xsd:simpleType>
    </xsd:element>
    <xsd:element name="IDBDocs_x0020_Number" ma:index="45" nillable="true" ma:displayName="IDBDocs Number" ma:internalName="IDBDocs_x0020_Number">
      <xsd:simpleType>
        <xsd:restriction base="dms:Text">
          <xsd:maxLength value="255"/>
        </xsd:restriction>
      </xsd:simpleType>
    </xsd:element>
    <xsd:element name="Editor1" ma:index="46" nillable="true" ma:displayName="Editor" ma:internalName="Editor1">
      <xsd:simpleType>
        <xsd:restriction base="dms:Text">
          <xsd:maxLength value="255"/>
        </xsd:restriction>
      </xsd:simpleType>
    </xsd:element>
    <xsd:element name="Issue_x0020_Date" ma:index="47" nillable="true" ma:displayName="Issue Date" ma:format="DateOnly" ma:internalName="Issue_x0020_Date">
      <xsd:simpleType>
        <xsd:restriction base="dms:DateTime"/>
      </xsd:simpleType>
    </xsd:element>
    <xsd:element name="Publishing_x0020_House" ma:index="48" nillable="true" ma:displayName="Publishing House" ma:internalName="Publishing_x0020_House">
      <xsd:simpleType>
        <xsd:restriction base="dms:Text">
          <xsd:maxLength value="255"/>
        </xsd:restriction>
      </xsd:simpleType>
    </xsd:element>
    <xsd:element name="KP_x0020_Topics" ma:index="49" nillable="true" ma:displayName="KP Topics" ma:internalName="KP_x0020_Topics">
      <xsd:simpleType>
        <xsd:restriction base="dms:Text">
          <xsd:maxLength value="255"/>
        </xsd:restriction>
      </xsd:simpleType>
    </xsd:element>
    <xsd:element name="Region" ma:index="50" nillable="true" ma:displayName="Region" ma:internalName="Region">
      <xsd:simpleType>
        <xsd:restriction base="dms:Text">
          <xsd:maxLength value="255"/>
        </xsd:restriction>
      </xsd:simpleType>
    </xsd:element>
    <xsd:element name="Publication_x0020_Type" ma:index="51" nillable="true" ma:displayName="Publication Type" ma:internalName="Publication_x0020_Type">
      <xsd:simpleType>
        <xsd:restriction base="dms:Text">
          <xsd:maxLength value="255"/>
        </xsd:restriction>
      </xsd:simpleType>
    </xsd:element>
    <xsd:element name="Disclosed" ma:index="52" nillable="true" ma:displayName="Disclosed" ma:default="0" ma:internalName="Disclosed">
      <xsd:simpleType>
        <xsd:restriction base="dms:Boolean"/>
      </xsd:simpleType>
    </xsd:element>
    <xsd:element name="Record_x0020_Number" ma:index="53" nillable="true" ma:displayName="Record Number" ma:internalName="Record_x0020_Number">
      <xsd:simpleType>
        <xsd:restriction base="dms:Text">
          <xsd:maxLength value="255"/>
        </xsd:restriction>
      </xsd:simpleType>
    </xsd:element>
    <xsd:element name="Related_x0020_SisCor_x0020_Number" ma:index="54" nillable="true" ma:displayName="Related SisCor Number" ma:internalName="Related_x0020_SisCor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b26cdb1da78c4bb4b1c1bac2f6ac5911 xmlns="cdc7663a-08f0-4737-9e8c-148ce897a09c">
      <Terms xmlns="http://schemas.microsoft.com/office/infopath/2007/PartnerControls"/>
    </b26cdb1da78c4bb4b1c1bac2f6ac5911>
    <ic46d7e087fd4a108fb86518ca413cc6 xmlns="cdc7663a-08f0-4737-9e8c-148ce897a09c">
      <Terms xmlns="http://schemas.microsoft.com/office/infopath/2007/PartnerControls">
        <TermInfo xmlns="http://schemas.microsoft.com/office/infopath/2007/PartnerControls">
          <TermName xmlns="http://schemas.microsoft.com/office/infopath/2007/PartnerControls">Regional</TermName>
          <TermId xmlns="http://schemas.microsoft.com/office/infopath/2007/PartnerControls">2537a5b7-6d8e-482c-94dc-32c3cc44ff65</TermId>
        </TermInfo>
      </Terms>
    </ic46d7e087fd4a108fb86518ca413cc6>
    <IDBDocs_x0020_Number xmlns="cdc7663a-08f0-4737-9e8c-148ce897a09c" xsi:nil="true"/>
    <Division_x0020_or_x0020_Unit xmlns="cdc7663a-08f0-4737-9e8c-148ce897a09c">SCL/LMK</Division_x0020_or_x0020_Unit>
    <Fiscal_x0020_Year_x0020_IDB xmlns="cdc7663a-08f0-4737-9e8c-148ce897a09c">2020</Fiscal_x0020_Year_x0020_IDB>
    <e46fe2894295491da65140ffd2369f49 xmlns="cdc7663a-08f0-4737-9e8c-148ce897a09c">
      <Terms xmlns="http://schemas.microsoft.com/office/infopath/2007/PartnerControls">
        <TermInfo xmlns="http://schemas.microsoft.com/office/infopath/2007/PartnerControls">
          <TermName xmlns="http://schemas.microsoft.com/office/infopath/2007/PartnerControls">Monitoring and Reporting</TermName>
          <TermId xmlns="http://schemas.microsoft.com/office/infopath/2007/PartnerControls">df3c2aa1-d63e-41aa-b1f5-bb15dee691ca</TermId>
        </TermInfo>
      </Terms>
    </e46fe2894295491da65140ffd2369f49>
    <Other_x0020_Author xmlns="cdc7663a-08f0-4737-9e8c-148ce897a09c" xsi:nil="true"/>
    <Migration_x0020_Info xmlns="cdc7663a-08f0-4737-9e8c-148ce897a09c" xsi:nil="true"/>
    <Approval_x0020_Number xmlns="cdc7663a-08f0-4737-9e8c-148ce897a09c">ATN/OC-16485-RG</Approval_x0020_Number>
    <Phase xmlns="cdc7663a-08f0-4737-9e8c-148ce897a09c">ACTIVE</Phase>
    <Document_x0020_Author xmlns="cdc7663a-08f0-4737-9e8c-148ce897a09c">Tapia Troncoso Waldo Andres</Document_x0020_Author>
    <b2ec7cfb18674cb8803df6b262e8b107 xmlns="cdc7663a-08f0-4737-9e8c-148ce897a09c">
      <Terms xmlns="http://schemas.microsoft.com/office/infopath/2007/PartnerControls">
        <TermInfo xmlns="http://schemas.microsoft.com/office/infopath/2007/PartnerControls">
          <TermName xmlns="http://schemas.microsoft.com/office/infopath/2007/PartnerControls">PENSIONS ＆ SOCIAL SECURITY</TermName>
          <TermId xmlns="http://schemas.microsoft.com/office/infopath/2007/PartnerControls">4b35807b-c90d-4831-b87a-a93d2a9213d9</TermId>
        </TermInfo>
      </Terms>
    </b2ec7cfb18674cb8803df6b262e8b107>
    <Business_x0020_Area xmlns="cdc7663a-08f0-4737-9e8c-148ce897a09c">Results Matrix</Business_x0020_Area>
    <Key_x0020_Document xmlns="cdc7663a-08f0-4737-9e8c-148ce897a09c">false</Key_x0020_Document>
    <Document_x0020_Language_x0020_IDB xmlns="cdc7663a-08f0-4737-9e8c-148ce897a09c">English</Document_x0020_Language_x0020_IDB>
    <Project_x0020_Document_x0020_Type xmlns="cdc7663a-08f0-4737-9e8c-148ce897a09c" xsi:nil="true"/>
    <g511464f9e53401d84b16fa9b379a574 xmlns="cdc7663a-08f0-4737-9e8c-148ce897a09c">
      <Terms xmlns="http://schemas.microsoft.com/office/infopath/2007/PartnerControls">
        <TermInfo xmlns="http://schemas.microsoft.com/office/infopath/2007/PartnerControls">
          <TermName xmlns="http://schemas.microsoft.com/office/infopath/2007/PartnerControls">RIN</TermName>
          <TermId xmlns="http://schemas.microsoft.com/office/infopath/2007/PartnerControls">1f24c1c3-8b43-4567-b6c6-b7c857230d8b</TermId>
        </TermInfo>
      </Terms>
    </g511464f9e53401d84b16fa9b379a574>
    <Related_x0020_SisCor_x0020_Number xmlns="cdc7663a-08f0-4737-9e8c-148ce897a09c" xsi:nil="true"/>
    <TaxCatchAll xmlns="cdc7663a-08f0-4737-9e8c-148ce897a09c">
      <Value>44</Value>
      <Value>94</Value>
      <Value>2</Value>
      <Value>79</Value>
      <Value>49</Value>
    </TaxCatchAll>
    <Operation_x0020_Type xmlns="cdc7663a-08f0-4737-9e8c-148ce897a09c">Technical Cooperation</Operation_x0020_Type>
    <Package_x0020_Code xmlns="cdc7663a-08f0-4737-9e8c-148ce897a09c" xsi:nil="true"/>
    <Identifier xmlns="cdc7663a-08f0-4737-9e8c-148ce897a09c" xsi:nil="true"/>
    <Project_x0020_Number xmlns="cdc7663a-08f0-4737-9e8c-148ce897a09c">RG-T3105</Project_x0020_Number>
    <nddeef1749674d76abdbe4b239a70bc6 xmlns="cdc7663a-08f0-4737-9e8c-148ce897a09c">
      <Terms xmlns="http://schemas.microsoft.com/office/infopath/2007/PartnerControls">
        <TermInfo xmlns="http://schemas.microsoft.com/office/infopath/2007/PartnerControls">
          <TermName xmlns="http://schemas.microsoft.com/office/infopath/2007/PartnerControls">SOCIAL INVESTMENT</TermName>
          <TermId xmlns="http://schemas.microsoft.com/office/infopath/2007/PartnerControls">3f908695-d5b5-49f6-941f-76876b39564f</TermId>
        </TermInfo>
      </Terms>
    </nddeef1749674d76abdbe4b239a70bc6>
    <Record_x0020_Number xmlns="cdc7663a-08f0-4737-9e8c-148ce897a09c" xsi:nil="true"/>
    <_dlc_DocId xmlns="cdc7663a-08f0-4737-9e8c-148ce897a09c">EZSHARE-1354892799-44</_dlc_DocId>
    <_dlc_DocIdUrl xmlns="cdc7663a-08f0-4737-9e8c-148ce897a09c">
      <Url>https://idbg.sharepoint.com/teams/EZ-RG-TCP/RG-T3105/_layouts/15/DocIdRedir.aspx?ID=EZSHARE-1354892799-44</Url>
      <Description>EZSHARE-1354892799-44</Description>
    </_dlc_DocIdUrl>
    <Disclosure_x0020_Activity xmlns="cdc7663a-08f0-4737-9e8c-148ce897a09c">Publication</Disclosure_x0020_Activity>
    <Issue_x0020_Date xmlns="cdc7663a-08f0-4737-9e8c-148ce897a09c" xsi:nil="true"/>
    <KP_x0020_Topics xmlns="cdc7663a-08f0-4737-9e8c-148ce897a09c" xsi:nil="true"/>
    <Disclosed xmlns="cdc7663a-08f0-4737-9e8c-148ce897a09c">false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EC807648-C29F-4DA5-B659-7FE62A1CFC93}"/>
</file>

<file path=customXml/itemProps2.xml><?xml version="1.0" encoding="utf-8"?>
<ds:datastoreItem xmlns:ds="http://schemas.openxmlformats.org/officeDocument/2006/customXml" ds:itemID="{B7C788CA-A068-433D-8DCA-BD89616B7D84}"/>
</file>

<file path=customXml/itemProps3.xml><?xml version="1.0" encoding="utf-8"?>
<ds:datastoreItem xmlns:ds="http://schemas.openxmlformats.org/officeDocument/2006/customXml" ds:itemID="{C2CC5E9F-E967-4FC4-9CFF-20439BAD6950}"/>
</file>

<file path=customXml/itemProps4.xml><?xml version="1.0" encoding="utf-8"?>
<ds:datastoreItem xmlns:ds="http://schemas.openxmlformats.org/officeDocument/2006/customXml" ds:itemID="{EB372901-59DB-4891-A578-AB991B814B35}"/>
</file>

<file path=customXml/itemProps5.xml><?xml version="1.0" encoding="utf-8"?>
<ds:datastoreItem xmlns:ds="http://schemas.openxmlformats.org/officeDocument/2006/customXml" ds:itemID="{2FB9DDB6-F84A-4F30-B406-1FE63F9ABE2E}"/>
</file>

<file path=customXml/itemProps6.xml><?xml version="1.0" encoding="utf-8"?>
<ds:datastoreItem xmlns:ds="http://schemas.openxmlformats.org/officeDocument/2006/customXml" ds:itemID="{D7396390-28B4-45E4-9AD6-D9813DAAF70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25</vt:i4>
      </vt:variant>
      <vt:variant>
        <vt:lpstr>Named Ranges</vt:lpstr>
      </vt:variant>
      <vt:variant>
        <vt:i4>3</vt:i4>
      </vt:variant>
    </vt:vector>
  </HeadingPairs>
  <TitlesOfParts>
    <vt:vector size="28" baseType="lpstr">
      <vt:lpstr>Table of Contents</vt:lpstr>
      <vt:lpstr>Environment</vt:lpstr>
      <vt:lpstr>Performance</vt:lpstr>
      <vt:lpstr>Sustainability</vt:lpstr>
      <vt:lpstr>Society Preparedness </vt:lpstr>
      <vt:lpstr>Pension System Designs -&gt;</vt:lpstr>
      <vt:lpstr>Argentina</vt:lpstr>
      <vt:lpstr>Bahamas</vt:lpstr>
      <vt:lpstr>Barbados</vt:lpstr>
      <vt:lpstr>Brazil</vt:lpstr>
      <vt:lpstr>Chile</vt:lpstr>
      <vt:lpstr>Colombia</vt:lpstr>
      <vt:lpstr>Costa Rica</vt:lpstr>
      <vt:lpstr>El Salvador</vt:lpstr>
      <vt:lpstr>Guyana</vt:lpstr>
      <vt:lpstr>Haiti</vt:lpstr>
      <vt:lpstr>Honduras</vt:lpstr>
      <vt:lpstr>Jamaica</vt:lpstr>
      <vt:lpstr>Mexico</vt:lpstr>
      <vt:lpstr>Panama</vt:lpstr>
      <vt:lpstr>Paraguay</vt:lpstr>
      <vt:lpstr>Peru</vt:lpstr>
      <vt:lpstr>Dominican Republic</vt:lpstr>
      <vt:lpstr>Trinidad and Tobago</vt:lpstr>
      <vt:lpstr>Uruguay</vt:lpstr>
      <vt:lpstr>Peru!_ftnref1</vt:lpstr>
      <vt:lpstr>Uruguay!_ftnref1</vt:lpstr>
      <vt:lpstr>Performance!OLE_LINK66</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Karina Gutiérrez Matamoros</dc:creator>
  <cp:keywords/>
  <cp:lastModifiedBy>Cabrita Felix, Carolina Cristina</cp:lastModifiedBy>
  <dcterms:created xsi:type="dcterms:W3CDTF">2020-08-25T18:55:41Z</dcterms:created>
  <dcterms:modified xsi:type="dcterms:W3CDTF">2020-12-07T20:01:42Z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TaxKeyword">
    <vt:lpwstr/>
  </property>
  <property fmtid="{D5CDD505-2E9C-101B-9397-08002B2CF9AE}" pid="4" name="Sub_x002d_Sector">
    <vt:lpwstr/>
  </property>
  <property fmtid="{D5CDD505-2E9C-101B-9397-08002B2CF9AE}" pid="5" name="TaxKeywordTaxHTField">
    <vt:lpwstr/>
  </property>
  <property fmtid="{D5CDD505-2E9C-101B-9397-08002B2CF9AE}" pid="6" name="Country">
    <vt:lpwstr>44;#Regional|2537a5b7-6d8e-482c-94dc-32c3cc44ff65</vt:lpwstr>
  </property>
  <property fmtid="{D5CDD505-2E9C-101B-9397-08002B2CF9AE}" pid="7" name="Fund_x0020_IDB">
    <vt:lpwstr/>
  </property>
  <property fmtid="{D5CDD505-2E9C-101B-9397-08002B2CF9AE}" pid="8" name="Series_x0020_Operations_x0020_IDB">
    <vt:lpwstr/>
  </property>
  <property fmtid="{D5CDD505-2E9C-101B-9397-08002B2CF9AE}" pid="9" name="Function Operations IDB">
    <vt:lpwstr>2;#Monitoring and Reporting|df3c2aa1-d63e-41aa-b1f5-bb15dee691ca</vt:lpwstr>
  </property>
  <property fmtid="{D5CDD505-2E9C-101B-9397-08002B2CF9AE}" pid="10" name="Sector_x0020_IDB">
    <vt:lpwstr/>
  </property>
  <property fmtid="{D5CDD505-2E9C-101B-9397-08002B2CF9AE}" pid="11" name="Sub-Sector">
    <vt:lpwstr>94;#PENSIONS ＆ SOCIAL SECURITY|4b35807b-c90d-4831-b87a-a93d2a9213d9</vt:lpwstr>
  </property>
  <property fmtid="{D5CDD505-2E9C-101B-9397-08002B2CF9AE}" pid="13" name="Fund IDB">
    <vt:lpwstr>49;#RIN|1f24c1c3-8b43-4567-b6c6-b7c857230d8b</vt:lpwstr>
  </property>
  <property fmtid="{D5CDD505-2E9C-101B-9397-08002B2CF9AE}" pid="14" name="Sector IDB">
    <vt:lpwstr>79;#SOCIAL INVESTMENT|3f908695-d5b5-49f6-941f-76876b39564f</vt:lpwstr>
  </property>
  <property fmtid="{D5CDD505-2E9C-101B-9397-08002B2CF9AE}" pid="15" name="_dlc_DocIdItemGuid">
    <vt:lpwstr>166b19a6-1ddd-496f-b22b-eb76c1284132</vt:lpwstr>
  </property>
  <property fmtid="{D5CDD505-2E9C-101B-9397-08002B2CF9AE}" pid="17" name="ContentTypeId">
    <vt:lpwstr>0x0101001A458A224826124E8B45B1D613300CFC005E9617DE978D1E4AB145C1CA86900DC6</vt:lpwstr>
  </property>
  <property fmtid="{D5CDD505-2E9C-101B-9397-08002B2CF9AE}" pid="18" name="Series Operations IDB">
    <vt:lpwstr/>
  </property>
</Properties>
</file>