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diagrams/data1.xml" ContentType="application/vnd.openxmlformats-officedocument.drawingml.diagramData+xml"/>
  <Override PartName="/xl/drawings/drawing6.xml" ContentType="application/vnd.openxmlformats-officedocument.drawingml.chartshapes+xml"/>
  <Override PartName="/xl/drawings/drawing5.xml" ContentType="application/vnd.openxmlformats-officedocument.drawingml.chartshapes+xml"/>
  <Override PartName="/xl/drawings/drawing8.xml" ContentType="application/vnd.openxmlformats-officedocument.drawingml.chartshapes+xml"/>
  <Override PartName="/xl/drawings/drawing13.xml" ContentType="application/vnd.openxmlformats-officedocument.drawingml.chartshapes+xml"/>
  <Override PartName="/xl/drawings/drawing3.xml" ContentType="application/vnd.openxmlformats-officedocument.drawingml.chartshapes+xml"/>
  <Override PartName="/xl/diagrams/data2.xml" ContentType="application/vnd.openxmlformats-officedocument.drawingml.diagramData+xml"/>
  <Override PartName="/xl/drawings/drawing10.xml" ContentType="application/vnd.openxmlformats-officedocument.drawingml.chartshapes+xml"/>
  <Override PartName="/xl/workbook.xml" ContentType="application/vnd.openxmlformats-officedocument.spreadsheetml.sheet.main+xml"/>
  <Override PartName="/xl/theme/theme1.xml" ContentType="application/vnd.openxmlformats-officedocument.theme+xml"/>
  <Override PartName="/xl/drawings/drawing15.xml" ContentType="application/vnd.openxmlformats-officedocument.drawing+xml"/>
  <Override PartName="/xl/worksheets/sheet4.xml" ContentType="application/vnd.openxmlformats-officedocument.spreadsheetml.worksheet+xml"/>
  <Override PartName="/xl/diagrams/layout2.xml" ContentType="application/vnd.openxmlformats-officedocument.drawingml.diagramLayout+xml"/>
  <Override PartName="/xl/diagrams/quickStyle2.xml" ContentType="application/vnd.openxmlformats-officedocument.drawingml.diagramStyle+xml"/>
  <Override PartName="/xl/diagrams/colors2.xml" ContentType="application/vnd.openxmlformats-officedocument.drawingml.diagramColors+xml"/>
  <Override PartName="/xl/diagrams/drawing2.xml" ContentType="application/vnd.ms-office.drawingml.diagramDrawing+xml"/>
  <Override PartName="/xl/worksheets/sheet3.xml" ContentType="application/vnd.openxmlformats-officedocument.spreadsheetml.worksheet+xml"/>
  <Override PartName="/xl/worksheets/sheet2.xml" ContentType="application/vnd.openxmlformats-officedocument.spreadsheetml.worksheet+xml"/>
  <Override PartName="/xl/charts/chart34.xml" ContentType="application/vnd.openxmlformats-officedocument.drawingml.chart+xml"/>
  <Override PartName="/xl/charts/chart33.xml" ContentType="application/vnd.openxmlformats-officedocument.drawingml.chart+xml"/>
  <Override PartName="/xl/drawings/drawing14.xml" ContentType="application/vnd.openxmlformats-officedocument.drawing+xml"/>
  <Override PartName="/xl/charts/chart26.xml" ContentType="application/vnd.openxmlformats-officedocument.drawingml.chart+xml"/>
  <Override PartName="/xl/worksheets/sheet1.xml" ContentType="application/vnd.openxmlformats-officedocument.spreadsheetml.worksheet+xml"/>
  <Override PartName="/xl/charts/chart28.xml" ContentType="application/vnd.openxmlformats-officedocument.drawingml.chart+xml"/>
  <Override PartName="/xl/charts/chart29.xml" ContentType="application/vnd.openxmlformats-officedocument.drawingml.chart+xml"/>
  <Override PartName="/xl/charts/chart30.xml" ContentType="application/vnd.openxmlformats-officedocument.drawingml.chart+xml"/>
  <Override PartName="/xl/charts/chart31.xml" ContentType="application/vnd.openxmlformats-officedocument.drawingml.chart+xml"/>
  <Override PartName="/xl/drawings/drawing12.xml" ContentType="application/vnd.openxmlformats-officedocument.drawing+xml"/>
  <Override PartName="/xl/charts/chart32.xml" ContentType="application/vnd.openxmlformats-officedocument.drawingml.chart+xml"/>
  <Override PartName="/xl/worksheets/sheet5.xml" ContentType="application/vnd.openxmlformats-officedocument.spreadsheetml.worksheet+xml"/>
  <Override PartName="/xl/charts/chart25.xml" ContentType="application/vnd.openxmlformats-officedocument.drawingml.chart+xml"/>
  <Override PartName="/xl/charts/chart27.xml" ContentType="application/vnd.openxmlformats-officedocument.drawingml.chart+xml"/>
  <Override PartName="/xl/charts/chart23.xml" ContentType="application/vnd.openxmlformats-officedocument.drawingml.chart+xml"/>
  <Override PartName="/xl/charts/chart2.xml" ContentType="application/vnd.openxmlformats-officedocument.drawingml.chart+xml"/>
  <Override PartName="/xl/worksheets/sheet9.xml" ContentType="application/vnd.openxmlformats-officedocument.spreadsheetml.worksheet+xml"/>
  <Override PartName="/xl/charts/chart3.xml" ContentType="application/vnd.openxmlformats-officedocument.drawingml.chart+xml"/>
  <Override PartName="/xl/worksheets/sheet8.xml" ContentType="application/vnd.openxmlformats-officedocument.spreadsheetml.worksheet+xml"/>
  <Override PartName="/xl/drawings/drawing7.xml" ContentType="application/vnd.openxmlformats-officedocument.drawing+xml"/>
  <Override PartName="/xl/charts/chart4.xml" ContentType="application/vnd.openxmlformats-officedocument.drawingml.chart+xml"/>
  <Override PartName="/xl/worksheets/sheet7.xml" ContentType="application/vnd.openxmlformats-officedocument.spreadsheetml.worksheet+xml"/>
  <Override PartName="/xl/drawings/drawing9.xml" ContentType="application/vnd.openxmlformats-officedocument.drawing+xml"/>
  <Override PartName="/xl/charts/chart5.xml" ContentType="application/vnd.openxmlformats-officedocument.drawingml.chart+xml"/>
  <Override PartName="/xl/drawings/drawing4.xml" ContentType="application/vnd.openxmlformats-officedocument.drawing+xml"/>
  <Override PartName="/xl/worksheets/sheet10.xml" ContentType="application/vnd.openxmlformats-officedocument.spreadsheetml.worksheet+xml"/>
  <Override PartName="/xl/charts/chart1.xml" ContentType="application/vnd.openxmlformats-officedocument.drawingml.chart+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worksheets/sheet11.xml" ContentType="application/vnd.openxmlformats-officedocument.spreadsheetml.worksheet+xml"/>
  <Override PartName="/xl/diagrams/layout1.xml" ContentType="application/vnd.openxmlformats-officedocument.drawingml.diagramLayout+xml"/>
  <Override PartName="/xl/diagrams/quickStyle1.xml" ContentType="application/vnd.openxmlformats-officedocument.drawingml.diagramStyle+xml"/>
  <Override PartName="/xl/diagrams/colors1.xml" ContentType="application/vnd.openxmlformats-officedocument.drawingml.diagramColors+xml"/>
  <Override PartName="/xl/diagrams/drawing1.xml" ContentType="application/vnd.ms-office.drawingml.diagramDrawing+xml"/>
  <Override PartName="/xl/drawings/drawing2.xml" ContentType="application/vnd.openxmlformats-officedocument.drawing+xml"/>
  <Override PartName="/xl/charts/chart24.xml" ContentType="application/vnd.openxmlformats-officedocument.drawingml.chart+xml"/>
  <Override PartName="/xl/worksheets/sheet6.xml" ContentType="application/vnd.openxmlformats-officedocument.spreadsheetml.worksheet+xml"/>
  <Override PartName="/xl/charts/chart22.xml" ContentType="application/vnd.openxmlformats-officedocument.drawingml.chart+xml"/>
  <Override PartName="/xl/drawings/drawing11.xml" ContentType="application/vnd.openxmlformats-officedocument.drawing+xml"/>
  <Override PartName="/xl/charts/chart15.xml" ContentType="application/vnd.openxmlformats-officedocument.drawingml.chart+xml"/>
  <Override PartName="/xl/charts/chart16.xml" ContentType="application/vnd.openxmlformats-officedocument.drawingml.chart+xml"/>
  <Override PartName="/xl/charts/chart17.xml" ContentType="application/vnd.openxmlformats-officedocument.drawingml.chart+xml"/>
  <Override PartName="/xl/charts/chart18.xml" ContentType="application/vnd.openxmlformats-officedocument.drawingml.chart+xml"/>
  <Override PartName="/xl/charts/chart19.xml" ContentType="application/vnd.openxmlformats-officedocument.drawingml.chart+xml"/>
  <Override PartName="/xl/charts/chart20.xml" ContentType="application/vnd.openxmlformats-officedocument.drawingml.chart+xml"/>
  <Override PartName="/xl/charts/chart21.xml" ContentType="application/vnd.openxmlformats-officedocument.drawingml.chart+xml"/>
  <Override PartName="/xl/charts/chart13.xml" ContentType="application/vnd.openxmlformats-officedocument.drawingml.chart+xml"/>
  <Override PartName="/xl/charts/chart14.xml" ContentType="application/vnd.openxmlformats-officedocument.drawingml.chart+xml"/>
  <Override PartName="/xl/charts/chart11.xml" ContentType="application/vnd.openxmlformats-officedocument.drawingml.chart+xml"/>
  <Override PartName="/xl/charts/chart6.xml" ContentType="application/vnd.openxmlformats-officedocument.drawingml.chart+xml"/>
  <Override PartName="/xl/charts/chart12.xml" ContentType="application/vnd.openxmlformats-officedocument.drawingml.chart+xml"/>
  <Override PartName="/xl/charts/chart8.xml" ContentType="application/vnd.openxmlformats-officedocument.drawingml.chart+xml"/>
  <Override PartName="/xl/charts/chart7.xml" ContentType="application/vnd.openxmlformats-officedocument.drawingml.chart+xml"/>
  <Override PartName="/xl/charts/chart9.xml" ContentType="application/vnd.openxmlformats-officedocument.drawingml.chart+xml"/>
  <Override PartName="/xl/charts/chart10.xml" ContentType="application/vnd.openxmlformats-officedocument.drawingml.chart+xml"/>
  <Override PartName="/docProps/app.xml" ContentType="application/vnd.openxmlformats-officedocument.extended-properties+xml"/>
  <Override PartName="/xl/calcChain.xml" ContentType="application/vnd.openxmlformats-officedocument.spreadsheetml.calcChain+xml"/>
  <Override PartName="/docProps/core.xml" ContentType="application/vnd.openxmlformats-package.core-properties+xml"/>
  <Override PartName="/customXml/itemProps5.xml" ContentType="application/vnd.openxmlformats-officedocument.customXmlProperties+xml"/>
  <Override PartName="/customXml/itemProps4.xml" ContentType="application/vnd.openxmlformats-officedocument.customXmlPropertie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6.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fileVersion appName="xl" lastEdited="5" lowestEdited="5" rupBuild="9303"/>
  <workbookPr defaultThemeVersion="124226"/>
  <bookViews>
    <workbookView xWindow="360" yWindow="345" windowWidth="18195" windowHeight="8520"/>
  </bookViews>
  <sheets>
    <sheet name="t11.1" sheetId="22" r:id="rId1"/>
    <sheet name="t11.2" sheetId="12" r:id="rId2"/>
    <sheet name="f11.1" sheetId="23" r:id="rId3"/>
    <sheet name="f11.2" sheetId="13" r:id="rId4"/>
    <sheet name="f11.3" sheetId="14" r:id="rId5"/>
    <sheet name="f11.4" sheetId="6" r:id="rId6"/>
    <sheet name="f11.5" sheetId="2" r:id="rId7"/>
    <sheet name="ReasonsNotHavAcc" sheetId="9" state="hidden" r:id="rId8"/>
    <sheet name="f11.6" sheetId="1" r:id="rId9"/>
    <sheet name="f11.7" sheetId="7" r:id="rId10"/>
    <sheet name="f11.8" sheetId="24" r:id="rId11"/>
  </sheets>
  <calcPr calcId="145621"/>
</workbook>
</file>

<file path=xl/calcChain.xml><?xml version="1.0" encoding="utf-8"?>
<calcChain xmlns="http://schemas.openxmlformats.org/spreadsheetml/2006/main">
  <c r="F46" i="7" l="1"/>
  <c r="F45" i="7"/>
  <c r="D4" i="1" l="1"/>
  <c r="D5" i="1"/>
  <c r="D6" i="1"/>
  <c r="D3" i="1"/>
  <c r="D3" i="6"/>
  <c r="D4" i="6"/>
  <c r="D5" i="6"/>
  <c r="D2" i="6"/>
</calcChain>
</file>

<file path=xl/sharedStrings.xml><?xml version="1.0" encoding="utf-8"?>
<sst xmlns="http://schemas.openxmlformats.org/spreadsheetml/2006/main" count="377" uniqueCount="148">
  <si>
    <t>region_idb</t>
  </si>
  <si>
    <t>Advanced Economies</t>
  </si>
  <si>
    <t>Emerging Asia</t>
  </si>
  <si>
    <t>LAC-26</t>
  </si>
  <si>
    <t>Sub-Saharan Africa</t>
  </si>
  <si>
    <t>Dif</t>
  </si>
  <si>
    <t>country</t>
  </si>
  <si>
    <t>year</t>
  </si>
  <si>
    <t>data549</t>
  </si>
  <si>
    <t>Argentina</t>
  </si>
  <si>
    <t>Bolivia</t>
  </si>
  <si>
    <t>Brazil</t>
  </si>
  <si>
    <t>Chile</t>
  </si>
  <si>
    <t>Dominican Republic</t>
  </si>
  <si>
    <t>El Salvador</t>
  </si>
  <si>
    <t>Jamaica</t>
  </si>
  <si>
    <t>Mexico</t>
  </si>
  <si>
    <t>Panama</t>
  </si>
  <si>
    <t>Uruguay</t>
  </si>
  <si>
    <t>DOM</t>
  </si>
  <si>
    <t>ARG</t>
  </si>
  <si>
    <t>MEX</t>
  </si>
  <si>
    <t>PAN</t>
  </si>
  <si>
    <t>SLV</t>
  </si>
  <si>
    <t>JAM</t>
  </si>
  <si>
    <t>BOL</t>
  </si>
  <si>
    <t>lab_lac</t>
  </si>
  <si>
    <t>Burundi</t>
  </si>
  <si>
    <t>Benin</t>
  </si>
  <si>
    <t>Burkina Faso</t>
  </si>
  <si>
    <t>Botswana</t>
  </si>
  <si>
    <t>CHL</t>
  </si>
  <si>
    <t>Cameroon</t>
  </si>
  <si>
    <t>Congo, Rep.</t>
  </si>
  <si>
    <t>Colombia</t>
  </si>
  <si>
    <t>COL</t>
  </si>
  <si>
    <t>Gabon</t>
  </si>
  <si>
    <t>Ghana</t>
  </si>
  <si>
    <t>Guinea</t>
  </si>
  <si>
    <t>Guatemala</t>
  </si>
  <si>
    <t>GTM</t>
  </si>
  <si>
    <t>Honduras</t>
  </si>
  <si>
    <t>HND</t>
  </si>
  <si>
    <t>Haiti</t>
  </si>
  <si>
    <t>HTI</t>
  </si>
  <si>
    <t>Indonesia</t>
  </si>
  <si>
    <t>Kenya</t>
  </si>
  <si>
    <t>Madagascar</t>
  </si>
  <si>
    <t>Mali</t>
  </si>
  <si>
    <t>Malawi</t>
  </si>
  <si>
    <t>Malaysia</t>
  </si>
  <si>
    <t>Namibia</t>
  </si>
  <si>
    <t>Niger</t>
  </si>
  <si>
    <t>Nigeria</t>
  </si>
  <si>
    <t>Nicaragua</t>
  </si>
  <si>
    <t>NIC</t>
  </si>
  <si>
    <t>Peru</t>
  </si>
  <si>
    <t>PER</t>
  </si>
  <si>
    <t>Rwanda</t>
  </si>
  <si>
    <t>Senegal</t>
  </si>
  <si>
    <t>Chad</t>
  </si>
  <si>
    <t>Togo</t>
  </si>
  <si>
    <t>Thailand</t>
  </si>
  <si>
    <t>Tanzania</t>
  </si>
  <si>
    <t>Uganda</t>
  </si>
  <si>
    <t>URY</t>
  </si>
  <si>
    <t>Venezuela</t>
  </si>
  <si>
    <t>VEN</t>
  </si>
  <si>
    <t>South Africa</t>
  </si>
  <si>
    <t>Congo, Dem. Rep.</t>
  </si>
  <si>
    <t>Zambia</t>
  </si>
  <si>
    <t>Zimbabwe</t>
  </si>
  <si>
    <t>lack_money2011</t>
  </si>
  <si>
    <t>family_has2011</t>
  </si>
  <si>
    <t>lack_money2014</t>
  </si>
  <si>
    <t>family_has2014</t>
  </si>
  <si>
    <t>far_away</t>
  </si>
  <si>
    <t>too_expensive</t>
  </si>
  <si>
    <t>documentation</t>
  </si>
  <si>
    <t>no_trust</t>
  </si>
  <si>
    <t>religious_reasons</t>
  </si>
  <si>
    <t>lack_moneychg</t>
  </si>
  <si>
    <t>family_haschg</t>
  </si>
  <si>
    <t>Change</t>
  </si>
  <si>
    <t>lack_money</t>
  </si>
  <si>
    <t>family_has</t>
  </si>
  <si>
    <t>far_away2011</t>
  </si>
  <si>
    <t>too_expensive2011</t>
  </si>
  <si>
    <t>documentation2011</t>
  </si>
  <si>
    <t>no_trust2011</t>
  </si>
  <si>
    <t>religious_reasons2011</t>
  </si>
  <si>
    <t>far_away2014</t>
  </si>
  <si>
    <t>too_expensive2014</t>
  </si>
  <si>
    <t>documentation2014</t>
  </si>
  <si>
    <t>no_trust2014</t>
  </si>
  <si>
    <t>religious_reasons2014</t>
  </si>
  <si>
    <t>far_awaychg</t>
  </si>
  <si>
    <t>too_expensivechg</t>
  </si>
  <si>
    <t>documentationchg</t>
  </si>
  <si>
    <t>no_trustchg</t>
  </si>
  <si>
    <t>religious_reasonschg</t>
  </si>
  <si>
    <t>Far away</t>
  </si>
  <si>
    <t>Too expensive</t>
  </si>
  <si>
    <t>Lack of documentation</t>
  </si>
  <si>
    <t>Religious reasons</t>
  </si>
  <si>
    <t>No trust</t>
  </si>
  <si>
    <t>Reasons for not having an account</t>
  </si>
  <si>
    <t>Account Penetration: 2011 vs 2014</t>
  </si>
  <si>
    <t xml:space="preserve">Saving through Formal Accounts: 2011 vs 2014 </t>
  </si>
  <si>
    <t>Agents per 1000 sq km</t>
  </si>
  <si>
    <t>Ecuador</t>
  </si>
  <si>
    <t>Paraguay</t>
  </si>
  <si>
    <t>East Asia and Pacific</t>
  </si>
  <si>
    <t>Eastern Europe and Central Asia</t>
  </si>
  <si>
    <t>Latin America and the Caribbean</t>
  </si>
  <si>
    <t>Middle East and North Africa</t>
  </si>
  <si>
    <t>South Asia</t>
  </si>
  <si>
    <t>Developed countries</t>
  </si>
  <si>
    <t>Mean</t>
  </si>
  <si>
    <t>Median</t>
  </si>
  <si>
    <t>Latin American and the Caribbean</t>
  </si>
  <si>
    <t>Region</t>
  </si>
  <si>
    <t>Latin America and the Caribbean (19 countries)</t>
  </si>
  <si>
    <t>Advanced Economies             (8 countries)</t>
  </si>
  <si>
    <t>Sub-Saharan Africa                     (15 countries)</t>
  </si>
  <si>
    <t>Advanced economies</t>
  </si>
  <si>
    <t>Other emerging countries</t>
  </si>
  <si>
    <r>
      <rPr>
        <i/>
        <sz val="10"/>
        <color theme="1"/>
        <rFont val="Times New Roman"/>
        <family val="1"/>
      </rPr>
      <t xml:space="preserve">Source: </t>
    </r>
    <r>
      <rPr>
        <sz val="10"/>
        <color theme="1"/>
        <rFont val="Times New Roman"/>
        <family val="1"/>
      </rPr>
      <t>Authors' elaboration.</t>
    </r>
  </si>
  <si>
    <r>
      <rPr>
        <i/>
        <sz val="10"/>
        <color theme="1"/>
        <rFont val="Times New Roman"/>
        <family val="1"/>
      </rPr>
      <t>Source:</t>
    </r>
    <r>
      <rPr>
        <sz val="10"/>
        <color theme="1"/>
        <rFont val="Times New Roman"/>
        <family val="1"/>
      </rPr>
      <t xml:space="preserve"> Author's elaboration.</t>
    </r>
  </si>
  <si>
    <r>
      <t>Depth of credit information index</t>
    </r>
    <r>
      <rPr>
        <b/>
        <vertAlign val="superscript"/>
        <sz val="12"/>
        <rFont val="Times New Roman"/>
        <family val="1"/>
      </rPr>
      <t>a</t>
    </r>
    <r>
      <rPr>
        <b/>
        <sz val="12"/>
        <rFont val="Times New Roman"/>
        <family val="1"/>
      </rPr>
      <t xml:space="preserve"> (0-8)</t>
    </r>
  </si>
  <si>
    <r>
      <t>Strength of legal rights index</t>
    </r>
    <r>
      <rPr>
        <b/>
        <vertAlign val="superscript"/>
        <sz val="12"/>
        <rFont val="Times New Roman"/>
        <family val="1"/>
      </rPr>
      <t>b</t>
    </r>
    <r>
      <rPr>
        <b/>
        <sz val="12"/>
        <rFont val="Times New Roman"/>
        <family val="1"/>
      </rPr>
      <t xml:space="preserve"> (0-12)</t>
    </r>
  </si>
  <si>
    <t>Agents per 100,000  inhabitants</t>
  </si>
  <si>
    <t>mobacc3</t>
  </si>
  <si>
    <t>data379</t>
  </si>
  <si>
    <t>BRA</t>
  </si>
  <si>
    <t>Mauritius</t>
  </si>
  <si>
    <t>Singapore</t>
  </si>
  <si>
    <t>Figure 11.7 Penetration and Use of Mobile Accounts</t>
  </si>
  <si>
    <t xml:space="preserve"> Emerging Asia                        (8 countries)</t>
  </si>
  <si>
    <t>Figure 11.1 The Vicious Circle of Low Saving and Inefficient Financial Intermediation</t>
  </si>
  <si>
    <t xml:space="preserve">Figure 11.8 The Virtuous Circle of High Saving and Efficient Financial Intermediation
</t>
  </si>
  <si>
    <t>Notes: a. Depth of credit information index measures rules affecting the scope, accessibility, and quality of credit information available through public or private credit registries. The index ranges from 0 to 8, with higher values indicating the availability of more credit information, from either a public registry or a private bureau, to facilitate lending decisions. b. Strength of legal rights index measures the degree to which collateral and bankruptcy laws protect the rights of borrowers and lenders and thus facilitate lending. The index ranges from 0 to 12, with higher scores indicating that these laws are better designed to expand access to credit.
See endnote 3 of chapter 2 for the list of countries in advanced economies and Latin America and the Caribbean. Other emerging economies includes countries from emerging Asia and Sub-Saharan Africa.</t>
  </si>
  <si>
    <r>
      <rPr>
        <i/>
        <sz val="10"/>
        <rFont val="Times New Roman"/>
        <family val="1"/>
      </rPr>
      <t>Source:</t>
    </r>
    <r>
      <rPr>
        <sz val="10"/>
        <rFont val="Times New Roman"/>
        <family val="1"/>
      </rPr>
      <t xml:space="preserve"> Authors' calculations based on World Bank (2016).</t>
    </r>
  </si>
  <si>
    <r>
      <rPr>
        <i/>
        <sz val="10"/>
        <color theme="1"/>
        <rFont val="Times New Roman"/>
        <family val="1"/>
      </rPr>
      <t>Source:</t>
    </r>
    <r>
      <rPr>
        <sz val="10"/>
        <color theme="1"/>
        <rFont val="Times New Roman"/>
        <family val="1"/>
      </rPr>
      <t xml:space="preserve"> Authors' calculations based on Cámara, Tuesta and Urbiola (2015) and the World Development Indicators.</t>
    </r>
  </si>
  <si>
    <r>
      <rPr>
        <i/>
        <sz val="10"/>
        <color theme="1"/>
        <rFont val="Times New Roman"/>
        <family val="1"/>
      </rPr>
      <t>Note:</t>
    </r>
    <r>
      <rPr>
        <sz val="10"/>
        <color theme="1"/>
        <rFont val="Times New Roman"/>
        <family val="1"/>
      </rPr>
      <t xml:space="preserve"> Developed countries include Australia, Canada, New Zealand, United States and Western Europe. Data for regions correspond to 2014; data for individual countries are for 2013.</t>
    </r>
  </si>
  <si>
    <t>Table 11.1 Institutional Credit Market Indicators, Average 2014-2016</t>
  </si>
  <si>
    <t xml:space="preserve">Table 11.2 Coverage of Bank Agents, Select Latin American Countries and Various Regions </t>
  </si>
  <si>
    <t xml:space="preserve"> </t>
  </si>
</sst>
</file>

<file path=xl/styles.xml><?xml version="1.0" encoding="utf-8"?>
<styleSheet xmlns="http://schemas.openxmlformats.org/spreadsheetml/2006/main" xmlns:mc="http://schemas.openxmlformats.org/markup-compatibility/2006" xmlns:x14ac="http://schemas.microsoft.com/office/spreadsheetml/2009/9/ac" mc:Ignorable="x14ac">
  <numFmts count="1">
    <numFmt numFmtId="164" formatCode="0.0"/>
  </numFmts>
  <fonts count="21" x14ac:knownFonts="1">
    <font>
      <sz val="11"/>
      <color theme="1"/>
      <name val="Calibri"/>
      <family val="2"/>
      <scheme val="minor"/>
    </font>
    <font>
      <b/>
      <sz val="11"/>
      <color theme="1"/>
      <name val="Calibri"/>
      <family val="2"/>
      <scheme val="minor"/>
    </font>
    <font>
      <b/>
      <sz val="14"/>
      <color theme="1"/>
      <name val="Calibri"/>
      <family val="2"/>
      <scheme val="minor"/>
    </font>
    <font>
      <sz val="12"/>
      <color theme="1"/>
      <name val="Times New Roman"/>
      <family val="1"/>
    </font>
    <font>
      <b/>
      <sz val="12"/>
      <color theme="1"/>
      <name val="Times New Roman"/>
      <family val="1"/>
    </font>
    <font>
      <sz val="11"/>
      <color theme="1"/>
      <name val="Calibri"/>
      <family val="2"/>
      <scheme val="minor"/>
    </font>
    <font>
      <sz val="11"/>
      <color theme="1"/>
      <name val="Times New Roman"/>
      <family val="1"/>
    </font>
    <font>
      <sz val="11"/>
      <name val="Calibri"/>
      <family val="2"/>
      <scheme val="minor"/>
    </font>
    <font>
      <b/>
      <sz val="14"/>
      <name val="Calibri"/>
      <family val="2"/>
      <scheme val="minor"/>
    </font>
    <font>
      <b/>
      <sz val="16"/>
      <color theme="1"/>
      <name val="Calibri"/>
      <family val="2"/>
      <scheme val="minor"/>
    </font>
    <font>
      <sz val="10"/>
      <name val="Arial"/>
      <family val="2"/>
    </font>
    <font>
      <sz val="10"/>
      <name val="Times New Roman"/>
      <family val="1"/>
    </font>
    <font>
      <b/>
      <sz val="14"/>
      <name val="Times New Roman"/>
      <family val="1"/>
    </font>
    <font>
      <sz val="10"/>
      <color theme="1"/>
      <name val="Times New Roman"/>
      <family val="1"/>
    </font>
    <font>
      <i/>
      <sz val="10"/>
      <name val="Times New Roman"/>
      <family val="1"/>
    </font>
    <font>
      <b/>
      <sz val="12"/>
      <name val="Times New Roman"/>
      <family val="1"/>
    </font>
    <font>
      <b/>
      <vertAlign val="superscript"/>
      <sz val="12"/>
      <name val="Times New Roman"/>
      <family val="1"/>
    </font>
    <font>
      <sz val="12"/>
      <name val="Times New Roman"/>
      <family val="1"/>
    </font>
    <font>
      <b/>
      <sz val="14"/>
      <color theme="1"/>
      <name val="Times New Roman"/>
      <family val="1"/>
    </font>
    <font>
      <i/>
      <sz val="10"/>
      <color theme="1"/>
      <name val="Times New Roman"/>
      <family val="1"/>
    </font>
    <font>
      <sz val="10"/>
      <color rgb="FF000000"/>
      <name val="Times New Roman"/>
      <family val="1"/>
    </font>
  </fonts>
  <fills count="4">
    <fill>
      <patternFill patternType="none"/>
    </fill>
    <fill>
      <patternFill patternType="gray125"/>
    </fill>
    <fill>
      <patternFill patternType="solid">
        <fgColor theme="0"/>
        <bgColor indexed="64"/>
      </patternFill>
    </fill>
    <fill>
      <patternFill patternType="solid">
        <fgColor theme="0" tint="-0.249977111117893"/>
        <bgColor indexed="64"/>
      </patternFill>
    </fill>
  </fills>
  <borders count="5">
    <border>
      <left/>
      <right/>
      <top/>
      <bottom/>
      <diagonal/>
    </border>
    <border>
      <left/>
      <right/>
      <top style="thin">
        <color indexed="64"/>
      </top>
      <bottom/>
      <diagonal/>
    </border>
    <border>
      <left/>
      <right/>
      <top/>
      <bottom style="double">
        <color indexed="64"/>
      </bottom>
      <diagonal/>
    </border>
    <border>
      <left/>
      <right/>
      <top/>
      <bottom style="thin">
        <color indexed="64"/>
      </bottom>
      <diagonal/>
    </border>
    <border>
      <left/>
      <right/>
      <top style="thin">
        <color indexed="64"/>
      </top>
      <bottom style="thin">
        <color indexed="64"/>
      </bottom>
      <diagonal/>
    </border>
  </borders>
  <cellStyleXfs count="3">
    <xf numFmtId="0" fontId="0" fillId="0" borderId="0"/>
    <xf numFmtId="9" fontId="5" fillId="0" borderId="0" applyFont="0" applyFill="0" applyBorder="0" applyAlignment="0" applyProtection="0"/>
    <xf numFmtId="0" fontId="10" fillId="0" borderId="0"/>
  </cellStyleXfs>
  <cellXfs count="49">
    <xf numFmtId="0" fontId="0" fillId="0" borderId="0" xfId="0"/>
    <xf numFmtId="0" fontId="1" fillId="0" borderId="0" xfId="0" applyFont="1"/>
    <xf numFmtId="0" fontId="0" fillId="2" borderId="0" xfId="0" applyFill="1"/>
    <xf numFmtId="0" fontId="2" fillId="2" borderId="0" xfId="0" applyFont="1" applyFill="1"/>
    <xf numFmtId="0" fontId="4" fillId="0" borderId="0" xfId="0" applyFont="1" applyAlignment="1">
      <alignment horizontal="left" vertical="center"/>
    </xf>
    <xf numFmtId="0" fontId="4" fillId="0" borderId="0" xfId="0" applyFont="1"/>
    <xf numFmtId="0" fontId="0" fillId="2" borderId="0" xfId="0" applyFill="1" applyAlignment="1">
      <alignment horizontal="center"/>
    </xf>
    <xf numFmtId="0" fontId="0" fillId="0" borderId="0" xfId="0" applyAlignment="1">
      <alignment horizontal="center"/>
    </xf>
    <xf numFmtId="0" fontId="6" fillId="2" borderId="0" xfId="0" applyFont="1" applyFill="1"/>
    <xf numFmtId="0" fontId="7" fillId="0" borderId="0" xfId="0" applyFont="1" applyFill="1"/>
    <xf numFmtId="0" fontId="8" fillId="0" borderId="0" xfId="0" applyFont="1" applyFill="1"/>
    <xf numFmtId="0" fontId="9" fillId="0" borderId="0" xfId="0" applyFont="1"/>
    <xf numFmtId="9" fontId="0" fillId="0" borderId="0" xfId="1" applyFont="1"/>
    <xf numFmtId="0" fontId="11" fillId="0" borderId="0" xfId="2" applyFont="1"/>
    <xf numFmtId="0" fontId="11" fillId="0" borderId="0" xfId="2" applyFont="1" applyAlignment="1">
      <alignment vertical="top" wrapText="1"/>
    </xf>
    <xf numFmtId="0" fontId="0" fillId="3" borderId="0" xfId="0" applyFill="1"/>
    <xf numFmtId="0" fontId="12" fillId="2" borderId="0" xfId="0" applyFont="1" applyFill="1" applyAlignment="1">
      <alignment vertical="center"/>
    </xf>
    <xf numFmtId="0" fontId="13" fillId="2" borderId="0" xfId="0" applyFont="1" applyFill="1"/>
    <xf numFmtId="0" fontId="15" fillId="0" borderId="4" xfId="2" applyFont="1" applyBorder="1"/>
    <xf numFmtId="0" fontId="15" fillId="0" borderId="4" xfId="2" applyFont="1" applyBorder="1" applyAlignment="1">
      <alignment horizontal="center" wrapText="1"/>
    </xf>
    <xf numFmtId="0" fontId="15" fillId="0" borderId="0" xfId="2" applyFont="1"/>
    <xf numFmtId="164" fontId="17" fillId="0" borderId="0" xfId="2" applyNumberFormat="1" applyFont="1" applyAlignment="1">
      <alignment horizontal="center"/>
    </xf>
    <xf numFmtId="0" fontId="15" fillId="0" borderId="3" xfId="2" applyFont="1" applyBorder="1"/>
    <xf numFmtId="164" fontId="17" fillId="0" borderId="3" xfId="2" applyNumberFormat="1" applyFont="1" applyBorder="1" applyAlignment="1">
      <alignment horizontal="center"/>
    </xf>
    <xf numFmtId="0" fontId="12" fillId="0" borderId="0" xfId="2" applyFont="1"/>
    <xf numFmtId="0" fontId="4" fillId="2" borderId="1" xfId="0" applyFont="1" applyFill="1" applyBorder="1"/>
    <xf numFmtId="0" fontId="3" fillId="2" borderId="2" xfId="0" applyFont="1" applyFill="1" applyBorder="1"/>
    <xf numFmtId="0" fontId="3" fillId="2" borderId="0" xfId="0" applyFont="1" applyFill="1"/>
    <xf numFmtId="164" fontId="3" fillId="2" borderId="0" xfId="0" applyNumberFormat="1" applyFont="1" applyFill="1" applyAlignment="1">
      <alignment horizontal="center"/>
    </xf>
    <xf numFmtId="0" fontId="3" fillId="2" borderId="0" xfId="0" applyFont="1" applyFill="1" applyAlignment="1">
      <alignment horizontal="center"/>
    </xf>
    <xf numFmtId="0" fontId="3" fillId="2" borderId="3" xfId="0" applyFont="1" applyFill="1" applyBorder="1" applyAlignment="1">
      <alignment vertical="top"/>
    </xf>
    <xf numFmtId="164" fontId="3" fillId="2" borderId="3" xfId="0" applyNumberFormat="1" applyFont="1" applyFill="1" applyBorder="1" applyAlignment="1">
      <alignment horizontal="center" vertical="top"/>
    </xf>
    <xf numFmtId="0" fontId="18" fillId="0" borderId="0" xfId="0" applyFont="1" applyAlignment="1">
      <alignment horizontal="left" vertical="top"/>
    </xf>
    <xf numFmtId="0" fontId="6" fillId="0" borderId="0" xfId="0" applyFont="1"/>
    <xf numFmtId="0" fontId="13" fillId="0" borderId="0" xfId="0" applyFont="1"/>
    <xf numFmtId="0" fontId="18" fillId="2" borderId="0" xfId="0" applyFont="1" applyFill="1" applyAlignment="1"/>
    <xf numFmtId="0" fontId="6" fillId="2" borderId="0" xfId="0" applyFont="1" applyFill="1" applyAlignment="1"/>
    <xf numFmtId="0" fontId="19" fillId="0" borderId="0" xfId="0" applyFont="1"/>
    <xf numFmtId="0" fontId="18" fillId="2" borderId="0" xfId="0" applyFont="1" applyFill="1"/>
    <xf numFmtId="0" fontId="0" fillId="2" borderId="0" xfId="0" applyFill="1" applyAlignment="1"/>
    <xf numFmtId="0" fontId="20" fillId="2" borderId="0" xfId="0" applyFont="1" applyFill="1" applyAlignment="1">
      <alignment vertical="top"/>
    </xf>
    <xf numFmtId="0" fontId="19" fillId="2" borderId="0" xfId="0" applyFont="1" applyFill="1"/>
    <xf numFmtId="0" fontId="11" fillId="0" borderId="0" xfId="2" applyFont="1" applyAlignment="1">
      <alignment horizontal="left" vertical="top" wrapText="1"/>
    </xf>
    <xf numFmtId="0" fontId="4" fillId="2" borderId="1" xfId="0" applyFont="1" applyFill="1" applyBorder="1" applyAlignment="1">
      <alignment horizontal="center" vertical="center" wrapText="1"/>
    </xf>
    <xf numFmtId="0" fontId="4" fillId="2" borderId="2" xfId="0" applyFont="1" applyFill="1" applyBorder="1" applyAlignment="1">
      <alignment horizontal="center" vertical="center" wrapText="1"/>
    </xf>
    <xf numFmtId="0" fontId="13" fillId="2" borderId="0" xfId="0" applyFont="1" applyFill="1" applyAlignment="1">
      <alignment horizontal="left" wrapText="1"/>
    </xf>
    <xf numFmtId="0" fontId="13" fillId="2" borderId="0" xfId="0" applyFont="1" applyFill="1" applyAlignment="1">
      <alignment horizontal="left" vertical="top" wrapText="1"/>
    </xf>
    <xf numFmtId="0" fontId="1" fillId="0" borderId="0" xfId="0" applyFont="1" applyAlignment="1">
      <alignment wrapText="1"/>
    </xf>
    <xf numFmtId="2" fontId="0" fillId="0" borderId="0" xfId="0" applyNumberFormat="1"/>
  </cellXfs>
  <cellStyles count="3">
    <cellStyle name="Normal" xfId="0" builtinId="0"/>
    <cellStyle name="Normal 2" xfId="2"/>
    <cellStyle name="Percent" xfId="1" builtinId="5"/>
  </cellStyles>
  <dxfs count="0"/>
  <tableStyles count="0" defaultTableStyle="TableStyleMedium2" defaultPivotStyle="PivotStyleLight16"/>
  <extLst>
    <ext xmlns:x14="http://schemas.microsoft.com/office/spreadsheetml/2009/9/main" uri="{EB79DEF2-80B8-43e5-95BD-54CBDDF9020C}">
      <x14:slicerStyles defaultSlicerStyle="SlicerStyleLight1"/>
    </ext>
  </extLst>
</styleSheet>
</file>

<file path=xl/_rels/workbook.xml.rels><?xml version="1.0" encoding="UTF-8" standalone="yes"?>
<Relationships xmlns="http://schemas.openxmlformats.org/package/2006/relationships"><Relationship Id="rId8" Type="http://schemas.openxmlformats.org/officeDocument/2006/relationships/worksheet" Target="worksheets/sheet8.xml"/><Relationship Id="rId13" Type="http://schemas.openxmlformats.org/officeDocument/2006/relationships/styles" Target="styles.xml"/><Relationship Id="rId18" Type="http://schemas.openxmlformats.org/officeDocument/2006/relationships/customXml" Target="../customXml/item3.xml"/><Relationship Id="rId3" Type="http://schemas.openxmlformats.org/officeDocument/2006/relationships/worksheet" Target="worksheets/sheet3.xml"/><Relationship Id="rId21" Type="http://schemas.openxmlformats.org/officeDocument/2006/relationships/customXml" Target="../customXml/item6.xml"/><Relationship Id="rId7" Type="http://schemas.openxmlformats.org/officeDocument/2006/relationships/worksheet" Target="worksheets/sheet7.xml"/><Relationship Id="rId12" Type="http://schemas.openxmlformats.org/officeDocument/2006/relationships/theme" Target="theme/theme1.xml"/><Relationship Id="rId17" Type="http://schemas.openxmlformats.org/officeDocument/2006/relationships/customXml" Target="../customXml/item2.xml"/><Relationship Id="rId2" Type="http://schemas.openxmlformats.org/officeDocument/2006/relationships/worksheet" Target="worksheets/sheet2.xml"/><Relationship Id="rId16" Type="http://schemas.openxmlformats.org/officeDocument/2006/relationships/customXml" Target="../customXml/item1.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worksheet" Target="worksheets/sheet11.xml"/><Relationship Id="rId5" Type="http://schemas.openxmlformats.org/officeDocument/2006/relationships/worksheet" Target="worksheets/sheet5.xml"/><Relationship Id="rId15" Type="http://schemas.openxmlformats.org/officeDocument/2006/relationships/calcChain" Target="calcChain.xml"/><Relationship Id="rId10" Type="http://schemas.openxmlformats.org/officeDocument/2006/relationships/worksheet" Target="worksheets/sheet10.xml"/><Relationship Id="rId19" Type="http://schemas.openxmlformats.org/officeDocument/2006/relationships/customXml" Target="../customXml/item4.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sharedStrings" Target="sharedStrings.xml"/></Relationships>
</file>

<file path=xl/charts/_rels/chart1.xml.rels><?xml version="1.0" encoding="UTF-8" standalone="yes"?>
<Relationships xmlns="http://schemas.openxmlformats.org/package/2006/relationships"><Relationship Id="rId1" Type="http://schemas.openxmlformats.org/officeDocument/2006/relationships/chartUserShapes" Target="../drawings/drawing3.xml"/></Relationships>
</file>

<file path=xl/charts/_rels/chart2.xml.rels><?xml version="1.0" encoding="UTF-8" standalone="yes"?>
<Relationships xmlns="http://schemas.openxmlformats.org/package/2006/relationships"><Relationship Id="rId1" Type="http://schemas.openxmlformats.org/officeDocument/2006/relationships/chartUserShapes" Target="../drawings/drawing5.xml"/></Relationships>
</file>

<file path=xl/charts/_rels/chart3.xml.rels><?xml version="1.0" encoding="UTF-8" standalone="yes"?>
<Relationships xmlns="http://schemas.openxmlformats.org/package/2006/relationships"><Relationship Id="rId1" Type="http://schemas.openxmlformats.org/officeDocument/2006/relationships/chartUserShapes" Target="../drawings/drawing6.xml"/></Relationships>
</file>

<file path=xl/charts/_rels/chart4.xml.rels><?xml version="1.0" encoding="UTF-8" standalone="yes"?>
<Relationships xmlns="http://schemas.openxmlformats.org/package/2006/relationships"><Relationship Id="rId1" Type="http://schemas.openxmlformats.org/officeDocument/2006/relationships/chartUserShapes" Target="../drawings/drawing8.xml"/></Relationships>
</file>

<file path=xl/charts/_rels/chart5.xml.rels><?xml version="1.0" encoding="UTF-8" standalone="yes"?>
<Relationships xmlns="http://schemas.openxmlformats.org/package/2006/relationships"><Relationship Id="rId1" Type="http://schemas.openxmlformats.org/officeDocument/2006/relationships/chartUserShapes" Target="../drawings/drawing10.xml"/></Relationships>
</file>

<file path=xl/charts/_rels/chart32.xml.rels><?xml version="1.0" encoding="UTF-8" standalone="yes"?>
<Relationships xmlns="http://schemas.openxmlformats.org/package/2006/relationships"><Relationship Id="rId1" Type="http://schemas.openxmlformats.org/officeDocument/2006/relationships/chartUserShapes" Target="../drawings/drawing13.xml"/></Relationships>
</file>

<file path=xl/charts/chart1.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a:lstStyle/>
          <a:p>
            <a:pPr>
              <a:defRPr/>
            </a:pPr>
            <a:r>
              <a:rPr lang="en-US"/>
              <a:t>Figure 11.2 The Spread between Lending and Deposits by Region, 2006-13  </a:t>
            </a:r>
          </a:p>
          <a:p>
            <a:pPr>
              <a:defRPr/>
            </a:pPr>
            <a:r>
              <a:rPr lang="en-US"/>
              <a:t>Average</a:t>
            </a:r>
          </a:p>
        </c:rich>
      </c:tx>
      <c:layout/>
      <c:overlay val="0"/>
    </c:title>
    <c:autoTitleDeleted val="0"/>
    <c:plotArea>
      <c:layout>
        <c:manualLayout>
          <c:layoutTarget val="inner"/>
          <c:xMode val="edge"/>
          <c:yMode val="edge"/>
          <c:x val="8.4519625073227883E-2"/>
          <c:y val="0.10846456692913385"/>
          <c:w val="0.89937024018746337"/>
          <c:h val="0.60122638271910922"/>
        </c:manualLayout>
      </c:layout>
      <c:barChart>
        <c:barDir val="col"/>
        <c:grouping val="clustered"/>
        <c:varyColors val="0"/>
        <c:ser>
          <c:idx val="0"/>
          <c:order val="0"/>
          <c:tx>
            <c:strRef>
              <c:f>'f11.2'!$B$2</c:f>
              <c:strCache>
                <c:ptCount val="1"/>
                <c:pt idx="0">
                  <c:v>Mean</c:v>
                </c:pt>
              </c:strCache>
            </c:strRef>
          </c:tx>
          <c:invertIfNegative val="0"/>
          <c:cat>
            <c:strRef>
              <c:f>'f11.2'!$A$3:$A$6</c:f>
              <c:strCache>
                <c:ptCount val="4"/>
                <c:pt idx="0">
                  <c:v>Advanced Economies             (8 countries)</c:v>
                </c:pt>
                <c:pt idx="1">
                  <c:v> Emerging Asia                        (8 countries)</c:v>
                </c:pt>
                <c:pt idx="2">
                  <c:v>Latin America and the Caribbean (19 countries)</c:v>
                </c:pt>
                <c:pt idx="3">
                  <c:v>Sub-Saharan Africa                     (15 countries)</c:v>
                </c:pt>
              </c:strCache>
            </c:strRef>
          </c:cat>
          <c:val>
            <c:numRef>
              <c:f>'f11.2'!$B$3:$B$6</c:f>
              <c:numCache>
                <c:formatCode>0.00</c:formatCode>
                <c:ptCount val="4"/>
                <c:pt idx="0">
                  <c:v>2.3680489671993117</c:v>
                </c:pt>
                <c:pt idx="1">
                  <c:v>3.8620535433292384</c:v>
                </c:pt>
                <c:pt idx="2">
                  <c:v>10.107519709750225</c:v>
                </c:pt>
                <c:pt idx="3">
                  <c:v>10.488809261580599</c:v>
                </c:pt>
              </c:numCache>
            </c:numRef>
          </c:val>
        </c:ser>
        <c:ser>
          <c:idx val="1"/>
          <c:order val="1"/>
          <c:tx>
            <c:strRef>
              <c:f>'f11.2'!$C$2</c:f>
              <c:strCache>
                <c:ptCount val="1"/>
                <c:pt idx="0">
                  <c:v>Median</c:v>
                </c:pt>
              </c:strCache>
            </c:strRef>
          </c:tx>
          <c:invertIfNegative val="0"/>
          <c:cat>
            <c:strRef>
              <c:f>'f11.2'!$A$3:$A$6</c:f>
              <c:strCache>
                <c:ptCount val="4"/>
                <c:pt idx="0">
                  <c:v>Advanced Economies             (8 countries)</c:v>
                </c:pt>
                <c:pt idx="1">
                  <c:v> Emerging Asia                        (8 countries)</c:v>
                </c:pt>
                <c:pt idx="2">
                  <c:v>Latin America and the Caribbean (19 countries)</c:v>
                </c:pt>
                <c:pt idx="3">
                  <c:v>Sub-Saharan Africa                     (15 countries)</c:v>
                </c:pt>
              </c:strCache>
            </c:strRef>
          </c:cat>
          <c:val>
            <c:numRef>
              <c:f>'f11.2'!$C$3:$C$6</c:f>
              <c:numCache>
                <c:formatCode>0.00</c:formatCode>
                <c:ptCount val="4"/>
                <c:pt idx="0">
                  <c:v>2.5913125425577173</c:v>
                </c:pt>
                <c:pt idx="1">
                  <c:v>4.3981249928474444</c:v>
                </c:pt>
                <c:pt idx="2">
                  <c:v>8.0767499208450317</c:v>
                </c:pt>
                <c:pt idx="3">
                  <c:v>8.3114375472068787</c:v>
                </c:pt>
              </c:numCache>
            </c:numRef>
          </c:val>
        </c:ser>
        <c:dLbls>
          <c:showLegendKey val="0"/>
          <c:showVal val="0"/>
          <c:showCatName val="0"/>
          <c:showSerName val="0"/>
          <c:showPercent val="0"/>
          <c:showBubbleSize val="0"/>
        </c:dLbls>
        <c:gapWidth val="150"/>
        <c:axId val="131221760"/>
        <c:axId val="132922368"/>
      </c:barChart>
      <c:catAx>
        <c:axId val="131221760"/>
        <c:scaling>
          <c:orientation val="minMax"/>
        </c:scaling>
        <c:delete val="0"/>
        <c:axPos val="b"/>
        <c:majorTickMark val="out"/>
        <c:minorTickMark val="none"/>
        <c:tickLblPos val="nextTo"/>
        <c:crossAx val="132922368"/>
        <c:crosses val="autoZero"/>
        <c:auto val="1"/>
        <c:lblAlgn val="ctr"/>
        <c:lblOffset val="100"/>
        <c:noMultiLvlLbl val="0"/>
      </c:catAx>
      <c:valAx>
        <c:axId val="132922368"/>
        <c:scaling>
          <c:orientation val="minMax"/>
        </c:scaling>
        <c:delete val="0"/>
        <c:axPos val="l"/>
        <c:title>
          <c:tx>
            <c:rich>
              <a:bodyPr rot="-5400000" vert="horz"/>
              <a:lstStyle/>
              <a:p>
                <a:pPr>
                  <a:defRPr/>
                </a:pPr>
                <a:r>
                  <a:rPr lang="en-US" b="0"/>
                  <a:t>Percentage points</a:t>
                </a:r>
              </a:p>
            </c:rich>
          </c:tx>
          <c:layout/>
          <c:overlay val="0"/>
        </c:title>
        <c:numFmt formatCode="0.00" sourceLinked="1"/>
        <c:majorTickMark val="out"/>
        <c:minorTickMark val="none"/>
        <c:tickLblPos val="nextTo"/>
        <c:crossAx val="131221760"/>
        <c:crosses val="autoZero"/>
        <c:crossBetween val="between"/>
      </c:valAx>
    </c:plotArea>
    <c:legend>
      <c:legendPos val="b"/>
      <c:layout>
        <c:manualLayout>
          <c:xMode val="edge"/>
          <c:yMode val="edge"/>
          <c:x val="0.42861987923741512"/>
          <c:y val="0.83220926833298381"/>
          <c:w val="0.15447670315375781"/>
          <c:h val="3.8654331344175195E-2"/>
        </c:manualLayout>
      </c:layout>
      <c:overlay val="0"/>
    </c:legend>
    <c:plotVisOnly val="1"/>
    <c:dispBlanksAs val="gap"/>
    <c:showDLblsOverMax val="0"/>
  </c:chart>
  <c:spPr>
    <a:ln>
      <a:noFill/>
    </a:ln>
  </c:spPr>
  <c:txPr>
    <a:bodyPr/>
    <a:lstStyle/>
    <a:p>
      <a:pPr>
        <a:defRPr sz="1200">
          <a:latin typeface="Times New Roman" panose="02020603050405020304" pitchFamily="18" charset="0"/>
          <a:cs typeface="Times New Roman" panose="02020603050405020304" pitchFamily="18" charset="0"/>
        </a:defRPr>
      </a:pPr>
      <a:endParaRPr lang="en-US"/>
    </a:p>
  </c:txPr>
  <c:printSettings>
    <c:headerFooter/>
    <c:pageMargins b="0.75" l="0.7" r="0.7" t="0.75" header="0.3" footer="0.3"/>
    <c:pageSetup/>
  </c:printSettings>
  <c:userShapes r:id="rId1"/>
</c:chartSpace>
</file>

<file path=xl/charts/chart2.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a:lstStyle/>
          <a:p>
            <a:pPr>
              <a:defRPr sz="1400"/>
            </a:pPr>
            <a:r>
              <a:rPr lang="en-US" sz="1400"/>
              <a:t>Figure 11.3 Reasons Why People Do Not Have a Formal Bank Account, by Region, 2014</a:t>
            </a:r>
          </a:p>
        </c:rich>
      </c:tx>
      <c:layout/>
      <c:overlay val="1"/>
    </c:title>
    <c:autoTitleDeleted val="0"/>
    <c:plotArea>
      <c:layout>
        <c:manualLayout>
          <c:layoutTarget val="inner"/>
          <c:xMode val="edge"/>
          <c:yMode val="edge"/>
          <c:x val="6.899840900173651E-2"/>
          <c:y val="5.8706186813956555E-2"/>
          <c:w val="0.91489444863937308"/>
          <c:h val="0.68281856717062905"/>
        </c:manualLayout>
      </c:layout>
      <c:barChart>
        <c:barDir val="col"/>
        <c:grouping val="clustered"/>
        <c:varyColors val="0"/>
        <c:ser>
          <c:idx val="0"/>
          <c:order val="0"/>
          <c:tx>
            <c:strRef>
              <c:f>'f11.3'!$A$50</c:f>
              <c:strCache>
                <c:ptCount val="1"/>
                <c:pt idx="0">
                  <c:v>Far away</c:v>
                </c:pt>
              </c:strCache>
            </c:strRef>
          </c:tx>
          <c:invertIfNegative val="0"/>
          <c:cat>
            <c:strRef>
              <c:f>'f11.3'!$B$49:$E$49</c:f>
              <c:strCache>
                <c:ptCount val="4"/>
                <c:pt idx="0">
                  <c:v>Latin America and the Caribbean</c:v>
                </c:pt>
                <c:pt idx="1">
                  <c:v>Emerging Asia</c:v>
                </c:pt>
                <c:pt idx="2">
                  <c:v>Sub-Saharan Africa</c:v>
                </c:pt>
                <c:pt idx="3">
                  <c:v>Advanced Economies</c:v>
                </c:pt>
              </c:strCache>
            </c:strRef>
          </c:cat>
          <c:val>
            <c:numRef>
              <c:f>'f11.3'!$B$50:$E$50</c:f>
              <c:numCache>
                <c:formatCode>General</c:formatCode>
                <c:ptCount val="4"/>
                <c:pt idx="0">
                  <c:v>16.633590000000002</c:v>
                </c:pt>
                <c:pt idx="1">
                  <c:v>5.0262899999999995</c:v>
                </c:pt>
                <c:pt idx="2">
                  <c:v>32.687010000000001</c:v>
                </c:pt>
                <c:pt idx="3">
                  <c:v>0.72062000000000004</c:v>
                </c:pt>
              </c:numCache>
            </c:numRef>
          </c:val>
        </c:ser>
        <c:ser>
          <c:idx val="1"/>
          <c:order val="1"/>
          <c:tx>
            <c:strRef>
              <c:f>'f11.3'!$A$51</c:f>
              <c:strCache>
                <c:ptCount val="1"/>
                <c:pt idx="0">
                  <c:v>Too expensive</c:v>
                </c:pt>
              </c:strCache>
            </c:strRef>
          </c:tx>
          <c:invertIfNegative val="0"/>
          <c:cat>
            <c:strRef>
              <c:f>'f11.3'!$B$49:$E$49</c:f>
              <c:strCache>
                <c:ptCount val="4"/>
                <c:pt idx="0">
                  <c:v>Latin America and the Caribbean</c:v>
                </c:pt>
                <c:pt idx="1">
                  <c:v>Emerging Asia</c:v>
                </c:pt>
                <c:pt idx="2">
                  <c:v>Sub-Saharan Africa</c:v>
                </c:pt>
                <c:pt idx="3">
                  <c:v>Advanced Economies</c:v>
                </c:pt>
              </c:strCache>
            </c:strRef>
          </c:cat>
          <c:val>
            <c:numRef>
              <c:f>'f11.3'!$B$51:$E$51</c:f>
              <c:numCache>
                <c:formatCode>General</c:formatCode>
                <c:ptCount val="4"/>
                <c:pt idx="0">
                  <c:v>29.542020000000001</c:v>
                </c:pt>
                <c:pt idx="1">
                  <c:v>3.9148900000000002</c:v>
                </c:pt>
                <c:pt idx="2">
                  <c:v>33.588799999999999</c:v>
                </c:pt>
                <c:pt idx="3">
                  <c:v>1.50597</c:v>
                </c:pt>
              </c:numCache>
            </c:numRef>
          </c:val>
        </c:ser>
        <c:ser>
          <c:idx val="2"/>
          <c:order val="2"/>
          <c:tx>
            <c:strRef>
              <c:f>'f11.3'!$A$52</c:f>
              <c:strCache>
                <c:ptCount val="1"/>
                <c:pt idx="0">
                  <c:v>Lack of documentation</c:v>
                </c:pt>
              </c:strCache>
            </c:strRef>
          </c:tx>
          <c:invertIfNegative val="0"/>
          <c:cat>
            <c:strRef>
              <c:f>'f11.3'!$B$49:$E$49</c:f>
              <c:strCache>
                <c:ptCount val="4"/>
                <c:pt idx="0">
                  <c:v>Latin America and the Caribbean</c:v>
                </c:pt>
                <c:pt idx="1">
                  <c:v>Emerging Asia</c:v>
                </c:pt>
                <c:pt idx="2">
                  <c:v>Sub-Saharan Africa</c:v>
                </c:pt>
                <c:pt idx="3">
                  <c:v>Advanced Economies</c:v>
                </c:pt>
              </c:strCache>
            </c:strRef>
          </c:cat>
          <c:val>
            <c:numRef>
              <c:f>'f11.3'!$B$52:$E$52</c:f>
              <c:numCache>
                <c:formatCode>General</c:formatCode>
                <c:ptCount val="4"/>
                <c:pt idx="0">
                  <c:v>18.032790000000002</c:v>
                </c:pt>
                <c:pt idx="1">
                  <c:v>3.4010699999999998</c:v>
                </c:pt>
                <c:pt idx="2">
                  <c:v>28.931220000000003</c:v>
                </c:pt>
                <c:pt idx="3">
                  <c:v>0.54809000000000008</c:v>
                </c:pt>
              </c:numCache>
            </c:numRef>
          </c:val>
        </c:ser>
        <c:ser>
          <c:idx val="3"/>
          <c:order val="3"/>
          <c:tx>
            <c:strRef>
              <c:f>'f11.3'!$A$53</c:f>
              <c:strCache>
                <c:ptCount val="1"/>
                <c:pt idx="0">
                  <c:v>No trust</c:v>
                </c:pt>
              </c:strCache>
            </c:strRef>
          </c:tx>
          <c:spPr>
            <a:solidFill>
              <a:schemeClr val="accent6">
                <a:lumMod val="75000"/>
              </a:schemeClr>
            </a:solidFill>
          </c:spPr>
          <c:invertIfNegative val="0"/>
          <c:cat>
            <c:strRef>
              <c:f>'f11.3'!$B$49:$E$49</c:f>
              <c:strCache>
                <c:ptCount val="4"/>
                <c:pt idx="0">
                  <c:v>Latin America and the Caribbean</c:v>
                </c:pt>
                <c:pt idx="1">
                  <c:v>Emerging Asia</c:v>
                </c:pt>
                <c:pt idx="2">
                  <c:v>Sub-Saharan Africa</c:v>
                </c:pt>
                <c:pt idx="3">
                  <c:v>Advanced Economies</c:v>
                </c:pt>
              </c:strCache>
            </c:strRef>
          </c:cat>
          <c:val>
            <c:numRef>
              <c:f>'f11.3'!$B$53:$E$53</c:f>
              <c:numCache>
                <c:formatCode>General</c:formatCode>
                <c:ptCount val="4"/>
                <c:pt idx="0">
                  <c:v>21.882270000000002</c:v>
                </c:pt>
                <c:pt idx="1">
                  <c:v>1.9113800000000001</c:v>
                </c:pt>
                <c:pt idx="2">
                  <c:v>18.884059999999998</c:v>
                </c:pt>
                <c:pt idx="3">
                  <c:v>1.1920200000000001</c:v>
                </c:pt>
              </c:numCache>
            </c:numRef>
          </c:val>
        </c:ser>
        <c:ser>
          <c:idx val="4"/>
          <c:order val="4"/>
          <c:tx>
            <c:strRef>
              <c:f>'f11.3'!$A$54</c:f>
              <c:strCache>
                <c:ptCount val="1"/>
                <c:pt idx="0">
                  <c:v>Religious reasons</c:v>
                </c:pt>
              </c:strCache>
            </c:strRef>
          </c:tx>
          <c:spPr>
            <a:solidFill>
              <a:schemeClr val="bg1">
                <a:lumMod val="65000"/>
              </a:schemeClr>
            </a:solidFill>
          </c:spPr>
          <c:invertIfNegative val="0"/>
          <c:cat>
            <c:strRef>
              <c:f>'f11.3'!$B$49:$E$49</c:f>
              <c:strCache>
                <c:ptCount val="4"/>
                <c:pt idx="0">
                  <c:v>Latin America and the Caribbean</c:v>
                </c:pt>
                <c:pt idx="1">
                  <c:v>Emerging Asia</c:v>
                </c:pt>
                <c:pt idx="2">
                  <c:v>Sub-Saharan Africa</c:v>
                </c:pt>
                <c:pt idx="3">
                  <c:v>Advanced Economies</c:v>
                </c:pt>
              </c:strCache>
            </c:strRef>
          </c:cat>
          <c:val>
            <c:numRef>
              <c:f>'f11.3'!$B$54:$E$54</c:f>
              <c:numCache>
                <c:formatCode>General</c:formatCode>
                <c:ptCount val="4"/>
                <c:pt idx="0">
                  <c:v>4.7403000000000004</c:v>
                </c:pt>
                <c:pt idx="1">
                  <c:v>0.91059000000000001</c:v>
                </c:pt>
                <c:pt idx="2">
                  <c:v>10.448370000000001</c:v>
                </c:pt>
                <c:pt idx="3">
                  <c:v>0.16774</c:v>
                </c:pt>
              </c:numCache>
            </c:numRef>
          </c:val>
        </c:ser>
        <c:dLbls>
          <c:showLegendKey val="0"/>
          <c:showVal val="0"/>
          <c:showCatName val="0"/>
          <c:showSerName val="0"/>
          <c:showPercent val="0"/>
          <c:showBubbleSize val="0"/>
        </c:dLbls>
        <c:gapWidth val="150"/>
        <c:axId val="336191488"/>
        <c:axId val="336003072"/>
      </c:barChart>
      <c:catAx>
        <c:axId val="336191488"/>
        <c:scaling>
          <c:orientation val="minMax"/>
        </c:scaling>
        <c:delete val="0"/>
        <c:axPos val="b"/>
        <c:majorTickMark val="out"/>
        <c:minorTickMark val="none"/>
        <c:tickLblPos val="nextTo"/>
        <c:crossAx val="336003072"/>
        <c:crosses val="autoZero"/>
        <c:auto val="1"/>
        <c:lblAlgn val="ctr"/>
        <c:lblOffset val="100"/>
        <c:noMultiLvlLbl val="0"/>
      </c:catAx>
      <c:valAx>
        <c:axId val="336003072"/>
        <c:scaling>
          <c:orientation val="minMax"/>
        </c:scaling>
        <c:delete val="0"/>
        <c:axPos val="l"/>
        <c:title>
          <c:tx>
            <c:rich>
              <a:bodyPr rot="-5400000" vert="horz"/>
              <a:lstStyle/>
              <a:p>
                <a:pPr>
                  <a:defRPr b="0"/>
                </a:pPr>
                <a:r>
                  <a:rPr lang="en-US" b="0"/>
                  <a:t>Percentage of respondents</a:t>
                </a:r>
              </a:p>
            </c:rich>
          </c:tx>
          <c:layout/>
          <c:overlay val="0"/>
        </c:title>
        <c:numFmt formatCode="General" sourceLinked="1"/>
        <c:majorTickMark val="out"/>
        <c:minorTickMark val="none"/>
        <c:tickLblPos val="nextTo"/>
        <c:crossAx val="336191488"/>
        <c:crosses val="autoZero"/>
        <c:crossBetween val="between"/>
      </c:valAx>
    </c:plotArea>
    <c:legend>
      <c:legendPos val="b"/>
      <c:layout>
        <c:manualLayout>
          <c:xMode val="edge"/>
          <c:yMode val="edge"/>
          <c:x val="0.11219665204415355"/>
          <c:y val="0.82841239124770416"/>
          <c:w val="0.77265748128525769"/>
          <c:h val="3.6477215816974926E-2"/>
        </c:manualLayout>
      </c:layout>
      <c:overlay val="0"/>
    </c:legend>
    <c:plotVisOnly val="1"/>
    <c:dispBlanksAs val="gap"/>
    <c:showDLblsOverMax val="0"/>
  </c:chart>
  <c:spPr>
    <a:ln>
      <a:noFill/>
    </a:ln>
  </c:spPr>
  <c:txPr>
    <a:bodyPr/>
    <a:lstStyle/>
    <a:p>
      <a:pPr>
        <a:defRPr sz="1200">
          <a:latin typeface="Times New Roman" panose="02020603050405020304" pitchFamily="18" charset="0"/>
          <a:cs typeface="Times New Roman" panose="02020603050405020304" pitchFamily="18" charset="0"/>
        </a:defRPr>
      </a:pPr>
      <a:endParaRPr lang="en-US"/>
    </a:p>
  </c:txPr>
  <c:printSettings>
    <c:headerFooter/>
    <c:pageMargins b="0.75" l="0.7" r="0.7" t="0.75" header="0.3" footer="0.3"/>
    <c:pageSetup/>
  </c:printSettings>
  <c:userShapes r:id="rId1"/>
</c:chartSpace>
</file>

<file path=xl/charts/chart3.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a:lstStyle/>
          <a:p>
            <a:pPr>
              <a:defRPr sz="1400"/>
            </a:pPr>
            <a:r>
              <a:rPr lang="en-US" sz="1400"/>
              <a:t>Figure 11.3 Reasons Why People Do Not Have a Formal Bank Account, by Region, 2014</a:t>
            </a:r>
          </a:p>
        </c:rich>
      </c:tx>
      <c:layout/>
      <c:overlay val="1"/>
    </c:title>
    <c:autoTitleDeleted val="0"/>
    <c:plotArea>
      <c:layout>
        <c:manualLayout>
          <c:layoutTarget val="inner"/>
          <c:xMode val="edge"/>
          <c:yMode val="edge"/>
          <c:x val="6.899840900173651E-2"/>
          <c:y val="5.8706186813956555E-2"/>
          <c:w val="0.91489444863937308"/>
          <c:h val="0.68281856717062905"/>
        </c:manualLayout>
      </c:layout>
      <c:barChart>
        <c:barDir val="col"/>
        <c:grouping val="clustered"/>
        <c:varyColors val="0"/>
        <c:ser>
          <c:idx val="0"/>
          <c:order val="0"/>
          <c:tx>
            <c:strRef>
              <c:f>'f11.3'!$A$50</c:f>
              <c:strCache>
                <c:ptCount val="1"/>
                <c:pt idx="0">
                  <c:v>Far away</c:v>
                </c:pt>
              </c:strCache>
            </c:strRef>
          </c:tx>
          <c:invertIfNegative val="0"/>
          <c:cat>
            <c:strRef>
              <c:f>'f11.3'!$B$49:$E$49</c:f>
              <c:strCache>
                <c:ptCount val="4"/>
                <c:pt idx="0">
                  <c:v>Latin America and the Caribbean</c:v>
                </c:pt>
                <c:pt idx="1">
                  <c:v>Emerging Asia</c:v>
                </c:pt>
                <c:pt idx="2">
                  <c:v>Sub-Saharan Africa</c:v>
                </c:pt>
                <c:pt idx="3">
                  <c:v>Advanced Economies</c:v>
                </c:pt>
              </c:strCache>
            </c:strRef>
          </c:cat>
          <c:val>
            <c:numRef>
              <c:f>'f11.3'!$B$50:$E$50</c:f>
              <c:numCache>
                <c:formatCode>General</c:formatCode>
                <c:ptCount val="4"/>
                <c:pt idx="0">
                  <c:v>16.633590000000002</c:v>
                </c:pt>
                <c:pt idx="1">
                  <c:v>5.0262899999999995</c:v>
                </c:pt>
                <c:pt idx="2">
                  <c:v>32.687010000000001</c:v>
                </c:pt>
                <c:pt idx="3">
                  <c:v>0.72062000000000004</c:v>
                </c:pt>
              </c:numCache>
            </c:numRef>
          </c:val>
        </c:ser>
        <c:ser>
          <c:idx val="1"/>
          <c:order val="1"/>
          <c:tx>
            <c:strRef>
              <c:f>'f11.3'!$A$51</c:f>
              <c:strCache>
                <c:ptCount val="1"/>
                <c:pt idx="0">
                  <c:v>Too expensive</c:v>
                </c:pt>
              </c:strCache>
            </c:strRef>
          </c:tx>
          <c:invertIfNegative val="0"/>
          <c:cat>
            <c:strRef>
              <c:f>'f11.3'!$B$49:$E$49</c:f>
              <c:strCache>
                <c:ptCount val="4"/>
                <c:pt idx="0">
                  <c:v>Latin America and the Caribbean</c:v>
                </c:pt>
                <c:pt idx="1">
                  <c:v>Emerging Asia</c:v>
                </c:pt>
                <c:pt idx="2">
                  <c:v>Sub-Saharan Africa</c:v>
                </c:pt>
                <c:pt idx="3">
                  <c:v>Advanced Economies</c:v>
                </c:pt>
              </c:strCache>
            </c:strRef>
          </c:cat>
          <c:val>
            <c:numRef>
              <c:f>'f11.3'!$B$51:$E$51</c:f>
              <c:numCache>
                <c:formatCode>General</c:formatCode>
                <c:ptCount val="4"/>
                <c:pt idx="0">
                  <c:v>29.542020000000001</c:v>
                </c:pt>
                <c:pt idx="1">
                  <c:v>3.9148900000000002</c:v>
                </c:pt>
                <c:pt idx="2">
                  <c:v>33.588799999999999</c:v>
                </c:pt>
                <c:pt idx="3">
                  <c:v>1.50597</c:v>
                </c:pt>
              </c:numCache>
            </c:numRef>
          </c:val>
        </c:ser>
        <c:ser>
          <c:idx val="2"/>
          <c:order val="2"/>
          <c:tx>
            <c:strRef>
              <c:f>'f11.3'!$A$52</c:f>
              <c:strCache>
                <c:ptCount val="1"/>
                <c:pt idx="0">
                  <c:v>Lack of documentation</c:v>
                </c:pt>
              </c:strCache>
            </c:strRef>
          </c:tx>
          <c:invertIfNegative val="0"/>
          <c:cat>
            <c:strRef>
              <c:f>'f11.3'!$B$49:$E$49</c:f>
              <c:strCache>
                <c:ptCount val="4"/>
                <c:pt idx="0">
                  <c:v>Latin America and the Caribbean</c:v>
                </c:pt>
                <c:pt idx="1">
                  <c:v>Emerging Asia</c:v>
                </c:pt>
                <c:pt idx="2">
                  <c:v>Sub-Saharan Africa</c:v>
                </c:pt>
                <c:pt idx="3">
                  <c:v>Advanced Economies</c:v>
                </c:pt>
              </c:strCache>
            </c:strRef>
          </c:cat>
          <c:val>
            <c:numRef>
              <c:f>'f11.3'!$B$52:$E$52</c:f>
              <c:numCache>
                <c:formatCode>General</c:formatCode>
                <c:ptCount val="4"/>
                <c:pt idx="0">
                  <c:v>18.032790000000002</c:v>
                </c:pt>
                <c:pt idx="1">
                  <c:v>3.4010699999999998</c:v>
                </c:pt>
                <c:pt idx="2">
                  <c:v>28.931220000000003</c:v>
                </c:pt>
                <c:pt idx="3">
                  <c:v>0.54809000000000008</c:v>
                </c:pt>
              </c:numCache>
            </c:numRef>
          </c:val>
        </c:ser>
        <c:ser>
          <c:idx val="3"/>
          <c:order val="3"/>
          <c:tx>
            <c:strRef>
              <c:f>'f11.3'!$A$53</c:f>
              <c:strCache>
                <c:ptCount val="1"/>
                <c:pt idx="0">
                  <c:v>No trust</c:v>
                </c:pt>
              </c:strCache>
            </c:strRef>
          </c:tx>
          <c:spPr>
            <a:solidFill>
              <a:schemeClr val="accent6">
                <a:lumMod val="75000"/>
              </a:schemeClr>
            </a:solidFill>
          </c:spPr>
          <c:invertIfNegative val="0"/>
          <c:cat>
            <c:strRef>
              <c:f>'f11.3'!$B$49:$E$49</c:f>
              <c:strCache>
                <c:ptCount val="4"/>
                <c:pt idx="0">
                  <c:v>Latin America and the Caribbean</c:v>
                </c:pt>
                <c:pt idx="1">
                  <c:v>Emerging Asia</c:v>
                </c:pt>
                <c:pt idx="2">
                  <c:v>Sub-Saharan Africa</c:v>
                </c:pt>
                <c:pt idx="3">
                  <c:v>Advanced Economies</c:v>
                </c:pt>
              </c:strCache>
            </c:strRef>
          </c:cat>
          <c:val>
            <c:numRef>
              <c:f>'f11.3'!$B$53:$E$53</c:f>
              <c:numCache>
                <c:formatCode>General</c:formatCode>
                <c:ptCount val="4"/>
                <c:pt idx="0">
                  <c:v>21.882270000000002</c:v>
                </c:pt>
                <c:pt idx="1">
                  <c:v>1.9113800000000001</c:v>
                </c:pt>
                <c:pt idx="2">
                  <c:v>18.884059999999998</c:v>
                </c:pt>
                <c:pt idx="3">
                  <c:v>1.1920200000000001</c:v>
                </c:pt>
              </c:numCache>
            </c:numRef>
          </c:val>
        </c:ser>
        <c:ser>
          <c:idx val="4"/>
          <c:order val="4"/>
          <c:tx>
            <c:strRef>
              <c:f>'f11.3'!$A$54</c:f>
              <c:strCache>
                <c:ptCount val="1"/>
                <c:pt idx="0">
                  <c:v>Religious reasons</c:v>
                </c:pt>
              </c:strCache>
            </c:strRef>
          </c:tx>
          <c:spPr>
            <a:solidFill>
              <a:schemeClr val="bg1">
                <a:lumMod val="65000"/>
              </a:schemeClr>
            </a:solidFill>
          </c:spPr>
          <c:invertIfNegative val="0"/>
          <c:cat>
            <c:strRef>
              <c:f>'f11.3'!$B$49:$E$49</c:f>
              <c:strCache>
                <c:ptCount val="4"/>
                <c:pt idx="0">
                  <c:v>Latin America and the Caribbean</c:v>
                </c:pt>
                <c:pt idx="1">
                  <c:v>Emerging Asia</c:v>
                </c:pt>
                <c:pt idx="2">
                  <c:v>Sub-Saharan Africa</c:v>
                </c:pt>
                <c:pt idx="3">
                  <c:v>Advanced Economies</c:v>
                </c:pt>
              </c:strCache>
            </c:strRef>
          </c:cat>
          <c:val>
            <c:numRef>
              <c:f>'f11.3'!$B$54:$E$54</c:f>
              <c:numCache>
                <c:formatCode>General</c:formatCode>
                <c:ptCount val="4"/>
                <c:pt idx="0">
                  <c:v>4.7403000000000004</c:v>
                </c:pt>
                <c:pt idx="1">
                  <c:v>0.91059000000000001</c:v>
                </c:pt>
                <c:pt idx="2">
                  <c:v>10.448370000000001</c:v>
                </c:pt>
                <c:pt idx="3">
                  <c:v>0.16774</c:v>
                </c:pt>
              </c:numCache>
            </c:numRef>
          </c:val>
        </c:ser>
        <c:dLbls>
          <c:showLegendKey val="0"/>
          <c:showVal val="0"/>
          <c:showCatName val="0"/>
          <c:showSerName val="0"/>
          <c:showPercent val="0"/>
          <c:showBubbleSize val="0"/>
        </c:dLbls>
        <c:gapWidth val="150"/>
        <c:axId val="374490240"/>
        <c:axId val="374491776"/>
      </c:barChart>
      <c:catAx>
        <c:axId val="374490240"/>
        <c:scaling>
          <c:orientation val="minMax"/>
        </c:scaling>
        <c:delete val="0"/>
        <c:axPos val="b"/>
        <c:majorTickMark val="out"/>
        <c:minorTickMark val="none"/>
        <c:tickLblPos val="nextTo"/>
        <c:crossAx val="374491776"/>
        <c:crosses val="autoZero"/>
        <c:auto val="1"/>
        <c:lblAlgn val="ctr"/>
        <c:lblOffset val="100"/>
        <c:noMultiLvlLbl val="0"/>
      </c:catAx>
      <c:valAx>
        <c:axId val="374491776"/>
        <c:scaling>
          <c:orientation val="minMax"/>
        </c:scaling>
        <c:delete val="0"/>
        <c:axPos val="l"/>
        <c:title>
          <c:tx>
            <c:rich>
              <a:bodyPr rot="-5400000" vert="horz"/>
              <a:lstStyle/>
              <a:p>
                <a:pPr>
                  <a:defRPr b="0"/>
                </a:pPr>
                <a:r>
                  <a:rPr lang="en-US" b="0"/>
                  <a:t>Percentage of respondents</a:t>
                </a:r>
              </a:p>
            </c:rich>
          </c:tx>
          <c:layout/>
          <c:overlay val="0"/>
        </c:title>
        <c:numFmt formatCode="General" sourceLinked="1"/>
        <c:majorTickMark val="out"/>
        <c:minorTickMark val="none"/>
        <c:tickLblPos val="nextTo"/>
        <c:crossAx val="374490240"/>
        <c:crosses val="autoZero"/>
        <c:crossBetween val="between"/>
      </c:valAx>
    </c:plotArea>
    <c:legend>
      <c:legendPos val="b"/>
      <c:layout>
        <c:manualLayout>
          <c:xMode val="edge"/>
          <c:yMode val="edge"/>
          <c:x val="0.11219665204415355"/>
          <c:y val="0.82841239124770416"/>
          <c:w val="0.77265748128525769"/>
          <c:h val="3.6477215816974926E-2"/>
        </c:manualLayout>
      </c:layout>
      <c:overlay val="0"/>
    </c:legend>
    <c:plotVisOnly val="1"/>
    <c:dispBlanksAs val="gap"/>
    <c:showDLblsOverMax val="0"/>
  </c:chart>
  <c:spPr>
    <a:ln>
      <a:noFill/>
    </a:ln>
  </c:spPr>
  <c:txPr>
    <a:bodyPr/>
    <a:lstStyle/>
    <a:p>
      <a:pPr>
        <a:defRPr sz="1200">
          <a:latin typeface="Times New Roman" panose="02020603050405020304" pitchFamily="18" charset="0"/>
          <a:cs typeface="Times New Roman" panose="02020603050405020304" pitchFamily="18" charset="0"/>
        </a:defRPr>
      </a:pPr>
      <a:endParaRPr lang="en-US"/>
    </a:p>
  </c:txPr>
  <c:printSettings>
    <c:headerFooter/>
    <c:pageMargins b="0.75" l="0.7" r="0.7" t="0.75" header="0.3" footer="0.3"/>
    <c:pageSetup/>
  </c:printSettings>
  <c:userShapes r:id="rId1"/>
</c:chartSpace>
</file>

<file path=xl/charts/chart4.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a:lstStyle/>
          <a:p>
            <a:pPr>
              <a:defRPr sz="1400"/>
            </a:pPr>
            <a:r>
              <a:rPr lang="en-US" sz="1400"/>
              <a:t>Figure 11.4 Penetration of Formal Savings Accounts,  2011 vs. 2014</a:t>
            </a:r>
          </a:p>
        </c:rich>
      </c:tx>
      <c:layout/>
      <c:overlay val="1"/>
    </c:title>
    <c:autoTitleDeleted val="0"/>
    <c:plotArea>
      <c:layout>
        <c:manualLayout>
          <c:layoutTarget val="inner"/>
          <c:xMode val="edge"/>
          <c:yMode val="edge"/>
          <c:x val="9.7764817859306047E-2"/>
          <c:y val="0.14621558840697108"/>
          <c:w val="0.87723526866833956"/>
          <c:h val="0.55765614018368725"/>
        </c:manualLayout>
      </c:layout>
      <c:barChart>
        <c:barDir val="col"/>
        <c:grouping val="clustered"/>
        <c:varyColors val="0"/>
        <c:ser>
          <c:idx val="0"/>
          <c:order val="0"/>
          <c:tx>
            <c:strRef>
              <c:f>'f11.4'!$B$1</c:f>
              <c:strCache>
                <c:ptCount val="1"/>
                <c:pt idx="0">
                  <c:v>2011</c:v>
                </c:pt>
              </c:strCache>
            </c:strRef>
          </c:tx>
          <c:invertIfNegative val="0"/>
          <c:cat>
            <c:strRef>
              <c:f>'f11.4'!$A$2:$A$5</c:f>
              <c:strCache>
                <c:ptCount val="4"/>
                <c:pt idx="0">
                  <c:v>Latin American and the Caribbean</c:v>
                </c:pt>
                <c:pt idx="1">
                  <c:v>Emerging Asia</c:v>
                </c:pt>
                <c:pt idx="2">
                  <c:v>Sub-Saharan Africa</c:v>
                </c:pt>
                <c:pt idx="3">
                  <c:v>Advanced Economies</c:v>
                </c:pt>
              </c:strCache>
            </c:strRef>
          </c:cat>
          <c:val>
            <c:numRef>
              <c:f>'f11.4'!$B$2:$B$5</c:f>
              <c:numCache>
                <c:formatCode>General</c:formatCode>
                <c:ptCount val="4"/>
                <c:pt idx="0">
                  <c:v>34.135899999999999</c:v>
                </c:pt>
                <c:pt idx="1">
                  <c:v>73.688699999999997</c:v>
                </c:pt>
                <c:pt idx="2">
                  <c:v>20.6479</c:v>
                </c:pt>
                <c:pt idx="3">
                  <c:v>91.791499999999999</c:v>
                </c:pt>
              </c:numCache>
            </c:numRef>
          </c:val>
        </c:ser>
        <c:ser>
          <c:idx val="1"/>
          <c:order val="1"/>
          <c:tx>
            <c:strRef>
              <c:f>'f11.4'!$C$1</c:f>
              <c:strCache>
                <c:ptCount val="1"/>
                <c:pt idx="0">
                  <c:v>2014</c:v>
                </c:pt>
              </c:strCache>
            </c:strRef>
          </c:tx>
          <c:invertIfNegative val="0"/>
          <c:dLbls>
            <c:dLbl>
              <c:idx val="0"/>
              <c:layout>
                <c:manualLayout>
                  <c:x val="-3.888888888888889E-2"/>
                  <c:y val="-2.7777777777777776E-2"/>
                </c:manualLayout>
              </c:layout>
              <c:tx>
                <c:rich>
                  <a:bodyPr/>
                  <a:lstStyle/>
                  <a:p>
                    <a:r>
                      <a:rPr lang="en-US"/>
                      <a:t>+ 33%</a:t>
                    </a:r>
                  </a:p>
                </c:rich>
              </c:tx>
              <c:showLegendKey val="0"/>
              <c:showVal val="1"/>
              <c:showCatName val="0"/>
              <c:showSerName val="0"/>
              <c:showPercent val="0"/>
              <c:showBubbleSize val="0"/>
            </c:dLbl>
            <c:dLbl>
              <c:idx val="1"/>
              <c:layout>
                <c:manualLayout>
                  <c:x val="-3.0882346981174352E-2"/>
                  <c:y val="-9.1852046892694616E-3"/>
                </c:manualLayout>
              </c:layout>
              <c:tx>
                <c:rich>
                  <a:bodyPr/>
                  <a:lstStyle/>
                  <a:p>
                    <a:r>
                      <a:rPr lang="en-US"/>
                      <a:t>+ 11%</a:t>
                    </a:r>
                  </a:p>
                </c:rich>
              </c:tx>
              <c:showLegendKey val="0"/>
              <c:showVal val="1"/>
              <c:showCatName val="0"/>
              <c:showSerName val="1"/>
              <c:showPercent val="0"/>
              <c:showBubbleSize val="0"/>
            </c:dLbl>
            <c:dLbl>
              <c:idx val="2"/>
              <c:layout>
                <c:manualLayout>
                  <c:x val="-3.0555555555555555E-2"/>
                  <c:y val="-2.3148148148148147E-2"/>
                </c:manualLayout>
              </c:layout>
              <c:tx>
                <c:rich>
                  <a:bodyPr/>
                  <a:lstStyle/>
                  <a:p>
                    <a:r>
                      <a:rPr lang="en-US"/>
                      <a:t>+ 24%</a:t>
                    </a:r>
                  </a:p>
                </c:rich>
              </c:tx>
              <c:showLegendKey val="0"/>
              <c:showVal val="1"/>
              <c:showCatName val="0"/>
              <c:showSerName val="0"/>
              <c:showPercent val="0"/>
              <c:showBubbleSize val="0"/>
            </c:dLbl>
            <c:dLbl>
              <c:idx val="3"/>
              <c:layout>
                <c:manualLayout>
                  <c:x val="-3.888888888888889E-2"/>
                  <c:y val="-2.3148148148148147E-2"/>
                </c:manualLayout>
              </c:layout>
              <c:tx>
                <c:rich>
                  <a:bodyPr/>
                  <a:lstStyle/>
                  <a:p>
                    <a:r>
                      <a:rPr lang="en-US"/>
                      <a:t>+ 3%</a:t>
                    </a:r>
                  </a:p>
                </c:rich>
              </c:tx>
              <c:showLegendKey val="0"/>
              <c:showVal val="1"/>
              <c:showCatName val="0"/>
              <c:showSerName val="0"/>
              <c:showPercent val="0"/>
              <c:showBubbleSize val="0"/>
            </c:dLbl>
            <c:showLegendKey val="0"/>
            <c:showVal val="1"/>
            <c:showCatName val="0"/>
            <c:showSerName val="0"/>
            <c:showPercent val="0"/>
            <c:showBubbleSize val="0"/>
            <c:showLeaderLines val="0"/>
          </c:dLbls>
          <c:cat>
            <c:strRef>
              <c:f>'f11.4'!$A$2:$A$5</c:f>
              <c:strCache>
                <c:ptCount val="4"/>
                <c:pt idx="0">
                  <c:v>Latin American and the Caribbean</c:v>
                </c:pt>
                <c:pt idx="1">
                  <c:v>Emerging Asia</c:v>
                </c:pt>
                <c:pt idx="2">
                  <c:v>Sub-Saharan Africa</c:v>
                </c:pt>
                <c:pt idx="3">
                  <c:v>Advanced Economies</c:v>
                </c:pt>
              </c:strCache>
            </c:strRef>
          </c:cat>
          <c:val>
            <c:numRef>
              <c:f>'f11.4'!$C$2:$C$5</c:f>
              <c:numCache>
                <c:formatCode>General</c:formatCode>
                <c:ptCount val="4"/>
                <c:pt idx="0">
                  <c:v>45.350299999999997</c:v>
                </c:pt>
                <c:pt idx="1">
                  <c:v>81.490300000000005</c:v>
                </c:pt>
                <c:pt idx="2">
                  <c:v>25.599499999999999</c:v>
                </c:pt>
                <c:pt idx="3">
                  <c:v>94.304500000000004</c:v>
                </c:pt>
              </c:numCache>
            </c:numRef>
          </c:val>
        </c:ser>
        <c:dLbls>
          <c:showLegendKey val="0"/>
          <c:showVal val="0"/>
          <c:showCatName val="0"/>
          <c:showSerName val="0"/>
          <c:showPercent val="0"/>
          <c:showBubbleSize val="0"/>
        </c:dLbls>
        <c:gapWidth val="150"/>
        <c:axId val="337526144"/>
        <c:axId val="338277504"/>
      </c:barChart>
      <c:catAx>
        <c:axId val="337526144"/>
        <c:scaling>
          <c:orientation val="minMax"/>
        </c:scaling>
        <c:delete val="0"/>
        <c:axPos val="b"/>
        <c:majorTickMark val="out"/>
        <c:minorTickMark val="none"/>
        <c:tickLblPos val="nextTo"/>
        <c:crossAx val="338277504"/>
        <c:crosses val="autoZero"/>
        <c:auto val="1"/>
        <c:lblAlgn val="ctr"/>
        <c:lblOffset val="100"/>
        <c:noMultiLvlLbl val="0"/>
      </c:catAx>
      <c:valAx>
        <c:axId val="338277504"/>
        <c:scaling>
          <c:orientation val="minMax"/>
        </c:scaling>
        <c:delete val="0"/>
        <c:axPos val="l"/>
        <c:title>
          <c:tx>
            <c:rich>
              <a:bodyPr rot="-5400000" vert="horz"/>
              <a:lstStyle/>
              <a:p>
                <a:pPr>
                  <a:defRPr b="0"/>
                </a:pPr>
                <a:r>
                  <a:rPr lang="en-US" b="0"/>
                  <a:t>Percentage of adults</a:t>
                </a:r>
              </a:p>
            </c:rich>
          </c:tx>
          <c:layout/>
          <c:overlay val="0"/>
        </c:title>
        <c:numFmt formatCode="General" sourceLinked="1"/>
        <c:majorTickMark val="out"/>
        <c:minorTickMark val="none"/>
        <c:tickLblPos val="nextTo"/>
        <c:crossAx val="337526144"/>
        <c:crosses val="autoZero"/>
        <c:crossBetween val="between"/>
      </c:valAx>
    </c:plotArea>
    <c:legend>
      <c:legendPos val="b"/>
      <c:layout>
        <c:manualLayout>
          <c:xMode val="edge"/>
          <c:yMode val="edge"/>
          <c:x val="0.46992425946756655"/>
          <c:y val="0.79604131178005166"/>
          <c:w val="0.10989268366937437"/>
          <c:h val="3.6486911593677909E-2"/>
        </c:manualLayout>
      </c:layout>
      <c:overlay val="0"/>
    </c:legend>
    <c:plotVisOnly val="1"/>
    <c:dispBlanksAs val="gap"/>
    <c:showDLblsOverMax val="0"/>
  </c:chart>
  <c:spPr>
    <a:ln>
      <a:noFill/>
    </a:ln>
  </c:spPr>
  <c:txPr>
    <a:bodyPr/>
    <a:lstStyle/>
    <a:p>
      <a:pPr>
        <a:defRPr sz="1200">
          <a:latin typeface="Times New Roman" panose="02020603050405020304" pitchFamily="18" charset="0"/>
          <a:cs typeface="Times New Roman" panose="02020603050405020304" pitchFamily="18" charset="0"/>
        </a:defRPr>
      </a:pPr>
      <a:endParaRPr lang="en-US"/>
    </a:p>
  </c:txPr>
  <c:printSettings>
    <c:headerFooter/>
    <c:pageMargins b="0.75" l="0.7" r="0.7" t="0.75" header="0.3" footer="0.3"/>
    <c:pageSetup/>
  </c:printSettings>
  <c:userShapes r:id="rId1"/>
</c:chartSpace>
</file>

<file path=xl/charts/chart5.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a:lstStyle/>
          <a:p>
            <a:pPr>
              <a:defRPr sz="1400"/>
            </a:pPr>
            <a:r>
              <a:rPr lang="en-US" sz="1400"/>
              <a:t>Figure 11.5  Government Transfers Paid through the Financial System</a:t>
            </a:r>
          </a:p>
        </c:rich>
      </c:tx>
      <c:layout/>
      <c:overlay val="1"/>
    </c:title>
    <c:autoTitleDeleted val="0"/>
    <c:plotArea>
      <c:layout>
        <c:manualLayout>
          <c:layoutTarget val="inner"/>
          <c:xMode val="edge"/>
          <c:yMode val="edge"/>
          <c:x val="8.6474575293472924E-2"/>
          <c:y val="0.10472417120325921"/>
          <c:w val="0.88353678867064689"/>
          <c:h val="0.6387674763044936"/>
        </c:manualLayout>
      </c:layout>
      <c:barChart>
        <c:barDir val="col"/>
        <c:grouping val="clustered"/>
        <c:varyColors val="0"/>
        <c:ser>
          <c:idx val="1"/>
          <c:order val="0"/>
          <c:tx>
            <c:strRef>
              <c:f>'f11.5'!$C$1</c:f>
              <c:strCache>
                <c:ptCount val="1"/>
                <c:pt idx="0">
                  <c:v>data549</c:v>
                </c:pt>
              </c:strCache>
            </c:strRef>
          </c:tx>
          <c:invertIfNegative val="0"/>
          <c:cat>
            <c:strRef>
              <c:f>'f11.5'!$B$3:$B$12</c:f>
              <c:strCache>
                <c:ptCount val="10"/>
                <c:pt idx="0">
                  <c:v>Brazil</c:v>
                </c:pt>
                <c:pt idx="1">
                  <c:v>Dominican Republic</c:v>
                </c:pt>
                <c:pt idx="2">
                  <c:v>Argentina</c:v>
                </c:pt>
                <c:pt idx="3">
                  <c:v>Mexico</c:v>
                </c:pt>
                <c:pt idx="4">
                  <c:v>Panama</c:v>
                </c:pt>
                <c:pt idx="5">
                  <c:v>Uruguay</c:v>
                </c:pt>
                <c:pt idx="6">
                  <c:v>Chile</c:v>
                </c:pt>
                <c:pt idx="7">
                  <c:v>El Salvador</c:v>
                </c:pt>
                <c:pt idx="8">
                  <c:v>Jamaica</c:v>
                </c:pt>
                <c:pt idx="9">
                  <c:v>Bolivia</c:v>
                </c:pt>
              </c:strCache>
            </c:strRef>
          </c:cat>
          <c:val>
            <c:numRef>
              <c:f>'f11.5'!$C$3:$C$12</c:f>
              <c:numCache>
                <c:formatCode>General</c:formatCode>
                <c:ptCount val="10"/>
                <c:pt idx="0">
                  <c:v>87.661699999999996</c:v>
                </c:pt>
                <c:pt idx="1">
                  <c:v>77.427599999999998</c:v>
                </c:pt>
                <c:pt idx="2">
                  <c:v>70.625299999999996</c:v>
                </c:pt>
                <c:pt idx="3">
                  <c:v>55.956499999999998</c:v>
                </c:pt>
                <c:pt idx="4">
                  <c:v>45.363900000000001</c:v>
                </c:pt>
                <c:pt idx="5">
                  <c:v>42.542400000000001</c:v>
                </c:pt>
                <c:pt idx="6">
                  <c:v>29.688300000000002</c:v>
                </c:pt>
                <c:pt idx="7">
                  <c:v>26.1218</c:v>
                </c:pt>
                <c:pt idx="8">
                  <c:v>24.169599999999999</c:v>
                </c:pt>
                <c:pt idx="9">
                  <c:v>11.1547</c:v>
                </c:pt>
              </c:numCache>
            </c:numRef>
          </c:val>
        </c:ser>
        <c:dLbls>
          <c:showLegendKey val="0"/>
          <c:showVal val="0"/>
          <c:showCatName val="0"/>
          <c:showSerName val="0"/>
          <c:showPercent val="0"/>
          <c:showBubbleSize val="0"/>
        </c:dLbls>
        <c:gapWidth val="113"/>
        <c:overlap val="-91"/>
        <c:axId val="133228032"/>
        <c:axId val="133229568"/>
      </c:barChart>
      <c:lineChart>
        <c:grouping val="standard"/>
        <c:varyColors val="0"/>
        <c:ser>
          <c:idx val="0"/>
          <c:order val="1"/>
          <c:tx>
            <c:strRef>
              <c:f>'f11.5'!$D$1</c:f>
              <c:strCache>
                <c:ptCount val="1"/>
                <c:pt idx="0">
                  <c:v>Latin America and the Caribbean</c:v>
                </c:pt>
              </c:strCache>
            </c:strRef>
          </c:tx>
          <c:marker>
            <c:symbol val="none"/>
          </c:marker>
          <c:cat>
            <c:strRef>
              <c:f>'f11.5'!$B$3:$B$12</c:f>
              <c:strCache>
                <c:ptCount val="10"/>
                <c:pt idx="0">
                  <c:v>Brazil</c:v>
                </c:pt>
                <c:pt idx="1">
                  <c:v>Dominican Republic</c:v>
                </c:pt>
                <c:pt idx="2">
                  <c:v>Argentina</c:v>
                </c:pt>
                <c:pt idx="3">
                  <c:v>Mexico</c:v>
                </c:pt>
                <c:pt idx="4">
                  <c:v>Panama</c:v>
                </c:pt>
                <c:pt idx="5">
                  <c:v>Uruguay</c:v>
                </c:pt>
                <c:pt idx="6">
                  <c:v>Chile</c:v>
                </c:pt>
                <c:pt idx="7">
                  <c:v>El Salvador</c:v>
                </c:pt>
                <c:pt idx="8">
                  <c:v>Jamaica</c:v>
                </c:pt>
                <c:pt idx="9">
                  <c:v>Bolivia</c:v>
                </c:pt>
              </c:strCache>
            </c:strRef>
          </c:cat>
          <c:val>
            <c:numRef>
              <c:f>'f11.5'!$D$3:$D$12</c:f>
              <c:numCache>
                <c:formatCode>General</c:formatCode>
                <c:ptCount val="10"/>
                <c:pt idx="0">
                  <c:v>47.580800000000004</c:v>
                </c:pt>
                <c:pt idx="1">
                  <c:v>47.580800000000004</c:v>
                </c:pt>
                <c:pt idx="2">
                  <c:v>47.580800000000004</c:v>
                </c:pt>
                <c:pt idx="3">
                  <c:v>47.580800000000004</c:v>
                </c:pt>
                <c:pt idx="4">
                  <c:v>47.580800000000004</c:v>
                </c:pt>
                <c:pt idx="5">
                  <c:v>47.580800000000004</c:v>
                </c:pt>
                <c:pt idx="6">
                  <c:v>47.580800000000004</c:v>
                </c:pt>
                <c:pt idx="7">
                  <c:v>47.580800000000004</c:v>
                </c:pt>
                <c:pt idx="8">
                  <c:v>47.580800000000004</c:v>
                </c:pt>
                <c:pt idx="9">
                  <c:v>47.580800000000004</c:v>
                </c:pt>
              </c:numCache>
            </c:numRef>
          </c:val>
          <c:smooth val="0"/>
        </c:ser>
        <c:ser>
          <c:idx val="2"/>
          <c:order val="2"/>
          <c:tx>
            <c:strRef>
              <c:f>'f11.5'!$E$1</c:f>
              <c:strCache>
                <c:ptCount val="1"/>
                <c:pt idx="0">
                  <c:v>Emerging Asia</c:v>
                </c:pt>
              </c:strCache>
            </c:strRef>
          </c:tx>
          <c:marker>
            <c:symbol val="none"/>
          </c:marker>
          <c:cat>
            <c:strRef>
              <c:f>'f11.5'!$B$3:$B$12</c:f>
              <c:strCache>
                <c:ptCount val="10"/>
                <c:pt idx="0">
                  <c:v>Brazil</c:v>
                </c:pt>
                <c:pt idx="1">
                  <c:v>Dominican Republic</c:v>
                </c:pt>
                <c:pt idx="2">
                  <c:v>Argentina</c:v>
                </c:pt>
                <c:pt idx="3">
                  <c:v>Mexico</c:v>
                </c:pt>
                <c:pt idx="4">
                  <c:v>Panama</c:v>
                </c:pt>
                <c:pt idx="5">
                  <c:v>Uruguay</c:v>
                </c:pt>
                <c:pt idx="6">
                  <c:v>Chile</c:v>
                </c:pt>
                <c:pt idx="7">
                  <c:v>El Salvador</c:v>
                </c:pt>
                <c:pt idx="8">
                  <c:v>Jamaica</c:v>
                </c:pt>
                <c:pt idx="9">
                  <c:v>Bolivia</c:v>
                </c:pt>
              </c:strCache>
            </c:strRef>
          </c:cat>
          <c:val>
            <c:numRef>
              <c:f>'f11.5'!$E$3:$E$12</c:f>
              <c:numCache>
                <c:formatCode>General</c:formatCode>
                <c:ptCount val="10"/>
                <c:pt idx="0">
                  <c:v>63.933100000000003</c:v>
                </c:pt>
                <c:pt idx="1">
                  <c:v>63.933100000000003</c:v>
                </c:pt>
                <c:pt idx="2">
                  <c:v>63.933100000000003</c:v>
                </c:pt>
                <c:pt idx="3">
                  <c:v>63.933100000000003</c:v>
                </c:pt>
                <c:pt idx="4">
                  <c:v>63.933100000000003</c:v>
                </c:pt>
                <c:pt idx="5">
                  <c:v>63.933100000000003</c:v>
                </c:pt>
                <c:pt idx="6">
                  <c:v>63.933100000000003</c:v>
                </c:pt>
                <c:pt idx="7">
                  <c:v>63.933100000000003</c:v>
                </c:pt>
                <c:pt idx="8">
                  <c:v>63.933100000000003</c:v>
                </c:pt>
                <c:pt idx="9">
                  <c:v>63.933100000000003</c:v>
                </c:pt>
              </c:numCache>
            </c:numRef>
          </c:val>
          <c:smooth val="0"/>
        </c:ser>
        <c:ser>
          <c:idx val="3"/>
          <c:order val="3"/>
          <c:tx>
            <c:strRef>
              <c:f>'f11.5'!$F$1</c:f>
              <c:strCache>
                <c:ptCount val="1"/>
                <c:pt idx="0">
                  <c:v>Sub-Saharan Africa</c:v>
                </c:pt>
              </c:strCache>
            </c:strRef>
          </c:tx>
          <c:marker>
            <c:symbol val="none"/>
          </c:marker>
          <c:cat>
            <c:strRef>
              <c:f>'f11.5'!$B$3:$B$12</c:f>
              <c:strCache>
                <c:ptCount val="10"/>
                <c:pt idx="0">
                  <c:v>Brazil</c:v>
                </c:pt>
                <c:pt idx="1">
                  <c:v>Dominican Republic</c:v>
                </c:pt>
                <c:pt idx="2">
                  <c:v>Argentina</c:v>
                </c:pt>
                <c:pt idx="3">
                  <c:v>Mexico</c:v>
                </c:pt>
                <c:pt idx="4">
                  <c:v>Panama</c:v>
                </c:pt>
                <c:pt idx="5">
                  <c:v>Uruguay</c:v>
                </c:pt>
                <c:pt idx="6">
                  <c:v>Chile</c:v>
                </c:pt>
                <c:pt idx="7">
                  <c:v>El Salvador</c:v>
                </c:pt>
                <c:pt idx="8">
                  <c:v>Jamaica</c:v>
                </c:pt>
                <c:pt idx="9">
                  <c:v>Bolivia</c:v>
                </c:pt>
              </c:strCache>
            </c:strRef>
          </c:cat>
          <c:val>
            <c:numRef>
              <c:f>'f11.5'!$F$3:$F$12</c:f>
              <c:numCache>
                <c:formatCode>General</c:formatCode>
                <c:ptCount val="10"/>
                <c:pt idx="0">
                  <c:v>56.770099999999999</c:v>
                </c:pt>
                <c:pt idx="1">
                  <c:v>56.770099999999999</c:v>
                </c:pt>
                <c:pt idx="2">
                  <c:v>56.770099999999999</c:v>
                </c:pt>
                <c:pt idx="3">
                  <c:v>56.770099999999999</c:v>
                </c:pt>
                <c:pt idx="4">
                  <c:v>56.770099999999999</c:v>
                </c:pt>
                <c:pt idx="5">
                  <c:v>56.770099999999999</c:v>
                </c:pt>
                <c:pt idx="6">
                  <c:v>56.770099999999999</c:v>
                </c:pt>
                <c:pt idx="7">
                  <c:v>56.770099999999999</c:v>
                </c:pt>
                <c:pt idx="8">
                  <c:v>56.770099999999999</c:v>
                </c:pt>
                <c:pt idx="9">
                  <c:v>56.770099999999999</c:v>
                </c:pt>
              </c:numCache>
            </c:numRef>
          </c:val>
          <c:smooth val="0"/>
        </c:ser>
        <c:ser>
          <c:idx val="4"/>
          <c:order val="4"/>
          <c:tx>
            <c:strRef>
              <c:f>'f11.5'!$G$1</c:f>
              <c:strCache>
                <c:ptCount val="1"/>
                <c:pt idx="0">
                  <c:v>Advanced Economies</c:v>
                </c:pt>
              </c:strCache>
            </c:strRef>
          </c:tx>
          <c:spPr>
            <a:ln>
              <a:solidFill>
                <a:schemeClr val="tx1">
                  <a:lumMod val="85000"/>
                  <a:lumOff val="15000"/>
                </a:schemeClr>
              </a:solidFill>
            </a:ln>
          </c:spPr>
          <c:marker>
            <c:symbol val="none"/>
          </c:marker>
          <c:cat>
            <c:strRef>
              <c:f>'f11.5'!$B$3:$B$12</c:f>
              <c:strCache>
                <c:ptCount val="10"/>
                <c:pt idx="0">
                  <c:v>Brazil</c:v>
                </c:pt>
                <c:pt idx="1">
                  <c:v>Dominican Republic</c:v>
                </c:pt>
                <c:pt idx="2">
                  <c:v>Argentina</c:v>
                </c:pt>
                <c:pt idx="3">
                  <c:v>Mexico</c:v>
                </c:pt>
                <c:pt idx="4">
                  <c:v>Panama</c:v>
                </c:pt>
                <c:pt idx="5">
                  <c:v>Uruguay</c:v>
                </c:pt>
                <c:pt idx="6">
                  <c:v>Chile</c:v>
                </c:pt>
                <c:pt idx="7">
                  <c:v>El Salvador</c:v>
                </c:pt>
                <c:pt idx="8">
                  <c:v>Jamaica</c:v>
                </c:pt>
                <c:pt idx="9">
                  <c:v>Bolivia</c:v>
                </c:pt>
              </c:strCache>
            </c:strRef>
          </c:cat>
          <c:val>
            <c:numRef>
              <c:f>'f11.5'!$G$3:$G$12</c:f>
              <c:numCache>
                <c:formatCode>General</c:formatCode>
                <c:ptCount val="10"/>
                <c:pt idx="0">
                  <c:v>86.069599999999994</c:v>
                </c:pt>
                <c:pt idx="1">
                  <c:v>86.069599999999994</c:v>
                </c:pt>
                <c:pt idx="2">
                  <c:v>86.069599999999994</c:v>
                </c:pt>
                <c:pt idx="3">
                  <c:v>86.069599999999994</c:v>
                </c:pt>
                <c:pt idx="4">
                  <c:v>86.069599999999994</c:v>
                </c:pt>
                <c:pt idx="5">
                  <c:v>86.069599999999994</c:v>
                </c:pt>
                <c:pt idx="6">
                  <c:v>86.069599999999994</c:v>
                </c:pt>
                <c:pt idx="7">
                  <c:v>86.069599999999994</c:v>
                </c:pt>
                <c:pt idx="8">
                  <c:v>86.069599999999994</c:v>
                </c:pt>
                <c:pt idx="9">
                  <c:v>86.069599999999994</c:v>
                </c:pt>
              </c:numCache>
            </c:numRef>
          </c:val>
          <c:smooth val="0"/>
        </c:ser>
        <c:dLbls>
          <c:showLegendKey val="0"/>
          <c:showVal val="0"/>
          <c:showCatName val="0"/>
          <c:showSerName val="0"/>
          <c:showPercent val="0"/>
          <c:showBubbleSize val="0"/>
        </c:dLbls>
        <c:marker val="1"/>
        <c:smooth val="0"/>
        <c:axId val="133228032"/>
        <c:axId val="133229568"/>
      </c:lineChart>
      <c:catAx>
        <c:axId val="133228032"/>
        <c:scaling>
          <c:orientation val="minMax"/>
        </c:scaling>
        <c:delete val="0"/>
        <c:axPos val="b"/>
        <c:majorTickMark val="out"/>
        <c:minorTickMark val="none"/>
        <c:tickLblPos val="nextTo"/>
        <c:crossAx val="133229568"/>
        <c:crosses val="autoZero"/>
        <c:auto val="1"/>
        <c:lblAlgn val="ctr"/>
        <c:lblOffset val="100"/>
        <c:noMultiLvlLbl val="0"/>
      </c:catAx>
      <c:valAx>
        <c:axId val="133229568"/>
        <c:scaling>
          <c:orientation val="minMax"/>
        </c:scaling>
        <c:delete val="0"/>
        <c:axPos val="l"/>
        <c:title>
          <c:tx>
            <c:rich>
              <a:bodyPr rot="-5400000" vert="horz"/>
              <a:lstStyle/>
              <a:p>
                <a:pPr>
                  <a:defRPr b="0"/>
                </a:pPr>
                <a:r>
                  <a:rPr lang="en-US" b="0"/>
                  <a:t>Percentage of recipients</a:t>
                </a:r>
              </a:p>
            </c:rich>
          </c:tx>
          <c:layout/>
          <c:overlay val="0"/>
        </c:title>
        <c:numFmt formatCode="General" sourceLinked="1"/>
        <c:majorTickMark val="out"/>
        <c:minorTickMark val="none"/>
        <c:tickLblPos val="nextTo"/>
        <c:crossAx val="133228032"/>
        <c:crosses val="autoZero"/>
        <c:crossBetween val="between"/>
      </c:valAx>
      <c:spPr>
        <a:ln>
          <a:noFill/>
        </a:ln>
      </c:spPr>
    </c:plotArea>
    <c:legend>
      <c:legendPos val="b"/>
      <c:legendEntry>
        <c:idx val="0"/>
        <c:delete val="1"/>
      </c:legendEntry>
      <c:layout>
        <c:manualLayout>
          <c:xMode val="edge"/>
          <c:yMode val="edge"/>
          <c:x val="6.3186755501716138E-2"/>
          <c:y val="0.81612287117665516"/>
          <c:w val="0.9"/>
          <c:h val="3.8642635631211758E-2"/>
        </c:manualLayout>
      </c:layout>
      <c:overlay val="0"/>
    </c:legend>
    <c:plotVisOnly val="1"/>
    <c:dispBlanksAs val="gap"/>
    <c:showDLblsOverMax val="0"/>
  </c:chart>
  <c:spPr>
    <a:ln>
      <a:noFill/>
    </a:ln>
  </c:spPr>
  <c:txPr>
    <a:bodyPr/>
    <a:lstStyle/>
    <a:p>
      <a:pPr>
        <a:defRPr sz="1200">
          <a:latin typeface="Times New Roman" panose="02020603050405020304" pitchFamily="18" charset="0"/>
          <a:cs typeface="Times New Roman" panose="02020603050405020304" pitchFamily="18" charset="0"/>
        </a:defRPr>
      </a:pPr>
      <a:endParaRPr lang="en-US"/>
    </a:p>
  </c:txPr>
  <c:printSettings>
    <c:headerFooter/>
    <c:pageMargins b="0.75" l="0.7" r="0.7" t="0.75" header="0.3" footer="0.3"/>
    <c:pageSetup/>
  </c:printSettings>
  <c:userShapes r:id="rId1"/>
</c:chartSpace>
</file>

<file path=xl/charts/chart6.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plotArea>
      <c:layout>
        <c:manualLayout>
          <c:layoutTarget val="inner"/>
          <c:xMode val="edge"/>
          <c:yMode val="edge"/>
          <c:x val="0.10716907261592301"/>
          <c:y val="5.1400554097404488E-2"/>
          <c:w val="0.83614374129159785"/>
          <c:h val="0.39651084641974449"/>
        </c:manualLayout>
      </c:layout>
      <c:barChart>
        <c:barDir val="col"/>
        <c:grouping val="clustered"/>
        <c:varyColors val="0"/>
        <c:ser>
          <c:idx val="0"/>
          <c:order val="0"/>
          <c:tx>
            <c:strRef>
              <c:f>ReasonsNotHavAcc!$C$16</c:f>
              <c:strCache>
                <c:ptCount val="1"/>
                <c:pt idx="0">
                  <c:v>Far away</c:v>
                </c:pt>
              </c:strCache>
            </c:strRef>
          </c:tx>
          <c:invertIfNegative val="0"/>
          <c:cat>
            <c:numRef>
              <c:f>ReasonsNotHavAcc!$B$17</c:f>
              <c:numCache>
                <c:formatCode>General</c:formatCode>
                <c:ptCount val="1"/>
                <c:pt idx="0">
                  <c:v>2011</c:v>
                </c:pt>
              </c:numCache>
            </c:numRef>
          </c:cat>
          <c:val>
            <c:numRef>
              <c:f>ReasonsNotHavAcc!$C$17</c:f>
              <c:numCache>
                <c:formatCode>General</c:formatCode>
                <c:ptCount val="1"/>
                <c:pt idx="0">
                  <c:v>5.8180000000000003E-3</c:v>
                </c:pt>
              </c:numCache>
            </c:numRef>
          </c:val>
        </c:ser>
        <c:ser>
          <c:idx val="1"/>
          <c:order val="1"/>
          <c:tx>
            <c:strRef>
              <c:f>ReasonsNotHavAcc!$D$16</c:f>
              <c:strCache>
                <c:ptCount val="1"/>
                <c:pt idx="0">
                  <c:v>Too expensive</c:v>
                </c:pt>
              </c:strCache>
            </c:strRef>
          </c:tx>
          <c:invertIfNegative val="0"/>
          <c:cat>
            <c:numRef>
              <c:f>ReasonsNotHavAcc!$B$17</c:f>
              <c:numCache>
                <c:formatCode>General</c:formatCode>
                <c:ptCount val="1"/>
                <c:pt idx="0">
                  <c:v>2011</c:v>
                </c:pt>
              </c:numCache>
            </c:numRef>
          </c:cat>
          <c:val>
            <c:numRef>
              <c:f>ReasonsNotHavAcc!$D$17</c:f>
              <c:numCache>
                <c:formatCode>General</c:formatCode>
                <c:ptCount val="1"/>
                <c:pt idx="0">
                  <c:v>1.36857E-2</c:v>
                </c:pt>
              </c:numCache>
            </c:numRef>
          </c:val>
        </c:ser>
        <c:ser>
          <c:idx val="2"/>
          <c:order val="2"/>
          <c:tx>
            <c:strRef>
              <c:f>ReasonsNotHavAcc!$E$16</c:f>
              <c:strCache>
                <c:ptCount val="1"/>
                <c:pt idx="0">
                  <c:v>Lack of documentation</c:v>
                </c:pt>
              </c:strCache>
            </c:strRef>
          </c:tx>
          <c:invertIfNegative val="0"/>
          <c:cat>
            <c:numRef>
              <c:f>ReasonsNotHavAcc!$B$17</c:f>
              <c:numCache>
                <c:formatCode>General</c:formatCode>
                <c:ptCount val="1"/>
                <c:pt idx="0">
                  <c:v>2011</c:v>
                </c:pt>
              </c:numCache>
            </c:numRef>
          </c:cat>
          <c:val>
            <c:numRef>
              <c:f>ReasonsNotHavAcc!$E$17</c:f>
              <c:numCache>
                <c:formatCode>General</c:formatCode>
                <c:ptCount val="1"/>
                <c:pt idx="0">
                  <c:v>5.0169999999999998E-3</c:v>
                </c:pt>
              </c:numCache>
            </c:numRef>
          </c:val>
        </c:ser>
        <c:ser>
          <c:idx val="3"/>
          <c:order val="3"/>
          <c:tx>
            <c:strRef>
              <c:f>ReasonsNotHavAcc!$F$16</c:f>
              <c:strCache>
                <c:ptCount val="1"/>
                <c:pt idx="0">
                  <c:v>No trust</c:v>
                </c:pt>
              </c:strCache>
            </c:strRef>
          </c:tx>
          <c:invertIfNegative val="0"/>
          <c:dPt>
            <c:idx val="0"/>
            <c:invertIfNegative val="0"/>
            <c:bubble3D val="0"/>
            <c:spPr>
              <a:solidFill>
                <a:schemeClr val="accent6">
                  <a:lumMod val="75000"/>
                </a:schemeClr>
              </a:solidFill>
            </c:spPr>
          </c:dPt>
          <c:cat>
            <c:numRef>
              <c:f>ReasonsNotHavAcc!$B$17</c:f>
              <c:numCache>
                <c:formatCode>General</c:formatCode>
                <c:ptCount val="1"/>
                <c:pt idx="0">
                  <c:v>2011</c:v>
                </c:pt>
              </c:numCache>
            </c:numRef>
          </c:cat>
          <c:val>
            <c:numRef>
              <c:f>ReasonsNotHavAcc!$F$17</c:f>
              <c:numCache>
                <c:formatCode>General</c:formatCode>
                <c:ptCount val="1"/>
                <c:pt idx="0">
                  <c:v>1.4007800000000001E-2</c:v>
                </c:pt>
              </c:numCache>
            </c:numRef>
          </c:val>
        </c:ser>
        <c:ser>
          <c:idx val="4"/>
          <c:order val="4"/>
          <c:tx>
            <c:strRef>
              <c:f>ReasonsNotHavAcc!$G$16</c:f>
              <c:strCache>
                <c:ptCount val="1"/>
                <c:pt idx="0">
                  <c:v>Religious reasons</c:v>
                </c:pt>
              </c:strCache>
            </c:strRef>
          </c:tx>
          <c:spPr>
            <a:solidFill>
              <a:schemeClr val="bg1">
                <a:lumMod val="65000"/>
              </a:schemeClr>
            </a:solidFill>
          </c:spPr>
          <c:invertIfNegative val="0"/>
          <c:cat>
            <c:numRef>
              <c:f>ReasonsNotHavAcc!$B$17</c:f>
              <c:numCache>
                <c:formatCode>General</c:formatCode>
                <c:ptCount val="1"/>
                <c:pt idx="0">
                  <c:v>2011</c:v>
                </c:pt>
              </c:numCache>
            </c:numRef>
          </c:cat>
          <c:val>
            <c:numRef>
              <c:f>ReasonsNotHavAcc!$G$17</c:f>
              <c:numCache>
                <c:formatCode>General</c:formatCode>
                <c:ptCount val="1"/>
                <c:pt idx="0">
                  <c:v>1.1029E-3</c:v>
                </c:pt>
              </c:numCache>
            </c:numRef>
          </c:val>
        </c:ser>
        <c:dLbls>
          <c:showLegendKey val="0"/>
          <c:showVal val="0"/>
          <c:showCatName val="0"/>
          <c:showSerName val="0"/>
          <c:showPercent val="0"/>
          <c:showBubbleSize val="0"/>
        </c:dLbls>
        <c:gapWidth val="0"/>
        <c:overlap val="100"/>
        <c:axId val="138112000"/>
        <c:axId val="138113792"/>
      </c:barChart>
      <c:catAx>
        <c:axId val="138112000"/>
        <c:scaling>
          <c:orientation val="minMax"/>
        </c:scaling>
        <c:delete val="1"/>
        <c:axPos val="b"/>
        <c:numFmt formatCode="General" sourceLinked="1"/>
        <c:majorTickMark val="out"/>
        <c:minorTickMark val="none"/>
        <c:tickLblPos val="nextTo"/>
        <c:crossAx val="138113792"/>
        <c:crosses val="autoZero"/>
        <c:auto val="1"/>
        <c:lblAlgn val="ctr"/>
        <c:lblOffset val="100"/>
        <c:noMultiLvlLbl val="0"/>
      </c:catAx>
      <c:valAx>
        <c:axId val="138113792"/>
        <c:scaling>
          <c:orientation val="minMax"/>
          <c:max val="2000"/>
          <c:min val="-2.0000000000000005E-3"/>
        </c:scaling>
        <c:delete val="1"/>
        <c:axPos val="l"/>
        <c:numFmt formatCode="General" sourceLinked="1"/>
        <c:majorTickMark val="out"/>
        <c:minorTickMark val="none"/>
        <c:tickLblPos val="nextTo"/>
        <c:crossAx val="138112000"/>
        <c:crosses val="autoZero"/>
        <c:crossBetween val="between"/>
      </c:valAx>
      <c:spPr>
        <a:noFill/>
        <a:ln w="25400">
          <a:noFill/>
        </a:ln>
      </c:spPr>
    </c:plotArea>
    <c:legend>
      <c:legendPos val="b"/>
      <c:overlay val="0"/>
      <c:txPr>
        <a:bodyPr/>
        <a:lstStyle/>
        <a:p>
          <a:pPr>
            <a:defRPr sz="1600"/>
          </a:pPr>
          <a:endParaRPr lang="en-US"/>
        </a:p>
      </c:txPr>
    </c:legend>
    <c:plotVisOnly val="1"/>
    <c:dispBlanksAs val="gap"/>
    <c:showDLblsOverMax val="0"/>
  </c:chart>
  <c:spPr>
    <a:ln>
      <a:noFill/>
    </a:ln>
  </c:spPr>
  <c:printSettings>
    <c:headerFooter/>
    <c:pageMargins b="0.75" l="0.7" r="0.7" t="0.75" header="0.3" footer="0.3"/>
    <c:pageSetup/>
  </c:printSettings>
</c:chartSpace>
</file>

<file path=xl/charts/chart7.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plotArea>
      <c:layout>
        <c:manualLayout>
          <c:layoutTarget val="inner"/>
          <c:xMode val="edge"/>
          <c:yMode val="edge"/>
          <c:x val="0.10716907261592301"/>
          <c:y val="5.1400554097404488E-2"/>
          <c:w val="0.83614374129159785"/>
          <c:h val="0.81101851851851847"/>
        </c:manualLayout>
      </c:layout>
      <c:barChart>
        <c:barDir val="col"/>
        <c:grouping val="clustered"/>
        <c:varyColors val="0"/>
        <c:ser>
          <c:idx val="0"/>
          <c:order val="0"/>
          <c:tx>
            <c:strRef>
              <c:f>ReasonsNotHavAcc!$C$16</c:f>
              <c:strCache>
                <c:ptCount val="1"/>
                <c:pt idx="0">
                  <c:v>Far away</c:v>
                </c:pt>
              </c:strCache>
            </c:strRef>
          </c:tx>
          <c:invertIfNegative val="0"/>
          <c:cat>
            <c:numRef>
              <c:f>ReasonsNotHavAcc!$B$17</c:f>
              <c:numCache>
                <c:formatCode>General</c:formatCode>
                <c:ptCount val="1"/>
                <c:pt idx="0">
                  <c:v>2011</c:v>
                </c:pt>
              </c:numCache>
            </c:numRef>
          </c:cat>
          <c:val>
            <c:numRef>
              <c:f>ReasonsNotHavAcc!$C$17</c:f>
              <c:numCache>
                <c:formatCode>General</c:formatCode>
                <c:ptCount val="1"/>
                <c:pt idx="0">
                  <c:v>5.8180000000000003E-3</c:v>
                </c:pt>
              </c:numCache>
            </c:numRef>
          </c:val>
        </c:ser>
        <c:ser>
          <c:idx val="1"/>
          <c:order val="1"/>
          <c:tx>
            <c:strRef>
              <c:f>ReasonsNotHavAcc!$D$16</c:f>
              <c:strCache>
                <c:ptCount val="1"/>
                <c:pt idx="0">
                  <c:v>Too expensive</c:v>
                </c:pt>
              </c:strCache>
            </c:strRef>
          </c:tx>
          <c:invertIfNegative val="0"/>
          <c:cat>
            <c:numRef>
              <c:f>ReasonsNotHavAcc!$B$17</c:f>
              <c:numCache>
                <c:formatCode>General</c:formatCode>
                <c:ptCount val="1"/>
                <c:pt idx="0">
                  <c:v>2011</c:v>
                </c:pt>
              </c:numCache>
            </c:numRef>
          </c:cat>
          <c:val>
            <c:numRef>
              <c:f>ReasonsNotHavAcc!$D$17</c:f>
              <c:numCache>
                <c:formatCode>General</c:formatCode>
                <c:ptCount val="1"/>
                <c:pt idx="0">
                  <c:v>1.36857E-2</c:v>
                </c:pt>
              </c:numCache>
            </c:numRef>
          </c:val>
        </c:ser>
        <c:ser>
          <c:idx val="2"/>
          <c:order val="2"/>
          <c:tx>
            <c:strRef>
              <c:f>ReasonsNotHavAcc!$E$16</c:f>
              <c:strCache>
                <c:ptCount val="1"/>
                <c:pt idx="0">
                  <c:v>Lack of documentation</c:v>
                </c:pt>
              </c:strCache>
            </c:strRef>
          </c:tx>
          <c:invertIfNegative val="0"/>
          <c:cat>
            <c:numRef>
              <c:f>ReasonsNotHavAcc!$B$17</c:f>
              <c:numCache>
                <c:formatCode>General</c:formatCode>
                <c:ptCount val="1"/>
                <c:pt idx="0">
                  <c:v>2011</c:v>
                </c:pt>
              </c:numCache>
            </c:numRef>
          </c:cat>
          <c:val>
            <c:numRef>
              <c:f>ReasonsNotHavAcc!$E$17</c:f>
              <c:numCache>
                <c:formatCode>General</c:formatCode>
                <c:ptCount val="1"/>
                <c:pt idx="0">
                  <c:v>5.0169999999999998E-3</c:v>
                </c:pt>
              </c:numCache>
            </c:numRef>
          </c:val>
        </c:ser>
        <c:ser>
          <c:idx val="3"/>
          <c:order val="3"/>
          <c:tx>
            <c:strRef>
              <c:f>ReasonsNotHavAcc!$F$16</c:f>
              <c:strCache>
                <c:ptCount val="1"/>
                <c:pt idx="0">
                  <c:v>No trust</c:v>
                </c:pt>
              </c:strCache>
            </c:strRef>
          </c:tx>
          <c:invertIfNegative val="0"/>
          <c:dPt>
            <c:idx val="0"/>
            <c:invertIfNegative val="0"/>
            <c:bubble3D val="0"/>
            <c:spPr>
              <a:solidFill>
                <a:schemeClr val="accent6">
                  <a:lumMod val="75000"/>
                </a:schemeClr>
              </a:solidFill>
            </c:spPr>
          </c:dPt>
          <c:cat>
            <c:numRef>
              <c:f>ReasonsNotHavAcc!$B$17</c:f>
              <c:numCache>
                <c:formatCode>General</c:formatCode>
                <c:ptCount val="1"/>
                <c:pt idx="0">
                  <c:v>2011</c:v>
                </c:pt>
              </c:numCache>
            </c:numRef>
          </c:cat>
          <c:val>
            <c:numRef>
              <c:f>ReasonsNotHavAcc!$F$17</c:f>
              <c:numCache>
                <c:formatCode>General</c:formatCode>
                <c:ptCount val="1"/>
                <c:pt idx="0">
                  <c:v>1.4007800000000001E-2</c:v>
                </c:pt>
              </c:numCache>
            </c:numRef>
          </c:val>
        </c:ser>
        <c:ser>
          <c:idx val="4"/>
          <c:order val="4"/>
          <c:tx>
            <c:strRef>
              <c:f>ReasonsNotHavAcc!$G$16</c:f>
              <c:strCache>
                <c:ptCount val="1"/>
                <c:pt idx="0">
                  <c:v>Religious reasons</c:v>
                </c:pt>
              </c:strCache>
            </c:strRef>
          </c:tx>
          <c:spPr>
            <a:solidFill>
              <a:schemeClr val="bg1">
                <a:lumMod val="65000"/>
              </a:schemeClr>
            </a:solidFill>
          </c:spPr>
          <c:invertIfNegative val="0"/>
          <c:cat>
            <c:numRef>
              <c:f>ReasonsNotHavAcc!$B$17</c:f>
              <c:numCache>
                <c:formatCode>General</c:formatCode>
                <c:ptCount val="1"/>
                <c:pt idx="0">
                  <c:v>2011</c:v>
                </c:pt>
              </c:numCache>
            </c:numRef>
          </c:cat>
          <c:val>
            <c:numRef>
              <c:f>ReasonsNotHavAcc!$G$17</c:f>
              <c:numCache>
                <c:formatCode>General</c:formatCode>
                <c:ptCount val="1"/>
                <c:pt idx="0">
                  <c:v>1.1029E-3</c:v>
                </c:pt>
              </c:numCache>
            </c:numRef>
          </c:val>
        </c:ser>
        <c:dLbls>
          <c:showLegendKey val="0"/>
          <c:showVal val="0"/>
          <c:showCatName val="0"/>
          <c:showSerName val="0"/>
          <c:showPercent val="0"/>
          <c:showBubbleSize val="0"/>
        </c:dLbls>
        <c:gapWidth val="150"/>
        <c:axId val="138034560"/>
        <c:axId val="138040832"/>
      </c:barChart>
      <c:catAx>
        <c:axId val="138034560"/>
        <c:scaling>
          <c:orientation val="minMax"/>
        </c:scaling>
        <c:delete val="1"/>
        <c:axPos val="b"/>
        <c:title>
          <c:tx>
            <c:rich>
              <a:bodyPr/>
              <a:lstStyle/>
              <a:p>
                <a:pPr>
                  <a:defRPr/>
                </a:pPr>
                <a:r>
                  <a:rPr lang="en-US"/>
                  <a:t>2011</a:t>
                </a:r>
              </a:p>
            </c:rich>
          </c:tx>
          <c:overlay val="0"/>
        </c:title>
        <c:numFmt formatCode="General" sourceLinked="1"/>
        <c:majorTickMark val="out"/>
        <c:minorTickMark val="none"/>
        <c:tickLblPos val="nextTo"/>
        <c:crossAx val="138040832"/>
        <c:crosses val="autoZero"/>
        <c:auto val="1"/>
        <c:lblAlgn val="ctr"/>
        <c:lblOffset val="100"/>
        <c:noMultiLvlLbl val="0"/>
      </c:catAx>
      <c:valAx>
        <c:axId val="138040832"/>
        <c:scaling>
          <c:orientation val="minMax"/>
          <c:max val="1.6000000000000004E-2"/>
          <c:min val="-2.0000000000000005E-3"/>
        </c:scaling>
        <c:delete val="0"/>
        <c:axPos val="l"/>
        <c:majorGridlines/>
        <c:numFmt formatCode="General" sourceLinked="1"/>
        <c:majorTickMark val="out"/>
        <c:minorTickMark val="none"/>
        <c:tickLblPos val="nextTo"/>
        <c:crossAx val="138034560"/>
        <c:crosses val="autoZero"/>
        <c:crossBetween val="between"/>
      </c:valAx>
    </c:plotArea>
    <c:plotVisOnly val="1"/>
    <c:dispBlanksAs val="gap"/>
    <c:showDLblsOverMax val="0"/>
  </c:chart>
  <c:spPr>
    <a:ln>
      <a:noFill/>
    </a:ln>
  </c:spPr>
  <c:printSettings>
    <c:headerFooter/>
    <c:pageMargins b="0.75" l="0.7" r="0.7" t="0.75" header="0.3" footer="0.3"/>
    <c:pageSetup/>
  </c:printSettings>
</c:chartSpace>
</file>

<file path=xl/charts/chart8.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plotArea>
      <c:layout>
        <c:manualLayout>
          <c:layoutTarget val="inner"/>
          <c:xMode val="edge"/>
          <c:yMode val="edge"/>
          <c:x val="0.10716907261592301"/>
          <c:y val="5.1400554097404488E-2"/>
          <c:w val="0.83614374129159785"/>
          <c:h val="0.81101851851851847"/>
        </c:manualLayout>
      </c:layout>
      <c:barChart>
        <c:barDir val="col"/>
        <c:grouping val="clustered"/>
        <c:varyColors val="0"/>
        <c:ser>
          <c:idx val="0"/>
          <c:order val="0"/>
          <c:tx>
            <c:strRef>
              <c:f>ReasonsNotHavAcc!$J$16</c:f>
              <c:strCache>
                <c:ptCount val="1"/>
                <c:pt idx="0">
                  <c:v>Far away</c:v>
                </c:pt>
              </c:strCache>
            </c:strRef>
          </c:tx>
          <c:invertIfNegative val="0"/>
          <c:cat>
            <c:numRef>
              <c:f>ReasonsNotHavAcc!$B$17</c:f>
              <c:numCache>
                <c:formatCode>General</c:formatCode>
                <c:ptCount val="1"/>
                <c:pt idx="0">
                  <c:v>2011</c:v>
                </c:pt>
              </c:numCache>
            </c:numRef>
          </c:cat>
          <c:val>
            <c:numRef>
              <c:f>ReasonsNotHavAcc!$J$17</c:f>
              <c:numCache>
                <c:formatCode>General</c:formatCode>
                <c:ptCount val="1"/>
                <c:pt idx="0">
                  <c:v>7.2062000000000003E-3</c:v>
                </c:pt>
              </c:numCache>
            </c:numRef>
          </c:val>
        </c:ser>
        <c:ser>
          <c:idx val="1"/>
          <c:order val="1"/>
          <c:tx>
            <c:strRef>
              <c:f>ReasonsNotHavAcc!$K$16</c:f>
              <c:strCache>
                <c:ptCount val="1"/>
                <c:pt idx="0">
                  <c:v>Too expensive</c:v>
                </c:pt>
              </c:strCache>
            </c:strRef>
          </c:tx>
          <c:invertIfNegative val="0"/>
          <c:cat>
            <c:numRef>
              <c:f>ReasonsNotHavAcc!$B$17</c:f>
              <c:numCache>
                <c:formatCode>General</c:formatCode>
                <c:ptCount val="1"/>
                <c:pt idx="0">
                  <c:v>2011</c:v>
                </c:pt>
              </c:numCache>
            </c:numRef>
          </c:cat>
          <c:val>
            <c:numRef>
              <c:f>ReasonsNotHavAcc!$K$17</c:f>
              <c:numCache>
                <c:formatCode>General</c:formatCode>
                <c:ptCount val="1"/>
                <c:pt idx="0">
                  <c:v>1.5059700000000001E-2</c:v>
                </c:pt>
              </c:numCache>
            </c:numRef>
          </c:val>
        </c:ser>
        <c:ser>
          <c:idx val="2"/>
          <c:order val="2"/>
          <c:tx>
            <c:strRef>
              <c:f>ReasonsNotHavAcc!$L$16</c:f>
              <c:strCache>
                <c:ptCount val="1"/>
                <c:pt idx="0">
                  <c:v>Lack of documentation</c:v>
                </c:pt>
              </c:strCache>
            </c:strRef>
          </c:tx>
          <c:invertIfNegative val="0"/>
          <c:cat>
            <c:numRef>
              <c:f>ReasonsNotHavAcc!$B$17</c:f>
              <c:numCache>
                <c:formatCode>General</c:formatCode>
                <c:ptCount val="1"/>
                <c:pt idx="0">
                  <c:v>2011</c:v>
                </c:pt>
              </c:numCache>
            </c:numRef>
          </c:cat>
          <c:val>
            <c:numRef>
              <c:f>ReasonsNotHavAcc!$L$17</c:f>
              <c:numCache>
                <c:formatCode>General</c:formatCode>
                <c:ptCount val="1"/>
                <c:pt idx="0">
                  <c:v>5.4809000000000004E-3</c:v>
                </c:pt>
              </c:numCache>
            </c:numRef>
          </c:val>
        </c:ser>
        <c:ser>
          <c:idx val="3"/>
          <c:order val="3"/>
          <c:tx>
            <c:strRef>
              <c:f>ReasonsNotHavAcc!$M$16</c:f>
              <c:strCache>
                <c:ptCount val="1"/>
                <c:pt idx="0">
                  <c:v>No trust</c:v>
                </c:pt>
              </c:strCache>
            </c:strRef>
          </c:tx>
          <c:invertIfNegative val="0"/>
          <c:dPt>
            <c:idx val="0"/>
            <c:invertIfNegative val="0"/>
            <c:bubble3D val="0"/>
            <c:spPr>
              <a:solidFill>
                <a:schemeClr val="accent6">
                  <a:lumMod val="75000"/>
                </a:schemeClr>
              </a:solidFill>
            </c:spPr>
          </c:dPt>
          <c:cat>
            <c:numRef>
              <c:f>ReasonsNotHavAcc!$B$17</c:f>
              <c:numCache>
                <c:formatCode>General</c:formatCode>
                <c:ptCount val="1"/>
                <c:pt idx="0">
                  <c:v>2011</c:v>
                </c:pt>
              </c:numCache>
            </c:numRef>
          </c:cat>
          <c:val>
            <c:numRef>
              <c:f>ReasonsNotHavAcc!$M$17</c:f>
              <c:numCache>
                <c:formatCode>General</c:formatCode>
                <c:ptCount val="1"/>
                <c:pt idx="0">
                  <c:v>1.1920200000000001E-2</c:v>
                </c:pt>
              </c:numCache>
            </c:numRef>
          </c:val>
        </c:ser>
        <c:ser>
          <c:idx val="4"/>
          <c:order val="4"/>
          <c:tx>
            <c:strRef>
              <c:f>ReasonsNotHavAcc!$N$16</c:f>
              <c:strCache>
                <c:ptCount val="1"/>
                <c:pt idx="0">
                  <c:v>Religious reasons</c:v>
                </c:pt>
              </c:strCache>
            </c:strRef>
          </c:tx>
          <c:spPr>
            <a:solidFill>
              <a:schemeClr val="bg1">
                <a:lumMod val="65000"/>
              </a:schemeClr>
            </a:solidFill>
          </c:spPr>
          <c:invertIfNegative val="0"/>
          <c:cat>
            <c:numRef>
              <c:f>ReasonsNotHavAcc!$B$17</c:f>
              <c:numCache>
                <c:formatCode>General</c:formatCode>
                <c:ptCount val="1"/>
                <c:pt idx="0">
                  <c:v>2011</c:v>
                </c:pt>
              </c:numCache>
            </c:numRef>
          </c:cat>
          <c:val>
            <c:numRef>
              <c:f>ReasonsNotHavAcc!$N$17</c:f>
              <c:numCache>
                <c:formatCode>General</c:formatCode>
                <c:ptCount val="1"/>
                <c:pt idx="0">
                  <c:v>1.6773999999999999E-3</c:v>
                </c:pt>
              </c:numCache>
            </c:numRef>
          </c:val>
        </c:ser>
        <c:dLbls>
          <c:showLegendKey val="0"/>
          <c:showVal val="0"/>
          <c:showCatName val="0"/>
          <c:showSerName val="0"/>
          <c:showPercent val="0"/>
          <c:showBubbleSize val="0"/>
        </c:dLbls>
        <c:gapWidth val="150"/>
        <c:axId val="138080640"/>
        <c:axId val="138082560"/>
      </c:barChart>
      <c:catAx>
        <c:axId val="138080640"/>
        <c:scaling>
          <c:orientation val="minMax"/>
        </c:scaling>
        <c:delete val="1"/>
        <c:axPos val="b"/>
        <c:title>
          <c:tx>
            <c:rich>
              <a:bodyPr/>
              <a:lstStyle/>
              <a:p>
                <a:pPr>
                  <a:defRPr/>
                </a:pPr>
                <a:r>
                  <a:rPr lang="en-US"/>
                  <a:t>2014</a:t>
                </a:r>
              </a:p>
            </c:rich>
          </c:tx>
          <c:overlay val="0"/>
        </c:title>
        <c:numFmt formatCode="General" sourceLinked="1"/>
        <c:majorTickMark val="out"/>
        <c:minorTickMark val="none"/>
        <c:tickLblPos val="nextTo"/>
        <c:crossAx val="138082560"/>
        <c:crosses val="autoZero"/>
        <c:auto val="1"/>
        <c:lblAlgn val="ctr"/>
        <c:lblOffset val="100"/>
        <c:noMultiLvlLbl val="0"/>
      </c:catAx>
      <c:valAx>
        <c:axId val="138082560"/>
        <c:scaling>
          <c:orientation val="minMax"/>
          <c:min val="-2.0000000000000005E-3"/>
        </c:scaling>
        <c:delete val="1"/>
        <c:axPos val="l"/>
        <c:majorGridlines/>
        <c:numFmt formatCode="General" sourceLinked="1"/>
        <c:majorTickMark val="out"/>
        <c:minorTickMark val="none"/>
        <c:tickLblPos val="nextTo"/>
        <c:crossAx val="138080640"/>
        <c:crosses val="autoZero"/>
        <c:crossBetween val="between"/>
      </c:valAx>
    </c:plotArea>
    <c:plotVisOnly val="1"/>
    <c:dispBlanksAs val="gap"/>
    <c:showDLblsOverMax val="0"/>
  </c:chart>
  <c:spPr>
    <a:ln>
      <a:noFill/>
    </a:ln>
  </c:spPr>
  <c:printSettings>
    <c:headerFooter/>
    <c:pageMargins b="0.75" l="0.7" r="0.7" t="0.75" header="0.3" footer="0.3"/>
    <c:pageSetup/>
  </c:printSettings>
</c:chartSpace>
</file>

<file path=xl/charts/chart9.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plotArea>
      <c:layout>
        <c:manualLayout>
          <c:layoutTarget val="inner"/>
          <c:xMode val="edge"/>
          <c:yMode val="edge"/>
          <c:x val="0.10716907261592301"/>
          <c:y val="5.1400554097404488E-2"/>
          <c:w val="0.83614374129159785"/>
          <c:h val="0.81101851851851847"/>
        </c:manualLayout>
      </c:layout>
      <c:barChart>
        <c:barDir val="col"/>
        <c:grouping val="clustered"/>
        <c:varyColors val="0"/>
        <c:ser>
          <c:idx val="0"/>
          <c:order val="0"/>
          <c:tx>
            <c:strRef>
              <c:f>ReasonsNotHavAcc!$Q$16</c:f>
              <c:strCache>
                <c:ptCount val="1"/>
                <c:pt idx="0">
                  <c:v>Far away</c:v>
                </c:pt>
              </c:strCache>
            </c:strRef>
          </c:tx>
          <c:invertIfNegative val="0"/>
          <c:cat>
            <c:numRef>
              <c:f>ReasonsNotHavAcc!$B$17</c:f>
              <c:numCache>
                <c:formatCode>General</c:formatCode>
                <c:ptCount val="1"/>
                <c:pt idx="0">
                  <c:v>2011</c:v>
                </c:pt>
              </c:numCache>
            </c:numRef>
          </c:cat>
          <c:val>
            <c:numRef>
              <c:f>ReasonsNotHavAcc!$Q$17</c:f>
              <c:numCache>
                <c:formatCode>General</c:formatCode>
                <c:ptCount val="1"/>
                <c:pt idx="0">
                  <c:v>1.3882E-3</c:v>
                </c:pt>
              </c:numCache>
            </c:numRef>
          </c:val>
        </c:ser>
        <c:ser>
          <c:idx val="1"/>
          <c:order val="1"/>
          <c:tx>
            <c:strRef>
              <c:f>ReasonsNotHavAcc!$R$16</c:f>
              <c:strCache>
                <c:ptCount val="1"/>
                <c:pt idx="0">
                  <c:v>Too expensive</c:v>
                </c:pt>
              </c:strCache>
            </c:strRef>
          </c:tx>
          <c:invertIfNegative val="0"/>
          <c:cat>
            <c:numRef>
              <c:f>ReasonsNotHavAcc!$B$17</c:f>
              <c:numCache>
                <c:formatCode>General</c:formatCode>
                <c:ptCount val="1"/>
                <c:pt idx="0">
                  <c:v>2011</c:v>
                </c:pt>
              </c:numCache>
            </c:numRef>
          </c:cat>
          <c:val>
            <c:numRef>
              <c:f>ReasonsNotHavAcc!$R$17</c:f>
              <c:numCache>
                <c:formatCode>General</c:formatCode>
                <c:ptCount val="1"/>
                <c:pt idx="0">
                  <c:v>1.374E-3</c:v>
                </c:pt>
              </c:numCache>
            </c:numRef>
          </c:val>
        </c:ser>
        <c:ser>
          <c:idx val="2"/>
          <c:order val="2"/>
          <c:tx>
            <c:strRef>
              <c:f>ReasonsNotHavAcc!$S$16</c:f>
              <c:strCache>
                <c:ptCount val="1"/>
                <c:pt idx="0">
                  <c:v>Lack of documentation</c:v>
                </c:pt>
              </c:strCache>
            </c:strRef>
          </c:tx>
          <c:invertIfNegative val="0"/>
          <c:cat>
            <c:numRef>
              <c:f>ReasonsNotHavAcc!$B$17</c:f>
              <c:numCache>
                <c:formatCode>General</c:formatCode>
                <c:ptCount val="1"/>
                <c:pt idx="0">
                  <c:v>2011</c:v>
                </c:pt>
              </c:numCache>
            </c:numRef>
          </c:cat>
          <c:val>
            <c:numRef>
              <c:f>ReasonsNotHavAcc!$S$17</c:f>
              <c:numCache>
                <c:formatCode>General</c:formatCode>
                <c:ptCount val="1"/>
                <c:pt idx="0">
                  <c:v>4.639E-4</c:v>
                </c:pt>
              </c:numCache>
            </c:numRef>
          </c:val>
        </c:ser>
        <c:ser>
          <c:idx val="3"/>
          <c:order val="3"/>
          <c:tx>
            <c:strRef>
              <c:f>ReasonsNotHavAcc!$T$16</c:f>
              <c:strCache>
                <c:ptCount val="1"/>
                <c:pt idx="0">
                  <c:v>No trust</c:v>
                </c:pt>
              </c:strCache>
            </c:strRef>
          </c:tx>
          <c:invertIfNegative val="0"/>
          <c:dPt>
            <c:idx val="0"/>
            <c:invertIfNegative val="0"/>
            <c:bubble3D val="0"/>
            <c:spPr>
              <a:solidFill>
                <a:schemeClr val="accent6">
                  <a:lumMod val="75000"/>
                </a:schemeClr>
              </a:solidFill>
            </c:spPr>
          </c:dPt>
          <c:cat>
            <c:numRef>
              <c:f>ReasonsNotHavAcc!$B$17</c:f>
              <c:numCache>
                <c:formatCode>General</c:formatCode>
                <c:ptCount val="1"/>
                <c:pt idx="0">
                  <c:v>2011</c:v>
                </c:pt>
              </c:numCache>
            </c:numRef>
          </c:cat>
          <c:val>
            <c:numRef>
              <c:f>ReasonsNotHavAcc!$T$17</c:f>
              <c:numCache>
                <c:formatCode>General</c:formatCode>
                <c:ptCount val="1"/>
                <c:pt idx="0">
                  <c:v>-2.0877000000000001E-3</c:v>
                </c:pt>
              </c:numCache>
            </c:numRef>
          </c:val>
        </c:ser>
        <c:ser>
          <c:idx val="4"/>
          <c:order val="4"/>
          <c:tx>
            <c:strRef>
              <c:f>ReasonsNotHavAcc!$U$16</c:f>
              <c:strCache>
                <c:ptCount val="1"/>
                <c:pt idx="0">
                  <c:v>Religious reasons</c:v>
                </c:pt>
              </c:strCache>
            </c:strRef>
          </c:tx>
          <c:spPr>
            <a:solidFill>
              <a:schemeClr val="bg1">
                <a:lumMod val="65000"/>
              </a:schemeClr>
            </a:solidFill>
          </c:spPr>
          <c:invertIfNegative val="0"/>
          <c:cat>
            <c:numRef>
              <c:f>ReasonsNotHavAcc!$B$17</c:f>
              <c:numCache>
                <c:formatCode>General</c:formatCode>
                <c:ptCount val="1"/>
                <c:pt idx="0">
                  <c:v>2011</c:v>
                </c:pt>
              </c:numCache>
            </c:numRef>
          </c:cat>
          <c:val>
            <c:numRef>
              <c:f>ReasonsNotHavAcc!$U$17</c:f>
              <c:numCache>
                <c:formatCode>General</c:formatCode>
                <c:ptCount val="1"/>
                <c:pt idx="0">
                  <c:v>5.7450000000000003E-4</c:v>
                </c:pt>
              </c:numCache>
            </c:numRef>
          </c:val>
        </c:ser>
        <c:dLbls>
          <c:showLegendKey val="0"/>
          <c:showVal val="0"/>
          <c:showCatName val="0"/>
          <c:showSerName val="0"/>
          <c:showPercent val="0"/>
          <c:showBubbleSize val="0"/>
        </c:dLbls>
        <c:gapWidth val="150"/>
        <c:axId val="138171904"/>
        <c:axId val="138173824"/>
      </c:barChart>
      <c:catAx>
        <c:axId val="138171904"/>
        <c:scaling>
          <c:orientation val="minMax"/>
        </c:scaling>
        <c:delete val="1"/>
        <c:axPos val="b"/>
        <c:title>
          <c:tx>
            <c:rich>
              <a:bodyPr/>
              <a:lstStyle/>
              <a:p>
                <a:pPr>
                  <a:defRPr/>
                </a:pPr>
                <a:r>
                  <a:rPr lang="en-US"/>
                  <a:t>Change</a:t>
                </a:r>
              </a:p>
            </c:rich>
          </c:tx>
          <c:overlay val="0"/>
        </c:title>
        <c:numFmt formatCode="General" sourceLinked="1"/>
        <c:majorTickMark val="out"/>
        <c:minorTickMark val="none"/>
        <c:tickLblPos val="nextTo"/>
        <c:crossAx val="138173824"/>
        <c:crosses val="autoZero"/>
        <c:auto val="1"/>
        <c:lblAlgn val="ctr"/>
        <c:lblOffset val="100"/>
        <c:noMultiLvlLbl val="0"/>
      </c:catAx>
      <c:valAx>
        <c:axId val="138173824"/>
        <c:scaling>
          <c:orientation val="minMax"/>
          <c:max val="1.6000000000000004E-2"/>
          <c:min val="-2.0000000000000005E-3"/>
        </c:scaling>
        <c:delete val="1"/>
        <c:axPos val="l"/>
        <c:majorGridlines/>
        <c:numFmt formatCode="General" sourceLinked="1"/>
        <c:majorTickMark val="out"/>
        <c:minorTickMark val="none"/>
        <c:tickLblPos val="nextTo"/>
        <c:crossAx val="138171904"/>
        <c:crosses val="autoZero"/>
        <c:crossBetween val="between"/>
        <c:majorUnit val="2.0000000000000005E-3"/>
        <c:minorUnit val="4.0000000000000013E-4"/>
      </c:valAx>
    </c:plotArea>
    <c:plotVisOnly val="1"/>
    <c:dispBlanksAs val="gap"/>
    <c:showDLblsOverMax val="0"/>
  </c:chart>
  <c:spPr>
    <a:ln>
      <a:noFill/>
    </a:ln>
  </c:spPr>
  <c:printSettings>
    <c:headerFooter/>
    <c:pageMargins b="0.75" l="0.7" r="0.7" t="0.75" header="0.3" footer="0.3"/>
    <c:pageSetup/>
  </c:printSettings>
</c:chartSpace>
</file>

<file path=xl/charts/chart10.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plotArea>
      <c:layout>
        <c:manualLayout>
          <c:layoutTarget val="inner"/>
          <c:xMode val="edge"/>
          <c:yMode val="edge"/>
          <c:x val="0.10716907261592301"/>
          <c:y val="5.1400554097404488E-2"/>
          <c:w val="0.83614374129159785"/>
          <c:h val="0.81101851851851847"/>
        </c:manualLayout>
      </c:layout>
      <c:barChart>
        <c:barDir val="col"/>
        <c:grouping val="clustered"/>
        <c:varyColors val="0"/>
        <c:ser>
          <c:idx val="0"/>
          <c:order val="0"/>
          <c:tx>
            <c:strRef>
              <c:f>ReasonsNotHavAcc!$C$16</c:f>
              <c:strCache>
                <c:ptCount val="1"/>
                <c:pt idx="0">
                  <c:v>Far away</c:v>
                </c:pt>
              </c:strCache>
            </c:strRef>
          </c:tx>
          <c:invertIfNegative val="0"/>
          <c:cat>
            <c:numRef>
              <c:f>ReasonsNotHavAcc!$B$19</c:f>
              <c:numCache>
                <c:formatCode>General</c:formatCode>
                <c:ptCount val="1"/>
                <c:pt idx="0">
                  <c:v>2011</c:v>
                </c:pt>
              </c:numCache>
            </c:numRef>
          </c:cat>
          <c:val>
            <c:numRef>
              <c:f>ReasonsNotHavAcc!$C$19</c:f>
              <c:numCache>
                <c:formatCode>General</c:formatCode>
                <c:ptCount val="1"/>
                <c:pt idx="0">
                  <c:v>0.2269217</c:v>
                </c:pt>
              </c:numCache>
            </c:numRef>
          </c:val>
        </c:ser>
        <c:ser>
          <c:idx val="1"/>
          <c:order val="1"/>
          <c:tx>
            <c:strRef>
              <c:f>ReasonsNotHavAcc!$D$16</c:f>
              <c:strCache>
                <c:ptCount val="1"/>
                <c:pt idx="0">
                  <c:v>Too expensive</c:v>
                </c:pt>
              </c:strCache>
            </c:strRef>
          </c:tx>
          <c:invertIfNegative val="0"/>
          <c:cat>
            <c:numRef>
              <c:f>ReasonsNotHavAcc!$B$19</c:f>
              <c:numCache>
                <c:formatCode>General</c:formatCode>
                <c:ptCount val="1"/>
                <c:pt idx="0">
                  <c:v>2011</c:v>
                </c:pt>
              </c:numCache>
            </c:numRef>
          </c:cat>
          <c:val>
            <c:numRef>
              <c:f>ReasonsNotHavAcc!$D$19</c:f>
              <c:numCache>
                <c:formatCode>General</c:formatCode>
                <c:ptCount val="1"/>
                <c:pt idx="0">
                  <c:v>0.38152269999999999</c:v>
                </c:pt>
              </c:numCache>
            </c:numRef>
          </c:val>
        </c:ser>
        <c:ser>
          <c:idx val="2"/>
          <c:order val="2"/>
          <c:tx>
            <c:strRef>
              <c:f>ReasonsNotHavAcc!$E$16</c:f>
              <c:strCache>
                <c:ptCount val="1"/>
                <c:pt idx="0">
                  <c:v>Lack of documentation</c:v>
                </c:pt>
              </c:strCache>
            </c:strRef>
          </c:tx>
          <c:invertIfNegative val="0"/>
          <c:cat>
            <c:numRef>
              <c:f>ReasonsNotHavAcc!$B$19</c:f>
              <c:numCache>
                <c:formatCode>General</c:formatCode>
                <c:ptCount val="1"/>
                <c:pt idx="0">
                  <c:v>2011</c:v>
                </c:pt>
              </c:numCache>
            </c:numRef>
          </c:cat>
          <c:val>
            <c:numRef>
              <c:f>ReasonsNotHavAcc!$E$19</c:f>
              <c:numCache>
                <c:formatCode>General</c:formatCode>
                <c:ptCount val="1"/>
                <c:pt idx="0">
                  <c:v>0.27667849999999999</c:v>
                </c:pt>
              </c:numCache>
            </c:numRef>
          </c:val>
        </c:ser>
        <c:ser>
          <c:idx val="3"/>
          <c:order val="3"/>
          <c:tx>
            <c:strRef>
              <c:f>ReasonsNotHavAcc!$F$16</c:f>
              <c:strCache>
                <c:ptCount val="1"/>
                <c:pt idx="0">
                  <c:v>No trust</c:v>
                </c:pt>
              </c:strCache>
            </c:strRef>
          </c:tx>
          <c:invertIfNegative val="0"/>
          <c:dPt>
            <c:idx val="0"/>
            <c:invertIfNegative val="0"/>
            <c:bubble3D val="0"/>
            <c:spPr>
              <a:solidFill>
                <a:schemeClr val="accent6">
                  <a:lumMod val="75000"/>
                </a:schemeClr>
              </a:solidFill>
            </c:spPr>
          </c:dPt>
          <c:cat>
            <c:numRef>
              <c:f>ReasonsNotHavAcc!$B$19</c:f>
              <c:numCache>
                <c:formatCode>General</c:formatCode>
                <c:ptCount val="1"/>
                <c:pt idx="0">
                  <c:v>2011</c:v>
                </c:pt>
              </c:numCache>
            </c:numRef>
          </c:cat>
          <c:val>
            <c:numRef>
              <c:f>ReasonsNotHavAcc!$F$19</c:f>
              <c:numCache>
                <c:formatCode>General</c:formatCode>
                <c:ptCount val="1"/>
                <c:pt idx="0">
                  <c:v>0.3233857</c:v>
                </c:pt>
              </c:numCache>
            </c:numRef>
          </c:val>
        </c:ser>
        <c:ser>
          <c:idx val="4"/>
          <c:order val="4"/>
          <c:tx>
            <c:strRef>
              <c:f>ReasonsNotHavAcc!$G$16</c:f>
              <c:strCache>
                <c:ptCount val="1"/>
                <c:pt idx="0">
                  <c:v>Religious reasons</c:v>
                </c:pt>
              </c:strCache>
            </c:strRef>
          </c:tx>
          <c:spPr>
            <a:solidFill>
              <a:schemeClr val="bg1">
                <a:lumMod val="65000"/>
              </a:schemeClr>
            </a:solidFill>
          </c:spPr>
          <c:invertIfNegative val="0"/>
          <c:cat>
            <c:numRef>
              <c:f>ReasonsNotHavAcc!$B$19</c:f>
              <c:numCache>
                <c:formatCode>General</c:formatCode>
                <c:ptCount val="1"/>
                <c:pt idx="0">
                  <c:v>2011</c:v>
                </c:pt>
              </c:numCache>
            </c:numRef>
          </c:cat>
          <c:val>
            <c:numRef>
              <c:f>ReasonsNotHavAcc!$G$19</c:f>
              <c:numCache>
                <c:formatCode>General</c:formatCode>
                <c:ptCount val="1"/>
                <c:pt idx="0">
                  <c:v>6.9631100000000001E-2</c:v>
                </c:pt>
              </c:numCache>
            </c:numRef>
          </c:val>
        </c:ser>
        <c:dLbls>
          <c:showLegendKey val="0"/>
          <c:showVal val="0"/>
          <c:showCatName val="0"/>
          <c:showSerName val="0"/>
          <c:showPercent val="0"/>
          <c:showBubbleSize val="0"/>
        </c:dLbls>
        <c:gapWidth val="150"/>
        <c:axId val="138209536"/>
        <c:axId val="395252096"/>
      </c:barChart>
      <c:catAx>
        <c:axId val="138209536"/>
        <c:scaling>
          <c:orientation val="minMax"/>
        </c:scaling>
        <c:delete val="1"/>
        <c:axPos val="b"/>
        <c:title>
          <c:tx>
            <c:rich>
              <a:bodyPr/>
              <a:lstStyle/>
              <a:p>
                <a:pPr>
                  <a:defRPr/>
                </a:pPr>
                <a:r>
                  <a:rPr lang="en-US"/>
                  <a:t>2011</a:t>
                </a:r>
              </a:p>
            </c:rich>
          </c:tx>
          <c:overlay val="0"/>
        </c:title>
        <c:numFmt formatCode="General" sourceLinked="1"/>
        <c:majorTickMark val="out"/>
        <c:minorTickMark val="none"/>
        <c:tickLblPos val="nextTo"/>
        <c:crossAx val="395252096"/>
        <c:crosses val="autoZero"/>
        <c:auto val="1"/>
        <c:lblAlgn val="ctr"/>
        <c:lblOffset val="100"/>
        <c:noMultiLvlLbl val="0"/>
      </c:catAx>
      <c:valAx>
        <c:axId val="395252096"/>
        <c:scaling>
          <c:orientation val="minMax"/>
          <c:max val="0.5"/>
          <c:min val="-0.2"/>
        </c:scaling>
        <c:delete val="0"/>
        <c:axPos val="l"/>
        <c:majorGridlines/>
        <c:numFmt formatCode="General" sourceLinked="1"/>
        <c:majorTickMark val="out"/>
        <c:minorTickMark val="none"/>
        <c:tickLblPos val="nextTo"/>
        <c:crossAx val="138209536"/>
        <c:crosses val="autoZero"/>
        <c:crossBetween val="between"/>
      </c:valAx>
    </c:plotArea>
    <c:plotVisOnly val="1"/>
    <c:dispBlanksAs val="gap"/>
    <c:showDLblsOverMax val="0"/>
  </c:chart>
  <c:spPr>
    <a:ln>
      <a:noFill/>
    </a:ln>
  </c:spPr>
  <c:printSettings>
    <c:headerFooter/>
    <c:pageMargins b="0.75" l="0.7" r="0.7" t="0.75" header="0.3" footer="0.3"/>
    <c:pageSetup/>
  </c:printSettings>
</c:chartSpace>
</file>

<file path=xl/charts/chart11.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plotArea>
      <c:layout>
        <c:manualLayout>
          <c:layoutTarget val="inner"/>
          <c:xMode val="edge"/>
          <c:yMode val="edge"/>
          <c:x val="0.10716907261592301"/>
          <c:y val="5.1400554097404488E-2"/>
          <c:w val="0.83614374129159785"/>
          <c:h val="0.81101851851851847"/>
        </c:manualLayout>
      </c:layout>
      <c:barChart>
        <c:barDir val="col"/>
        <c:grouping val="clustered"/>
        <c:varyColors val="0"/>
        <c:ser>
          <c:idx val="0"/>
          <c:order val="0"/>
          <c:tx>
            <c:strRef>
              <c:f>ReasonsNotHavAcc!$J$16</c:f>
              <c:strCache>
                <c:ptCount val="1"/>
                <c:pt idx="0">
                  <c:v>Far away</c:v>
                </c:pt>
              </c:strCache>
            </c:strRef>
          </c:tx>
          <c:invertIfNegative val="0"/>
          <c:cat>
            <c:numRef>
              <c:f>ReasonsNotHavAcc!$B$19</c:f>
              <c:numCache>
                <c:formatCode>General</c:formatCode>
                <c:ptCount val="1"/>
                <c:pt idx="0">
                  <c:v>2011</c:v>
                </c:pt>
              </c:numCache>
            </c:numRef>
          </c:cat>
          <c:val>
            <c:numRef>
              <c:f>ReasonsNotHavAcc!$J$19</c:f>
              <c:numCache>
                <c:formatCode>General</c:formatCode>
                <c:ptCount val="1"/>
                <c:pt idx="0">
                  <c:v>0.16633590000000001</c:v>
                </c:pt>
              </c:numCache>
            </c:numRef>
          </c:val>
        </c:ser>
        <c:ser>
          <c:idx val="1"/>
          <c:order val="1"/>
          <c:tx>
            <c:strRef>
              <c:f>ReasonsNotHavAcc!$K$16</c:f>
              <c:strCache>
                <c:ptCount val="1"/>
                <c:pt idx="0">
                  <c:v>Too expensive</c:v>
                </c:pt>
              </c:strCache>
            </c:strRef>
          </c:tx>
          <c:invertIfNegative val="0"/>
          <c:cat>
            <c:numRef>
              <c:f>ReasonsNotHavAcc!$B$19</c:f>
              <c:numCache>
                <c:formatCode>General</c:formatCode>
                <c:ptCount val="1"/>
                <c:pt idx="0">
                  <c:v>2011</c:v>
                </c:pt>
              </c:numCache>
            </c:numRef>
          </c:cat>
          <c:val>
            <c:numRef>
              <c:f>ReasonsNotHavAcc!$K$19</c:f>
              <c:numCache>
                <c:formatCode>General</c:formatCode>
                <c:ptCount val="1"/>
                <c:pt idx="0">
                  <c:v>0.29542020000000002</c:v>
                </c:pt>
              </c:numCache>
            </c:numRef>
          </c:val>
        </c:ser>
        <c:ser>
          <c:idx val="2"/>
          <c:order val="2"/>
          <c:tx>
            <c:strRef>
              <c:f>ReasonsNotHavAcc!$L$16</c:f>
              <c:strCache>
                <c:ptCount val="1"/>
                <c:pt idx="0">
                  <c:v>Lack of documentation</c:v>
                </c:pt>
              </c:strCache>
            </c:strRef>
          </c:tx>
          <c:invertIfNegative val="0"/>
          <c:cat>
            <c:numRef>
              <c:f>ReasonsNotHavAcc!$B$19</c:f>
              <c:numCache>
                <c:formatCode>General</c:formatCode>
                <c:ptCount val="1"/>
                <c:pt idx="0">
                  <c:v>2011</c:v>
                </c:pt>
              </c:numCache>
            </c:numRef>
          </c:cat>
          <c:val>
            <c:numRef>
              <c:f>ReasonsNotHavAcc!$L$19</c:f>
              <c:numCache>
                <c:formatCode>General</c:formatCode>
                <c:ptCount val="1"/>
                <c:pt idx="0">
                  <c:v>0.18032790000000001</c:v>
                </c:pt>
              </c:numCache>
            </c:numRef>
          </c:val>
        </c:ser>
        <c:ser>
          <c:idx val="3"/>
          <c:order val="3"/>
          <c:tx>
            <c:strRef>
              <c:f>ReasonsNotHavAcc!$M$16</c:f>
              <c:strCache>
                <c:ptCount val="1"/>
                <c:pt idx="0">
                  <c:v>No trust</c:v>
                </c:pt>
              </c:strCache>
            </c:strRef>
          </c:tx>
          <c:invertIfNegative val="0"/>
          <c:dPt>
            <c:idx val="0"/>
            <c:invertIfNegative val="0"/>
            <c:bubble3D val="0"/>
            <c:spPr>
              <a:solidFill>
                <a:schemeClr val="accent6">
                  <a:lumMod val="75000"/>
                </a:schemeClr>
              </a:solidFill>
            </c:spPr>
          </c:dPt>
          <c:cat>
            <c:numRef>
              <c:f>ReasonsNotHavAcc!$B$19</c:f>
              <c:numCache>
                <c:formatCode>General</c:formatCode>
                <c:ptCount val="1"/>
                <c:pt idx="0">
                  <c:v>2011</c:v>
                </c:pt>
              </c:numCache>
            </c:numRef>
          </c:cat>
          <c:val>
            <c:numRef>
              <c:f>ReasonsNotHavAcc!$M$19</c:f>
              <c:numCache>
                <c:formatCode>General</c:formatCode>
                <c:ptCount val="1"/>
                <c:pt idx="0">
                  <c:v>0.21882270000000001</c:v>
                </c:pt>
              </c:numCache>
            </c:numRef>
          </c:val>
        </c:ser>
        <c:ser>
          <c:idx val="4"/>
          <c:order val="4"/>
          <c:tx>
            <c:strRef>
              <c:f>ReasonsNotHavAcc!$N$16</c:f>
              <c:strCache>
                <c:ptCount val="1"/>
                <c:pt idx="0">
                  <c:v>Religious reasons</c:v>
                </c:pt>
              </c:strCache>
            </c:strRef>
          </c:tx>
          <c:spPr>
            <a:solidFill>
              <a:schemeClr val="bg1">
                <a:lumMod val="65000"/>
              </a:schemeClr>
            </a:solidFill>
          </c:spPr>
          <c:invertIfNegative val="0"/>
          <c:cat>
            <c:numRef>
              <c:f>ReasonsNotHavAcc!$B$19</c:f>
              <c:numCache>
                <c:formatCode>General</c:formatCode>
                <c:ptCount val="1"/>
                <c:pt idx="0">
                  <c:v>2011</c:v>
                </c:pt>
              </c:numCache>
            </c:numRef>
          </c:cat>
          <c:val>
            <c:numRef>
              <c:f>ReasonsNotHavAcc!$N$19</c:f>
              <c:numCache>
                <c:formatCode>General</c:formatCode>
                <c:ptCount val="1"/>
                <c:pt idx="0">
                  <c:v>4.7403000000000001E-2</c:v>
                </c:pt>
              </c:numCache>
            </c:numRef>
          </c:val>
        </c:ser>
        <c:dLbls>
          <c:showLegendKey val="0"/>
          <c:showVal val="0"/>
          <c:showCatName val="0"/>
          <c:showSerName val="0"/>
          <c:showPercent val="0"/>
          <c:showBubbleSize val="0"/>
        </c:dLbls>
        <c:gapWidth val="150"/>
        <c:axId val="395291648"/>
        <c:axId val="395310208"/>
      </c:barChart>
      <c:catAx>
        <c:axId val="395291648"/>
        <c:scaling>
          <c:orientation val="minMax"/>
        </c:scaling>
        <c:delete val="1"/>
        <c:axPos val="b"/>
        <c:title>
          <c:tx>
            <c:rich>
              <a:bodyPr/>
              <a:lstStyle/>
              <a:p>
                <a:pPr>
                  <a:defRPr/>
                </a:pPr>
                <a:r>
                  <a:rPr lang="en-US"/>
                  <a:t>2014</a:t>
                </a:r>
              </a:p>
            </c:rich>
          </c:tx>
          <c:overlay val="0"/>
        </c:title>
        <c:numFmt formatCode="General" sourceLinked="1"/>
        <c:majorTickMark val="out"/>
        <c:minorTickMark val="none"/>
        <c:tickLblPos val="nextTo"/>
        <c:crossAx val="395310208"/>
        <c:crosses val="autoZero"/>
        <c:auto val="1"/>
        <c:lblAlgn val="ctr"/>
        <c:lblOffset val="100"/>
        <c:noMultiLvlLbl val="0"/>
      </c:catAx>
      <c:valAx>
        <c:axId val="395310208"/>
        <c:scaling>
          <c:orientation val="minMax"/>
          <c:max val="0.5"/>
          <c:min val="-0.2"/>
        </c:scaling>
        <c:delete val="1"/>
        <c:axPos val="l"/>
        <c:majorGridlines/>
        <c:numFmt formatCode="General" sourceLinked="1"/>
        <c:majorTickMark val="out"/>
        <c:minorTickMark val="none"/>
        <c:tickLblPos val="nextTo"/>
        <c:crossAx val="395291648"/>
        <c:crosses val="autoZero"/>
        <c:crossBetween val="between"/>
      </c:valAx>
    </c:plotArea>
    <c:plotVisOnly val="1"/>
    <c:dispBlanksAs val="gap"/>
    <c:showDLblsOverMax val="0"/>
  </c:chart>
  <c:spPr>
    <a:ln>
      <a:noFill/>
    </a:ln>
  </c:spPr>
  <c:printSettings>
    <c:headerFooter/>
    <c:pageMargins b="0.75" l="0.7" r="0.7" t="0.75" header="0.3" footer="0.3"/>
    <c:pageSetup/>
  </c:printSettings>
</c:chartSpace>
</file>

<file path=xl/charts/chart12.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plotArea>
      <c:layout>
        <c:manualLayout>
          <c:layoutTarget val="inner"/>
          <c:xMode val="edge"/>
          <c:yMode val="edge"/>
          <c:x val="0.10716907261592301"/>
          <c:y val="5.1400554097404488E-2"/>
          <c:w val="0.83614374129159785"/>
          <c:h val="0.81101851851851847"/>
        </c:manualLayout>
      </c:layout>
      <c:barChart>
        <c:barDir val="col"/>
        <c:grouping val="clustered"/>
        <c:varyColors val="0"/>
        <c:ser>
          <c:idx val="0"/>
          <c:order val="0"/>
          <c:tx>
            <c:strRef>
              <c:f>ReasonsNotHavAcc!$Q$16</c:f>
              <c:strCache>
                <c:ptCount val="1"/>
                <c:pt idx="0">
                  <c:v>Far away</c:v>
                </c:pt>
              </c:strCache>
            </c:strRef>
          </c:tx>
          <c:invertIfNegative val="0"/>
          <c:cat>
            <c:numRef>
              <c:f>ReasonsNotHavAcc!$B$19</c:f>
              <c:numCache>
                <c:formatCode>General</c:formatCode>
                <c:ptCount val="1"/>
                <c:pt idx="0">
                  <c:v>2011</c:v>
                </c:pt>
              </c:numCache>
            </c:numRef>
          </c:cat>
          <c:val>
            <c:numRef>
              <c:f>ReasonsNotHavAcc!$Q$19</c:f>
              <c:numCache>
                <c:formatCode>General</c:formatCode>
                <c:ptCount val="1"/>
                <c:pt idx="0">
                  <c:v>-6.0585899999999998E-2</c:v>
                </c:pt>
              </c:numCache>
            </c:numRef>
          </c:val>
        </c:ser>
        <c:ser>
          <c:idx val="1"/>
          <c:order val="1"/>
          <c:tx>
            <c:strRef>
              <c:f>ReasonsNotHavAcc!$R$16</c:f>
              <c:strCache>
                <c:ptCount val="1"/>
                <c:pt idx="0">
                  <c:v>Too expensive</c:v>
                </c:pt>
              </c:strCache>
            </c:strRef>
          </c:tx>
          <c:invertIfNegative val="0"/>
          <c:cat>
            <c:numRef>
              <c:f>ReasonsNotHavAcc!$B$19</c:f>
              <c:numCache>
                <c:formatCode>General</c:formatCode>
                <c:ptCount val="1"/>
                <c:pt idx="0">
                  <c:v>2011</c:v>
                </c:pt>
              </c:numCache>
            </c:numRef>
          </c:cat>
          <c:val>
            <c:numRef>
              <c:f>ReasonsNotHavAcc!$R$19</c:f>
              <c:numCache>
                <c:formatCode>General</c:formatCode>
                <c:ptCount val="1"/>
                <c:pt idx="0">
                  <c:v>-8.6102399999999996E-2</c:v>
                </c:pt>
              </c:numCache>
            </c:numRef>
          </c:val>
        </c:ser>
        <c:ser>
          <c:idx val="2"/>
          <c:order val="2"/>
          <c:tx>
            <c:strRef>
              <c:f>ReasonsNotHavAcc!$S$16</c:f>
              <c:strCache>
                <c:ptCount val="1"/>
                <c:pt idx="0">
                  <c:v>Lack of documentation</c:v>
                </c:pt>
              </c:strCache>
            </c:strRef>
          </c:tx>
          <c:invertIfNegative val="0"/>
          <c:cat>
            <c:numRef>
              <c:f>ReasonsNotHavAcc!$B$19</c:f>
              <c:numCache>
                <c:formatCode>General</c:formatCode>
                <c:ptCount val="1"/>
                <c:pt idx="0">
                  <c:v>2011</c:v>
                </c:pt>
              </c:numCache>
            </c:numRef>
          </c:cat>
          <c:val>
            <c:numRef>
              <c:f>ReasonsNotHavAcc!$S$19</c:f>
              <c:numCache>
                <c:formatCode>General</c:formatCode>
                <c:ptCount val="1"/>
                <c:pt idx="0">
                  <c:v>-9.6350699999999997E-2</c:v>
                </c:pt>
              </c:numCache>
            </c:numRef>
          </c:val>
        </c:ser>
        <c:ser>
          <c:idx val="3"/>
          <c:order val="3"/>
          <c:tx>
            <c:strRef>
              <c:f>ReasonsNotHavAcc!$T$16</c:f>
              <c:strCache>
                <c:ptCount val="1"/>
                <c:pt idx="0">
                  <c:v>No trust</c:v>
                </c:pt>
              </c:strCache>
            </c:strRef>
          </c:tx>
          <c:invertIfNegative val="0"/>
          <c:dPt>
            <c:idx val="0"/>
            <c:invertIfNegative val="0"/>
            <c:bubble3D val="0"/>
            <c:spPr>
              <a:solidFill>
                <a:schemeClr val="accent6">
                  <a:lumMod val="75000"/>
                </a:schemeClr>
              </a:solidFill>
            </c:spPr>
          </c:dPt>
          <c:cat>
            <c:numRef>
              <c:f>ReasonsNotHavAcc!$B$19</c:f>
              <c:numCache>
                <c:formatCode>General</c:formatCode>
                <c:ptCount val="1"/>
                <c:pt idx="0">
                  <c:v>2011</c:v>
                </c:pt>
              </c:numCache>
            </c:numRef>
          </c:cat>
          <c:val>
            <c:numRef>
              <c:f>ReasonsNotHavAcc!$T$19</c:f>
              <c:numCache>
                <c:formatCode>General</c:formatCode>
                <c:ptCount val="1"/>
                <c:pt idx="0">
                  <c:v>-0.104563</c:v>
                </c:pt>
              </c:numCache>
            </c:numRef>
          </c:val>
        </c:ser>
        <c:ser>
          <c:idx val="4"/>
          <c:order val="4"/>
          <c:tx>
            <c:strRef>
              <c:f>ReasonsNotHavAcc!$U$16</c:f>
              <c:strCache>
                <c:ptCount val="1"/>
                <c:pt idx="0">
                  <c:v>Religious reasons</c:v>
                </c:pt>
              </c:strCache>
            </c:strRef>
          </c:tx>
          <c:spPr>
            <a:solidFill>
              <a:schemeClr val="bg1">
                <a:lumMod val="65000"/>
              </a:schemeClr>
            </a:solidFill>
          </c:spPr>
          <c:invertIfNegative val="0"/>
          <c:cat>
            <c:numRef>
              <c:f>ReasonsNotHavAcc!$B$19</c:f>
              <c:numCache>
                <c:formatCode>General</c:formatCode>
                <c:ptCount val="1"/>
                <c:pt idx="0">
                  <c:v>2011</c:v>
                </c:pt>
              </c:numCache>
            </c:numRef>
          </c:cat>
          <c:val>
            <c:numRef>
              <c:f>ReasonsNotHavAcc!$U$19</c:f>
              <c:numCache>
                <c:formatCode>General</c:formatCode>
                <c:ptCount val="1"/>
                <c:pt idx="0">
                  <c:v>-2.2228100000000001E-2</c:v>
                </c:pt>
              </c:numCache>
            </c:numRef>
          </c:val>
        </c:ser>
        <c:dLbls>
          <c:showLegendKey val="0"/>
          <c:showVal val="0"/>
          <c:showCatName val="0"/>
          <c:showSerName val="0"/>
          <c:showPercent val="0"/>
          <c:showBubbleSize val="0"/>
        </c:dLbls>
        <c:gapWidth val="150"/>
        <c:axId val="395337728"/>
        <c:axId val="395339648"/>
      </c:barChart>
      <c:catAx>
        <c:axId val="395337728"/>
        <c:scaling>
          <c:orientation val="minMax"/>
        </c:scaling>
        <c:delete val="1"/>
        <c:axPos val="b"/>
        <c:title>
          <c:tx>
            <c:rich>
              <a:bodyPr/>
              <a:lstStyle/>
              <a:p>
                <a:pPr>
                  <a:defRPr/>
                </a:pPr>
                <a:r>
                  <a:rPr lang="en-US"/>
                  <a:t>Change</a:t>
                </a:r>
              </a:p>
            </c:rich>
          </c:tx>
          <c:overlay val="0"/>
        </c:title>
        <c:numFmt formatCode="General" sourceLinked="1"/>
        <c:majorTickMark val="out"/>
        <c:minorTickMark val="none"/>
        <c:tickLblPos val="nextTo"/>
        <c:crossAx val="395339648"/>
        <c:crosses val="autoZero"/>
        <c:auto val="1"/>
        <c:lblAlgn val="ctr"/>
        <c:lblOffset val="100"/>
        <c:noMultiLvlLbl val="0"/>
      </c:catAx>
      <c:valAx>
        <c:axId val="395339648"/>
        <c:scaling>
          <c:orientation val="minMax"/>
          <c:max val="0.5"/>
          <c:min val="-0.2"/>
        </c:scaling>
        <c:delete val="1"/>
        <c:axPos val="l"/>
        <c:majorGridlines/>
        <c:numFmt formatCode="General" sourceLinked="1"/>
        <c:majorTickMark val="out"/>
        <c:minorTickMark val="none"/>
        <c:tickLblPos val="nextTo"/>
        <c:crossAx val="395337728"/>
        <c:crosses val="autoZero"/>
        <c:crossBetween val="between"/>
      </c:valAx>
    </c:plotArea>
    <c:plotVisOnly val="1"/>
    <c:dispBlanksAs val="gap"/>
    <c:showDLblsOverMax val="0"/>
  </c:chart>
  <c:spPr>
    <a:ln>
      <a:noFill/>
    </a:ln>
  </c:spPr>
  <c:printSettings>
    <c:headerFooter/>
    <c:pageMargins b="0.75" l="0.7" r="0.7" t="0.75" header="0.3" footer="0.3"/>
    <c:pageSetup/>
  </c:printSettings>
</c:chartSpace>
</file>

<file path=xl/charts/chart13.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plotArea>
      <c:layout>
        <c:manualLayout>
          <c:layoutTarget val="inner"/>
          <c:xMode val="edge"/>
          <c:yMode val="edge"/>
          <c:x val="0.10716907261592301"/>
          <c:y val="5.1400554097404488E-2"/>
          <c:w val="0.83614374129159785"/>
          <c:h val="0.81101851851851847"/>
        </c:manualLayout>
      </c:layout>
      <c:barChart>
        <c:barDir val="col"/>
        <c:grouping val="clustered"/>
        <c:varyColors val="0"/>
        <c:ser>
          <c:idx val="0"/>
          <c:order val="0"/>
          <c:tx>
            <c:strRef>
              <c:f>ReasonsNotHavAcc!$C$16</c:f>
              <c:strCache>
                <c:ptCount val="1"/>
                <c:pt idx="0">
                  <c:v>Far away</c:v>
                </c:pt>
              </c:strCache>
            </c:strRef>
          </c:tx>
          <c:invertIfNegative val="0"/>
          <c:cat>
            <c:numRef>
              <c:f>ReasonsNotHavAcc!$B$18</c:f>
              <c:numCache>
                <c:formatCode>General</c:formatCode>
                <c:ptCount val="1"/>
                <c:pt idx="0">
                  <c:v>2011</c:v>
                </c:pt>
              </c:numCache>
            </c:numRef>
          </c:cat>
          <c:val>
            <c:numRef>
              <c:f>ReasonsNotHavAcc!$C$18</c:f>
              <c:numCache>
                <c:formatCode>General</c:formatCode>
                <c:ptCount val="1"/>
                <c:pt idx="0">
                  <c:v>6.59E-2</c:v>
                </c:pt>
              </c:numCache>
            </c:numRef>
          </c:val>
        </c:ser>
        <c:ser>
          <c:idx val="1"/>
          <c:order val="1"/>
          <c:tx>
            <c:strRef>
              <c:f>ReasonsNotHavAcc!$D$16</c:f>
              <c:strCache>
                <c:ptCount val="1"/>
                <c:pt idx="0">
                  <c:v>Too expensive</c:v>
                </c:pt>
              </c:strCache>
            </c:strRef>
          </c:tx>
          <c:invertIfNegative val="0"/>
          <c:cat>
            <c:numRef>
              <c:f>ReasonsNotHavAcc!$B$18</c:f>
              <c:numCache>
                <c:formatCode>General</c:formatCode>
                <c:ptCount val="1"/>
                <c:pt idx="0">
                  <c:v>2011</c:v>
                </c:pt>
              </c:numCache>
            </c:numRef>
          </c:cat>
          <c:val>
            <c:numRef>
              <c:f>ReasonsNotHavAcc!$D$18</c:f>
              <c:numCache>
                <c:formatCode>General</c:formatCode>
                <c:ptCount val="1"/>
                <c:pt idx="0">
                  <c:v>6.0393700000000002E-2</c:v>
                </c:pt>
              </c:numCache>
            </c:numRef>
          </c:val>
        </c:ser>
        <c:ser>
          <c:idx val="2"/>
          <c:order val="2"/>
          <c:tx>
            <c:strRef>
              <c:f>ReasonsNotHavAcc!$E$16</c:f>
              <c:strCache>
                <c:ptCount val="1"/>
                <c:pt idx="0">
                  <c:v>Lack of documentation</c:v>
                </c:pt>
              </c:strCache>
            </c:strRef>
          </c:tx>
          <c:invertIfNegative val="0"/>
          <c:cat>
            <c:numRef>
              <c:f>ReasonsNotHavAcc!$B$18</c:f>
              <c:numCache>
                <c:formatCode>General</c:formatCode>
                <c:ptCount val="1"/>
                <c:pt idx="0">
                  <c:v>2011</c:v>
                </c:pt>
              </c:numCache>
            </c:numRef>
          </c:cat>
          <c:val>
            <c:numRef>
              <c:f>ReasonsNotHavAcc!$E$18</c:f>
              <c:numCache>
                <c:formatCode>General</c:formatCode>
                <c:ptCount val="1"/>
                <c:pt idx="0">
                  <c:v>5.3233200000000001E-2</c:v>
                </c:pt>
              </c:numCache>
            </c:numRef>
          </c:val>
        </c:ser>
        <c:ser>
          <c:idx val="3"/>
          <c:order val="3"/>
          <c:tx>
            <c:strRef>
              <c:f>ReasonsNotHavAcc!$F$16</c:f>
              <c:strCache>
                <c:ptCount val="1"/>
                <c:pt idx="0">
                  <c:v>No trust</c:v>
                </c:pt>
              </c:strCache>
            </c:strRef>
          </c:tx>
          <c:invertIfNegative val="0"/>
          <c:dPt>
            <c:idx val="0"/>
            <c:invertIfNegative val="0"/>
            <c:bubble3D val="0"/>
            <c:spPr>
              <a:solidFill>
                <a:schemeClr val="accent6">
                  <a:lumMod val="75000"/>
                </a:schemeClr>
              </a:solidFill>
            </c:spPr>
          </c:dPt>
          <c:cat>
            <c:numRef>
              <c:f>ReasonsNotHavAcc!$B$18</c:f>
              <c:numCache>
                <c:formatCode>General</c:formatCode>
                <c:ptCount val="1"/>
                <c:pt idx="0">
                  <c:v>2011</c:v>
                </c:pt>
              </c:numCache>
            </c:numRef>
          </c:cat>
          <c:val>
            <c:numRef>
              <c:f>ReasonsNotHavAcc!$F$18</c:f>
              <c:numCache>
                <c:formatCode>General</c:formatCode>
                <c:ptCount val="1"/>
                <c:pt idx="0">
                  <c:v>2.1429400000000001E-2</c:v>
                </c:pt>
              </c:numCache>
            </c:numRef>
          </c:val>
        </c:ser>
        <c:ser>
          <c:idx val="4"/>
          <c:order val="4"/>
          <c:tx>
            <c:strRef>
              <c:f>ReasonsNotHavAcc!$G$16</c:f>
              <c:strCache>
                <c:ptCount val="1"/>
                <c:pt idx="0">
                  <c:v>Religious reasons</c:v>
                </c:pt>
              </c:strCache>
            </c:strRef>
          </c:tx>
          <c:spPr>
            <a:solidFill>
              <a:schemeClr val="bg1">
                <a:lumMod val="65000"/>
              </a:schemeClr>
            </a:solidFill>
          </c:spPr>
          <c:invertIfNegative val="0"/>
          <c:cat>
            <c:numRef>
              <c:f>ReasonsNotHavAcc!$B$18</c:f>
              <c:numCache>
                <c:formatCode>General</c:formatCode>
                <c:ptCount val="1"/>
                <c:pt idx="0">
                  <c:v>2011</c:v>
                </c:pt>
              </c:numCache>
            </c:numRef>
          </c:cat>
          <c:val>
            <c:numRef>
              <c:f>ReasonsNotHavAcc!$G$18</c:f>
              <c:numCache>
                <c:formatCode>General</c:formatCode>
                <c:ptCount val="1"/>
                <c:pt idx="0">
                  <c:v>5.2985000000000003E-3</c:v>
                </c:pt>
              </c:numCache>
            </c:numRef>
          </c:val>
        </c:ser>
        <c:dLbls>
          <c:showLegendKey val="0"/>
          <c:showVal val="0"/>
          <c:showCatName val="0"/>
          <c:showSerName val="0"/>
          <c:showPercent val="0"/>
          <c:showBubbleSize val="0"/>
        </c:dLbls>
        <c:gapWidth val="150"/>
        <c:axId val="537793664"/>
        <c:axId val="537795584"/>
      </c:barChart>
      <c:catAx>
        <c:axId val="537793664"/>
        <c:scaling>
          <c:orientation val="minMax"/>
        </c:scaling>
        <c:delete val="1"/>
        <c:axPos val="b"/>
        <c:title>
          <c:tx>
            <c:rich>
              <a:bodyPr/>
              <a:lstStyle/>
              <a:p>
                <a:pPr>
                  <a:defRPr/>
                </a:pPr>
                <a:r>
                  <a:rPr lang="en-US"/>
                  <a:t>2011</a:t>
                </a:r>
              </a:p>
            </c:rich>
          </c:tx>
          <c:overlay val="0"/>
        </c:title>
        <c:numFmt formatCode="General" sourceLinked="1"/>
        <c:majorTickMark val="out"/>
        <c:minorTickMark val="none"/>
        <c:tickLblPos val="nextTo"/>
        <c:crossAx val="537795584"/>
        <c:crosses val="autoZero"/>
        <c:auto val="1"/>
        <c:lblAlgn val="ctr"/>
        <c:lblOffset val="100"/>
        <c:noMultiLvlLbl val="0"/>
      </c:catAx>
      <c:valAx>
        <c:axId val="537795584"/>
        <c:scaling>
          <c:orientation val="minMax"/>
          <c:max val="8.0000000000000016E-2"/>
          <c:min val="-3.0000000000000006E-2"/>
        </c:scaling>
        <c:delete val="0"/>
        <c:axPos val="l"/>
        <c:majorGridlines/>
        <c:numFmt formatCode="General" sourceLinked="1"/>
        <c:majorTickMark val="out"/>
        <c:minorTickMark val="none"/>
        <c:tickLblPos val="nextTo"/>
        <c:crossAx val="537793664"/>
        <c:crosses val="autoZero"/>
        <c:crossBetween val="between"/>
      </c:valAx>
    </c:plotArea>
    <c:plotVisOnly val="1"/>
    <c:dispBlanksAs val="gap"/>
    <c:showDLblsOverMax val="0"/>
  </c:chart>
  <c:spPr>
    <a:ln>
      <a:noFill/>
    </a:ln>
  </c:spPr>
  <c:printSettings>
    <c:headerFooter/>
    <c:pageMargins b="0.75" l="0.7" r="0.7" t="0.75" header="0.3" footer="0.3"/>
    <c:pageSetup/>
  </c:printSettings>
</c:chartSpace>
</file>

<file path=xl/charts/chart14.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plotArea>
      <c:layout>
        <c:manualLayout>
          <c:layoutTarget val="inner"/>
          <c:xMode val="edge"/>
          <c:yMode val="edge"/>
          <c:x val="0.10716907261592301"/>
          <c:y val="5.1400554097404488E-2"/>
          <c:w val="0.83614374129159785"/>
          <c:h val="0.81101851851851847"/>
        </c:manualLayout>
      </c:layout>
      <c:barChart>
        <c:barDir val="col"/>
        <c:grouping val="clustered"/>
        <c:varyColors val="0"/>
        <c:ser>
          <c:idx val="0"/>
          <c:order val="0"/>
          <c:tx>
            <c:strRef>
              <c:f>ReasonsNotHavAcc!$J$16</c:f>
              <c:strCache>
                <c:ptCount val="1"/>
                <c:pt idx="0">
                  <c:v>Far away</c:v>
                </c:pt>
              </c:strCache>
            </c:strRef>
          </c:tx>
          <c:invertIfNegative val="0"/>
          <c:cat>
            <c:numRef>
              <c:f>ReasonsNotHavAcc!$B$18</c:f>
              <c:numCache>
                <c:formatCode>General</c:formatCode>
                <c:ptCount val="1"/>
                <c:pt idx="0">
                  <c:v>2011</c:v>
                </c:pt>
              </c:numCache>
            </c:numRef>
          </c:cat>
          <c:val>
            <c:numRef>
              <c:f>ReasonsNotHavAcc!$J$18</c:f>
              <c:numCache>
                <c:formatCode>General</c:formatCode>
                <c:ptCount val="1"/>
                <c:pt idx="0">
                  <c:v>5.0262899999999999E-2</c:v>
                </c:pt>
              </c:numCache>
            </c:numRef>
          </c:val>
        </c:ser>
        <c:ser>
          <c:idx val="1"/>
          <c:order val="1"/>
          <c:tx>
            <c:strRef>
              <c:f>ReasonsNotHavAcc!$K$16</c:f>
              <c:strCache>
                <c:ptCount val="1"/>
                <c:pt idx="0">
                  <c:v>Too expensive</c:v>
                </c:pt>
              </c:strCache>
            </c:strRef>
          </c:tx>
          <c:invertIfNegative val="0"/>
          <c:cat>
            <c:numRef>
              <c:f>ReasonsNotHavAcc!$B$18</c:f>
              <c:numCache>
                <c:formatCode>General</c:formatCode>
                <c:ptCount val="1"/>
                <c:pt idx="0">
                  <c:v>2011</c:v>
                </c:pt>
              </c:numCache>
            </c:numRef>
          </c:cat>
          <c:val>
            <c:numRef>
              <c:f>ReasonsNotHavAcc!$K$18</c:f>
              <c:numCache>
                <c:formatCode>General</c:formatCode>
                <c:ptCount val="1"/>
                <c:pt idx="0">
                  <c:v>3.91489E-2</c:v>
                </c:pt>
              </c:numCache>
            </c:numRef>
          </c:val>
        </c:ser>
        <c:ser>
          <c:idx val="2"/>
          <c:order val="2"/>
          <c:tx>
            <c:strRef>
              <c:f>ReasonsNotHavAcc!$L$16</c:f>
              <c:strCache>
                <c:ptCount val="1"/>
                <c:pt idx="0">
                  <c:v>Lack of documentation</c:v>
                </c:pt>
              </c:strCache>
            </c:strRef>
          </c:tx>
          <c:invertIfNegative val="0"/>
          <c:cat>
            <c:numRef>
              <c:f>ReasonsNotHavAcc!$B$18</c:f>
              <c:numCache>
                <c:formatCode>General</c:formatCode>
                <c:ptCount val="1"/>
                <c:pt idx="0">
                  <c:v>2011</c:v>
                </c:pt>
              </c:numCache>
            </c:numRef>
          </c:cat>
          <c:val>
            <c:numRef>
              <c:f>ReasonsNotHavAcc!$L$18</c:f>
              <c:numCache>
                <c:formatCode>General</c:formatCode>
                <c:ptCount val="1"/>
                <c:pt idx="0">
                  <c:v>3.4010699999999998E-2</c:v>
                </c:pt>
              </c:numCache>
            </c:numRef>
          </c:val>
        </c:ser>
        <c:ser>
          <c:idx val="3"/>
          <c:order val="3"/>
          <c:tx>
            <c:strRef>
              <c:f>ReasonsNotHavAcc!$M$16</c:f>
              <c:strCache>
                <c:ptCount val="1"/>
                <c:pt idx="0">
                  <c:v>No trust</c:v>
                </c:pt>
              </c:strCache>
            </c:strRef>
          </c:tx>
          <c:invertIfNegative val="0"/>
          <c:dPt>
            <c:idx val="0"/>
            <c:invertIfNegative val="0"/>
            <c:bubble3D val="0"/>
            <c:spPr>
              <a:solidFill>
                <a:schemeClr val="accent6">
                  <a:lumMod val="75000"/>
                </a:schemeClr>
              </a:solidFill>
            </c:spPr>
          </c:dPt>
          <c:cat>
            <c:numRef>
              <c:f>ReasonsNotHavAcc!$B$18</c:f>
              <c:numCache>
                <c:formatCode>General</c:formatCode>
                <c:ptCount val="1"/>
                <c:pt idx="0">
                  <c:v>2011</c:v>
                </c:pt>
              </c:numCache>
            </c:numRef>
          </c:cat>
          <c:val>
            <c:numRef>
              <c:f>ReasonsNotHavAcc!$M$18</c:f>
              <c:numCache>
                <c:formatCode>General</c:formatCode>
                <c:ptCount val="1"/>
                <c:pt idx="0">
                  <c:v>1.91138E-2</c:v>
                </c:pt>
              </c:numCache>
            </c:numRef>
          </c:val>
        </c:ser>
        <c:ser>
          <c:idx val="4"/>
          <c:order val="4"/>
          <c:tx>
            <c:strRef>
              <c:f>ReasonsNotHavAcc!$N$16</c:f>
              <c:strCache>
                <c:ptCount val="1"/>
                <c:pt idx="0">
                  <c:v>Religious reasons</c:v>
                </c:pt>
              </c:strCache>
            </c:strRef>
          </c:tx>
          <c:spPr>
            <a:solidFill>
              <a:schemeClr val="bg1">
                <a:lumMod val="65000"/>
              </a:schemeClr>
            </a:solidFill>
          </c:spPr>
          <c:invertIfNegative val="0"/>
          <c:cat>
            <c:numRef>
              <c:f>ReasonsNotHavAcc!$B$18</c:f>
              <c:numCache>
                <c:formatCode>General</c:formatCode>
                <c:ptCount val="1"/>
                <c:pt idx="0">
                  <c:v>2011</c:v>
                </c:pt>
              </c:numCache>
            </c:numRef>
          </c:cat>
          <c:val>
            <c:numRef>
              <c:f>ReasonsNotHavAcc!$N$18</c:f>
              <c:numCache>
                <c:formatCode>General</c:formatCode>
                <c:ptCount val="1"/>
                <c:pt idx="0">
                  <c:v>9.1059000000000001E-3</c:v>
                </c:pt>
              </c:numCache>
            </c:numRef>
          </c:val>
        </c:ser>
        <c:dLbls>
          <c:showLegendKey val="0"/>
          <c:showVal val="0"/>
          <c:showCatName val="0"/>
          <c:showSerName val="0"/>
          <c:showPercent val="0"/>
          <c:showBubbleSize val="0"/>
        </c:dLbls>
        <c:gapWidth val="150"/>
        <c:axId val="537831296"/>
        <c:axId val="537845760"/>
      </c:barChart>
      <c:catAx>
        <c:axId val="537831296"/>
        <c:scaling>
          <c:orientation val="minMax"/>
        </c:scaling>
        <c:delete val="1"/>
        <c:axPos val="b"/>
        <c:title>
          <c:tx>
            <c:rich>
              <a:bodyPr/>
              <a:lstStyle/>
              <a:p>
                <a:pPr>
                  <a:defRPr/>
                </a:pPr>
                <a:r>
                  <a:rPr lang="en-US"/>
                  <a:t>2014</a:t>
                </a:r>
              </a:p>
            </c:rich>
          </c:tx>
          <c:overlay val="0"/>
        </c:title>
        <c:numFmt formatCode="General" sourceLinked="1"/>
        <c:majorTickMark val="out"/>
        <c:minorTickMark val="none"/>
        <c:tickLblPos val="nextTo"/>
        <c:crossAx val="537845760"/>
        <c:crosses val="autoZero"/>
        <c:auto val="1"/>
        <c:lblAlgn val="ctr"/>
        <c:lblOffset val="100"/>
        <c:noMultiLvlLbl val="0"/>
      </c:catAx>
      <c:valAx>
        <c:axId val="537845760"/>
        <c:scaling>
          <c:orientation val="minMax"/>
          <c:max val="8.0000000000000016E-2"/>
          <c:min val="-3.0000000000000006E-2"/>
        </c:scaling>
        <c:delete val="1"/>
        <c:axPos val="l"/>
        <c:majorGridlines/>
        <c:numFmt formatCode="General" sourceLinked="1"/>
        <c:majorTickMark val="out"/>
        <c:minorTickMark val="none"/>
        <c:tickLblPos val="nextTo"/>
        <c:crossAx val="537831296"/>
        <c:crosses val="autoZero"/>
        <c:crossBetween val="between"/>
      </c:valAx>
    </c:plotArea>
    <c:plotVisOnly val="1"/>
    <c:dispBlanksAs val="gap"/>
    <c:showDLblsOverMax val="0"/>
  </c:chart>
  <c:spPr>
    <a:ln>
      <a:noFill/>
    </a:ln>
  </c:spPr>
  <c:printSettings>
    <c:headerFooter/>
    <c:pageMargins b="0.75" l="0.7" r="0.7" t="0.75" header="0.3" footer="0.3"/>
    <c:pageSetup/>
  </c:printSettings>
</c:chartSpace>
</file>

<file path=xl/charts/chart15.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plotArea>
      <c:layout>
        <c:manualLayout>
          <c:layoutTarget val="inner"/>
          <c:xMode val="edge"/>
          <c:yMode val="edge"/>
          <c:x val="0.10716907261592301"/>
          <c:y val="5.1400554097404488E-2"/>
          <c:w val="0.83614374129159785"/>
          <c:h val="0.81101851851851847"/>
        </c:manualLayout>
      </c:layout>
      <c:barChart>
        <c:barDir val="col"/>
        <c:grouping val="clustered"/>
        <c:varyColors val="0"/>
        <c:ser>
          <c:idx val="0"/>
          <c:order val="0"/>
          <c:tx>
            <c:strRef>
              <c:f>ReasonsNotHavAcc!$Q$16</c:f>
              <c:strCache>
                <c:ptCount val="1"/>
                <c:pt idx="0">
                  <c:v>Far away</c:v>
                </c:pt>
              </c:strCache>
            </c:strRef>
          </c:tx>
          <c:invertIfNegative val="0"/>
          <c:cat>
            <c:numRef>
              <c:f>ReasonsNotHavAcc!$B$18</c:f>
              <c:numCache>
                <c:formatCode>General</c:formatCode>
                <c:ptCount val="1"/>
                <c:pt idx="0">
                  <c:v>2011</c:v>
                </c:pt>
              </c:numCache>
            </c:numRef>
          </c:cat>
          <c:val>
            <c:numRef>
              <c:f>ReasonsNotHavAcc!$Q$18</c:f>
              <c:numCache>
                <c:formatCode>General</c:formatCode>
                <c:ptCount val="1"/>
                <c:pt idx="0">
                  <c:v>-1.56372E-2</c:v>
                </c:pt>
              </c:numCache>
            </c:numRef>
          </c:val>
        </c:ser>
        <c:ser>
          <c:idx val="1"/>
          <c:order val="1"/>
          <c:tx>
            <c:strRef>
              <c:f>ReasonsNotHavAcc!$R$16</c:f>
              <c:strCache>
                <c:ptCount val="1"/>
                <c:pt idx="0">
                  <c:v>Too expensive</c:v>
                </c:pt>
              </c:strCache>
            </c:strRef>
          </c:tx>
          <c:invertIfNegative val="0"/>
          <c:cat>
            <c:numRef>
              <c:f>ReasonsNotHavAcc!$B$18</c:f>
              <c:numCache>
                <c:formatCode>General</c:formatCode>
                <c:ptCount val="1"/>
                <c:pt idx="0">
                  <c:v>2011</c:v>
                </c:pt>
              </c:numCache>
            </c:numRef>
          </c:cat>
          <c:val>
            <c:numRef>
              <c:f>ReasonsNotHavAcc!$R$18</c:f>
              <c:numCache>
                <c:formatCode>General</c:formatCode>
                <c:ptCount val="1"/>
                <c:pt idx="0">
                  <c:v>-2.1244800000000001E-2</c:v>
                </c:pt>
              </c:numCache>
            </c:numRef>
          </c:val>
        </c:ser>
        <c:ser>
          <c:idx val="2"/>
          <c:order val="2"/>
          <c:tx>
            <c:strRef>
              <c:f>ReasonsNotHavAcc!$S$16</c:f>
              <c:strCache>
                <c:ptCount val="1"/>
                <c:pt idx="0">
                  <c:v>Lack of documentation</c:v>
                </c:pt>
              </c:strCache>
            </c:strRef>
          </c:tx>
          <c:invertIfNegative val="0"/>
          <c:cat>
            <c:numRef>
              <c:f>ReasonsNotHavAcc!$B$18</c:f>
              <c:numCache>
                <c:formatCode>General</c:formatCode>
                <c:ptCount val="1"/>
                <c:pt idx="0">
                  <c:v>2011</c:v>
                </c:pt>
              </c:numCache>
            </c:numRef>
          </c:cat>
          <c:val>
            <c:numRef>
              <c:f>ReasonsNotHavAcc!$S$18</c:f>
              <c:numCache>
                <c:formatCode>General</c:formatCode>
                <c:ptCount val="1"/>
                <c:pt idx="0">
                  <c:v>-1.92225E-2</c:v>
                </c:pt>
              </c:numCache>
            </c:numRef>
          </c:val>
        </c:ser>
        <c:ser>
          <c:idx val="3"/>
          <c:order val="3"/>
          <c:tx>
            <c:strRef>
              <c:f>ReasonsNotHavAcc!$T$16</c:f>
              <c:strCache>
                <c:ptCount val="1"/>
                <c:pt idx="0">
                  <c:v>No trust</c:v>
                </c:pt>
              </c:strCache>
            </c:strRef>
          </c:tx>
          <c:invertIfNegative val="0"/>
          <c:dPt>
            <c:idx val="0"/>
            <c:invertIfNegative val="0"/>
            <c:bubble3D val="0"/>
            <c:spPr>
              <a:solidFill>
                <a:schemeClr val="accent6">
                  <a:lumMod val="75000"/>
                </a:schemeClr>
              </a:solidFill>
            </c:spPr>
          </c:dPt>
          <c:cat>
            <c:numRef>
              <c:f>ReasonsNotHavAcc!$B$18</c:f>
              <c:numCache>
                <c:formatCode>General</c:formatCode>
                <c:ptCount val="1"/>
                <c:pt idx="0">
                  <c:v>2011</c:v>
                </c:pt>
              </c:numCache>
            </c:numRef>
          </c:cat>
          <c:val>
            <c:numRef>
              <c:f>ReasonsNotHavAcc!$T$18</c:f>
              <c:numCache>
                <c:formatCode>General</c:formatCode>
                <c:ptCount val="1"/>
                <c:pt idx="0">
                  <c:v>-2.3156000000000001E-3</c:v>
                </c:pt>
              </c:numCache>
            </c:numRef>
          </c:val>
        </c:ser>
        <c:ser>
          <c:idx val="4"/>
          <c:order val="4"/>
          <c:tx>
            <c:strRef>
              <c:f>ReasonsNotHavAcc!$U$16</c:f>
              <c:strCache>
                <c:ptCount val="1"/>
                <c:pt idx="0">
                  <c:v>Religious reasons</c:v>
                </c:pt>
              </c:strCache>
            </c:strRef>
          </c:tx>
          <c:spPr>
            <a:solidFill>
              <a:schemeClr val="bg1">
                <a:lumMod val="65000"/>
              </a:schemeClr>
            </a:solidFill>
          </c:spPr>
          <c:invertIfNegative val="0"/>
          <c:cat>
            <c:numRef>
              <c:f>ReasonsNotHavAcc!$B$18</c:f>
              <c:numCache>
                <c:formatCode>General</c:formatCode>
                <c:ptCount val="1"/>
                <c:pt idx="0">
                  <c:v>2011</c:v>
                </c:pt>
              </c:numCache>
            </c:numRef>
          </c:cat>
          <c:val>
            <c:numRef>
              <c:f>ReasonsNotHavAcc!$U$18</c:f>
              <c:numCache>
                <c:formatCode>General</c:formatCode>
                <c:ptCount val="1"/>
                <c:pt idx="0">
                  <c:v>3.8073999999999998E-3</c:v>
                </c:pt>
              </c:numCache>
            </c:numRef>
          </c:val>
        </c:ser>
        <c:dLbls>
          <c:showLegendKey val="0"/>
          <c:showVal val="0"/>
          <c:showCatName val="0"/>
          <c:showSerName val="0"/>
          <c:showPercent val="0"/>
          <c:showBubbleSize val="0"/>
        </c:dLbls>
        <c:gapWidth val="150"/>
        <c:axId val="537877120"/>
        <c:axId val="537879296"/>
      </c:barChart>
      <c:catAx>
        <c:axId val="537877120"/>
        <c:scaling>
          <c:orientation val="minMax"/>
        </c:scaling>
        <c:delete val="1"/>
        <c:axPos val="b"/>
        <c:title>
          <c:tx>
            <c:rich>
              <a:bodyPr/>
              <a:lstStyle/>
              <a:p>
                <a:pPr>
                  <a:defRPr/>
                </a:pPr>
                <a:r>
                  <a:rPr lang="en-US"/>
                  <a:t>Change</a:t>
                </a:r>
              </a:p>
            </c:rich>
          </c:tx>
          <c:overlay val="0"/>
        </c:title>
        <c:numFmt formatCode="General" sourceLinked="1"/>
        <c:majorTickMark val="out"/>
        <c:minorTickMark val="none"/>
        <c:tickLblPos val="nextTo"/>
        <c:crossAx val="537879296"/>
        <c:crosses val="autoZero"/>
        <c:auto val="1"/>
        <c:lblAlgn val="ctr"/>
        <c:lblOffset val="100"/>
        <c:noMultiLvlLbl val="0"/>
      </c:catAx>
      <c:valAx>
        <c:axId val="537879296"/>
        <c:scaling>
          <c:orientation val="minMax"/>
          <c:max val="8.0000000000000016E-2"/>
          <c:min val="-3.0000000000000006E-2"/>
        </c:scaling>
        <c:delete val="1"/>
        <c:axPos val="l"/>
        <c:majorGridlines/>
        <c:numFmt formatCode="General" sourceLinked="1"/>
        <c:majorTickMark val="out"/>
        <c:minorTickMark val="none"/>
        <c:tickLblPos val="nextTo"/>
        <c:crossAx val="537877120"/>
        <c:crosses val="autoZero"/>
        <c:crossBetween val="between"/>
      </c:valAx>
    </c:plotArea>
    <c:plotVisOnly val="1"/>
    <c:dispBlanksAs val="gap"/>
    <c:showDLblsOverMax val="0"/>
  </c:chart>
  <c:spPr>
    <a:ln>
      <a:noFill/>
    </a:ln>
  </c:spPr>
  <c:printSettings>
    <c:headerFooter/>
    <c:pageMargins b="0.75" l="0.7" r="0.7" t="0.75" header="0.3" footer="0.3"/>
    <c:pageSetup/>
  </c:printSettings>
</c:chartSpace>
</file>

<file path=xl/charts/chart16.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plotArea>
      <c:layout>
        <c:manualLayout>
          <c:layoutTarget val="inner"/>
          <c:xMode val="edge"/>
          <c:yMode val="edge"/>
          <c:x val="0.10716907261592301"/>
          <c:y val="5.1400554097404488E-2"/>
          <c:w val="0.83614374129159785"/>
          <c:h val="0.81101851851851847"/>
        </c:manualLayout>
      </c:layout>
      <c:barChart>
        <c:barDir val="col"/>
        <c:grouping val="clustered"/>
        <c:varyColors val="0"/>
        <c:ser>
          <c:idx val="0"/>
          <c:order val="0"/>
          <c:tx>
            <c:strRef>
              <c:f>ReasonsNotHavAcc!$C$16</c:f>
              <c:strCache>
                <c:ptCount val="1"/>
                <c:pt idx="0">
                  <c:v>Far away</c:v>
                </c:pt>
              </c:strCache>
            </c:strRef>
          </c:tx>
          <c:invertIfNegative val="0"/>
          <c:cat>
            <c:numRef>
              <c:f>ReasonsNotHavAcc!$B$20</c:f>
              <c:numCache>
                <c:formatCode>General</c:formatCode>
                <c:ptCount val="1"/>
                <c:pt idx="0">
                  <c:v>2011</c:v>
                </c:pt>
              </c:numCache>
            </c:numRef>
          </c:cat>
          <c:val>
            <c:numRef>
              <c:f>ReasonsNotHavAcc!$C$20</c:f>
              <c:numCache>
                <c:formatCode>General</c:formatCode>
                <c:ptCount val="1"/>
                <c:pt idx="0">
                  <c:v>0.44401940000000001</c:v>
                </c:pt>
              </c:numCache>
            </c:numRef>
          </c:val>
        </c:ser>
        <c:ser>
          <c:idx val="1"/>
          <c:order val="1"/>
          <c:tx>
            <c:strRef>
              <c:f>ReasonsNotHavAcc!$D$16</c:f>
              <c:strCache>
                <c:ptCount val="1"/>
                <c:pt idx="0">
                  <c:v>Too expensive</c:v>
                </c:pt>
              </c:strCache>
            </c:strRef>
          </c:tx>
          <c:invertIfNegative val="0"/>
          <c:cat>
            <c:numRef>
              <c:f>ReasonsNotHavAcc!$B$20</c:f>
              <c:numCache>
                <c:formatCode>General</c:formatCode>
                <c:ptCount val="1"/>
                <c:pt idx="0">
                  <c:v>2011</c:v>
                </c:pt>
              </c:numCache>
            </c:numRef>
          </c:cat>
          <c:val>
            <c:numRef>
              <c:f>ReasonsNotHavAcc!$D$20</c:f>
              <c:numCache>
                <c:formatCode>General</c:formatCode>
                <c:ptCount val="1"/>
                <c:pt idx="0">
                  <c:v>0.46952189999999999</c:v>
                </c:pt>
              </c:numCache>
            </c:numRef>
          </c:val>
        </c:ser>
        <c:ser>
          <c:idx val="2"/>
          <c:order val="2"/>
          <c:tx>
            <c:strRef>
              <c:f>ReasonsNotHavAcc!$E$16</c:f>
              <c:strCache>
                <c:ptCount val="1"/>
                <c:pt idx="0">
                  <c:v>Lack of documentation</c:v>
                </c:pt>
              </c:strCache>
            </c:strRef>
          </c:tx>
          <c:invertIfNegative val="0"/>
          <c:cat>
            <c:numRef>
              <c:f>ReasonsNotHavAcc!$B$20</c:f>
              <c:numCache>
                <c:formatCode>General</c:formatCode>
                <c:ptCount val="1"/>
                <c:pt idx="0">
                  <c:v>2011</c:v>
                </c:pt>
              </c:numCache>
            </c:numRef>
          </c:cat>
          <c:val>
            <c:numRef>
              <c:f>ReasonsNotHavAcc!$E$20</c:f>
              <c:numCache>
                <c:formatCode>General</c:formatCode>
                <c:ptCount val="1"/>
                <c:pt idx="0">
                  <c:v>0.44803140000000002</c:v>
                </c:pt>
              </c:numCache>
            </c:numRef>
          </c:val>
        </c:ser>
        <c:ser>
          <c:idx val="3"/>
          <c:order val="3"/>
          <c:tx>
            <c:strRef>
              <c:f>ReasonsNotHavAcc!$F$16</c:f>
              <c:strCache>
                <c:ptCount val="1"/>
                <c:pt idx="0">
                  <c:v>No trust</c:v>
                </c:pt>
              </c:strCache>
            </c:strRef>
          </c:tx>
          <c:invertIfNegative val="0"/>
          <c:dPt>
            <c:idx val="0"/>
            <c:invertIfNegative val="0"/>
            <c:bubble3D val="0"/>
            <c:spPr>
              <a:solidFill>
                <a:schemeClr val="accent6">
                  <a:lumMod val="75000"/>
                </a:schemeClr>
              </a:solidFill>
            </c:spPr>
          </c:dPt>
          <c:cat>
            <c:numRef>
              <c:f>ReasonsNotHavAcc!$B$20</c:f>
              <c:numCache>
                <c:formatCode>General</c:formatCode>
                <c:ptCount val="1"/>
                <c:pt idx="0">
                  <c:v>2011</c:v>
                </c:pt>
              </c:numCache>
            </c:numRef>
          </c:cat>
          <c:val>
            <c:numRef>
              <c:f>ReasonsNotHavAcc!$F$20</c:f>
              <c:numCache>
                <c:formatCode>General</c:formatCode>
                <c:ptCount val="1"/>
                <c:pt idx="0">
                  <c:v>0.30429230000000002</c:v>
                </c:pt>
              </c:numCache>
            </c:numRef>
          </c:val>
        </c:ser>
        <c:ser>
          <c:idx val="4"/>
          <c:order val="4"/>
          <c:tx>
            <c:strRef>
              <c:f>ReasonsNotHavAcc!$G$16</c:f>
              <c:strCache>
                <c:ptCount val="1"/>
                <c:pt idx="0">
                  <c:v>Religious reasons</c:v>
                </c:pt>
              </c:strCache>
            </c:strRef>
          </c:tx>
          <c:spPr>
            <a:solidFill>
              <a:schemeClr val="bg1">
                <a:lumMod val="65000"/>
              </a:schemeClr>
            </a:solidFill>
          </c:spPr>
          <c:invertIfNegative val="0"/>
          <c:cat>
            <c:numRef>
              <c:f>ReasonsNotHavAcc!$B$20</c:f>
              <c:numCache>
                <c:formatCode>General</c:formatCode>
                <c:ptCount val="1"/>
                <c:pt idx="0">
                  <c:v>2011</c:v>
                </c:pt>
              </c:numCache>
            </c:numRef>
          </c:cat>
          <c:val>
            <c:numRef>
              <c:f>ReasonsNotHavAcc!$G$20</c:f>
              <c:numCache>
                <c:formatCode>General</c:formatCode>
                <c:ptCount val="1"/>
                <c:pt idx="0">
                  <c:v>9.8241999999999996E-2</c:v>
                </c:pt>
              </c:numCache>
            </c:numRef>
          </c:val>
        </c:ser>
        <c:dLbls>
          <c:showLegendKey val="0"/>
          <c:showVal val="0"/>
          <c:showCatName val="0"/>
          <c:showSerName val="0"/>
          <c:showPercent val="0"/>
          <c:showBubbleSize val="0"/>
        </c:dLbls>
        <c:gapWidth val="150"/>
        <c:axId val="537985024"/>
        <c:axId val="537986944"/>
      </c:barChart>
      <c:catAx>
        <c:axId val="537985024"/>
        <c:scaling>
          <c:orientation val="minMax"/>
        </c:scaling>
        <c:delete val="1"/>
        <c:axPos val="b"/>
        <c:title>
          <c:tx>
            <c:rich>
              <a:bodyPr/>
              <a:lstStyle/>
              <a:p>
                <a:pPr>
                  <a:defRPr/>
                </a:pPr>
                <a:r>
                  <a:rPr lang="en-US"/>
                  <a:t>2011</a:t>
                </a:r>
              </a:p>
            </c:rich>
          </c:tx>
          <c:overlay val="0"/>
        </c:title>
        <c:numFmt formatCode="General" sourceLinked="1"/>
        <c:majorTickMark val="out"/>
        <c:minorTickMark val="none"/>
        <c:tickLblPos val="nextTo"/>
        <c:crossAx val="537986944"/>
        <c:crosses val="autoZero"/>
        <c:auto val="1"/>
        <c:lblAlgn val="ctr"/>
        <c:lblOffset val="100"/>
        <c:noMultiLvlLbl val="0"/>
      </c:catAx>
      <c:valAx>
        <c:axId val="537986944"/>
        <c:scaling>
          <c:orientation val="minMax"/>
          <c:max val="0.60000000000000009"/>
          <c:min val="-0.2"/>
        </c:scaling>
        <c:delete val="0"/>
        <c:axPos val="l"/>
        <c:majorGridlines/>
        <c:numFmt formatCode="General" sourceLinked="1"/>
        <c:majorTickMark val="out"/>
        <c:minorTickMark val="none"/>
        <c:tickLblPos val="nextTo"/>
        <c:crossAx val="537985024"/>
        <c:crosses val="autoZero"/>
        <c:crossBetween val="between"/>
      </c:valAx>
    </c:plotArea>
    <c:plotVisOnly val="1"/>
    <c:dispBlanksAs val="gap"/>
    <c:showDLblsOverMax val="0"/>
  </c:chart>
  <c:spPr>
    <a:ln>
      <a:noFill/>
    </a:ln>
  </c:spPr>
  <c:printSettings>
    <c:headerFooter/>
    <c:pageMargins b="0.75" l="0.7" r="0.7" t="0.75" header="0.3" footer="0.3"/>
    <c:pageSetup/>
  </c:printSettings>
</c:chartSpace>
</file>

<file path=xl/charts/chart17.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plotArea>
      <c:layout>
        <c:manualLayout>
          <c:layoutTarget val="inner"/>
          <c:xMode val="edge"/>
          <c:yMode val="edge"/>
          <c:x val="0.22988845144356956"/>
          <c:y val="5.1400554097404488E-2"/>
          <c:w val="0.83614374129159785"/>
          <c:h val="0.81101851851851847"/>
        </c:manualLayout>
      </c:layout>
      <c:barChart>
        <c:barDir val="col"/>
        <c:grouping val="clustered"/>
        <c:varyColors val="0"/>
        <c:ser>
          <c:idx val="0"/>
          <c:order val="0"/>
          <c:tx>
            <c:strRef>
              <c:f>ReasonsNotHavAcc!$J$16</c:f>
              <c:strCache>
                <c:ptCount val="1"/>
                <c:pt idx="0">
                  <c:v>Far away</c:v>
                </c:pt>
              </c:strCache>
            </c:strRef>
          </c:tx>
          <c:invertIfNegative val="0"/>
          <c:cat>
            <c:numRef>
              <c:f>ReasonsNotHavAcc!$B$20</c:f>
              <c:numCache>
                <c:formatCode>General</c:formatCode>
                <c:ptCount val="1"/>
                <c:pt idx="0">
                  <c:v>2011</c:v>
                </c:pt>
              </c:numCache>
            </c:numRef>
          </c:cat>
          <c:val>
            <c:numRef>
              <c:f>ReasonsNotHavAcc!$J$20</c:f>
              <c:numCache>
                <c:formatCode>General</c:formatCode>
                <c:ptCount val="1"/>
                <c:pt idx="0">
                  <c:v>0.3268701</c:v>
                </c:pt>
              </c:numCache>
            </c:numRef>
          </c:val>
        </c:ser>
        <c:ser>
          <c:idx val="1"/>
          <c:order val="1"/>
          <c:tx>
            <c:strRef>
              <c:f>ReasonsNotHavAcc!$K$16</c:f>
              <c:strCache>
                <c:ptCount val="1"/>
                <c:pt idx="0">
                  <c:v>Too expensive</c:v>
                </c:pt>
              </c:strCache>
            </c:strRef>
          </c:tx>
          <c:invertIfNegative val="0"/>
          <c:cat>
            <c:numRef>
              <c:f>ReasonsNotHavAcc!$B$20</c:f>
              <c:numCache>
                <c:formatCode>General</c:formatCode>
                <c:ptCount val="1"/>
                <c:pt idx="0">
                  <c:v>2011</c:v>
                </c:pt>
              </c:numCache>
            </c:numRef>
          </c:cat>
          <c:val>
            <c:numRef>
              <c:f>ReasonsNotHavAcc!$K$20</c:f>
              <c:numCache>
                <c:formatCode>General</c:formatCode>
                <c:ptCount val="1"/>
                <c:pt idx="0">
                  <c:v>0.33588800000000002</c:v>
                </c:pt>
              </c:numCache>
            </c:numRef>
          </c:val>
        </c:ser>
        <c:ser>
          <c:idx val="2"/>
          <c:order val="2"/>
          <c:tx>
            <c:strRef>
              <c:f>ReasonsNotHavAcc!$L$16</c:f>
              <c:strCache>
                <c:ptCount val="1"/>
                <c:pt idx="0">
                  <c:v>Lack of documentation</c:v>
                </c:pt>
              </c:strCache>
            </c:strRef>
          </c:tx>
          <c:invertIfNegative val="0"/>
          <c:cat>
            <c:numRef>
              <c:f>ReasonsNotHavAcc!$B$20</c:f>
              <c:numCache>
                <c:formatCode>General</c:formatCode>
                <c:ptCount val="1"/>
                <c:pt idx="0">
                  <c:v>2011</c:v>
                </c:pt>
              </c:numCache>
            </c:numRef>
          </c:cat>
          <c:val>
            <c:numRef>
              <c:f>ReasonsNotHavAcc!$L$20</c:f>
              <c:numCache>
                <c:formatCode>General</c:formatCode>
                <c:ptCount val="1"/>
                <c:pt idx="0">
                  <c:v>0.28931220000000002</c:v>
                </c:pt>
              </c:numCache>
            </c:numRef>
          </c:val>
        </c:ser>
        <c:ser>
          <c:idx val="3"/>
          <c:order val="3"/>
          <c:tx>
            <c:strRef>
              <c:f>ReasonsNotHavAcc!$M$16</c:f>
              <c:strCache>
                <c:ptCount val="1"/>
                <c:pt idx="0">
                  <c:v>No trust</c:v>
                </c:pt>
              </c:strCache>
            </c:strRef>
          </c:tx>
          <c:invertIfNegative val="0"/>
          <c:dPt>
            <c:idx val="0"/>
            <c:invertIfNegative val="0"/>
            <c:bubble3D val="0"/>
            <c:spPr>
              <a:solidFill>
                <a:schemeClr val="accent6">
                  <a:lumMod val="75000"/>
                </a:schemeClr>
              </a:solidFill>
            </c:spPr>
          </c:dPt>
          <c:cat>
            <c:numRef>
              <c:f>ReasonsNotHavAcc!$B$20</c:f>
              <c:numCache>
                <c:formatCode>General</c:formatCode>
                <c:ptCount val="1"/>
                <c:pt idx="0">
                  <c:v>2011</c:v>
                </c:pt>
              </c:numCache>
            </c:numRef>
          </c:cat>
          <c:val>
            <c:numRef>
              <c:f>ReasonsNotHavAcc!$M$20</c:f>
              <c:numCache>
                <c:formatCode>General</c:formatCode>
                <c:ptCount val="1"/>
                <c:pt idx="0">
                  <c:v>0.1888406</c:v>
                </c:pt>
              </c:numCache>
            </c:numRef>
          </c:val>
        </c:ser>
        <c:ser>
          <c:idx val="4"/>
          <c:order val="4"/>
          <c:tx>
            <c:strRef>
              <c:f>ReasonsNotHavAcc!$N$16</c:f>
              <c:strCache>
                <c:ptCount val="1"/>
                <c:pt idx="0">
                  <c:v>Religious reasons</c:v>
                </c:pt>
              </c:strCache>
            </c:strRef>
          </c:tx>
          <c:spPr>
            <a:solidFill>
              <a:schemeClr val="bg1">
                <a:lumMod val="65000"/>
              </a:schemeClr>
            </a:solidFill>
          </c:spPr>
          <c:invertIfNegative val="0"/>
          <c:cat>
            <c:numRef>
              <c:f>ReasonsNotHavAcc!$B$20</c:f>
              <c:numCache>
                <c:formatCode>General</c:formatCode>
                <c:ptCount val="1"/>
                <c:pt idx="0">
                  <c:v>2011</c:v>
                </c:pt>
              </c:numCache>
            </c:numRef>
          </c:cat>
          <c:val>
            <c:numRef>
              <c:f>ReasonsNotHavAcc!$N$20</c:f>
              <c:numCache>
                <c:formatCode>General</c:formatCode>
                <c:ptCount val="1"/>
                <c:pt idx="0">
                  <c:v>0.1044837</c:v>
                </c:pt>
              </c:numCache>
            </c:numRef>
          </c:val>
        </c:ser>
        <c:dLbls>
          <c:showLegendKey val="0"/>
          <c:showVal val="0"/>
          <c:showCatName val="0"/>
          <c:showSerName val="0"/>
          <c:showPercent val="0"/>
          <c:showBubbleSize val="0"/>
        </c:dLbls>
        <c:gapWidth val="150"/>
        <c:axId val="538034944"/>
        <c:axId val="538036864"/>
      </c:barChart>
      <c:catAx>
        <c:axId val="538034944"/>
        <c:scaling>
          <c:orientation val="minMax"/>
        </c:scaling>
        <c:delete val="1"/>
        <c:axPos val="b"/>
        <c:title>
          <c:tx>
            <c:rich>
              <a:bodyPr/>
              <a:lstStyle/>
              <a:p>
                <a:pPr>
                  <a:defRPr/>
                </a:pPr>
                <a:r>
                  <a:rPr lang="en-US"/>
                  <a:t>2014</a:t>
                </a:r>
              </a:p>
            </c:rich>
          </c:tx>
          <c:overlay val="0"/>
        </c:title>
        <c:numFmt formatCode="General" sourceLinked="1"/>
        <c:majorTickMark val="out"/>
        <c:minorTickMark val="none"/>
        <c:tickLblPos val="nextTo"/>
        <c:crossAx val="538036864"/>
        <c:crosses val="autoZero"/>
        <c:auto val="1"/>
        <c:lblAlgn val="ctr"/>
        <c:lblOffset val="100"/>
        <c:noMultiLvlLbl val="0"/>
      </c:catAx>
      <c:valAx>
        <c:axId val="538036864"/>
        <c:scaling>
          <c:orientation val="minMax"/>
          <c:max val="0.60000000000000009"/>
          <c:min val="-0.2"/>
        </c:scaling>
        <c:delete val="1"/>
        <c:axPos val="l"/>
        <c:majorGridlines/>
        <c:numFmt formatCode="General" sourceLinked="1"/>
        <c:majorTickMark val="out"/>
        <c:minorTickMark val="none"/>
        <c:tickLblPos val="nextTo"/>
        <c:crossAx val="538034944"/>
        <c:crosses val="autoZero"/>
        <c:crossBetween val="between"/>
      </c:valAx>
    </c:plotArea>
    <c:plotVisOnly val="1"/>
    <c:dispBlanksAs val="gap"/>
    <c:showDLblsOverMax val="0"/>
  </c:chart>
  <c:spPr>
    <a:ln>
      <a:noFill/>
    </a:ln>
  </c:spPr>
  <c:printSettings>
    <c:headerFooter/>
    <c:pageMargins b="0.75" l="0.7" r="0.7" t="0.75" header="0.3" footer="0.3"/>
    <c:pageSetup/>
  </c:printSettings>
</c:chartSpace>
</file>

<file path=xl/charts/chart18.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plotArea>
      <c:layout>
        <c:manualLayout>
          <c:layoutTarget val="inner"/>
          <c:xMode val="edge"/>
          <c:yMode val="edge"/>
          <c:x val="0.10716907261592301"/>
          <c:y val="5.1400554097404488E-2"/>
          <c:w val="0.83614374129159785"/>
          <c:h val="0.81101851851851847"/>
        </c:manualLayout>
      </c:layout>
      <c:barChart>
        <c:barDir val="col"/>
        <c:grouping val="clustered"/>
        <c:varyColors val="0"/>
        <c:ser>
          <c:idx val="0"/>
          <c:order val="0"/>
          <c:tx>
            <c:strRef>
              <c:f>ReasonsNotHavAcc!$Q$16</c:f>
              <c:strCache>
                <c:ptCount val="1"/>
                <c:pt idx="0">
                  <c:v>Far away</c:v>
                </c:pt>
              </c:strCache>
            </c:strRef>
          </c:tx>
          <c:invertIfNegative val="0"/>
          <c:cat>
            <c:numRef>
              <c:f>ReasonsNotHavAcc!$B$20</c:f>
              <c:numCache>
                <c:formatCode>General</c:formatCode>
                <c:ptCount val="1"/>
                <c:pt idx="0">
                  <c:v>2011</c:v>
                </c:pt>
              </c:numCache>
            </c:numRef>
          </c:cat>
          <c:val>
            <c:numRef>
              <c:f>ReasonsNotHavAcc!$Q$20</c:f>
              <c:numCache>
                <c:formatCode>General</c:formatCode>
                <c:ptCount val="1"/>
                <c:pt idx="0">
                  <c:v>-0.1171492</c:v>
                </c:pt>
              </c:numCache>
            </c:numRef>
          </c:val>
        </c:ser>
        <c:ser>
          <c:idx val="1"/>
          <c:order val="1"/>
          <c:tx>
            <c:strRef>
              <c:f>ReasonsNotHavAcc!$R$16</c:f>
              <c:strCache>
                <c:ptCount val="1"/>
                <c:pt idx="0">
                  <c:v>Too expensive</c:v>
                </c:pt>
              </c:strCache>
            </c:strRef>
          </c:tx>
          <c:invertIfNegative val="0"/>
          <c:cat>
            <c:numRef>
              <c:f>ReasonsNotHavAcc!$B$20</c:f>
              <c:numCache>
                <c:formatCode>General</c:formatCode>
                <c:ptCount val="1"/>
                <c:pt idx="0">
                  <c:v>2011</c:v>
                </c:pt>
              </c:numCache>
            </c:numRef>
          </c:cat>
          <c:val>
            <c:numRef>
              <c:f>ReasonsNotHavAcc!$R$20</c:f>
              <c:numCache>
                <c:formatCode>General</c:formatCode>
                <c:ptCount val="1"/>
                <c:pt idx="0">
                  <c:v>-0.1336339</c:v>
                </c:pt>
              </c:numCache>
            </c:numRef>
          </c:val>
        </c:ser>
        <c:ser>
          <c:idx val="2"/>
          <c:order val="2"/>
          <c:tx>
            <c:strRef>
              <c:f>ReasonsNotHavAcc!$S$16</c:f>
              <c:strCache>
                <c:ptCount val="1"/>
                <c:pt idx="0">
                  <c:v>Lack of documentation</c:v>
                </c:pt>
              </c:strCache>
            </c:strRef>
          </c:tx>
          <c:invertIfNegative val="0"/>
          <c:cat>
            <c:numRef>
              <c:f>ReasonsNotHavAcc!$B$20</c:f>
              <c:numCache>
                <c:formatCode>General</c:formatCode>
                <c:ptCount val="1"/>
                <c:pt idx="0">
                  <c:v>2011</c:v>
                </c:pt>
              </c:numCache>
            </c:numRef>
          </c:cat>
          <c:val>
            <c:numRef>
              <c:f>ReasonsNotHavAcc!$S$20</c:f>
              <c:numCache>
                <c:formatCode>General</c:formatCode>
                <c:ptCount val="1"/>
                <c:pt idx="0">
                  <c:v>-0.1587192</c:v>
                </c:pt>
              </c:numCache>
            </c:numRef>
          </c:val>
        </c:ser>
        <c:ser>
          <c:idx val="3"/>
          <c:order val="3"/>
          <c:tx>
            <c:strRef>
              <c:f>ReasonsNotHavAcc!$T$16</c:f>
              <c:strCache>
                <c:ptCount val="1"/>
                <c:pt idx="0">
                  <c:v>No trust</c:v>
                </c:pt>
              </c:strCache>
            </c:strRef>
          </c:tx>
          <c:invertIfNegative val="0"/>
          <c:dPt>
            <c:idx val="0"/>
            <c:invertIfNegative val="0"/>
            <c:bubble3D val="0"/>
            <c:spPr>
              <a:solidFill>
                <a:schemeClr val="accent6">
                  <a:lumMod val="75000"/>
                </a:schemeClr>
              </a:solidFill>
            </c:spPr>
          </c:dPt>
          <c:cat>
            <c:numRef>
              <c:f>ReasonsNotHavAcc!$B$20</c:f>
              <c:numCache>
                <c:formatCode>General</c:formatCode>
                <c:ptCount val="1"/>
                <c:pt idx="0">
                  <c:v>2011</c:v>
                </c:pt>
              </c:numCache>
            </c:numRef>
          </c:cat>
          <c:val>
            <c:numRef>
              <c:f>ReasonsNotHavAcc!$T$20</c:f>
              <c:numCache>
                <c:formatCode>General</c:formatCode>
                <c:ptCount val="1"/>
                <c:pt idx="0">
                  <c:v>-0.11545179999999999</c:v>
                </c:pt>
              </c:numCache>
            </c:numRef>
          </c:val>
        </c:ser>
        <c:ser>
          <c:idx val="4"/>
          <c:order val="4"/>
          <c:tx>
            <c:strRef>
              <c:f>ReasonsNotHavAcc!$U$16</c:f>
              <c:strCache>
                <c:ptCount val="1"/>
                <c:pt idx="0">
                  <c:v>Religious reasons</c:v>
                </c:pt>
              </c:strCache>
            </c:strRef>
          </c:tx>
          <c:spPr>
            <a:solidFill>
              <a:schemeClr val="bg1">
                <a:lumMod val="65000"/>
              </a:schemeClr>
            </a:solidFill>
          </c:spPr>
          <c:invertIfNegative val="0"/>
          <c:cat>
            <c:numRef>
              <c:f>ReasonsNotHavAcc!$B$20</c:f>
              <c:numCache>
                <c:formatCode>General</c:formatCode>
                <c:ptCount val="1"/>
                <c:pt idx="0">
                  <c:v>2011</c:v>
                </c:pt>
              </c:numCache>
            </c:numRef>
          </c:cat>
          <c:val>
            <c:numRef>
              <c:f>ReasonsNotHavAcc!$U$20</c:f>
              <c:numCache>
                <c:formatCode>General</c:formatCode>
                <c:ptCount val="1"/>
                <c:pt idx="0">
                  <c:v>6.2417000000000002E-3</c:v>
                </c:pt>
              </c:numCache>
            </c:numRef>
          </c:val>
        </c:ser>
        <c:dLbls>
          <c:showLegendKey val="0"/>
          <c:showVal val="0"/>
          <c:showCatName val="0"/>
          <c:showSerName val="0"/>
          <c:showPercent val="0"/>
          <c:showBubbleSize val="0"/>
        </c:dLbls>
        <c:gapWidth val="150"/>
        <c:axId val="538080768"/>
        <c:axId val="538082688"/>
      </c:barChart>
      <c:catAx>
        <c:axId val="538080768"/>
        <c:scaling>
          <c:orientation val="minMax"/>
        </c:scaling>
        <c:delete val="1"/>
        <c:axPos val="b"/>
        <c:title>
          <c:tx>
            <c:rich>
              <a:bodyPr/>
              <a:lstStyle/>
              <a:p>
                <a:pPr>
                  <a:defRPr/>
                </a:pPr>
                <a:r>
                  <a:rPr lang="en-US"/>
                  <a:t>Change</a:t>
                </a:r>
              </a:p>
            </c:rich>
          </c:tx>
          <c:overlay val="0"/>
        </c:title>
        <c:numFmt formatCode="General" sourceLinked="1"/>
        <c:majorTickMark val="out"/>
        <c:minorTickMark val="none"/>
        <c:tickLblPos val="nextTo"/>
        <c:crossAx val="538082688"/>
        <c:crosses val="autoZero"/>
        <c:auto val="1"/>
        <c:lblAlgn val="ctr"/>
        <c:lblOffset val="100"/>
        <c:noMultiLvlLbl val="0"/>
      </c:catAx>
      <c:valAx>
        <c:axId val="538082688"/>
        <c:scaling>
          <c:orientation val="minMax"/>
          <c:max val="0.60000000000000009"/>
          <c:min val="-0.2"/>
        </c:scaling>
        <c:delete val="1"/>
        <c:axPos val="l"/>
        <c:majorGridlines/>
        <c:numFmt formatCode="General" sourceLinked="1"/>
        <c:majorTickMark val="out"/>
        <c:minorTickMark val="none"/>
        <c:tickLblPos val="nextTo"/>
        <c:crossAx val="538080768"/>
        <c:crosses val="autoZero"/>
        <c:crossBetween val="between"/>
      </c:valAx>
    </c:plotArea>
    <c:plotVisOnly val="1"/>
    <c:dispBlanksAs val="gap"/>
    <c:showDLblsOverMax val="0"/>
  </c:chart>
  <c:spPr>
    <a:ln>
      <a:noFill/>
    </a:ln>
  </c:spPr>
  <c:printSettings>
    <c:headerFooter/>
    <c:pageMargins b="0.75" l="0.7" r="0.7" t="0.75" header="0.3" footer="0.3"/>
    <c:pageSetup/>
  </c:printSettings>
</c:chartSpace>
</file>

<file path=xl/charts/chart19.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plotArea>
      <c:layout>
        <c:manualLayout>
          <c:layoutTarget val="inner"/>
          <c:xMode val="edge"/>
          <c:yMode val="edge"/>
          <c:x val="0.10716907261592301"/>
          <c:y val="5.1400554097404488E-2"/>
          <c:w val="0.83614374129159785"/>
          <c:h val="0.39651084641974449"/>
        </c:manualLayout>
      </c:layout>
      <c:barChart>
        <c:barDir val="col"/>
        <c:grouping val="clustered"/>
        <c:varyColors val="0"/>
        <c:ser>
          <c:idx val="0"/>
          <c:order val="0"/>
          <c:tx>
            <c:strRef>
              <c:f>ReasonsNotHavAcc!$C$16</c:f>
              <c:strCache>
                <c:ptCount val="1"/>
                <c:pt idx="0">
                  <c:v>Far away</c:v>
                </c:pt>
              </c:strCache>
            </c:strRef>
          </c:tx>
          <c:invertIfNegative val="0"/>
          <c:cat>
            <c:numRef>
              <c:f>ReasonsNotHavAcc!$B$17</c:f>
              <c:numCache>
                <c:formatCode>General</c:formatCode>
                <c:ptCount val="1"/>
                <c:pt idx="0">
                  <c:v>2011</c:v>
                </c:pt>
              </c:numCache>
            </c:numRef>
          </c:cat>
          <c:val>
            <c:numRef>
              <c:f>ReasonsNotHavAcc!$C$17</c:f>
              <c:numCache>
                <c:formatCode>General</c:formatCode>
                <c:ptCount val="1"/>
                <c:pt idx="0">
                  <c:v>5.8180000000000003E-3</c:v>
                </c:pt>
              </c:numCache>
            </c:numRef>
          </c:val>
        </c:ser>
        <c:ser>
          <c:idx val="1"/>
          <c:order val="1"/>
          <c:tx>
            <c:strRef>
              <c:f>ReasonsNotHavAcc!$D$16</c:f>
              <c:strCache>
                <c:ptCount val="1"/>
                <c:pt idx="0">
                  <c:v>Too expensive</c:v>
                </c:pt>
              </c:strCache>
            </c:strRef>
          </c:tx>
          <c:invertIfNegative val="0"/>
          <c:cat>
            <c:numRef>
              <c:f>ReasonsNotHavAcc!$B$17</c:f>
              <c:numCache>
                <c:formatCode>General</c:formatCode>
                <c:ptCount val="1"/>
                <c:pt idx="0">
                  <c:v>2011</c:v>
                </c:pt>
              </c:numCache>
            </c:numRef>
          </c:cat>
          <c:val>
            <c:numRef>
              <c:f>ReasonsNotHavAcc!$D$17</c:f>
              <c:numCache>
                <c:formatCode>General</c:formatCode>
                <c:ptCount val="1"/>
                <c:pt idx="0">
                  <c:v>1.36857E-2</c:v>
                </c:pt>
              </c:numCache>
            </c:numRef>
          </c:val>
        </c:ser>
        <c:ser>
          <c:idx val="2"/>
          <c:order val="2"/>
          <c:tx>
            <c:strRef>
              <c:f>ReasonsNotHavAcc!$E$16</c:f>
              <c:strCache>
                <c:ptCount val="1"/>
                <c:pt idx="0">
                  <c:v>Lack of documentation</c:v>
                </c:pt>
              </c:strCache>
            </c:strRef>
          </c:tx>
          <c:invertIfNegative val="0"/>
          <c:cat>
            <c:numRef>
              <c:f>ReasonsNotHavAcc!$B$17</c:f>
              <c:numCache>
                <c:formatCode>General</c:formatCode>
                <c:ptCount val="1"/>
                <c:pt idx="0">
                  <c:v>2011</c:v>
                </c:pt>
              </c:numCache>
            </c:numRef>
          </c:cat>
          <c:val>
            <c:numRef>
              <c:f>ReasonsNotHavAcc!$E$17</c:f>
              <c:numCache>
                <c:formatCode>General</c:formatCode>
                <c:ptCount val="1"/>
                <c:pt idx="0">
                  <c:v>5.0169999999999998E-3</c:v>
                </c:pt>
              </c:numCache>
            </c:numRef>
          </c:val>
        </c:ser>
        <c:ser>
          <c:idx val="3"/>
          <c:order val="3"/>
          <c:tx>
            <c:strRef>
              <c:f>ReasonsNotHavAcc!$F$16</c:f>
              <c:strCache>
                <c:ptCount val="1"/>
                <c:pt idx="0">
                  <c:v>No trust</c:v>
                </c:pt>
              </c:strCache>
            </c:strRef>
          </c:tx>
          <c:invertIfNegative val="0"/>
          <c:dPt>
            <c:idx val="0"/>
            <c:invertIfNegative val="0"/>
            <c:bubble3D val="0"/>
            <c:spPr>
              <a:solidFill>
                <a:schemeClr val="accent6">
                  <a:lumMod val="75000"/>
                </a:schemeClr>
              </a:solidFill>
            </c:spPr>
          </c:dPt>
          <c:cat>
            <c:numRef>
              <c:f>ReasonsNotHavAcc!$B$17</c:f>
              <c:numCache>
                <c:formatCode>General</c:formatCode>
                <c:ptCount val="1"/>
                <c:pt idx="0">
                  <c:v>2011</c:v>
                </c:pt>
              </c:numCache>
            </c:numRef>
          </c:cat>
          <c:val>
            <c:numRef>
              <c:f>ReasonsNotHavAcc!$F$17</c:f>
              <c:numCache>
                <c:formatCode>General</c:formatCode>
                <c:ptCount val="1"/>
                <c:pt idx="0">
                  <c:v>1.4007800000000001E-2</c:v>
                </c:pt>
              </c:numCache>
            </c:numRef>
          </c:val>
        </c:ser>
        <c:ser>
          <c:idx val="4"/>
          <c:order val="4"/>
          <c:tx>
            <c:strRef>
              <c:f>ReasonsNotHavAcc!$G$16</c:f>
              <c:strCache>
                <c:ptCount val="1"/>
                <c:pt idx="0">
                  <c:v>Religious reasons</c:v>
                </c:pt>
              </c:strCache>
            </c:strRef>
          </c:tx>
          <c:spPr>
            <a:solidFill>
              <a:schemeClr val="bg1">
                <a:lumMod val="65000"/>
              </a:schemeClr>
            </a:solidFill>
          </c:spPr>
          <c:invertIfNegative val="0"/>
          <c:cat>
            <c:numRef>
              <c:f>ReasonsNotHavAcc!$B$17</c:f>
              <c:numCache>
                <c:formatCode>General</c:formatCode>
                <c:ptCount val="1"/>
                <c:pt idx="0">
                  <c:v>2011</c:v>
                </c:pt>
              </c:numCache>
            </c:numRef>
          </c:cat>
          <c:val>
            <c:numRef>
              <c:f>ReasonsNotHavAcc!$G$17</c:f>
              <c:numCache>
                <c:formatCode>General</c:formatCode>
                <c:ptCount val="1"/>
                <c:pt idx="0">
                  <c:v>1.1029E-3</c:v>
                </c:pt>
              </c:numCache>
            </c:numRef>
          </c:val>
        </c:ser>
        <c:dLbls>
          <c:showLegendKey val="0"/>
          <c:showVal val="0"/>
          <c:showCatName val="0"/>
          <c:showSerName val="0"/>
          <c:showPercent val="0"/>
          <c:showBubbleSize val="0"/>
        </c:dLbls>
        <c:gapWidth val="0"/>
        <c:overlap val="100"/>
        <c:axId val="538114688"/>
        <c:axId val="538186112"/>
      </c:barChart>
      <c:catAx>
        <c:axId val="538114688"/>
        <c:scaling>
          <c:orientation val="minMax"/>
        </c:scaling>
        <c:delete val="1"/>
        <c:axPos val="b"/>
        <c:numFmt formatCode="General" sourceLinked="1"/>
        <c:majorTickMark val="out"/>
        <c:minorTickMark val="none"/>
        <c:tickLblPos val="nextTo"/>
        <c:crossAx val="538186112"/>
        <c:crosses val="autoZero"/>
        <c:auto val="1"/>
        <c:lblAlgn val="ctr"/>
        <c:lblOffset val="100"/>
        <c:noMultiLvlLbl val="0"/>
      </c:catAx>
      <c:valAx>
        <c:axId val="538186112"/>
        <c:scaling>
          <c:orientation val="minMax"/>
          <c:max val="2000"/>
          <c:min val="-2.0000000000000005E-3"/>
        </c:scaling>
        <c:delete val="1"/>
        <c:axPos val="l"/>
        <c:numFmt formatCode="General" sourceLinked="1"/>
        <c:majorTickMark val="out"/>
        <c:minorTickMark val="none"/>
        <c:tickLblPos val="nextTo"/>
        <c:crossAx val="538114688"/>
        <c:crosses val="autoZero"/>
        <c:crossBetween val="between"/>
      </c:valAx>
      <c:spPr>
        <a:noFill/>
        <a:ln w="25400">
          <a:noFill/>
        </a:ln>
      </c:spPr>
    </c:plotArea>
    <c:legend>
      <c:legendPos val="b"/>
      <c:overlay val="0"/>
    </c:legend>
    <c:plotVisOnly val="1"/>
    <c:dispBlanksAs val="gap"/>
    <c:showDLblsOverMax val="0"/>
  </c:chart>
  <c:spPr>
    <a:ln>
      <a:noFill/>
    </a:ln>
  </c:spPr>
  <c:printSettings>
    <c:headerFooter/>
    <c:pageMargins b="0.75" l="0.7" r="0.7" t="0.75" header="0.3" footer="0.3"/>
    <c:pageSetup/>
  </c:printSettings>
</c:chartSpace>
</file>

<file path=xl/charts/chart20.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plotArea>
      <c:layout>
        <c:manualLayout>
          <c:layoutTarget val="inner"/>
          <c:xMode val="edge"/>
          <c:yMode val="edge"/>
          <c:x val="0.10716907261592301"/>
          <c:y val="5.1400554097404488E-2"/>
          <c:w val="0.83614374129159785"/>
          <c:h val="0.81101851851851847"/>
        </c:manualLayout>
      </c:layout>
      <c:barChart>
        <c:barDir val="col"/>
        <c:grouping val="clustered"/>
        <c:varyColors val="0"/>
        <c:ser>
          <c:idx val="0"/>
          <c:order val="0"/>
          <c:tx>
            <c:strRef>
              <c:f>ReasonsNotHavAcc!$C$16</c:f>
              <c:strCache>
                <c:ptCount val="1"/>
                <c:pt idx="0">
                  <c:v>Far away</c:v>
                </c:pt>
              </c:strCache>
            </c:strRef>
          </c:tx>
          <c:invertIfNegative val="0"/>
          <c:cat>
            <c:numRef>
              <c:f>ReasonsNotHavAcc!$B$17</c:f>
              <c:numCache>
                <c:formatCode>General</c:formatCode>
                <c:ptCount val="1"/>
                <c:pt idx="0">
                  <c:v>2011</c:v>
                </c:pt>
              </c:numCache>
            </c:numRef>
          </c:cat>
          <c:val>
            <c:numRef>
              <c:f>ReasonsNotHavAcc!$C$17</c:f>
              <c:numCache>
                <c:formatCode>General</c:formatCode>
                <c:ptCount val="1"/>
                <c:pt idx="0">
                  <c:v>5.8180000000000003E-3</c:v>
                </c:pt>
              </c:numCache>
            </c:numRef>
          </c:val>
        </c:ser>
        <c:ser>
          <c:idx val="1"/>
          <c:order val="1"/>
          <c:tx>
            <c:strRef>
              <c:f>ReasonsNotHavAcc!$D$16</c:f>
              <c:strCache>
                <c:ptCount val="1"/>
                <c:pt idx="0">
                  <c:v>Too expensive</c:v>
                </c:pt>
              </c:strCache>
            </c:strRef>
          </c:tx>
          <c:invertIfNegative val="0"/>
          <c:cat>
            <c:numRef>
              <c:f>ReasonsNotHavAcc!$B$17</c:f>
              <c:numCache>
                <c:formatCode>General</c:formatCode>
                <c:ptCount val="1"/>
                <c:pt idx="0">
                  <c:v>2011</c:v>
                </c:pt>
              </c:numCache>
            </c:numRef>
          </c:cat>
          <c:val>
            <c:numRef>
              <c:f>ReasonsNotHavAcc!$D$17</c:f>
              <c:numCache>
                <c:formatCode>General</c:formatCode>
                <c:ptCount val="1"/>
                <c:pt idx="0">
                  <c:v>1.36857E-2</c:v>
                </c:pt>
              </c:numCache>
            </c:numRef>
          </c:val>
        </c:ser>
        <c:ser>
          <c:idx val="2"/>
          <c:order val="2"/>
          <c:tx>
            <c:strRef>
              <c:f>ReasonsNotHavAcc!$E$16</c:f>
              <c:strCache>
                <c:ptCount val="1"/>
                <c:pt idx="0">
                  <c:v>Lack of documentation</c:v>
                </c:pt>
              </c:strCache>
            </c:strRef>
          </c:tx>
          <c:invertIfNegative val="0"/>
          <c:cat>
            <c:numRef>
              <c:f>ReasonsNotHavAcc!$B$17</c:f>
              <c:numCache>
                <c:formatCode>General</c:formatCode>
                <c:ptCount val="1"/>
                <c:pt idx="0">
                  <c:v>2011</c:v>
                </c:pt>
              </c:numCache>
            </c:numRef>
          </c:cat>
          <c:val>
            <c:numRef>
              <c:f>ReasonsNotHavAcc!$E$17</c:f>
              <c:numCache>
                <c:formatCode>General</c:formatCode>
                <c:ptCount val="1"/>
                <c:pt idx="0">
                  <c:v>5.0169999999999998E-3</c:v>
                </c:pt>
              </c:numCache>
            </c:numRef>
          </c:val>
        </c:ser>
        <c:ser>
          <c:idx val="3"/>
          <c:order val="3"/>
          <c:tx>
            <c:strRef>
              <c:f>ReasonsNotHavAcc!$F$16</c:f>
              <c:strCache>
                <c:ptCount val="1"/>
                <c:pt idx="0">
                  <c:v>No trust</c:v>
                </c:pt>
              </c:strCache>
            </c:strRef>
          </c:tx>
          <c:invertIfNegative val="0"/>
          <c:dPt>
            <c:idx val="0"/>
            <c:invertIfNegative val="0"/>
            <c:bubble3D val="0"/>
            <c:spPr>
              <a:solidFill>
                <a:schemeClr val="accent6">
                  <a:lumMod val="75000"/>
                </a:schemeClr>
              </a:solidFill>
            </c:spPr>
          </c:dPt>
          <c:cat>
            <c:numRef>
              <c:f>ReasonsNotHavAcc!$B$17</c:f>
              <c:numCache>
                <c:formatCode>General</c:formatCode>
                <c:ptCount val="1"/>
                <c:pt idx="0">
                  <c:v>2011</c:v>
                </c:pt>
              </c:numCache>
            </c:numRef>
          </c:cat>
          <c:val>
            <c:numRef>
              <c:f>ReasonsNotHavAcc!$F$17</c:f>
              <c:numCache>
                <c:formatCode>General</c:formatCode>
                <c:ptCount val="1"/>
                <c:pt idx="0">
                  <c:v>1.4007800000000001E-2</c:v>
                </c:pt>
              </c:numCache>
            </c:numRef>
          </c:val>
        </c:ser>
        <c:ser>
          <c:idx val="4"/>
          <c:order val="4"/>
          <c:tx>
            <c:strRef>
              <c:f>ReasonsNotHavAcc!$G$16</c:f>
              <c:strCache>
                <c:ptCount val="1"/>
                <c:pt idx="0">
                  <c:v>Religious reasons</c:v>
                </c:pt>
              </c:strCache>
            </c:strRef>
          </c:tx>
          <c:spPr>
            <a:solidFill>
              <a:schemeClr val="bg1">
                <a:lumMod val="65000"/>
              </a:schemeClr>
            </a:solidFill>
          </c:spPr>
          <c:invertIfNegative val="0"/>
          <c:cat>
            <c:numRef>
              <c:f>ReasonsNotHavAcc!$B$17</c:f>
              <c:numCache>
                <c:formatCode>General</c:formatCode>
                <c:ptCount val="1"/>
                <c:pt idx="0">
                  <c:v>2011</c:v>
                </c:pt>
              </c:numCache>
            </c:numRef>
          </c:cat>
          <c:val>
            <c:numRef>
              <c:f>ReasonsNotHavAcc!$G$17</c:f>
              <c:numCache>
                <c:formatCode>General</c:formatCode>
                <c:ptCount val="1"/>
                <c:pt idx="0">
                  <c:v>1.1029E-3</c:v>
                </c:pt>
              </c:numCache>
            </c:numRef>
          </c:val>
        </c:ser>
        <c:dLbls>
          <c:showLegendKey val="0"/>
          <c:showVal val="0"/>
          <c:showCatName val="0"/>
          <c:showSerName val="0"/>
          <c:showPercent val="0"/>
          <c:showBubbleSize val="0"/>
        </c:dLbls>
        <c:gapWidth val="150"/>
        <c:axId val="538217472"/>
        <c:axId val="538223744"/>
      </c:barChart>
      <c:catAx>
        <c:axId val="538217472"/>
        <c:scaling>
          <c:orientation val="minMax"/>
        </c:scaling>
        <c:delete val="1"/>
        <c:axPos val="b"/>
        <c:title>
          <c:tx>
            <c:rich>
              <a:bodyPr/>
              <a:lstStyle/>
              <a:p>
                <a:pPr>
                  <a:defRPr/>
                </a:pPr>
                <a:r>
                  <a:rPr lang="en-US"/>
                  <a:t>2011</a:t>
                </a:r>
              </a:p>
            </c:rich>
          </c:tx>
          <c:overlay val="0"/>
        </c:title>
        <c:numFmt formatCode="General" sourceLinked="1"/>
        <c:majorTickMark val="out"/>
        <c:minorTickMark val="none"/>
        <c:tickLblPos val="nextTo"/>
        <c:crossAx val="538223744"/>
        <c:crosses val="autoZero"/>
        <c:auto val="1"/>
        <c:lblAlgn val="ctr"/>
        <c:lblOffset val="100"/>
        <c:noMultiLvlLbl val="0"/>
      </c:catAx>
      <c:valAx>
        <c:axId val="538223744"/>
        <c:scaling>
          <c:orientation val="minMax"/>
          <c:max val="1.6000000000000004E-2"/>
          <c:min val="-2.0000000000000005E-3"/>
        </c:scaling>
        <c:delete val="0"/>
        <c:axPos val="l"/>
        <c:majorGridlines/>
        <c:numFmt formatCode="General" sourceLinked="1"/>
        <c:majorTickMark val="out"/>
        <c:minorTickMark val="none"/>
        <c:tickLblPos val="nextTo"/>
        <c:crossAx val="538217472"/>
        <c:crosses val="autoZero"/>
        <c:crossBetween val="between"/>
      </c:valAx>
    </c:plotArea>
    <c:plotVisOnly val="1"/>
    <c:dispBlanksAs val="gap"/>
    <c:showDLblsOverMax val="0"/>
  </c:chart>
  <c:spPr>
    <a:ln>
      <a:noFill/>
    </a:ln>
  </c:spPr>
  <c:printSettings>
    <c:headerFooter/>
    <c:pageMargins b="0.75" l="0.7" r="0.7" t="0.75" header="0.3" footer="0.3"/>
    <c:pageSetup/>
  </c:printSettings>
</c:chartSpace>
</file>

<file path=xl/charts/chart21.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plotArea>
      <c:layout>
        <c:manualLayout>
          <c:layoutTarget val="inner"/>
          <c:xMode val="edge"/>
          <c:yMode val="edge"/>
          <c:x val="0.10716907261592301"/>
          <c:y val="5.1400554097404488E-2"/>
          <c:w val="0.83614374129159785"/>
          <c:h val="0.81101851851851847"/>
        </c:manualLayout>
      </c:layout>
      <c:barChart>
        <c:barDir val="col"/>
        <c:grouping val="clustered"/>
        <c:varyColors val="0"/>
        <c:ser>
          <c:idx val="0"/>
          <c:order val="0"/>
          <c:tx>
            <c:strRef>
              <c:f>ReasonsNotHavAcc!$J$16</c:f>
              <c:strCache>
                <c:ptCount val="1"/>
                <c:pt idx="0">
                  <c:v>Far away</c:v>
                </c:pt>
              </c:strCache>
            </c:strRef>
          </c:tx>
          <c:invertIfNegative val="0"/>
          <c:cat>
            <c:numRef>
              <c:f>ReasonsNotHavAcc!$B$17</c:f>
              <c:numCache>
                <c:formatCode>General</c:formatCode>
                <c:ptCount val="1"/>
                <c:pt idx="0">
                  <c:v>2011</c:v>
                </c:pt>
              </c:numCache>
            </c:numRef>
          </c:cat>
          <c:val>
            <c:numRef>
              <c:f>ReasonsNotHavAcc!$J$17</c:f>
              <c:numCache>
                <c:formatCode>General</c:formatCode>
                <c:ptCount val="1"/>
                <c:pt idx="0">
                  <c:v>7.2062000000000003E-3</c:v>
                </c:pt>
              </c:numCache>
            </c:numRef>
          </c:val>
        </c:ser>
        <c:ser>
          <c:idx val="1"/>
          <c:order val="1"/>
          <c:tx>
            <c:strRef>
              <c:f>ReasonsNotHavAcc!$K$16</c:f>
              <c:strCache>
                <c:ptCount val="1"/>
                <c:pt idx="0">
                  <c:v>Too expensive</c:v>
                </c:pt>
              </c:strCache>
            </c:strRef>
          </c:tx>
          <c:invertIfNegative val="0"/>
          <c:cat>
            <c:numRef>
              <c:f>ReasonsNotHavAcc!$B$17</c:f>
              <c:numCache>
                <c:formatCode>General</c:formatCode>
                <c:ptCount val="1"/>
                <c:pt idx="0">
                  <c:v>2011</c:v>
                </c:pt>
              </c:numCache>
            </c:numRef>
          </c:cat>
          <c:val>
            <c:numRef>
              <c:f>ReasonsNotHavAcc!$K$17</c:f>
              <c:numCache>
                <c:formatCode>General</c:formatCode>
                <c:ptCount val="1"/>
                <c:pt idx="0">
                  <c:v>1.5059700000000001E-2</c:v>
                </c:pt>
              </c:numCache>
            </c:numRef>
          </c:val>
        </c:ser>
        <c:ser>
          <c:idx val="2"/>
          <c:order val="2"/>
          <c:tx>
            <c:strRef>
              <c:f>ReasonsNotHavAcc!$L$16</c:f>
              <c:strCache>
                <c:ptCount val="1"/>
                <c:pt idx="0">
                  <c:v>Lack of documentation</c:v>
                </c:pt>
              </c:strCache>
            </c:strRef>
          </c:tx>
          <c:invertIfNegative val="0"/>
          <c:cat>
            <c:numRef>
              <c:f>ReasonsNotHavAcc!$B$17</c:f>
              <c:numCache>
                <c:formatCode>General</c:formatCode>
                <c:ptCount val="1"/>
                <c:pt idx="0">
                  <c:v>2011</c:v>
                </c:pt>
              </c:numCache>
            </c:numRef>
          </c:cat>
          <c:val>
            <c:numRef>
              <c:f>ReasonsNotHavAcc!$L$17</c:f>
              <c:numCache>
                <c:formatCode>General</c:formatCode>
                <c:ptCount val="1"/>
                <c:pt idx="0">
                  <c:v>5.4809000000000004E-3</c:v>
                </c:pt>
              </c:numCache>
            </c:numRef>
          </c:val>
        </c:ser>
        <c:ser>
          <c:idx val="3"/>
          <c:order val="3"/>
          <c:tx>
            <c:strRef>
              <c:f>ReasonsNotHavAcc!$M$16</c:f>
              <c:strCache>
                <c:ptCount val="1"/>
                <c:pt idx="0">
                  <c:v>No trust</c:v>
                </c:pt>
              </c:strCache>
            </c:strRef>
          </c:tx>
          <c:invertIfNegative val="0"/>
          <c:dPt>
            <c:idx val="0"/>
            <c:invertIfNegative val="0"/>
            <c:bubble3D val="0"/>
            <c:spPr>
              <a:solidFill>
                <a:schemeClr val="accent6">
                  <a:lumMod val="75000"/>
                </a:schemeClr>
              </a:solidFill>
            </c:spPr>
          </c:dPt>
          <c:cat>
            <c:numRef>
              <c:f>ReasonsNotHavAcc!$B$17</c:f>
              <c:numCache>
                <c:formatCode>General</c:formatCode>
                <c:ptCount val="1"/>
                <c:pt idx="0">
                  <c:v>2011</c:v>
                </c:pt>
              </c:numCache>
            </c:numRef>
          </c:cat>
          <c:val>
            <c:numRef>
              <c:f>ReasonsNotHavAcc!$M$17</c:f>
              <c:numCache>
                <c:formatCode>General</c:formatCode>
                <c:ptCount val="1"/>
                <c:pt idx="0">
                  <c:v>1.1920200000000001E-2</c:v>
                </c:pt>
              </c:numCache>
            </c:numRef>
          </c:val>
        </c:ser>
        <c:ser>
          <c:idx val="4"/>
          <c:order val="4"/>
          <c:tx>
            <c:strRef>
              <c:f>ReasonsNotHavAcc!$N$16</c:f>
              <c:strCache>
                <c:ptCount val="1"/>
                <c:pt idx="0">
                  <c:v>Religious reasons</c:v>
                </c:pt>
              </c:strCache>
            </c:strRef>
          </c:tx>
          <c:spPr>
            <a:solidFill>
              <a:schemeClr val="bg1">
                <a:lumMod val="65000"/>
              </a:schemeClr>
            </a:solidFill>
          </c:spPr>
          <c:invertIfNegative val="0"/>
          <c:cat>
            <c:numRef>
              <c:f>ReasonsNotHavAcc!$B$17</c:f>
              <c:numCache>
                <c:formatCode>General</c:formatCode>
                <c:ptCount val="1"/>
                <c:pt idx="0">
                  <c:v>2011</c:v>
                </c:pt>
              </c:numCache>
            </c:numRef>
          </c:cat>
          <c:val>
            <c:numRef>
              <c:f>ReasonsNotHavAcc!$N$17</c:f>
              <c:numCache>
                <c:formatCode>General</c:formatCode>
                <c:ptCount val="1"/>
                <c:pt idx="0">
                  <c:v>1.6773999999999999E-3</c:v>
                </c:pt>
              </c:numCache>
            </c:numRef>
          </c:val>
        </c:ser>
        <c:dLbls>
          <c:showLegendKey val="0"/>
          <c:showVal val="0"/>
          <c:showCatName val="0"/>
          <c:showSerName val="0"/>
          <c:showPercent val="0"/>
          <c:showBubbleSize val="0"/>
        </c:dLbls>
        <c:gapWidth val="150"/>
        <c:axId val="538275840"/>
        <c:axId val="538277760"/>
      </c:barChart>
      <c:catAx>
        <c:axId val="538275840"/>
        <c:scaling>
          <c:orientation val="minMax"/>
        </c:scaling>
        <c:delete val="1"/>
        <c:axPos val="b"/>
        <c:title>
          <c:tx>
            <c:rich>
              <a:bodyPr/>
              <a:lstStyle/>
              <a:p>
                <a:pPr>
                  <a:defRPr/>
                </a:pPr>
                <a:r>
                  <a:rPr lang="en-US"/>
                  <a:t>2014</a:t>
                </a:r>
              </a:p>
            </c:rich>
          </c:tx>
          <c:overlay val="0"/>
        </c:title>
        <c:numFmt formatCode="General" sourceLinked="1"/>
        <c:majorTickMark val="out"/>
        <c:minorTickMark val="none"/>
        <c:tickLblPos val="nextTo"/>
        <c:crossAx val="538277760"/>
        <c:crosses val="autoZero"/>
        <c:auto val="1"/>
        <c:lblAlgn val="ctr"/>
        <c:lblOffset val="100"/>
        <c:noMultiLvlLbl val="0"/>
      </c:catAx>
      <c:valAx>
        <c:axId val="538277760"/>
        <c:scaling>
          <c:orientation val="minMax"/>
          <c:min val="-2.0000000000000005E-3"/>
        </c:scaling>
        <c:delete val="0"/>
        <c:axPos val="l"/>
        <c:majorGridlines/>
        <c:numFmt formatCode="General" sourceLinked="1"/>
        <c:majorTickMark val="out"/>
        <c:minorTickMark val="none"/>
        <c:tickLblPos val="nextTo"/>
        <c:crossAx val="538275840"/>
        <c:crosses val="autoZero"/>
        <c:crossBetween val="between"/>
      </c:valAx>
    </c:plotArea>
    <c:plotVisOnly val="1"/>
    <c:dispBlanksAs val="gap"/>
    <c:showDLblsOverMax val="0"/>
  </c:chart>
  <c:spPr>
    <a:ln>
      <a:noFill/>
    </a:ln>
  </c:spPr>
  <c:printSettings>
    <c:headerFooter/>
    <c:pageMargins b="0.75" l="0.7" r="0.7" t="0.75" header="0.3" footer="0.3"/>
    <c:pageSetup/>
  </c:printSettings>
</c:chartSpace>
</file>

<file path=xl/charts/chart22.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plotArea>
      <c:layout>
        <c:manualLayout>
          <c:layoutTarget val="inner"/>
          <c:xMode val="edge"/>
          <c:yMode val="edge"/>
          <c:x val="0.10716907261592301"/>
          <c:y val="5.1400554097404488E-2"/>
          <c:w val="0.83614374129159785"/>
          <c:h val="0.81101851851851847"/>
        </c:manualLayout>
      </c:layout>
      <c:barChart>
        <c:barDir val="col"/>
        <c:grouping val="clustered"/>
        <c:varyColors val="0"/>
        <c:ser>
          <c:idx val="0"/>
          <c:order val="0"/>
          <c:tx>
            <c:strRef>
              <c:f>ReasonsNotHavAcc!$Q$16</c:f>
              <c:strCache>
                <c:ptCount val="1"/>
                <c:pt idx="0">
                  <c:v>Far away</c:v>
                </c:pt>
              </c:strCache>
            </c:strRef>
          </c:tx>
          <c:invertIfNegative val="0"/>
          <c:cat>
            <c:numRef>
              <c:f>ReasonsNotHavAcc!$B$17</c:f>
              <c:numCache>
                <c:formatCode>General</c:formatCode>
                <c:ptCount val="1"/>
                <c:pt idx="0">
                  <c:v>2011</c:v>
                </c:pt>
              </c:numCache>
            </c:numRef>
          </c:cat>
          <c:val>
            <c:numRef>
              <c:f>ReasonsNotHavAcc!$Q$17</c:f>
              <c:numCache>
                <c:formatCode>General</c:formatCode>
                <c:ptCount val="1"/>
                <c:pt idx="0">
                  <c:v>1.3882E-3</c:v>
                </c:pt>
              </c:numCache>
            </c:numRef>
          </c:val>
        </c:ser>
        <c:ser>
          <c:idx val="1"/>
          <c:order val="1"/>
          <c:tx>
            <c:strRef>
              <c:f>ReasonsNotHavAcc!$R$16</c:f>
              <c:strCache>
                <c:ptCount val="1"/>
                <c:pt idx="0">
                  <c:v>Too expensive</c:v>
                </c:pt>
              </c:strCache>
            </c:strRef>
          </c:tx>
          <c:invertIfNegative val="0"/>
          <c:cat>
            <c:numRef>
              <c:f>ReasonsNotHavAcc!$B$17</c:f>
              <c:numCache>
                <c:formatCode>General</c:formatCode>
                <c:ptCount val="1"/>
                <c:pt idx="0">
                  <c:v>2011</c:v>
                </c:pt>
              </c:numCache>
            </c:numRef>
          </c:cat>
          <c:val>
            <c:numRef>
              <c:f>ReasonsNotHavAcc!$R$17</c:f>
              <c:numCache>
                <c:formatCode>General</c:formatCode>
                <c:ptCount val="1"/>
                <c:pt idx="0">
                  <c:v>1.374E-3</c:v>
                </c:pt>
              </c:numCache>
            </c:numRef>
          </c:val>
        </c:ser>
        <c:ser>
          <c:idx val="2"/>
          <c:order val="2"/>
          <c:tx>
            <c:strRef>
              <c:f>ReasonsNotHavAcc!$S$16</c:f>
              <c:strCache>
                <c:ptCount val="1"/>
                <c:pt idx="0">
                  <c:v>Lack of documentation</c:v>
                </c:pt>
              </c:strCache>
            </c:strRef>
          </c:tx>
          <c:invertIfNegative val="0"/>
          <c:cat>
            <c:numRef>
              <c:f>ReasonsNotHavAcc!$B$17</c:f>
              <c:numCache>
                <c:formatCode>General</c:formatCode>
                <c:ptCount val="1"/>
                <c:pt idx="0">
                  <c:v>2011</c:v>
                </c:pt>
              </c:numCache>
            </c:numRef>
          </c:cat>
          <c:val>
            <c:numRef>
              <c:f>ReasonsNotHavAcc!$S$17</c:f>
              <c:numCache>
                <c:formatCode>General</c:formatCode>
                <c:ptCount val="1"/>
                <c:pt idx="0">
                  <c:v>4.639E-4</c:v>
                </c:pt>
              </c:numCache>
            </c:numRef>
          </c:val>
        </c:ser>
        <c:ser>
          <c:idx val="3"/>
          <c:order val="3"/>
          <c:tx>
            <c:strRef>
              <c:f>ReasonsNotHavAcc!$T$16</c:f>
              <c:strCache>
                <c:ptCount val="1"/>
                <c:pt idx="0">
                  <c:v>No trust</c:v>
                </c:pt>
              </c:strCache>
            </c:strRef>
          </c:tx>
          <c:invertIfNegative val="0"/>
          <c:dPt>
            <c:idx val="0"/>
            <c:invertIfNegative val="0"/>
            <c:bubble3D val="0"/>
            <c:spPr>
              <a:solidFill>
                <a:schemeClr val="accent6">
                  <a:lumMod val="75000"/>
                </a:schemeClr>
              </a:solidFill>
            </c:spPr>
          </c:dPt>
          <c:cat>
            <c:numRef>
              <c:f>ReasonsNotHavAcc!$B$17</c:f>
              <c:numCache>
                <c:formatCode>General</c:formatCode>
                <c:ptCount val="1"/>
                <c:pt idx="0">
                  <c:v>2011</c:v>
                </c:pt>
              </c:numCache>
            </c:numRef>
          </c:cat>
          <c:val>
            <c:numRef>
              <c:f>ReasonsNotHavAcc!$T$17</c:f>
              <c:numCache>
                <c:formatCode>General</c:formatCode>
                <c:ptCount val="1"/>
                <c:pt idx="0">
                  <c:v>-2.0877000000000001E-3</c:v>
                </c:pt>
              </c:numCache>
            </c:numRef>
          </c:val>
        </c:ser>
        <c:ser>
          <c:idx val="4"/>
          <c:order val="4"/>
          <c:tx>
            <c:strRef>
              <c:f>ReasonsNotHavAcc!$U$16</c:f>
              <c:strCache>
                <c:ptCount val="1"/>
                <c:pt idx="0">
                  <c:v>Religious reasons</c:v>
                </c:pt>
              </c:strCache>
            </c:strRef>
          </c:tx>
          <c:spPr>
            <a:solidFill>
              <a:schemeClr val="bg1">
                <a:lumMod val="65000"/>
              </a:schemeClr>
            </a:solidFill>
          </c:spPr>
          <c:invertIfNegative val="0"/>
          <c:cat>
            <c:numRef>
              <c:f>ReasonsNotHavAcc!$B$17</c:f>
              <c:numCache>
                <c:formatCode>General</c:formatCode>
                <c:ptCount val="1"/>
                <c:pt idx="0">
                  <c:v>2011</c:v>
                </c:pt>
              </c:numCache>
            </c:numRef>
          </c:cat>
          <c:val>
            <c:numRef>
              <c:f>ReasonsNotHavAcc!$U$17</c:f>
              <c:numCache>
                <c:formatCode>General</c:formatCode>
                <c:ptCount val="1"/>
                <c:pt idx="0">
                  <c:v>5.7450000000000003E-4</c:v>
                </c:pt>
              </c:numCache>
            </c:numRef>
          </c:val>
        </c:ser>
        <c:dLbls>
          <c:showLegendKey val="0"/>
          <c:showVal val="0"/>
          <c:showCatName val="0"/>
          <c:showSerName val="0"/>
          <c:showPercent val="0"/>
          <c:showBubbleSize val="0"/>
        </c:dLbls>
        <c:gapWidth val="150"/>
        <c:axId val="538321664"/>
        <c:axId val="538323584"/>
      </c:barChart>
      <c:catAx>
        <c:axId val="538321664"/>
        <c:scaling>
          <c:orientation val="minMax"/>
        </c:scaling>
        <c:delete val="1"/>
        <c:axPos val="b"/>
        <c:title>
          <c:tx>
            <c:rich>
              <a:bodyPr/>
              <a:lstStyle/>
              <a:p>
                <a:pPr>
                  <a:defRPr/>
                </a:pPr>
                <a:r>
                  <a:rPr lang="en-US"/>
                  <a:t>Change</a:t>
                </a:r>
              </a:p>
            </c:rich>
          </c:tx>
          <c:overlay val="0"/>
        </c:title>
        <c:numFmt formatCode="General" sourceLinked="1"/>
        <c:majorTickMark val="out"/>
        <c:minorTickMark val="none"/>
        <c:tickLblPos val="nextTo"/>
        <c:crossAx val="538323584"/>
        <c:crosses val="autoZero"/>
        <c:auto val="1"/>
        <c:lblAlgn val="ctr"/>
        <c:lblOffset val="100"/>
        <c:noMultiLvlLbl val="0"/>
      </c:catAx>
      <c:valAx>
        <c:axId val="538323584"/>
        <c:scaling>
          <c:orientation val="minMax"/>
          <c:max val="1.6000000000000004E-2"/>
          <c:min val="-2.0000000000000005E-3"/>
        </c:scaling>
        <c:delete val="0"/>
        <c:axPos val="l"/>
        <c:majorGridlines/>
        <c:numFmt formatCode="General" sourceLinked="1"/>
        <c:majorTickMark val="out"/>
        <c:minorTickMark val="none"/>
        <c:tickLblPos val="nextTo"/>
        <c:crossAx val="538321664"/>
        <c:crosses val="autoZero"/>
        <c:crossBetween val="between"/>
        <c:majorUnit val="2.0000000000000005E-3"/>
        <c:minorUnit val="4.0000000000000013E-4"/>
      </c:valAx>
    </c:plotArea>
    <c:plotVisOnly val="1"/>
    <c:dispBlanksAs val="gap"/>
    <c:showDLblsOverMax val="0"/>
  </c:chart>
  <c:spPr>
    <a:ln>
      <a:noFill/>
    </a:ln>
  </c:spPr>
  <c:printSettings>
    <c:headerFooter/>
    <c:pageMargins b="0.75" l="0.7" r="0.7" t="0.75" header="0.3" footer="0.3"/>
    <c:pageSetup/>
  </c:printSettings>
</c:chartSpace>
</file>

<file path=xl/charts/chart23.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plotArea>
      <c:layout>
        <c:manualLayout>
          <c:layoutTarget val="inner"/>
          <c:xMode val="edge"/>
          <c:yMode val="edge"/>
          <c:x val="0.10716907261592301"/>
          <c:y val="5.1400554097404488E-2"/>
          <c:w val="0.83614374129159785"/>
          <c:h val="0.81101851851851847"/>
        </c:manualLayout>
      </c:layout>
      <c:barChart>
        <c:barDir val="col"/>
        <c:grouping val="clustered"/>
        <c:varyColors val="0"/>
        <c:ser>
          <c:idx val="0"/>
          <c:order val="0"/>
          <c:tx>
            <c:strRef>
              <c:f>ReasonsNotHavAcc!$C$16</c:f>
              <c:strCache>
                <c:ptCount val="1"/>
                <c:pt idx="0">
                  <c:v>Far away</c:v>
                </c:pt>
              </c:strCache>
            </c:strRef>
          </c:tx>
          <c:invertIfNegative val="0"/>
          <c:cat>
            <c:numRef>
              <c:f>ReasonsNotHavAcc!$B$19</c:f>
              <c:numCache>
                <c:formatCode>General</c:formatCode>
                <c:ptCount val="1"/>
                <c:pt idx="0">
                  <c:v>2011</c:v>
                </c:pt>
              </c:numCache>
            </c:numRef>
          </c:cat>
          <c:val>
            <c:numRef>
              <c:f>ReasonsNotHavAcc!$C$19</c:f>
              <c:numCache>
                <c:formatCode>General</c:formatCode>
                <c:ptCount val="1"/>
                <c:pt idx="0">
                  <c:v>0.2269217</c:v>
                </c:pt>
              </c:numCache>
            </c:numRef>
          </c:val>
        </c:ser>
        <c:ser>
          <c:idx val="1"/>
          <c:order val="1"/>
          <c:tx>
            <c:strRef>
              <c:f>ReasonsNotHavAcc!$D$16</c:f>
              <c:strCache>
                <c:ptCount val="1"/>
                <c:pt idx="0">
                  <c:v>Too expensive</c:v>
                </c:pt>
              </c:strCache>
            </c:strRef>
          </c:tx>
          <c:invertIfNegative val="0"/>
          <c:cat>
            <c:numRef>
              <c:f>ReasonsNotHavAcc!$B$19</c:f>
              <c:numCache>
                <c:formatCode>General</c:formatCode>
                <c:ptCount val="1"/>
                <c:pt idx="0">
                  <c:v>2011</c:v>
                </c:pt>
              </c:numCache>
            </c:numRef>
          </c:cat>
          <c:val>
            <c:numRef>
              <c:f>ReasonsNotHavAcc!$D$19</c:f>
              <c:numCache>
                <c:formatCode>General</c:formatCode>
                <c:ptCount val="1"/>
                <c:pt idx="0">
                  <c:v>0.38152269999999999</c:v>
                </c:pt>
              </c:numCache>
            </c:numRef>
          </c:val>
        </c:ser>
        <c:ser>
          <c:idx val="2"/>
          <c:order val="2"/>
          <c:tx>
            <c:strRef>
              <c:f>ReasonsNotHavAcc!$E$16</c:f>
              <c:strCache>
                <c:ptCount val="1"/>
                <c:pt idx="0">
                  <c:v>Lack of documentation</c:v>
                </c:pt>
              </c:strCache>
            </c:strRef>
          </c:tx>
          <c:invertIfNegative val="0"/>
          <c:cat>
            <c:numRef>
              <c:f>ReasonsNotHavAcc!$B$19</c:f>
              <c:numCache>
                <c:formatCode>General</c:formatCode>
                <c:ptCount val="1"/>
                <c:pt idx="0">
                  <c:v>2011</c:v>
                </c:pt>
              </c:numCache>
            </c:numRef>
          </c:cat>
          <c:val>
            <c:numRef>
              <c:f>ReasonsNotHavAcc!$E$19</c:f>
              <c:numCache>
                <c:formatCode>General</c:formatCode>
                <c:ptCount val="1"/>
                <c:pt idx="0">
                  <c:v>0.27667849999999999</c:v>
                </c:pt>
              </c:numCache>
            </c:numRef>
          </c:val>
        </c:ser>
        <c:ser>
          <c:idx val="3"/>
          <c:order val="3"/>
          <c:tx>
            <c:strRef>
              <c:f>ReasonsNotHavAcc!$F$16</c:f>
              <c:strCache>
                <c:ptCount val="1"/>
                <c:pt idx="0">
                  <c:v>No trust</c:v>
                </c:pt>
              </c:strCache>
            </c:strRef>
          </c:tx>
          <c:invertIfNegative val="0"/>
          <c:dPt>
            <c:idx val="0"/>
            <c:invertIfNegative val="0"/>
            <c:bubble3D val="0"/>
            <c:spPr>
              <a:solidFill>
                <a:schemeClr val="accent6">
                  <a:lumMod val="75000"/>
                </a:schemeClr>
              </a:solidFill>
            </c:spPr>
          </c:dPt>
          <c:cat>
            <c:numRef>
              <c:f>ReasonsNotHavAcc!$B$19</c:f>
              <c:numCache>
                <c:formatCode>General</c:formatCode>
                <c:ptCount val="1"/>
                <c:pt idx="0">
                  <c:v>2011</c:v>
                </c:pt>
              </c:numCache>
            </c:numRef>
          </c:cat>
          <c:val>
            <c:numRef>
              <c:f>ReasonsNotHavAcc!$F$19</c:f>
              <c:numCache>
                <c:formatCode>General</c:formatCode>
                <c:ptCount val="1"/>
                <c:pt idx="0">
                  <c:v>0.3233857</c:v>
                </c:pt>
              </c:numCache>
            </c:numRef>
          </c:val>
        </c:ser>
        <c:ser>
          <c:idx val="4"/>
          <c:order val="4"/>
          <c:tx>
            <c:strRef>
              <c:f>ReasonsNotHavAcc!$G$16</c:f>
              <c:strCache>
                <c:ptCount val="1"/>
                <c:pt idx="0">
                  <c:v>Religious reasons</c:v>
                </c:pt>
              </c:strCache>
            </c:strRef>
          </c:tx>
          <c:spPr>
            <a:solidFill>
              <a:schemeClr val="bg1">
                <a:lumMod val="65000"/>
              </a:schemeClr>
            </a:solidFill>
          </c:spPr>
          <c:invertIfNegative val="0"/>
          <c:cat>
            <c:numRef>
              <c:f>ReasonsNotHavAcc!$B$19</c:f>
              <c:numCache>
                <c:formatCode>General</c:formatCode>
                <c:ptCount val="1"/>
                <c:pt idx="0">
                  <c:v>2011</c:v>
                </c:pt>
              </c:numCache>
            </c:numRef>
          </c:cat>
          <c:val>
            <c:numRef>
              <c:f>ReasonsNotHavAcc!$G$19</c:f>
              <c:numCache>
                <c:formatCode>General</c:formatCode>
                <c:ptCount val="1"/>
                <c:pt idx="0">
                  <c:v>6.9631100000000001E-2</c:v>
                </c:pt>
              </c:numCache>
            </c:numRef>
          </c:val>
        </c:ser>
        <c:dLbls>
          <c:showLegendKey val="0"/>
          <c:showVal val="0"/>
          <c:showCatName val="0"/>
          <c:showSerName val="0"/>
          <c:showPercent val="0"/>
          <c:showBubbleSize val="0"/>
        </c:dLbls>
        <c:gapWidth val="150"/>
        <c:axId val="538351104"/>
        <c:axId val="538353024"/>
      </c:barChart>
      <c:catAx>
        <c:axId val="538351104"/>
        <c:scaling>
          <c:orientation val="minMax"/>
        </c:scaling>
        <c:delete val="1"/>
        <c:axPos val="b"/>
        <c:title>
          <c:tx>
            <c:rich>
              <a:bodyPr/>
              <a:lstStyle/>
              <a:p>
                <a:pPr>
                  <a:defRPr/>
                </a:pPr>
                <a:r>
                  <a:rPr lang="en-US"/>
                  <a:t>2011</a:t>
                </a:r>
              </a:p>
            </c:rich>
          </c:tx>
          <c:overlay val="0"/>
        </c:title>
        <c:numFmt formatCode="General" sourceLinked="1"/>
        <c:majorTickMark val="out"/>
        <c:minorTickMark val="none"/>
        <c:tickLblPos val="nextTo"/>
        <c:crossAx val="538353024"/>
        <c:crosses val="autoZero"/>
        <c:auto val="1"/>
        <c:lblAlgn val="ctr"/>
        <c:lblOffset val="100"/>
        <c:noMultiLvlLbl val="0"/>
      </c:catAx>
      <c:valAx>
        <c:axId val="538353024"/>
        <c:scaling>
          <c:orientation val="minMax"/>
          <c:max val="0.5"/>
          <c:min val="-0.2"/>
        </c:scaling>
        <c:delete val="0"/>
        <c:axPos val="l"/>
        <c:majorGridlines/>
        <c:numFmt formatCode="General" sourceLinked="1"/>
        <c:majorTickMark val="out"/>
        <c:minorTickMark val="none"/>
        <c:tickLblPos val="nextTo"/>
        <c:crossAx val="538351104"/>
        <c:crosses val="autoZero"/>
        <c:crossBetween val="between"/>
      </c:valAx>
    </c:plotArea>
    <c:plotVisOnly val="1"/>
    <c:dispBlanksAs val="gap"/>
    <c:showDLblsOverMax val="0"/>
  </c:chart>
  <c:spPr>
    <a:ln>
      <a:noFill/>
    </a:ln>
  </c:spPr>
  <c:printSettings>
    <c:headerFooter/>
    <c:pageMargins b="0.75" l="0.7" r="0.7" t="0.75" header="0.3" footer="0.3"/>
    <c:pageSetup/>
  </c:printSettings>
</c:chartSpace>
</file>

<file path=xl/charts/chart24.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plotArea>
      <c:layout>
        <c:manualLayout>
          <c:layoutTarget val="inner"/>
          <c:xMode val="edge"/>
          <c:yMode val="edge"/>
          <c:x val="0.10716907261592301"/>
          <c:y val="5.1400554097404488E-2"/>
          <c:w val="0.83614374129159785"/>
          <c:h val="0.81101851851851847"/>
        </c:manualLayout>
      </c:layout>
      <c:barChart>
        <c:barDir val="col"/>
        <c:grouping val="clustered"/>
        <c:varyColors val="0"/>
        <c:ser>
          <c:idx val="0"/>
          <c:order val="0"/>
          <c:tx>
            <c:strRef>
              <c:f>ReasonsNotHavAcc!$J$16</c:f>
              <c:strCache>
                <c:ptCount val="1"/>
                <c:pt idx="0">
                  <c:v>Far away</c:v>
                </c:pt>
              </c:strCache>
            </c:strRef>
          </c:tx>
          <c:invertIfNegative val="0"/>
          <c:cat>
            <c:numRef>
              <c:f>ReasonsNotHavAcc!$B$19</c:f>
              <c:numCache>
                <c:formatCode>General</c:formatCode>
                <c:ptCount val="1"/>
                <c:pt idx="0">
                  <c:v>2011</c:v>
                </c:pt>
              </c:numCache>
            </c:numRef>
          </c:cat>
          <c:val>
            <c:numRef>
              <c:f>ReasonsNotHavAcc!$J$19</c:f>
              <c:numCache>
                <c:formatCode>General</c:formatCode>
                <c:ptCount val="1"/>
                <c:pt idx="0">
                  <c:v>0.16633590000000001</c:v>
                </c:pt>
              </c:numCache>
            </c:numRef>
          </c:val>
        </c:ser>
        <c:ser>
          <c:idx val="1"/>
          <c:order val="1"/>
          <c:tx>
            <c:strRef>
              <c:f>ReasonsNotHavAcc!$K$16</c:f>
              <c:strCache>
                <c:ptCount val="1"/>
                <c:pt idx="0">
                  <c:v>Too expensive</c:v>
                </c:pt>
              </c:strCache>
            </c:strRef>
          </c:tx>
          <c:invertIfNegative val="0"/>
          <c:cat>
            <c:numRef>
              <c:f>ReasonsNotHavAcc!$B$19</c:f>
              <c:numCache>
                <c:formatCode>General</c:formatCode>
                <c:ptCount val="1"/>
                <c:pt idx="0">
                  <c:v>2011</c:v>
                </c:pt>
              </c:numCache>
            </c:numRef>
          </c:cat>
          <c:val>
            <c:numRef>
              <c:f>ReasonsNotHavAcc!$K$19</c:f>
              <c:numCache>
                <c:formatCode>General</c:formatCode>
                <c:ptCount val="1"/>
                <c:pt idx="0">
                  <c:v>0.29542020000000002</c:v>
                </c:pt>
              </c:numCache>
            </c:numRef>
          </c:val>
        </c:ser>
        <c:ser>
          <c:idx val="2"/>
          <c:order val="2"/>
          <c:tx>
            <c:strRef>
              <c:f>ReasonsNotHavAcc!$L$16</c:f>
              <c:strCache>
                <c:ptCount val="1"/>
                <c:pt idx="0">
                  <c:v>Lack of documentation</c:v>
                </c:pt>
              </c:strCache>
            </c:strRef>
          </c:tx>
          <c:invertIfNegative val="0"/>
          <c:cat>
            <c:numRef>
              <c:f>ReasonsNotHavAcc!$B$19</c:f>
              <c:numCache>
                <c:formatCode>General</c:formatCode>
                <c:ptCount val="1"/>
                <c:pt idx="0">
                  <c:v>2011</c:v>
                </c:pt>
              </c:numCache>
            </c:numRef>
          </c:cat>
          <c:val>
            <c:numRef>
              <c:f>ReasonsNotHavAcc!$L$19</c:f>
              <c:numCache>
                <c:formatCode>General</c:formatCode>
                <c:ptCount val="1"/>
                <c:pt idx="0">
                  <c:v>0.18032790000000001</c:v>
                </c:pt>
              </c:numCache>
            </c:numRef>
          </c:val>
        </c:ser>
        <c:ser>
          <c:idx val="3"/>
          <c:order val="3"/>
          <c:tx>
            <c:strRef>
              <c:f>ReasonsNotHavAcc!$M$16</c:f>
              <c:strCache>
                <c:ptCount val="1"/>
                <c:pt idx="0">
                  <c:v>No trust</c:v>
                </c:pt>
              </c:strCache>
            </c:strRef>
          </c:tx>
          <c:invertIfNegative val="0"/>
          <c:dPt>
            <c:idx val="0"/>
            <c:invertIfNegative val="0"/>
            <c:bubble3D val="0"/>
            <c:spPr>
              <a:solidFill>
                <a:schemeClr val="accent6">
                  <a:lumMod val="75000"/>
                </a:schemeClr>
              </a:solidFill>
            </c:spPr>
          </c:dPt>
          <c:cat>
            <c:numRef>
              <c:f>ReasonsNotHavAcc!$B$19</c:f>
              <c:numCache>
                <c:formatCode>General</c:formatCode>
                <c:ptCount val="1"/>
                <c:pt idx="0">
                  <c:v>2011</c:v>
                </c:pt>
              </c:numCache>
            </c:numRef>
          </c:cat>
          <c:val>
            <c:numRef>
              <c:f>ReasonsNotHavAcc!$M$19</c:f>
              <c:numCache>
                <c:formatCode>General</c:formatCode>
                <c:ptCount val="1"/>
                <c:pt idx="0">
                  <c:v>0.21882270000000001</c:v>
                </c:pt>
              </c:numCache>
            </c:numRef>
          </c:val>
        </c:ser>
        <c:ser>
          <c:idx val="4"/>
          <c:order val="4"/>
          <c:tx>
            <c:strRef>
              <c:f>ReasonsNotHavAcc!$N$16</c:f>
              <c:strCache>
                <c:ptCount val="1"/>
                <c:pt idx="0">
                  <c:v>Religious reasons</c:v>
                </c:pt>
              </c:strCache>
            </c:strRef>
          </c:tx>
          <c:spPr>
            <a:solidFill>
              <a:schemeClr val="bg1">
                <a:lumMod val="65000"/>
              </a:schemeClr>
            </a:solidFill>
          </c:spPr>
          <c:invertIfNegative val="0"/>
          <c:cat>
            <c:numRef>
              <c:f>ReasonsNotHavAcc!$B$19</c:f>
              <c:numCache>
                <c:formatCode>General</c:formatCode>
                <c:ptCount val="1"/>
                <c:pt idx="0">
                  <c:v>2011</c:v>
                </c:pt>
              </c:numCache>
            </c:numRef>
          </c:cat>
          <c:val>
            <c:numRef>
              <c:f>ReasonsNotHavAcc!$N$19</c:f>
              <c:numCache>
                <c:formatCode>General</c:formatCode>
                <c:ptCount val="1"/>
                <c:pt idx="0">
                  <c:v>4.7403000000000001E-2</c:v>
                </c:pt>
              </c:numCache>
            </c:numRef>
          </c:val>
        </c:ser>
        <c:dLbls>
          <c:showLegendKey val="0"/>
          <c:showVal val="0"/>
          <c:showCatName val="0"/>
          <c:showSerName val="0"/>
          <c:showPercent val="0"/>
          <c:showBubbleSize val="0"/>
        </c:dLbls>
        <c:gapWidth val="150"/>
        <c:axId val="538724608"/>
        <c:axId val="538739072"/>
      </c:barChart>
      <c:catAx>
        <c:axId val="538724608"/>
        <c:scaling>
          <c:orientation val="minMax"/>
        </c:scaling>
        <c:delete val="1"/>
        <c:axPos val="b"/>
        <c:title>
          <c:tx>
            <c:rich>
              <a:bodyPr/>
              <a:lstStyle/>
              <a:p>
                <a:pPr>
                  <a:defRPr/>
                </a:pPr>
                <a:r>
                  <a:rPr lang="en-US"/>
                  <a:t>2014</a:t>
                </a:r>
              </a:p>
            </c:rich>
          </c:tx>
          <c:overlay val="0"/>
        </c:title>
        <c:numFmt formatCode="General" sourceLinked="1"/>
        <c:majorTickMark val="out"/>
        <c:minorTickMark val="none"/>
        <c:tickLblPos val="nextTo"/>
        <c:crossAx val="538739072"/>
        <c:crosses val="autoZero"/>
        <c:auto val="1"/>
        <c:lblAlgn val="ctr"/>
        <c:lblOffset val="100"/>
        <c:noMultiLvlLbl val="0"/>
      </c:catAx>
      <c:valAx>
        <c:axId val="538739072"/>
        <c:scaling>
          <c:orientation val="minMax"/>
          <c:max val="0.5"/>
          <c:min val="-0.2"/>
        </c:scaling>
        <c:delete val="0"/>
        <c:axPos val="l"/>
        <c:majorGridlines/>
        <c:numFmt formatCode="General" sourceLinked="1"/>
        <c:majorTickMark val="out"/>
        <c:minorTickMark val="none"/>
        <c:tickLblPos val="nextTo"/>
        <c:crossAx val="538724608"/>
        <c:crosses val="autoZero"/>
        <c:crossBetween val="between"/>
      </c:valAx>
    </c:plotArea>
    <c:plotVisOnly val="1"/>
    <c:dispBlanksAs val="gap"/>
    <c:showDLblsOverMax val="0"/>
  </c:chart>
  <c:spPr>
    <a:ln>
      <a:noFill/>
    </a:ln>
  </c:spPr>
  <c:printSettings>
    <c:headerFooter/>
    <c:pageMargins b="0.75" l="0.7" r="0.7" t="0.75" header="0.3" footer="0.3"/>
    <c:pageSetup/>
  </c:printSettings>
</c:chartSpace>
</file>

<file path=xl/charts/chart25.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plotArea>
      <c:layout>
        <c:manualLayout>
          <c:layoutTarget val="inner"/>
          <c:xMode val="edge"/>
          <c:yMode val="edge"/>
          <c:x val="0.10716907261592301"/>
          <c:y val="5.1400554097404488E-2"/>
          <c:w val="0.83614374129159785"/>
          <c:h val="0.81101851851851847"/>
        </c:manualLayout>
      </c:layout>
      <c:barChart>
        <c:barDir val="col"/>
        <c:grouping val="clustered"/>
        <c:varyColors val="0"/>
        <c:ser>
          <c:idx val="0"/>
          <c:order val="0"/>
          <c:tx>
            <c:strRef>
              <c:f>ReasonsNotHavAcc!$Q$16</c:f>
              <c:strCache>
                <c:ptCount val="1"/>
                <c:pt idx="0">
                  <c:v>Far away</c:v>
                </c:pt>
              </c:strCache>
            </c:strRef>
          </c:tx>
          <c:invertIfNegative val="0"/>
          <c:cat>
            <c:numRef>
              <c:f>ReasonsNotHavAcc!$B$19</c:f>
              <c:numCache>
                <c:formatCode>General</c:formatCode>
                <c:ptCount val="1"/>
                <c:pt idx="0">
                  <c:v>2011</c:v>
                </c:pt>
              </c:numCache>
            </c:numRef>
          </c:cat>
          <c:val>
            <c:numRef>
              <c:f>ReasonsNotHavAcc!$Q$19</c:f>
              <c:numCache>
                <c:formatCode>General</c:formatCode>
                <c:ptCount val="1"/>
                <c:pt idx="0">
                  <c:v>-6.0585899999999998E-2</c:v>
                </c:pt>
              </c:numCache>
            </c:numRef>
          </c:val>
        </c:ser>
        <c:ser>
          <c:idx val="1"/>
          <c:order val="1"/>
          <c:tx>
            <c:strRef>
              <c:f>ReasonsNotHavAcc!$R$16</c:f>
              <c:strCache>
                <c:ptCount val="1"/>
                <c:pt idx="0">
                  <c:v>Too expensive</c:v>
                </c:pt>
              </c:strCache>
            </c:strRef>
          </c:tx>
          <c:invertIfNegative val="0"/>
          <c:cat>
            <c:numRef>
              <c:f>ReasonsNotHavAcc!$B$19</c:f>
              <c:numCache>
                <c:formatCode>General</c:formatCode>
                <c:ptCount val="1"/>
                <c:pt idx="0">
                  <c:v>2011</c:v>
                </c:pt>
              </c:numCache>
            </c:numRef>
          </c:cat>
          <c:val>
            <c:numRef>
              <c:f>ReasonsNotHavAcc!$R$19</c:f>
              <c:numCache>
                <c:formatCode>General</c:formatCode>
                <c:ptCount val="1"/>
                <c:pt idx="0">
                  <c:v>-8.6102399999999996E-2</c:v>
                </c:pt>
              </c:numCache>
            </c:numRef>
          </c:val>
        </c:ser>
        <c:ser>
          <c:idx val="2"/>
          <c:order val="2"/>
          <c:tx>
            <c:strRef>
              <c:f>ReasonsNotHavAcc!$S$16</c:f>
              <c:strCache>
                <c:ptCount val="1"/>
                <c:pt idx="0">
                  <c:v>Lack of documentation</c:v>
                </c:pt>
              </c:strCache>
            </c:strRef>
          </c:tx>
          <c:invertIfNegative val="0"/>
          <c:cat>
            <c:numRef>
              <c:f>ReasonsNotHavAcc!$B$19</c:f>
              <c:numCache>
                <c:formatCode>General</c:formatCode>
                <c:ptCount val="1"/>
                <c:pt idx="0">
                  <c:v>2011</c:v>
                </c:pt>
              </c:numCache>
            </c:numRef>
          </c:cat>
          <c:val>
            <c:numRef>
              <c:f>ReasonsNotHavAcc!$S$19</c:f>
              <c:numCache>
                <c:formatCode>General</c:formatCode>
                <c:ptCount val="1"/>
                <c:pt idx="0">
                  <c:v>-9.6350699999999997E-2</c:v>
                </c:pt>
              </c:numCache>
            </c:numRef>
          </c:val>
        </c:ser>
        <c:ser>
          <c:idx val="3"/>
          <c:order val="3"/>
          <c:tx>
            <c:strRef>
              <c:f>ReasonsNotHavAcc!$T$16</c:f>
              <c:strCache>
                <c:ptCount val="1"/>
                <c:pt idx="0">
                  <c:v>No trust</c:v>
                </c:pt>
              </c:strCache>
            </c:strRef>
          </c:tx>
          <c:invertIfNegative val="0"/>
          <c:dPt>
            <c:idx val="0"/>
            <c:invertIfNegative val="0"/>
            <c:bubble3D val="0"/>
            <c:spPr>
              <a:solidFill>
                <a:schemeClr val="accent6">
                  <a:lumMod val="75000"/>
                </a:schemeClr>
              </a:solidFill>
            </c:spPr>
          </c:dPt>
          <c:cat>
            <c:numRef>
              <c:f>ReasonsNotHavAcc!$B$19</c:f>
              <c:numCache>
                <c:formatCode>General</c:formatCode>
                <c:ptCount val="1"/>
                <c:pt idx="0">
                  <c:v>2011</c:v>
                </c:pt>
              </c:numCache>
            </c:numRef>
          </c:cat>
          <c:val>
            <c:numRef>
              <c:f>ReasonsNotHavAcc!$T$19</c:f>
              <c:numCache>
                <c:formatCode>General</c:formatCode>
                <c:ptCount val="1"/>
                <c:pt idx="0">
                  <c:v>-0.104563</c:v>
                </c:pt>
              </c:numCache>
            </c:numRef>
          </c:val>
        </c:ser>
        <c:ser>
          <c:idx val="4"/>
          <c:order val="4"/>
          <c:tx>
            <c:strRef>
              <c:f>ReasonsNotHavAcc!$U$16</c:f>
              <c:strCache>
                <c:ptCount val="1"/>
                <c:pt idx="0">
                  <c:v>Religious reasons</c:v>
                </c:pt>
              </c:strCache>
            </c:strRef>
          </c:tx>
          <c:spPr>
            <a:solidFill>
              <a:schemeClr val="bg1">
                <a:lumMod val="65000"/>
              </a:schemeClr>
            </a:solidFill>
          </c:spPr>
          <c:invertIfNegative val="0"/>
          <c:cat>
            <c:numRef>
              <c:f>ReasonsNotHavAcc!$B$19</c:f>
              <c:numCache>
                <c:formatCode>General</c:formatCode>
                <c:ptCount val="1"/>
                <c:pt idx="0">
                  <c:v>2011</c:v>
                </c:pt>
              </c:numCache>
            </c:numRef>
          </c:cat>
          <c:val>
            <c:numRef>
              <c:f>ReasonsNotHavAcc!$U$19</c:f>
              <c:numCache>
                <c:formatCode>General</c:formatCode>
                <c:ptCount val="1"/>
                <c:pt idx="0">
                  <c:v>-2.2228100000000001E-2</c:v>
                </c:pt>
              </c:numCache>
            </c:numRef>
          </c:val>
        </c:ser>
        <c:dLbls>
          <c:showLegendKey val="0"/>
          <c:showVal val="0"/>
          <c:showCatName val="0"/>
          <c:showSerName val="0"/>
          <c:showPercent val="0"/>
          <c:showBubbleSize val="0"/>
        </c:dLbls>
        <c:gapWidth val="150"/>
        <c:axId val="550111872"/>
        <c:axId val="550114048"/>
      </c:barChart>
      <c:catAx>
        <c:axId val="550111872"/>
        <c:scaling>
          <c:orientation val="minMax"/>
        </c:scaling>
        <c:delete val="1"/>
        <c:axPos val="b"/>
        <c:title>
          <c:tx>
            <c:rich>
              <a:bodyPr/>
              <a:lstStyle/>
              <a:p>
                <a:pPr>
                  <a:defRPr/>
                </a:pPr>
                <a:r>
                  <a:rPr lang="en-US"/>
                  <a:t>Change</a:t>
                </a:r>
              </a:p>
            </c:rich>
          </c:tx>
          <c:overlay val="0"/>
        </c:title>
        <c:numFmt formatCode="General" sourceLinked="1"/>
        <c:majorTickMark val="out"/>
        <c:minorTickMark val="none"/>
        <c:tickLblPos val="nextTo"/>
        <c:crossAx val="550114048"/>
        <c:crosses val="autoZero"/>
        <c:auto val="1"/>
        <c:lblAlgn val="ctr"/>
        <c:lblOffset val="100"/>
        <c:noMultiLvlLbl val="0"/>
      </c:catAx>
      <c:valAx>
        <c:axId val="550114048"/>
        <c:scaling>
          <c:orientation val="minMax"/>
          <c:max val="0.5"/>
          <c:min val="-0.2"/>
        </c:scaling>
        <c:delete val="0"/>
        <c:axPos val="l"/>
        <c:majorGridlines/>
        <c:numFmt formatCode="General" sourceLinked="1"/>
        <c:majorTickMark val="out"/>
        <c:minorTickMark val="none"/>
        <c:tickLblPos val="nextTo"/>
        <c:crossAx val="550111872"/>
        <c:crosses val="autoZero"/>
        <c:crossBetween val="between"/>
      </c:valAx>
    </c:plotArea>
    <c:plotVisOnly val="1"/>
    <c:dispBlanksAs val="gap"/>
    <c:showDLblsOverMax val="0"/>
  </c:chart>
  <c:spPr>
    <a:ln>
      <a:noFill/>
    </a:ln>
  </c:spPr>
  <c:printSettings>
    <c:headerFooter/>
    <c:pageMargins b="0.75" l="0.7" r="0.7" t="0.75" header="0.3" footer="0.3"/>
    <c:pageSetup/>
  </c:printSettings>
</c:chartSpace>
</file>

<file path=xl/charts/chart26.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plotArea>
      <c:layout>
        <c:manualLayout>
          <c:layoutTarget val="inner"/>
          <c:xMode val="edge"/>
          <c:yMode val="edge"/>
          <c:x val="0.10716907261592301"/>
          <c:y val="5.1400554097404488E-2"/>
          <c:w val="0.83614374129159785"/>
          <c:h val="0.81101851851851847"/>
        </c:manualLayout>
      </c:layout>
      <c:barChart>
        <c:barDir val="col"/>
        <c:grouping val="clustered"/>
        <c:varyColors val="0"/>
        <c:ser>
          <c:idx val="0"/>
          <c:order val="0"/>
          <c:tx>
            <c:strRef>
              <c:f>ReasonsNotHavAcc!$C$16</c:f>
              <c:strCache>
                <c:ptCount val="1"/>
                <c:pt idx="0">
                  <c:v>Far away</c:v>
                </c:pt>
              </c:strCache>
            </c:strRef>
          </c:tx>
          <c:invertIfNegative val="0"/>
          <c:cat>
            <c:numRef>
              <c:f>ReasonsNotHavAcc!$B$18</c:f>
              <c:numCache>
                <c:formatCode>General</c:formatCode>
                <c:ptCount val="1"/>
                <c:pt idx="0">
                  <c:v>2011</c:v>
                </c:pt>
              </c:numCache>
            </c:numRef>
          </c:cat>
          <c:val>
            <c:numRef>
              <c:f>ReasonsNotHavAcc!$C$18</c:f>
              <c:numCache>
                <c:formatCode>General</c:formatCode>
                <c:ptCount val="1"/>
                <c:pt idx="0">
                  <c:v>6.59E-2</c:v>
                </c:pt>
              </c:numCache>
            </c:numRef>
          </c:val>
        </c:ser>
        <c:ser>
          <c:idx val="1"/>
          <c:order val="1"/>
          <c:tx>
            <c:strRef>
              <c:f>ReasonsNotHavAcc!$D$16</c:f>
              <c:strCache>
                <c:ptCount val="1"/>
                <c:pt idx="0">
                  <c:v>Too expensive</c:v>
                </c:pt>
              </c:strCache>
            </c:strRef>
          </c:tx>
          <c:invertIfNegative val="0"/>
          <c:cat>
            <c:numRef>
              <c:f>ReasonsNotHavAcc!$B$18</c:f>
              <c:numCache>
                <c:formatCode>General</c:formatCode>
                <c:ptCount val="1"/>
                <c:pt idx="0">
                  <c:v>2011</c:v>
                </c:pt>
              </c:numCache>
            </c:numRef>
          </c:cat>
          <c:val>
            <c:numRef>
              <c:f>ReasonsNotHavAcc!$D$18</c:f>
              <c:numCache>
                <c:formatCode>General</c:formatCode>
                <c:ptCount val="1"/>
                <c:pt idx="0">
                  <c:v>6.0393700000000002E-2</c:v>
                </c:pt>
              </c:numCache>
            </c:numRef>
          </c:val>
        </c:ser>
        <c:ser>
          <c:idx val="2"/>
          <c:order val="2"/>
          <c:tx>
            <c:strRef>
              <c:f>ReasonsNotHavAcc!$E$16</c:f>
              <c:strCache>
                <c:ptCount val="1"/>
                <c:pt idx="0">
                  <c:v>Lack of documentation</c:v>
                </c:pt>
              </c:strCache>
            </c:strRef>
          </c:tx>
          <c:invertIfNegative val="0"/>
          <c:cat>
            <c:numRef>
              <c:f>ReasonsNotHavAcc!$B$18</c:f>
              <c:numCache>
                <c:formatCode>General</c:formatCode>
                <c:ptCount val="1"/>
                <c:pt idx="0">
                  <c:v>2011</c:v>
                </c:pt>
              </c:numCache>
            </c:numRef>
          </c:cat>
          <c:val>
            <c:numRef>
              <c:f>ReasonsNotHavAcc!$E$18</c:f>
              <c:numCache>
                <c:formatCode>General</c:formatCode>
                <c:ptCount val="1"/>
                <c:pt idx="0">
                  <c:v>5.3233200000000001E-2</c:v>
                </c:pt>
              </c:numCache>
            </c:numRef>
          </c:val>
        </c:ser>
        <c:ser>
          <c:idx val="3"/>
          <c:order val="3"/>
          <c:tx>
            <c:strRef>
              <c:f>ReasonsNotHavAcc!$F$16</c:f>
              <c:strCache>
                <c:ptCount val="1"/>
                <c:pt idx="0">
                  <c:v>No trust</c:v>
                </c:pt>
              </c:strCache>
            </c:strRef>
          </c:tx>
          <c:invertIfNegative val="0"/>
          <c:dPt>
            <c:idx val="0"/>
            <c:invertIfNegative val="0"/>
            <c:bubble3D val="0"/>
            <c:spPr>
              <a:solidFill>
                <a:schemeClr val="accent6">
                  <a:lumMod val="75000"/>
                </a:schemeClr>
              </a:solidFill>
            </c:spPr>
          </c:dPt>
          <c:cat>
            <c:numRef>
              <c:f>ReasonsNotHavAcc!$B$18</c:f>
              <c:numCache>
                <c:formatCode>General</c:formatCode>
                <c:ptCount val="1"/>
                <c:pt idx="0">
                  <c:v>2011</c:v>
                </c:pt>
              </c:numCache>
            </c:numRef>
          </c:cat>
          <c:val>
            <c:numRef>
              <c:f>ReasonsNotHavAcc!$F$18</c:f>
              <c:numCache>
                <c:formatCode>General</c:formatCode>
                <c:ptCount val="1"/>
                <c:pt idx="0">
                  <c:v>2.1429400000000001E-2</c:v>
                </c:pt>
              </c:numCache>
            </c:numRef>
          </c:val>
        </c:ser>
        <c:ser>
          <c:idx val="4"/>
          <c:order val="4"/>
          <c:tx>
            <c:strRef>
              <c:f>ReasonsNotHavAcc!$G$16</c:f>
              <c:strCache>
                <c:ptCount val="1"/>
                <c:pt idx="0">
                  <c:v>Religious reasons</c:v>
                </c:pt>
              </c:strCache>
            </c:strRef>
          </c:tx>
          <c:spPr>
            <a:solidFill>
              <a:schemeClr val="bg1">
                <a:lumMod val="65000"/>
              </a:schemeClr>
            </a:solidFill>
          </c:spPr>
          <c:invertIfNegative val="0"/>
          <c:cat>
            <c:numRef>
              <c:f>ReasonsNotHavAcc!$B$18</c:f>
              <c:numCache>
                <c:formatCode>General</c:formatCode>
                <c:ptCount val="1"/>
                <c:pt idx="0">
                  <c:v>2011</c:v>
                </c:pt>
              </c:numCache>
            </c:numRef>
          </c:cat>
          <c:val>
            <c:numRef>
              <c:f>ReasonsNotHavAcc!$G$18</c:f>
              <c:numCache>
                <c:formatCode>General</c:formatCode>
                <c:ptCount val="1"/>
                <c:pt idx="0">
                  <c:v>5.2985000000000003E-3</c:v>
                </c:pt>
              </c:numCache>
            </c:numRef>
          </c:val>
        </c:ser>
        <c:dLbls>
          <c:showLegendKey val="0"/>
          <c:showVal val="0"/>
          <c:showCatName val="0"/>
          <c:showSerName val="0"/>
          <c:showPercent val="0"/>
          <c:showBubbleSize val="0"/>
        </c:dLbls>
        <c:gapWidth val="150"/>
        <c:axId val="550158336"/>
        <c:axId val="550160256"/>
      </c:barChart>
      <c:catAx>
        <c:axId val="550158336"/>
        <c:scaling>
          <c:orientation val="minMax"/>
        </c:scaling>
        <c:delete val="1"/>
        <c:axPos val="b"/>
        <c:title>
          <c:tx>
            <c:rich>
              <a:bodyPr/>
              <a:lstStyle/>
              <a:p>
                <a:pPr>
                  <a:defRPr/>
                </a:pPr>
                <a:r>
                  <a:rPr lang="en-US"/>
                  <a:t>2011</a:t>
                </a:r>
              </a:p>
            </c:rich>
          </c:tx>
          <c:overlay val="0"/>
        </c:title>
        <c:numFmt formatCode="General" sourceLinked="1"/>
        <c:majorTickMark val="out"/>
        <c:minorTickMark val="none"/>
        <c:tickLblPos val="nextTo"/>
        <c:crossAx val="550160256"/>
        <c:crosses val="autoZero"/>
        <c:auto val="1"/>
        <c:lblAlgn val="ctr"/>
        <c:lblOffset val="100"/>
        <c:noMultiLvlLbl val="0"/>
      </c:catAx>
      <c:valAx>
        <c:axId val="550160256"/>
        <c:scaling>
          <c:orientation val="minMax"/>
          <c:max val="8.0000000000000016E-2"/>
          <c:min val="-3.0000000000000006E-2"/>
        </c:scaling>
        <c:delete val="0"/>
        <c:axPos val="l"/>
        <c:majorGridlines/>
        <c:numFmt formatCode="General" sourceLinked="1"/>
        <c:majorTickMark val="out"/>
        <c:minorTickMark val="none"/>
        <c:tickLblPos val="nextTo"/>
        <c:crossAx val="550158336"/>
        <c:crosses val="autoZero"/>
        <c:crossBetween val="between"/>
      </c:valAx>
    </c:plotArea>
    <c:plotVisOnly val="1"/>
    <c:dispBlanksAs val="gap"/>
    <c:showDLblsOverMax val="0"/>
  </c:chart>
  <c:spPr>
    <a:ln>
      <a:noFill/>
    </a:ln>
  </c:spPr>
  <c:printSettings>
    <c:headerFooter/>
    <c:pageMargins b="0.75" l="0.7" r="0.7" t="0.75" header="0.3" footer="0.3"/>
    <c:pageSetup/>
  </c:printSettings>
</c:chartSpace>
</file>

<file path=xl/charts/chart27.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plotArea>
      <c:layout>
        <c:manualLayout>
          <c:layoutTarget val="inner"/>
          <c:xMode val="edge"/>
          <c:yMode val="edge"/>
          <c:x val="0.10716907261592301"/>
          <c:y val="5.1400554097404488E-2"/>
          <c:w val="0.83614374129159785"/>
          <c:h val="0.81101851851851847"/>
        </c:manualLayout>
      </c:layout>
      <c:barChart>
        <c:barDir val="col"/>
        <c:grouping val="clustered"/>
        <c:varyColors val="0"/>
        <c:ser>
          <c:idx val="0"/>
          <c:order val="0"/>
          <c:tx>
            <c:strRef>
              <c:f>ReasonsNotHavAcc!$J$16</c:f>
              <c:strCache>
                <c:ptCount val="1"/>
                <c:pt idx="0">
                  <c:v>Far away</c:v>
                </c:pt>
              </c:strCache>
            </c:strRef>
          </c:tx>
          <c:invertIfNegative val="0"/>
          <c:cat>
            <c:numRef>
              <c:f>ReasonsNotHavAcc!$B$18</c:f>
              <c:numCache>
                <c:formatCode>General</c:formatCode>
                <c:ptCount val="1"/>
                <c:pt idx="0">
                  <c:v>2011</c:v>
                </c:pt>
              </c:numCache>
            </c:numRef>
          </c:cat>
          <c:val>
            <c:numRef>
              <c:f>ReasonsNotHavAcc!$J$18</c:f>
              <c:numCache>
                <c:formatCode>General</c:formatCode>
                <c:ptCount val="1"/>
                <c:pt idx="0">
                  <c:v>5.0262899999999999E-2</c:v>
                </c:pt>
              </c:numCache>
            </c:numRef>
          </c:val>
        </c:ser>
        <c:ser>
          <c:idx val="1"/>
          <c:order val="1"/>
          <c:tx>
            <c:strRef>
              <c:f>ReasonsNotHavAcc!$K$16</c:f>
              <c:strCache>
                <c:ptCount val="1"/>
                <c:pt idx="0">
                  <c:v>Too expensive</c:v>
                </c:pt>
              </c:strCache>
            </c:strRef>
          </c:tx>
          <c:invertIfNegative val="0"/>
          <c:cat>
            <c:numRef>
              <c:f>ReasonsNotHavAcc!$B$18</c:f>
              <c:numCache>
                <c:formatCode>General</c:formatCode>
                <c:ptCount val="1"/>
                <c:pt idx="0">
                  <c:v>2011</c:v>
                </c:pt>
              </c:numCache>
            </c:numRef>
          </c:cat>
          <c:val>
            <c:numRef>
              <c:f>ReasonsNotHavAcc!$K$18</c:f>
              <c:numCache>
                <c:formatCode>General</c:formatCode>
                <c:ptCount val="1"/>
                <c:pt idx="0">
                  <c:v>3.91489E-2</c:v>
                </c:pt>
              </c:numCache>
            </c:numRef>
          </c:val>
        </c:ser>
        <c:ser>
          <c:idx val="2"/>
          <c:order val="2"/>
          <c:tx>
            <c:strRef>
              <c:f>ReasonsNotHavAcc!$L$16</c:f>
              <c:strCache>
                <c:ptCount val="1"/>
                <c:pt idx="0">
                  <c:v>Lack of documentation</c:v>
                </c:pt>
              </c:strCache>
            </c:strRef>
          </c:tx>
          <c:invertIfNegative val="0"/>
          <c:cat>
            <c:numRef>
              <c:f>ReasonsNotHavAcc!$B$18</c:f>
              <c:numCache>
                <c:formatCode>General</c:formatCode>
                <c:ptCount val="1"/>
                <c:pt idx="0">
                  <c:v>2011</c:v>
                </c:pt>
              </c:numCache>
            </c:numRef>
          </c:cat>
          <c:val>
            <c:numRef>
              <c:f>ReasonsNotHavAcc!$L$18</c:f>
              <c:numCache>
                <c:formatCode>General</c:formatCode>
                <c:ptCount val="1"/>
                <c:pt idx="0">
                  <c:v>3.4010699999999998E-2</c:v>
                </c:pt>
              </c:numCache>
            </c:numRef>
          </c:val>
        </c:ser>
        <c:ser>
          <c:idx val="3"/>
          <c:order val="3"/>
          <c:tx>
            <c:strRef>
              <c:f>ReasonsNotHavAcc!$M$16</c:f>
              <c:strCache>
                <c:ptCount val="1"/>
                <c:pt idx="0">
                  <c:v>No trust</c:v>
                </c:pt>
              </c:strCache>
            </c:strRef>
          </c:tx>
          <c:invertIfNegative val="0"/>
          <c:dPt>
            <c:idx val="0"/>
            <c:invertIfNegative val="0"/>
            <c:bubble3D val="0"/>
            <c:spPr>
              <a:solidFill>
                <a:schemeClr val="accent6">
                  <a:lumMod val="75000"/>
                </a:schemeClr>
              </a:solidFill>
            </c:spPr>
          </c:dPt>
          <c:cat>
            <c:numRef>
              <c:f>ReasonsNotHavAcc!$B$18</c:f>
              <c:numCache>
                <c:formatCode>General</c:formatCode>
                <c:ptCount val="1"/>
                <c:pt idx="0">
                  <c:v>2011</c:v>
                </c:pt>
              </c:numCache>
            </c:numRef>
          </c:cat>
          <c:val>
            <c:numRef>
              <c:f>ReasonsNotHavAcc!$M$18</c:f>
              <c:numCache>
                <c:formatCode>General</c:formatCode>
                <c:ptCount val="1"/>
                <c:pt idx="0">
                  <c:v>1.91138E-2</c:v>
                </c:pt>
              </c:numCache>
            </c:numRef>
          </c:val>
        </c:ser>
        <c:ser>
          <c:idx val="4"/>
          <c:order val="4"/>
          <c:tx>
            <c:strRef>
              <c:f>ReasonsNotHavAcc!$N$16</c:f>
              <c:strCache>
                <c:ptCount val="1"/>
                <c:pt idx="0">
                  <c:v>Religious reasons</c:v>
                </c:pt>
              </c:strCache>
            </c:strRef>
          </c:tx>
          <c:spPr>
            <a:solidFill>
              <a:schemeClr val="bg1">
                <a:lumMod val="65000"/>
              </a:schemeClr>
            </a:solidFill>
          </c:spPr>
          <c:invertIfNegative val="0"/>
          <c:cat>
            <c:numRef>
              <c:f>ReasonsNotHavAcc!$B$18</c:f>
              <c:numCache>
                <c:formatCode>General</c:formatCode>
                <c:ptCount val="1"/>
                <c:pt idx="0">
                  <c:v>2011</c:v>
                </c:pt>
              </c:numCache>
            </c:numRef>
          </c:cat>
          <c:val>
            <c:numRef>
              <c:f>ReasonsNotHavAcc!$N$18</c:f>
              <c:numCache>
                <c:formatCode>General</c:formatCode>
                <c:ptCount val="1"/>
                <c:pt idx="0">
                  <c:v>9.1059000000000001E-3</c:v>
                </c:pt>
              </c:numCache>
            </c:numRef>
          </c:val>
        </c:ser>
        <c:dLbls>
          <c:showLegendKey val="0"/>
          <c:showVal val="0"/>
          <c:showCatName val="0"/>
          <c:showSerName val="0"/>
          <c:showPercent val="0"/>
          <c:showBubbleSize val="0"/>
        </c:dLbls>
        <c:gapWidth val="150"/>
        <c:axId val="550327040"/>
        <c:axId val="550328960"/>
      </c:barChart>
      <c:catAx>
        <c:axId val="550327040"/>
        <c:scaling>
          <c:orientation val="minMax"/>
        </c:scaling>
        <c:delete val="1"/>
        <c:axPos val="b"/>
        <c:title>
          <c:tx>
            <c:rich>
              <a:bodyPr/>
              <a:lstStyle/>
              <a:p>
                <a:pPr>
                  <a:defRPr/>
                </a:pPr>
                <a:r>
                  <a:rPr lang="en-US"/>
                  <a:t>2014</a:t>
                </a:r>
              </a:p>
            </c:rich>
          </c:tx>
          <c:overlay val="0"/>
        </c:title>
        <c:numFmt formatCode="General" sourceLinked="1"/>
        <c:majorTickMark val="out"/>
        <c:minorTickMark val="none"/>
        <c:tickLblPos val="nextTo"/>
        <c:crossAx val="550328960"/>
        <c:crosses val="autoZero"/>
        <c:auto val="1"/>
        <c:lblAlgn val="ctr"/>
        <c:lblOffset val="100"/>
        <c:noMultiLvlLbl val="0"/>
      </c:catAx>
      <c:valAx>
        <c:axId val="550328960"/>
        <c:scaling>
          <c:orientation val="minMax"/>
          <c:max val="8.0000000000000016E-2"/>
          <c:min val="-3.0000000000000006E-2"/>
        </c:scaling>
        <c:delete val="0"/>
        <c:axPos val="l"/>
        <c:majorGridlines/>
        <c:numFmt formatCode="General" sourceLinked="1"/>
        <c:majorTickMark val="out"/>
        <c:minorTickMark val="none"/>
        <c:tickLblPos val="nextTo"/>
        <c:crossAx val="550327040"/>
        <c:crosses val="autoZero"/>
        <c:crossBetween val="between"/>
      </c:valAx>
    </c:plotArea>
    <c:plotVisOnly val="1"/>
    <c:dispBlanksAs val="gap"/>
    <c:showDLblsOverMax val="0"/>
  </c:chart>
  <c:spPr>
    <a:ln>
      <a:noFill/>
    </a:ln>
  </c:spPr>
  <c:printSettings>
    <c:headerFooter/>
    <c:pageMargins b="0.75" l="0.7" r="0.7" t="0.75" header="0.3" footer="0.3"/>
    <c:pageSetup/>
  </c:printSettings>
</c:chartSpace>
</file>

<file path=xl/charts/chart28.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plotArea>
      <c:layout>
        <c:manualLayout>
          <c:layoutTarget val="inner"/>
          <c:xMode val="edge"/>
          <c:yMode val="edge"/>
          <c:x val="0.10716907261592301"/>
          <c:y val="5.1400554097404488E-2"/>
          <c:w val="0.83614374129159785"/>
          <c:h val="0.81101851851851847"/>
        </c:manualLayout>
      </c:layout>
      <c:barChart>
        <c:barDir val="col"/>
        <c:grouping val="clustered"/>
        <c:varyColors val="0"/>
        <c:ser>
          <c:idx val="0"/>
          <c:order val="0"/>
          <c:tx>
            <c:strRef>
              <c:f>ReasonsNotHavAcc!$Q$16</c:f>
              <c:strCache>
                <c:ptCount val="1"/>
                <c:pt idx="0">
                  <c:v>Far away</c:v>
                </c:pt>
              </c:strCache>
            </c:strRef>
          </c:tx>
          <c:invertIfNegative val="0"/>
          <c:cat>
            <c:numRef>
              <c:f>ReasonsNotHavAcc!$B$18</c:f>
              <c:numCache>
                <c:formatCode>General</c:formatCode>
                <c:ptCount val="1"/>
                <c:pt idx="0">
                  <c:v>2011</c:v>
                </c:pt>
              </c:numCache>
            </c:numRef>
          </c:cat>
          <c:val>
            <c:numRef>
              <c:f>ReasonsNotHavAcc!$Q$18</c:f>
              <c:numCache>
                <c:formatCode>General</c:formatCode>
                <c:ptCount val="1"/>
                <c:pt idx="0">
                  <c:v>-1.56372E-2</c:v>
                </c:pt>
              </c:numCache>
            </c:numRef>
          </c:val>
        </c:ser>
        <c:ser>
          <c:idx val="1"/>
          <c:order val="1"/>
          <c:tx>
            <c:strRef>
              <c:f>ReasonsNotHavAcc!$R$16</c:f>
              <c:strCache>
                <c:ptCount val="1"/>
                <c:pt idx="0">
                  <c:v>Too expensive</c:v>
                </c:pt>
              </c:strCache>
            </c:strRef>
          </c:tx>
          <c:invertIfNegative val="0"/>
          <c:cat>
            <c:numRef>
              <c:f>ReasonsNotHavAcc!$B$18</c:f>
              <c:numCache>
                <c:formatCode>General</c:formatCode>
                <c:ptCount val="1"/>
                <c:pt idx="0">
                  <c:v>2011</c:v>
                </c:pt>
              </c:numCache>
            </c:numRef>
          </c:cat>
          <c:val>
            <c:numRef>
              <c:f>ReasonsNotHavAcc!$R$18</c:f>
              <c:numCache>
                <c:formatCode>General</c:formatCode>
                <c:ptCount val="1"/>
                <c:pt idx="0">
                  <c:v>-2.1244800000000001E-2</c:v>
                </c:pt>
              </c:numCache>
            </c:numRef>
          </c:val>
        </c:ser>
        <c:ser>
          <c:idx val="2"/>
          <c:order val="2"/>
          <c:tx>
            <c:strRef>
              <c:f>ReasonsNotHavAcc!$S$16</c:f>
              <c:strCache>
                <c:ptCount val="1"/>
                <c:pt idx="0">
                  <c:v>Lack of documentation</c:v>
                </c:pt>
              </c:strCache>
            </c:strRef>
          </c:tx>
          <c:invertIfNegative val="0"/>
          <c:cat>
            <c:numRef>
              <c:f>ReasonsNotHavAcc!$B$18</c:f>
              <c:numCache>
                <c:formatCode>General</c:formatCode>
                <c:ptCount val="1"/>
                <c:pt idx="0">
                  <c:v>2011</c:v>
                </c:pt>
              </c:numCache>
            </c:numRef>
          </c:cat>
          <c:val>
            <c:numRef>
              <c:f>ReasonsNotHavAcc!$S$18</c:f>
              <c:numCache>
                <c:formatCode>General</c:formatCode>
                <c:ptCount val="1"/>
                <c:pt idx="0">
                  <c:v>-1.92225E-2</c:v>
                </c:pt>
              </c:numCache>
            </c:numRef>
          </c:val>
        </c:ser>
        <c:ser>
          <c:idx val="3"/>
          <c:order val="3"/>
          <c:tx>
            <c:strRef>
              <c:f>ReasonsNotHavAcc!$T$16</c:f>
              <c:strCache>
                <c:ptCount val="1"/>
                <c:pt idx="0">
                  <c:v>No trust</c:v>
                </c:pt>
              </c:strCache>
            </c:strRef>
          </c:tx>
          <c:invertIfNegative val="0"/>
          <c:dPt>
            <c:idx val="0"/>
            <c:invertIfNegative val="0"/>
            <c:bubble3D val="0"/>
            <c:spPr>
              <a:solidFill>
                <a:schemeClr val="accent6">
                  <a:lumMod val="75000"/>
                </a:schemeClr>
              </a:solidFill>
            </c:spPr>
          </c:dPt>
          <c:cat>
            <c:numRef>
              <c:f>ReasonsNotHavAcc!$B$18</c:f>
              <c:numCache>
                <c:formatCode>General</c:formatCode>
                <c:ptCount val="1"/>
                <c:pt idx="0">
                  <c:v>2011</c:v>
                </c:pt>
              </c:numCache>
            </c:numRef>
          </c:cat>
          <c:val>
            <c:numRef>
              <c:f>ReasonsNotHavAcc!$T$18</c:f>
              <c:numCache>
                <c:formatCode>General</c:formatCode>
                <c:ptCount val="1"/>
                <c:pt idx="0">
                  <c:v>-2.3156000000000001E-3</c:v>
                </c:pt>
              </c:numCache>
            </c:numRef>
          </c:val>
        </c:ser>
        <c:ser>
          <c:idx val="4"/>
          <c:order val="4"/>
          <c:tx>
            <c:strRef>
              <c:f>ReasonsNotHavAcc!$U$16</c:f>
              <c:strCache>
                <c:ptCount val="1"/>
                <c:pt idx="0">
                  <c:v>Religious reasons</c:v>
                </c:pt>
              </c:strCache>
            </c:strRef>
          </c:tx>
          <c:spPr>
            <a:solidFill>
              <a:schemeClr val="bg1">
                <a:lumMod val="65000"/>
              </a:schemeClr>
            </a:solidFill>
          </c:spPr>
          <c:invertIfNegative val="0"/>
          <c:cat>
            <c:numRef>
              <c:f>ReasonsNotHavAcc!$B$18</c:f>
              <c:numCache>
                <c:formatCode>General</c:formatCode>
                <c:ptCount val="1"/>
                <c:pt idx="0">
                  <c:v>2011</c:v>
                </c:pt>
              </c:numCache>
            </c:numRef>
          </c:cat>
          <c:val>
            <c:numRef>
              <c:f>ReasonsNotHavAcc!$U$18</c:f>
              <c:numCache>
                <c:formatCode>General</c:formatCode>
                <c:ptCount val="1"/>
                <c:pt idx="0">
                  <c:v>3.8073999999999998E-3</c:v>
                </c:pt>
              </c:numCache>
            </c:numRef>
          </c:val>
        </c:ser>
        <c:dLbls>
          <c:showLegendKey val="0"/>
          <c:showVal val="0"/>
          <c:showCatName val="0"/>
          <c:showSerName val="0"/>
          <c:showPercent val="0"/>
          <c:showBubbleSize val="0"/>
        </c:dLbls>
        <c:gapWidth val="150"/>
        <c:axId val="550442112"/>
        <c:axId val="550444032"/>
      </c:barChart>
      <c:catAx>
        <c:axId val="550442112"/>
        <c:scaling>
          <c:orientation val="minMax"/>
        </c:scaling>
        <c:delete val="1"/>
        <c:axPos val="b"/>
        <c:title>
          <c:tx>
            <c:rich>
              <a:bodyPr/>
              <a:lstStyle/>
              <a:p>
                <a:pPr>
                  <a:defRPr/>
                </a:pPr>
                <a:r>
                  <a:rPr lang="en-US"/>
                  <a:t>Change</a:t>
                </a:r>
              </a:p>
            </c:rich>
          </c:tx>
          <c:overlay val="0"/>
        </c:title>
        <c:numFmt formatCode="General" sourceLinked="1"/>
        <c:majorTickMark val="out"/>
        <c:minorTickMark val="none"/>
        <c:tickLblPos val="nextTo"/>
        <c:crossAx val="550444032"/>
        <c:crosses val="autoZero"/>
        <c:auto val="1"/>
        <c:lblAlgn val="ctr"/>
        <c:lblOffset val="100"/>
        <c:noMultiLvlLbl val="0"/>
      </c:catAx>
      <c:valAx>
        <c:axId val="550444032"/>
        <c:scaling>
          <c:orientation val="minMax"/>
          <c:max val="8.0000000000000016E-2"/>
          <c:min val="-3.0000000000000006E-2"/>
        </c:scaling>
        <c:delete val="0"/>
        <c:axPos val="l"/>
        <c:majorGridlines/>
        <c:numFmt formatCode="General" sourceLinked="1"/>
        <c:majorTickMark val="out"/>
        <c:minorTickMark val="none"/>
        <c:tickLblPos val="nextTo"/>
        <c:crossAx val="550442112"/>
        <c:crosses val="autoZero"/>
        <c:crossBetween val="between"/>
      </c:valAx>
    </c:plotArea>
    <c:plotVisOnly val="1"/>
    <c:dispBlanksAs val="gap"/>
    <c:showDLblsOverMax val="0"/>
  </c:chart>
  <c:spPr>
    <a:ln>
      <a:noFill/>
    </a:ln>
  </c:spPr>
  <c:printSettings>
    <c:headerFooter/>
    <c:pageMargins b="0.75" l="0.7" r="0.7" t="0.75" header="0.3" footer="0.3"/>
    <c:pageSetup/>
  </c:printSettings>
</c:chartSpace>
</file>

<file path=xl/charts/chart29.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plotArea>
      <c:layout>
        <c:manualLayout>
          <c:layoutTarget val="inner"/>
          <c:xMode val="edge"/>
          <c:yMode val="edge"/>
          <c:x val="0.10716907261592301"/>
          <c:y val="5.1400554097404488E-2"/>
          <c:w val="0.83614374129159785"/>
          <c:h val="0.81101851851851847"/>
        </c:manualLayout>
      </c:layout>
      <c:barChart>
        <c:barDir val="col"/>
        <c:grouping val="clustered"/>
        <c:varyColors val="0"/>
        <c:ser>
          <c:idx val="0"/>
          <c:order val="0"/>
          <c:tx>
            <c:strRef>
              <c:f>ReasonsNotHavAcc!$C$16</c:f>
              <c:strCache>
                <c:ptCount val="1"/>
                <c:pt idx="0">
                  <c:v>Far away</c:v>
                </c:pt>
              </c:strCache>
            </c:strRef>
          </c:tx>
          <c:invertIfNegative val="0"/>
          <c:cat>
            <c:numRef>
              <c:f>ReasonsNotHavAcc!$B$20</c:f>
              <c:numCache>
                <c:formatCode>General</c:formatCode>
                <c:ptCount val="1"/>
                <c:pt idx="0">
                  <c:v>2011</c:v>
                </c:pt>
              </c:numCache>
            </c:numRef>
          </c:cat>
          <c:val>
            <c:numRef>
              <c:f>ReasonsNotHavAcc!$C$20</c:f>
              <c:numCache>
                <c:formatCode>General</c:formatCode>
                <c:ptCount val="1"/>
                <c:pt idx="0">
                  <c:v>0.44401940000000001</c:v>
                </c:pt>
              </c:numCache>
            </c:numRef>
          </c:val>
        </c:ser>
        <c:ser>
          <c:idx val="1"/>
          <c:order val="1"/>
          <c:tx>
            <c:strRef>
              <c:f>ReasonsNotHavAcc!$D$16</c:f>
              <c:strCache>
                <c:ptCount val="1"/>
                <c:pt idx="0">
                  <c:v>Too expensive</c:v>
                </c:pt>
              </c:strCache>
            </c:strRef>
          </c:tx>
          <c:invertIfNegative val="0"/>
          <c:cat>
            <c:numRef>
              <c:f>ReasonsNotHavAcc!$B$20</c:f>
              <c:numCache>
                <c:formatCode>General</c:formatCode>
                <c:ptCount val="1"/>
                <c:pt idx="0">
                  <c:v>2011</c:v>
                </c:pt>
              </c:numCache>
            </c:numRef>
          </c:cat>
          <c:val>
            <c:numRef>
              <c:f>ReasonsNotHavAcc!$D$20</c:f>
              <c:numCache>
                <c:formatCode>General</c:formatCode>
                <c:ptCount val="1"/>
                <c:pt idx="0">
                  <c:v>0.46952189999999999</c:v>
                </c:pt>
              </c:numCache>
            </c:numRef>
          </c:val>
        </c:ser>
        <c:ser>
          <c:idx val="2"/>
          <c:order val="2"/>
          <c:tx>
            <c:strRef>
              <c:f>ReasonsNotHavAcc!$E$16</c:f>
              <c:strCache>
                <c:ptCount val="1"/>
                <c:pt idx="0">
                  <c:v>Lack of documentation</c:v>
                </c:pt>
              </c:strCache>
            </c:strRef>
          </c:tx>
          <c:invertIfNegative val="0"/>
          <c:cat>
            <c:numRef>
              <c:f>ReasonsNotHavAcc!$B$20</c:f>
              <c:numCache>
                <c:formatCode>General</c:formatCode>
                <c:ptCount val="1"/>
                <c:pt idx="0">
                  <c:v>2011</c:v>
                </c:pt>
              </c:numCache>
            </c:numRef>
          </c:cat>
          <c:val>
            <c:numRef>
              <c:f>ReasonsNotHavAcc!$E$20</c:f>
              <c:numCache>
                <c:formatCode>General</c:formatCode>
                <c:ptCount val="1"/>
                <c:pt idx="0">
                  <c:v>0.44803140000000002</c:v>
                </c:pt>
              </c:numCache>
            </c:numRef>
          </c:val>
        </c:ser>
        <c:ser>
          <c:idx val="3"/>
          <c:order val="3"/>
          <c:tx>
            <c:strRef>
              <c:f>ReasonsNotHavAcc!$F$16</c:f>
              <c:strCache>
                <c:ptCount val="1"/>
                <c:pt idx="0">
                  <c:v>No trust</c:v>
                </c:pt>
              </c:strCache>
            </c:strRef>
          </c:tx>
          <c:invertIfNegative val="0"/>
          <c:dPt>
            <c:idx val="0"/>
            <c:invertIfNegative val="0"/>
            <c:bubble3D val="0"/>
            <c:spPr>
              <a:solidFill>
                <a:schemeClr val="accent6">
                  <a:lumMod val="75000"/>
                </a:schemeClr>
              </a:solidFill>
            </c:spPr>
          </c:dPt>
          <c:cat>
            <c:numRef>
              <c:f>ReasonsNotHavAcc!$B$20</c:f>
              <c:numCache>
                <c:formatCode>General</c:formatCode>
                <c:ptCount val="1"/>
                <c:pt idx="0">
                  <c:v>2011</c:v>
                </c:pt>
              </c:numCache>
            </c:numRef>
          </c:cat>
          <c:val>
            <c:numRef>
              <c:f>ReasonsNotHavAcc!$F$20</c:f>
              <c:numCache>
                <c:formatCode>General</c:formatCode>
                <c:ptCount val="1"/>
                <c:pt idx="0">
                  <c:v>0.30429230000000002</c:v>
                </c:pt>
              </c:numCache>
            </c:numRef>
          </c:val>
        </c:ser>
        <c:ser>
          <c:idx val="4"/>
          <c:order val="4"/>
          <c:tx>
            <c:strRef>
              <c:f>ReasonsNotHavAcc!$G$16</c:f>
              <c:strCache>
                <c:ptCount val="1"/>
                <c:pt idx="0">
                  <c:v>Religious reasons</c:v>
                </c:pt>
              </c:strCache>
            </c:strRef>
          </c:tx>
          <c:spPr>
            <a:solidFill>
              <a:schemeClr val="bg1">
                <a:lumMod val="65000"/>
              </a:schemeClr>
            </a:solidFill>
          </c:spPr>
          <c:invertIfNegative val="0"/>
          <c:cat>
            <c:numRef>
              <c:f>ReasonsNotHavAcc!$B$20</c:f>
              <c:numCache>
                <c:formatCode>General</c:formatCode>
                <c:ptCount val="1"/>
                <c:pt idx="0">
                  <c:v>2011</c:v>
                </c:pt>
              </c:numCache>
            </c:numRef>
          </c:cat>
          <c:val>
            <c:numRef>
              <c:f>ReasonsNotHavAcc!$G$20</c:f>
              <c:numCache>
                <c:formatCode>General</c:formatCode>
                <c:ptCount val="1"/>
                <c:pt idx="0">
                  <c:v>9.8241999999999996E-2</c:v>
                </c:pt>
              </c:numCache>
            </c:numRef>
          </c:val>
        </c:ser>
        <c:dLbls>
          <c:showLegendKey val="0"/>
          <c:showVal val="0"/>
          <c:showCatName val="0"/>
          <c:showSerName val="0"/>
          <c:showPercent val="0"/>
          <c:showBubbleSize val="0"/>
        </c:dLbls>
        <c:gapWidth val="150"/>
        <c:axId val="550483840"/>
        <c:axId val="550490112"/>
      </c:barChart>
      <c:catAx>
        <c:axId val="550483840"/>
        <c:scaling>
          <c:orientation val="minMax"/>
        </c:scaling>
        <c:delete val="1"/>
        <c:axPos val="b"/>
        <c:title>
          <c:tx>
            <c:rich>
              <a:bodyPr/>
              <a:lstStyle/>
              <a:p>
                <a:pPr>
                  <a:defRPr/>
                </a:pPr>
                <a:r>
                  <a:rPr lang="en-US"/>
                  <a:t>2011</a:t>
                </a:r>
              </a:p>
            </c:rich>
          </c:tx>
          <c:overlay val="0"/>
        </c:title>
        <c:numFmt formatCode="General" sourceLinked="1"/>
        <c:majorTickMark val="out"/>
        <c:minorTickMark val="none"/>
        <c:tickLblPos val="nextTo"/>
        <c:crossAx val="550490112"/>
        <c:crosses val="autoZero"/>
        <c:auto val="1"/>
        <c:lblAlgn val="ctr"/>
        <c:lblOffset val="100"/>
        <c:noMultiLvlLbl val="0"/>
      </c:catAx>
      <c:valAx>
        <c:axId val="550490112"/>
        <c:scaling>
          <c:orientation val="minMax"/>
          <c:max val="0.60000000000000009"/>
          <c:min val="-0.2"/>
        </c:scaling>
        <c:delete val="0"/>
        <c:axPos val="l"/>
        <c:majorGridlines/>
        <c:numFmt formatCode="General" sourceLinked="1"/>
        <c:majorTickMark val="out"/>
        <c:minorTickMark val="none"/>
        <c:tickLblPos val="nextTo"/>
        <c:crossAx val="550483840"/>
        <c:crosses val="autoZero"/>
        <c:crossBetween val="between"/>
      </c:valAx>
    </c:plotArea>
    <c:plotVisOnly val="1"/>
    <c:dispBlanksAs val="gap"/>
    <c:showDLblsOverMax val="0"/>
  </c:chart>
  <c:spPr>
    <a:ln>
      <a:noFill/>
    </a:ln>
  </c:spPr>
  <c:printSettings>
    <c:headerFooter/>
    <c:pageMargins b="0.75" l="0.7" r="0.7" t="0.75" header="0.3" footer="0.3"/>
    <c:pageSetup/>
  </c:printSettings>
</c:chartSpace>
</file>

<file path=xl/charts/chart30.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plotArea>
      <c:layout>
        <c:manualLayout>
          <c:layoutTarget val="inner"/>
          <c:xMode val="edge"/>
          <c:yMode val="edge"/>
          <c:x val="0.22988845144356956"/>
          <c:y val="5.1400554097404488E-2"/>
          <c:w val="0.83614374129159785"/>
          <c:h val="0.81101851851851847"/>
        </c:manualLayout>
      </c:layout>
      <c:barChart>
        <c:barDir val="col"/>
        <c:grouping val="clustered"/>
        <c:varyColors val="0"/>
        <c:ser>
          <c:idx val="0"/>
          <c:order val="0"/>
          <c:tx>
            <c:strRef>
              <c:f>ReasonsNotHavAcc!$J$16</c:f>
              <c:strCache>
                <c:ptCount val="1"/>
                <c:pt idx="0">
                  <c:v>Far away</c:v>
                </c:pt>
              </c:strCache>
            </c:strRef>
          </c:tx>
          <c:invertIfNegative val="0"/>
          <c:cat>
            <c:numRef>
              <c:f>ReasonsNotHavAcc!$B$20</c:f>
              <c:numCache>
                <c:formatCode>General</c:formatCode>
                <c:ptCount val="1"/>
                <c:pt idx="0">
                  <c:v>2011</c:v>
                </c:pt>
              </c:numCache>
            </c:numRef>
          </c:cat>
          <c:val>
            <c:numRef>
              <c:f>ReasonsNotHavAcc!$J$20</c:f>
              <c:numCache>
                <c:formatCode>General</c:formatCode>
                <c:ptCount val="1"/>
                <c:pt idx="0">
                  <c:v>0.3268701</c:v>
                </c:pt>
              </c:numCache>
            </c:numRef>
          </c:val>
        </c:ser>
        <c:ser>
          <c:idx val="1"/>
          <c:order val="1"/>
          <c:tx>
            <c:strRef>
              <c:f>ReasonsNotHavAcc!$K$16</c:f>
              <c:strCache>
                <c:ptCount val="1"/>
                <c:pt idx="0">
                  <c:v>Too expensive</c:v>
                </c:pt>
              </c:strCache>
            </c:strRef>
          </c:tx>
          <c:invertIfNegative val="0"/>
          <c:cat>
            <c:numRef>
              <c:f>ReasonsNotHavAcc!$B$20</c:f>
              <c:numCache>
                <c:formatCode>General</c:formatCode>
                <c:ptCount val="1"/>
                <c:pt idx="0">
                  <c:v>2011</c:v>
                </c:pt>
              </c:numCache>
            </c:numRef>
          </c:cat>
          <c:val>
            <c:numRef>
              <c:f>ReasonsNotHavAcc!$K$20</c:f>
              <c:numCache>
                <c:formatCode>General</c:formatCode>
                <c:ptCount val="1"/>
                <c:pt idx="0">
                  <c:v>0.33588800000000002</c:v>
                </c:pt>
              </c:numCache>
            </c:numRef>
          </c:val>
        </c:ser>
        <c:ser>
          <c:idx val="2"/>
          <c:order val="2"/>
          <c:tx>
            <c:strRef>
              <c:f>ReasonsNotHavAcc!$L$16</c:f>
              <c:strCache>
                <c:ptCount val="1"/>
                <c:pt idx="0">
                  <c:v>Lack of documentation</c:v>
                </c:pt>
              </c:strCache>
            </c:strRef>
          </c:tx>
          <c:invertIfNegative val="0"/>
          <c:cat>
            <c:numRef>
              <c:f>ReasonsNotHavAcc!$B$20</c:f>
              <c:numCache>
                <c:formatCode>General</c:formatCode>
                <c:ptCount val="1"/>
                <c:pt idx="0">
                  <c:v>2011</c:v>
                </c:pt>
              </c:numCache>
            </c:numRef>
          </c:cat>
          <c:val>
            <c:numRef>
              <c:f>ReasonsNotHavAcc!$L$20</c:f>
              <c:numCache>
                <c:formatCode>General</c:formatCode>
                <c:ptCount val="1"/>
                <c:pt idx="0">
                  <c:v>0.28931220000000002</c:v>
                </c:pt>
              </c:numCache>
            </c:numRef>
          </c:val>
        </c:ser>
        <c:ser>
          <c:idx val="3"/>
          <c:order val="3"/>
          <c:tx>
            <c:strRef>
              <c:f>ReasonsNotHavAcc!$M$16</c:f>
              <c:strCache>
                <c:ptCount val="1"/>
                <c:pt idx="0">
                  <c:v>No trust</c:v>
                </c:pt>
              </c:strCache>
            </c:strRef>
          </c:tx>
          <c:invertIfNegative val="0"/>
          <c:dPt>
            <c:idx val="0"/>
            <c:invertIfNegative val="0"/>
            <c:bubble3D val="0"/>
            <c:spPr>
              <a:solidFill>
                <a:schemeClr val="accent6">
                  <a:lumMod val="75000"/>
                </a:schemeClr>
              </a:solidFill>
            </c:spPr>
          </c:dPt>
          <c:cat>
            <c:numRef>
              <c:f>ReasonsNotHavAcc!$B$20</c:f>
              <c:numCache>
                <c:formatCode>General</c:formatCode>
                <c:ptCount val="1"/>
                <c:pt idx="0">
                  <c:v>2011</c:v>
                </c:pt>
              </c:numCache>
            </c:numRef>
          </c:cat>
          <c:val>
            <c:numRef>
              <c:f>ReasonsNotHavAcc!$M$20</c:f>
              <c:numCache>
                <c:formatCode>General</c:formatCode>
                <c:ptCount val="1"/>
                <c:pt idx="0">
                  <c:v>0.1888406</c:v>
                </c:pt>
              </c:numCache>
            </c:numRef>
          </c:val>
        </c:ser>
        <c:ser>
          <c:idx val="4"/>
          <c:order val="4"/>
          <c:tx>
            <c:strRef>
              <c:f>ReasonsNotHavAcc!$N$16</c:f>
              <c:strCache>
                <c:ptCount val="1"/>
                <c:pt idx="0">
                  <c:v>Religious reasons</c:v>
                </c:pt>
              </c:strCache>
            </c:strRef>
          </c:tx>
          <c:spPr>
            <a:solidFill>
              <a:schemeClr val="bg1">
                <a:lumMod val="65000"/>
              </a:schemeClr>
            </a:solidFill>
          </c:spPr>
          <c:invertIfNegative val="0"/>
          <c:cat>
            <c:numRef>
              <c:f>ReasonsNotHavAcc!$B$20</c:f>
              <c:numCache>
                <c:formatCode>General</c:formatCode>
                <c:ptCount val="1"/>
                <c:pt idx="0">
                  <c:v>2011</c:v>
                </c:pt>
              </c:numCache>
            </c:numRef>
          </c:cat>
          <c:val>
            <c:numRef>
              <c:f>ReasonsNotHavAcc!$N$20</c:f>
              <c:numCache>
                <c:formatCode>General</c:formatCode>
                <c:ptCount val="1"/>
                <c:pt idx="0">
                  <c:v>0.1044837</c:v>
                </c:pt>
              </c:numCache>
            </c:numRef>
          </c:val>
        </c:ser>
        <c:dLbls>
          <c:showLegendKey val="0"/>
          <c:showVal val="0"/>
          <c:showCatName val="0"/>
          <c:showSerName val="0"/>
          <c:showPercent val="0"/>
          <c:showBubbleSize val="0"/>
        </c:dLbls>
        <c:gapWidth val="150"/>
        <c:axId val="550516992"/>
        <c:axId val="550519168"/>
      </c:barChart>
      <c:catAx>
        <c:axId val="550516992"/>
        <c:scaling>
          <c:orientation val="minMax"/>
        </c:scaling>
        <c:delete val="1"/>
        <c:axPos val="b"/>
        <c:title>
          <c:tx>
            <c:rich>
              <a:bodyPr/>
              <a:lstStyle/>
              <a:p>
                <a:pPr>
                  <a:defRPr/>
                </a:pPr>
                <a:r>
                  <a:rPr lang="en-US"/>
                  <a:t>2014</a:t>
                </a:r>
              </a:p>
            </c:rich>
          </c:tx>
          <c:overlay val="0"/>
        </c:title>
        <c:numFmt formatCode="General" sourceLinked="1"/>
        <c:majorTickMark val="out"/>
        <c:minorTickMark val="none"/>
        <c:tickLblPos val="nextTo"/>
        <c:crossAx val="550519168"/>
        <c:crosses val="autoZero"/>
        <c:auto val="1"/>
        <c:lblAlgn val="ctr"/>
        <c:lblOffset val="100"/>
        <c:noMultiLvlLbl val="0"/>
      </c:catAx>
      <c:valAx>
        <c:axId val="550519168"/>
        <c:scaling>
          <c:orientation val="minMax"/>
          <c:max val="0.60000000000000009"/>
          <c:min val="-0.2"/>
        </c:scaling>
        <c:delete val="0"/>
        <c:axPos val="l"/>
        <c:majorGridlines/>
        <c:numFmt formatCode="General" sourceLinked="1"/>
        <c:majorTickMark val="out"/>
        <c:minorTickMark val="none"/>
        <c:tickLblPos val="nextTo"/>
        <c:crossAx val="550516992"/>
        <c:crosses val="autoZero"/>
        <c:crossBetween val="between"/>
      </c:valAx>
    </c:plotArea>
    <c:plotVisOnly val="1"/>
    <c:dispBlanksAs val="gap"/>
    <c:showDLblsOverMax val="0"/>
  </c:chart>
  <c:spPr>
    <a:ln>
      <a:noFill/>
    </a:ln>
  </c:spPr>
  <c:printSettings>
    <c:headerFooter/>
    <c:pageMargins b="0.75" l="0.7" r="0.7" t="0.75" header="0.3" footer="0.3"/>
    <c:pageSetup/>
  </c:printSettings>
</c:chartSpace>
</file>

<file path=xl/charts/chart31.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plotArea>
      <c:layout>
        <c:manualLayout>
          <c:layoutTarget val="inner"/>
          <c:xMode val="edge"/>
          <c:yMode val="edge"/>
          <c:x val="0.10716907261592301"/>
          <c:y val="5.1400554097404488E-2"/>
          <c:w val="0.83614374129159785"/>
          <c:h val="0.81101851851851847"/>
        </c:manualLayout>
      </c:layout>
      <c:barChart>
        <c:barDir val="col"/>
        <c:grouping val="clustered"/>
        <c:varyColors val="0"/>
        <c:ser>
          <c:idx val="0"/>
          <c:order val="0"/>
          <c:tx>
            <c:strRef>
              <c:f>ReasonsNotHavAcc!$Q$16</c:f>
              <c:strCache>
                <c:ptCount val="1"/>
                <c:pt idx="0">
                  <c:v>Far away</c:v>
                </c:pt>
              </c:strCache>
            </c:strRef>
          </c:tx>
          <c:invertIfNegative val="0"/>
          <c:cat>
            <c:numRef>
              <c:f>ReasonsNotHavAcc!$B$20</c:f>
              <c:numCache>
                <c:formatCode>General</c:formatCode>
                <c:ptCount val="1"/>
                <c:pt idx="0">
                  <c:v>2011</c:v>
                </c:pt>
              </c:numCache>
            </c:numRef>
          </c:cat>
          <c:val>
            <c:numRef>
              <c:f>ReasonsNotHavAcc!$Q$20</c:f>
              <c:numCache>
                <c:formatCode>General</c:formatCode>
                <c:ptCount val="1"/>
                <c:pt idx="0">
                  <c:v>-0.1171492</c:v>
                </c:pt>
              </c:numCache>
            </c:numRef>
          </c:val>
        </c:ser>
        <c:ser>
          <c:idx val="1"/>
          <c:order val="1"/>
          <c:tx>
            <c:strRef>
              <c:f>ReasonsNotHavAcc!$R$16</c:f>
              <c:strCache>
                <c:ptCount val="1"/>
                <c:pt idx="0">
                  <c:v>Too expensive</c:v>
                </c:pt>
              </c:strCache>
            </c:strRef>
          </c:tx>
          <c:invertIfNegative val="0"/>
          <c:cat>
            <c:numRef>
              <c:f>ReasonsNotHavAcc!$B$20</c:f>
              <c:numCache>
                <c:formatCode>General</c:formatCode>
                <c:ptCount val="1"/>
                <c:pt idx="0">
                  <c:v>2011</c:v>
                </c:pt>
              </c:numCache>
            </c:numRef>
          </c:cat>
          <c:val>
            <c:numRef>
              <c:f>ReasonsNotHavAcc!$R$20</c:f>
              <c:numCache>
                <c:formatCode>General</c:formatCode>
                <c:ptCount val="1"/>
                <c:pt idx="0">
                  <c:v>-0.1336339</c:v>
                </c:pt>
              </c:numCache>
            </c:numRef>
          </c:val>
        </c:ser>
        <c:ser>
          <c:idx val="2"/>
          <c:order val="2"/>
          <c:tx>
            <c:strRef>
              <c:f>ReasonsNotHavAcc!$S$16</c:f>
              <c:strCache>
                <c:ptCount val="1"/>
                <c:pt idx="0">
                  <c:v>Lack of documentation</c:v>
                </c:pt>
              </c:strCache>
            </c:strRef>
          </c:tx>
          <c:invertIfNegative val="0"/>
          <c:cat>
            <c:numRef>
              <c:f>ReasonsNotHavAcc!$B$20</c:f>
              <c:numCache>
                <c:formatCode>General</c:formatCode>
                <c:ptCount val="1"/>
                <c:pt idx="0">
                  <c:v>2011</c:v>
                </c:pt>
              </c:numCache>
            </c:numRef>
          </c:cat>
          <c:val>
            <c:numRef>
              <c:f>ReasonsNotHavAcc!$S$20</c:f>
              <c:numCache>
                <c:formatCode>General</c:formatCode>
                <c:ptCount val="1"/>
                <c:pt idx="0">
                  <c:v>-0.1587192</c:v>
                </c:pt>
              </c:numCache>
            </c:numRef>
          </c:val>
        </c:ser>
        <c:ser>
          <c:idx val="3"/>
          <c:order val="3"/>
          <c:tx>
            <c:strRef>
              <c:f>ReasonsNotHavAcc!$T$16</c:f>
              <c:strCache>
                <c:ptCount val="1"/>
                <c:pt idx="0">
                  <c:v>No trust</c:v>
                </c:pt>
              </c:strCache>
            </c:strRef>
          </c:tx>
          <c:invertIfNegative val="0"/>
          <c:dPt>
            <c:idx val="0"/>
            <c:invertIfNegative val="0"/>
            <c:bubble3D val="0"/>
            <c:spPr>
              <a:solidFill>
                <a:schemeClr val="accent6">
                  <a:lumMod val="75000"/>
                </a:schemeClr>
              </a:solidFill>
            </c:spPr>
          </c:dPt>
          <c:cat>
            <c:numRef>
              <c:f>ReasonsNotHavAcc!$B$20</c:f>
              <c:numCache>
                <c:formatCode>General</c:formatCode>
                <c:ptCount val="1"/>
                <c:pt idx="0">
                  <c:v>2011</c:v>
                </c:pt>
              </c:numCache>
            </c:numRef>
          </c:cat>
          <c:val>
            <c:numRef>
              <c:f>ReasonsNotHavAcc!$T$20</c:f>
              <c:numCache>
                <c:formatCode>General</c:formatCode>
                <c:ptCount val="1"/>
                <c:pt idx="0">
                  <c:v>-0.11545179999999999</c:v>
                </c:pt>
              </c:numCache>
            </c:numRef>
          </c:val>
        </c:ser>
        <c:ser>
          <c:idx val="4"/>
          <c:order val="4"/>
          <c:tx>
            <c:strRef>
              <c:f>ReasonsNotHavAcc!$U$16</c:f>
              <c:strCache>
                <c:ptCount val="1"/>
                <c:pt idx="0">
                  <c:v>Religious reasons</c:v>
                </c:pt>
              </c:strCache>
            </c:strRef>
          </c:tx>
          <c:spPr>
            <a:solidFill>
              <a:schemeClr val="bg1">
                <a:lumMod val="65000"/>
              </a:schemeClr>
            </a:solidFill>
          </c:spPr>
          <c:invertIfNegative val="0"/>
          <c:cat>
            <c:numRef>
              <c:f>ReasonsNotHavAcc!$B$20</c:f>
              <c:numCache>
                <c:formatCode>General</c:formatCode>
                <c:ptCount val="1"/>
                <c:pt idx="0">
                  <c:v>2011</c:v>
                </c:pt>
              </c:numCache>
            </c:numRef>
          </c:cat>
          <c:val>
            <c:numRef>
              <c:f>ReasonsNotHavAcc!$U$20</c:f>
              <c:numCache>
                <c:formatCode>General</c:formatCode>
                <c:ptCount val="1"/>
                <c:pt idx="0">
                  <c:v>6.2417000000000002E-3</c:v>
                </c:pt>
              </c:numCache>
            </c:numRef>
          </c:val>
        </c:ser>
        <c:dLbls>
          <c:showLegendKey val="0"/>
          <c:showVal val="0"/>
          <c:showCatName val="0"/>
          <c:showSerName val="0"/>
          <c:showPercent val="0"/>
          <c:showBubbleSize val="0"/>
        </c:dLbls>
        <c:gapWidth val="150"/>
        <c:axId val="550554240"/>
        <c:axId val="550900480"/>
      </c:barChart>
      <c:catAx>
        <c:axId val="550554240"/>
        <c:scaling>
          <c:orientation val="minMax"/>
        </c:scaling>
        <c:delete val="1"/>
        <c:axPos val="b"/>
        <c:title>
          <c:tx>
            <c:rich>
              <a:bodyPr/>
              <a:lstStyle/>
              <a:p>
                <a:pPr>
                  <a:defRPr/>
                </a:pPr>
                <a:r>
                  <a:rPr lang="en-US"/>
                  <a:t>Change</a:t>
                </a:r>
              </a:p>
            </c:rich>
          </c:tx>
          <c:overlay val="0"/>
        </c:title>
        <c:numFmt formatCode="General" sourceLinked="1"/>
        <c:majorTickMark val="out"/>
        <c:minorTickMark val="none"/>
        <c:tickLblPos val="nextTo"/>
        <c:crossAx val="550900480"/>
        <c:crosses val="autoZero"/>
        <c:auto val="1"/>
        <c:lblAlgn val="ctr"/>
        <c:lblOffset val="100"/>
        <c:noMultiLvlLbl val="0"/>
      </c:catAx>
      <c:valAx>
        <c:axId val="550900480"/>
        <c:scaling>
          <c:orientation val="minMax"/>
          <c:max val="0.60000000000000009"/>
          <c:min val="-0.2"/>
        </c:scaling>
        <c:delete val="0"/>
        <c:axPos val="l"/>
        <c:majorGridlines/>
        <c:numFmt formatCode="General" sourceLinked="1"/>
        <c:majorTickMark val="out"/>
        <c:minorTickMark val="none"/>
        <c:tickLblPos val="nextTo"/>
        <c:crossAx val="550554240"/>
        <c:crosses val="autoZero"/>
        <c:crossBetween val="between"/>
      </c:valAx>
    </c:plotArea>
    <c:plotVisOnly val="1"/>
    <c:dispBlanksAs val="gap"/>
    <c:showDLblsOverMax val="0"/>
  </c:chart>
  <c:spPr>
    <a:ln>
      <a:noFill/>
    </a:ln>
  </c:spPr>
  <c:printSettings>
    <c:headerFooter/>
    <c:pageMargins b="0.75" l="0.7" r="0.7" t="0.75" header="0.3" footer="0.3"/>
    <c:pageSetup/>
  </c:printSettings>
</c:chartSpace>
</file>

<file path=xl/charts/chart32.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a:lstStyle/>
          <a:p>
            <a:pPr>
              <a:defRPr sz="1400"/>
            </a:pPr>
            <a:r>
              <a:rPr lang="en-US" sz="1400"/>
              <a:t>Figure 11.6 Saving through Formal Accounts, 2011 vs. 2014 </a:t>
            </a:r>
          </a:p>
        </c:rich>
      </c:tx>
      <c:layout/>
      <c:overlay val="1"/>
    </c:title>
    <c:autoTitleDeleted val="0"/>
    <c:plotArea>
      <c:layout>
        <c:manualLayout>
          <c:layoutTarget val="inner"/>
          <c:xMode val="edge"/>
          <c:yMode val="edge"/>
          <c:x val="8.3663234403391878E-2"/>
          <c:y val="8.0899456403047951E-2"/>
          <c:w val="0.90022658706123271"/>
          <c:h val="0.61610333504075987"/>
        </c:manualLayout>
      </c:layout>
      <c:barChart>
        <c:barDir val="col"/>
        <c:grouping val="clustered"/>
        <c:varyColors val="0"/>
        <c:ser>
          <c:idx val="0"/>
          <c:order val="0"/>
          <c:tx>
            <c:strRef>
              <c:f>'f11.6'!$B$2</c:f>
              <c:strCache>
                <c:ptCount val="1"/>
                <c:pt idx="0">
                  <c:v>2011</c:v>
                </c:pt>
              </c:strCache>
            </c:strRef>
          </c:tx>
          <c:invertIfNegative val="0"/>
          <c:cat>
            <c:strRef>
              <c:f>'f11.6'!$A$3:$A$6</c:f>
              <c:strCache>
                <c:ptCount val="4"/>
                <c:pt idx="0">
                  <c:v>Latin America and the Caribbean</c:v>
                </c:pt>
                <c:pt idx="1">
                  <c:v>Emerging Asia</c:v>
                </c:pt>
                <c:pt idx="2">
                  <c:v>Sub-Saharan Africa</c:v>
                </c:pt>
                <c:pt idx="3">
                  <c:v>Advanced Economies</c:v>
                </c:pt>
              </c:strCache>
            </c:strRef>
          </c:cat>
          <c:val>
            <c:numRef>
              <c:f>'f11.6'!$B$3:$B$6</c:f>
              <c:numCache>
                <c:formatCode>General</c:formatCode>
                <c:ptCount val="4"/>
                <c:pt idx="0">
                  <c:v>13.8553</c:v>
                </c:pt>
                <c:pt idx="1">
                  <c:v>39.928800000000003</c:v>
                </c:pt>
                <c:pt idx="2">
                  <c:v>11.106</c:v>
                </c:pt>
                <c:pt idx="3">
                  <c:v>41.993299999999998</c:v>
                </c:pt>
              </c:numCache>
            </c:numRef>
          </c:val>
        </c:ser>
        <c:ser>
          <c:idx val="1"/>
          <c:order val="1"/>
          <c:tx>
            <c:strRef>
              <c:f>'f11.6'!$C$2</c:f>
              <c:strCache>
                <c:ptCount val="1"/>
                <c:pt idx="0">
                  <c:v>2014</c:v>
                </c:pt>
              </c:strCache>
            </c:strRef>
          </c:tx>
          <c:invertIfNegative val="0"/>
          <c:dLbls>
            <c:dLbl>
              <c:idx val="0"/>
              <c:layout>
                <c:manualLayout>
                  <c:x val="-3.479765359174862E-2"/>
                  <c:y val="-3.2043937912189895E-2"/>
                </c:manualLayout>
              </c:layout>
              <c:tx>
                <c:rich>
                  <a:bodyPr/>
                  <a:lstStyle/>
                  <a:p>
                    <a:r>
                      <a:rPr lang="en-US"/>
                      <a:t>+ 18%</a:t>
                    </a:r>
                  </a:p>
                </c:rich>
              </c:tx>
              <c:showLegendKey val="0"/>
              <c:showVal val="1"/>
              <c:showCatName val="0"/>
              <c:showSerName val="0"/>
              <c:showPercent val="0"/>
              <c:showBubbleSize val="0"/>
            </c:dLbl>
            <c:dLbl>
              <c:idx val="1"/>
              <c:layout>
                <c:manualLayout>
                  <c:x val="-3.3333333333333333E-2"/>
                  <c:y val="-2.2318608479024869E-2"/>
                </c:manualLayout>
              </c:layout>
              <c:tx>
                <c:rich>
                  <a:bodyPr/>
                  <a:lstStyle/>
                  <a:p>
                    <a:r>
                      <a:rPr lang="en-US"/>
                      <a:t>+ 3%</a:t>
                    </a:r>
                  </a:p>
                </c:rich>
              </c:tx>
              <c:showLegendKey val="0"/>
              <c:showVal val="1"/>
              <c:showCatName val="0"/>
              <c:showSerName val="0"/>
              <c:showPercent val="0"/>
              <c:showBubbleSize val="0"/>
            </c:dLbl>
            <c:dLbl>
              <c:idx val="2"/>
              <c:layout>
                <c:manualLayout>
                  <c:x val="-3.0555555555555555E-2"/>
                  <c:y val="-2.3148148148148147E-2"/>
                </c:manualLayout>
              </c:layout>
              <c:tx>
                <c:rich>
                  <a:bodyPr/>
                  <a:lstStyle/>
                  <a:p>
                    <a:r>
                      <a:rPr lang="en-US"/>
                      <a:t>+ 21%</a:t>
                    </a:r>
                  </a:p>
                </c:rich>
              </c:tx>
              <c:showLegendKey val="0"/>
              <c:showVal val="1"/>
              <c:showCatName val="0"/>
              <c:showSerName val="0"/>
              <c:showPercent val="0"/>
              <c:showBubbleSize val="0"/>
            </c:dLbl>
            <c:dLbl>
              <c:idx val="3"/>
              <c:layout>
                <c:manualLayout>
                  <c:x val="-3.888888888888889E-2"/>
                  <c:y val="-2.3148148148148147E-2"/>
                </c:manualLayout>
              </c:layout>
              <c:tx>
                <c:rich>
                  <a:bodyPr/>
                  <a:lstStyle/>
                  <a:p>
                    <a:r>
                      <a:rPr lang="en-US"/>
                      <a:t> + 17%</a:t>
                    </a:r>
                  </a:p>
                </c:rich>
              </c:tx>
              <c:showLegendKey val="0"/>
              <c:showVal val="1"/>
              <c:showCatName val="0"/>
              <c:showSerName val="0"/>
              <c:showPercent val="0"/>
              <c:showBubbleSize val="0"/>
            </c:dLbl>
            <c:showLegendKey val="0"/>
            <c:showVal val="1"/>
            <c:showCatName val="0"/>
            <c:showSerName val="0"/>
            <c:showPercent val="0"/>
            <c:showBubbleSize val="0"/>
            <c:showLeaderLines val="0"/>
          </c:dLbls>
          <c:cat>
            <c:strRef>
              <c:f>'f11.6'!$A$3:$A$6</c:f>
              <c:strCache>
                <c:ptCount val="4"/>
                <c:pt idx="0">
                  <c:v>Latin America and the Caribbean</c:v>
                </c:pt>
                <c:pt idx="1">
                  <c:v>Emerging Asia</c:v>
                </c:pt>
                <c:pt idx="2">
                  <c:v>Sub-Saharan Africa</c:v>
                </c:pt>
                <c:pt idx="3">
                  <c:v>Advanced Economies</c:v>
                </c:pt>
              </c:strCache>
            </c:strRef>
          </c:cat>
          <c:val>
            <c:numRef>
              <c:f>'f11.6'!$C$3:$C$6</c:f>
              <c:numCache>
                <c:formatCode>General</c:formatCode>
                <c:ptCount val="4"/>
                <c:pt idx="0">
                  <c:v>16.371200000000002</c:v>
                </c:pt>
                <c:pt idx="1">
                  <c:v>41.291800000000002</c:v>
                </c:pt>
                <c:pt idx="2">
                  <c:v>13.3873</c:v>
                </c:pt>
                <c:pt idx="3">
                  <c:v>49.1</c:v>
                </c:pt>
              </c:numCache>
            </c:numRef>
          </c:val>
        </c:ser>
        <c:dLbls>
          <c:showLegendKey val="0"/>
          <c:showVal val="0"/>
          <c:showCatName val="0"/>
          <c:showSerName val="0"/>
          <c:showPercent val="0"/>
          <c:showBubbleSize val="0"/>
        </c:dLbls>
        <c:gapWidth val="150"/>
        <c:axId val="338587008"/>
        <c:axId val="339221888"/>
      </c:barChart>
      <c:catAx>
        <c:axId val="338587008"/>
        <c:scaling>
          <c:orientation val="minMax"/>
        </c:scaling>
        <c:delete val="0"/>
        <c:axPos val="b"/>
        <c:majorTickMark val="out"/>
        <c:minorTickMark val="none"/>
        <c:tickLblPos val="nextTo"/>
        <c:crossAx val="339221888"/>
        <c:crosses val="autoZero"/>
        <c:auto val="1"/>
        <c:lblAlgn val="ctr"/>
        <c:lblOffset val="100"/>
        <c:noMultiLvlLbl val="0"/>
      </c:catAx>
      <c:valAx>
        <c:axId val="339221888"/>
        <c:scaling>
          <c:orientation val="minMax"/>
        </c:scaling>
        <c:delete val="0"/>
        <c:axPos val="l"/>
        <c:title>
          <c:tx>
            <c:rich>
              <a:bodyPr rot="-5400000" vert="horz"/>
              <a:lstStyle/>
              <a:p>
                <a:pPr>
                  <a:defRPr b="0"/>
                </a:pPr>
                <a:r>
                  <a:rPr lang="en-US" b="0"/>
                  <a:t>Percentage of adults</a:t>
                </a:r>
              </a:p>
            </c:rich>
          </c:tx>
          <c:layout/>
          <c:overlay val="0"/>
        </c:title>
        <c:numFmt formatCode="General" sourceLinked="1"/>
        <c:majorTickMark val="out"/>
        <c:minorTickMark val="none"/>
        <c:tickLblPos val="nextTo"/>
        <c:crossAx val="338587008"/>
        <c:crosses val="autoZero"/>
        <c:crossBetween val="between"/>
      </c:valAx>
    </c:plotArea>
    <c:legend>
      <c:legendPos val="b"/>
      <c:layout>
        <c:manualLayout>
          <c:xMode val="edge"/>
          <c:yMode val="edge"/>
          <c:x val="0.42893957486083473"/>
          <c:y val="0.76772169742019769"/>
          <c:w val="0.10989268366937437"/>
          <c:h val="3.6486911593677909E-2"/>
        </c:manualLayout>
      </c:layout>
      <c:overlay val="0"/>
    </c:legend>
    <c:plotVisOnly val="1"/>
    <c:dispBlanksAs val="gap"/>
    <c:showDLblsOverMax val="0"/>
  </c:chart>
  <c:spPr>
    <a:ln>
      <a:noFill/>
    </a:ln>
  </c:spPr>
  <c:txPr>
    <a:bodyPr/>
    <a:lstStyle/>
    <a:p>
      <a:pPr>
        <a:defRPr sz="1200">
          <a:latin typeface="Times New Roman" panose="02020603050405020304" pitchFamily="18" charset="0"/>
          <a:cs typeface="Times New Roman" panose="02020603050405020304" pitchFamily="18" charset="0"/>
        </a:defRPr>
      </a:pPr>
      <a:endParaRPr lang="en-US"/>
    </a:p>
  </c:txPr>
  <c:printSettings>
    <c:headerFooter/>
    <c:pageMargins b="0.75" l="0.7" r="0.7" t="0.75" header="0.3" footer="0.3"/>
    <c:pageSetup/>
  </c:printSettings>
  <c:userShapes r:id="rId1"/>
</c:chartSpace>
</file>

<file path=xl/charts/chart33.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a:lstStyle/>
          <a:p>
            <a:pPr>
              <a:defRPr sz="1200"/>
            </a:pPr>
            <a:r>
              <a:rPr lang="en-US" sz="1200"/>
              <a:t>a. Mobile accounts (as percentage of population over 15)</a:t>
            </a:r>
          </a:p>
        </c:rich>
      </c:tx>
      <c:layout/>
      <c:overlay val="1"/>
    </c:title>
    <c:autoTitleDeleted val="0"/>
    <c:plotArea>
      <c:layout>
        <c:manualLayout>
          <c:layoutTarget val="inner"/>
          <c:xMode val="edge"/>
          <c:yMode val="edge"/>
          <c:x val="9.6029305631288822E-2"/>
          <c:y val="5.1400554097404488E-2"/>
          <c:w val="0.85933169630397988"/>
          <c:h val="0.84688242709818751"/>
        </c:manualLayout>
      </c:layout>
      <c:scatterChart>
        <c:scatterStyle val="lineMarker"/>
        <c:varyColors val="0"/>
        <c:ser>
          <c:idx val="0"/>
          <c:order val="0"/>
          <c:tx>
            <c:strRef>
              <c:f>'f11.7'!$E$1</c:f>
              <c:strCache>
                <c:ptCount val="1"/>
                <c:pt idx="0">
                  <c:v>data379</c:v>
                </c:pt>
              </c:strCache>
            </c:strRef>
          </c:tx>
          <c:spPr>
            <a:ln w="28575">
              <a:noFill/>
            </a:ln>
          </c:spPr>
          <c:dLbls>
            <c:dLbl>
              <c:idx val="0"/>
              <c:layout/>
              <c:tx>
                <c:strRef>
                  <c:f>'f11.7'!$C$2</c:f>
                  <c:strCache>
                    <c:ptCount val="1"/>
                    <c:pt idx="0">
                      <c:v>ARG</c:v>
                    </c:pt>
                  </c:strCache>
                </c:strRef>
              </c:tx>
              <c:spPr/>
              <c:txPr>
                <a:bodyPr/>
                <a:lstStyle/>
                <a:p>
                  <a:pPr>
                    <a:defRPr sz="1100" b="0" i="0" u="none" strike="noStrike">
                      <a:latin typeface="Calibri"/>
                    </a:defRPr>
                  </a:pPr>
                  <a:endParaRPr lang="en-US"/>
                </a:p>
              </c:txPr>
              <c:dLblPos val="r"/>
              <c:showLegendKey val="0"/>
              <c:showVal val="1"/>
              <c:showCatName val="0"/>
              <c:showSerName val="0"/>
              <c:showPercent val="0"/>
              <c:showBubbleSize val="0"/>
            </c:dLbl>
            <c:dLbl>
              <c:idx val="1"/>
              <c:layout/>
              <c:tx>
                <c:strRef>
                  <c:f>'f11.7'!$C$3</c:f>
                  <c:strCache>
                    <c:ptCount val="1"/>
                  </c:strCache>
                </c:strRef>
              </c:tx>
              <c:spPr/>
              <c:txPr>
                <a:bodyPr/>
                <a:lstStyle/>
                <a:p>
                  <a:pPr>
                    <a:defRPr sz="1100" b="0" i="0" u="none" strike="noStrike">
                      <a:latin typeface="Calibri"/>
                    </a:defRPr>
                  </a:pPr>
                  <a:endParaRPr lang="en-US"/>
                </a:p>
              </c:txPr>
              <c:dLblPos val="r"/>
              <c:showLegendKey val="0"/>
              <c:showVal val="1"/>
              <c:showCatName val="0"/>
              <c:showSerName val="0"/>
              <c:showPercent val="0"/>
              <c:showBubbleSize val="0"/>
            </c:dLbl>
            <c:dLbl>
              <c:idx val="2"/>
              <c:layout/>
              <c:tx>
                <c:strRef>
                  <c:f>'f11.7'!$C$4</c:f>
                  <c:strCache>
                    <c:ptCount val="1"/>
                  </c:strCache>
                </c:strRef>
              </c:tx>
              <c:spPr/>
              <c:txPr>
                <a:bodyPr/>
                <a:lstStyle/>
                <a:p>
                  <a:pPr>
                    <a:defRPr sz="1100" b="0" i="0" u="none" strike="noStrike">
                      <a:latin typeface="Calibri"/>
                    </a:defRPr>
                  </a:pPr>
                  <a:endParaRPr lang="en-US"/>
                </a:p>
              </c:txPr>
              <c:dLblPos val="r"/>
              <c:showLegendKey val="0"/>
              <c:showVal val="1"/>
              <c:showCatName val="0"/>
              <c:showSerName val="0"/>
              <c:showPercent val="0"/>
              <c:showBubbleSize val="0"/>
            </c:dLbl>
            <c:dLbl>
              <c:idx val="3"/>
              <c:layout/>
              <c:tx>
                <c:strRef>
                  <c:f>'f11.7'!$C$5</c:f>
                  <c:strCache>
                    <c:ptCount val="1"/>
                  </c:strCache>
                </c:strRef>
              </c:tx>
              <c:spPr/>
              <c:txPr>
                <a:bodyPr/>
                <a:lstStyle/>
                <a:p>
                  <a:pPr>
                    <a:defRPr sz="1100" b="0" i="0" u="none" strike="noStrike">
                      <a:latin typeface="Calibri"/>
                    </a:defRPr>
                  </a:pPr>
                  <a:endParaRPr lang="en-US"/>
                </a:p>
              </c:txPr>
              <c:dLblPos val="r"/>
              <c:showLegendKey val="0"/>
              <c:showVal val="1"/>
              <c:showCatName val="0"/>
              <c:showSerName val="0"/>
              <c:showPercent val="0"/>
              <c:showBubbleSize val="0"/>
            </c:dLbl>
            <c:dLbl>
              <c:idx val="4"/>
              <c:layout/>
              <c:tx>
                <c:strRef>
                  <c:f>'f11.7'!$C$6</c:f>
                  <c:strCache>
                    <c:ptCount val="1"/>
                    <c:pt idx="0">
                      <c:v>BOL</c:v>
                    </c:pt>
                  </c:strCache>
                </c:strRef>
              </c:tx>
              <c:spPr/>
              <c:txPr>
                <a:bodyPr/>
                <a:lstStyle/>
                <a:p>
                  <a:pPr>
                    <a:defRPr sz="1100" b="0" i="0" u="none" strike="noStrike">
                      <a:latin typeface="Calibri"/>
                    </a:defRPr>
                  </a:pPr>
                  <a:endParaRPr lang="en-US"/>
                </a:p>
              </c:txPr>
              <c:dLblPos val="r"/>
              <c:showLegendKey val="0"/>
              <c:showVal val="1"/>
              <c:showCatName val="0"/>
              <c:showSerName val="0"/>
              <c:showPercent val="0"/>
              <c:showBubbleSize val="0"/>
            </c:dLbl>
            <c:dLbl>
              <c:idx val="5"/>
              <c:layout/>
              <c:tx>
                <c:strRef>
                  <c:f>'f11.7'!$C$7</c:f>
                  <c:strCache>
                    <c:ptCount val="1"/>
                    <c:pt idx="0">
                      <c:v>BRA</c:v>
                    </c:pt>
                  </c:strCache>
                </c:strRef>
              </c:tx>
              <c:spPr/>
              <c:txPr>
                <a:bodyPr/>
                <a:lstStyle/>
                <a:p>
                  <a:pPr>
                    <a:defRPr sz="1100" b="0" i="0" u="none" strike="noStrike">
                      <a:latin typeface="Calibri"/>
                    </a:defRPr>
                  </a:pPr>
                  <a:endParaRPr lang="en-US"/>
                </a:p>
              </c:txPr>
              <c:dLblPos val="r"/>
              <c:showLegendKey val="0"/>
              <c:showVal val="1"/>
              <c:showCatName val="0"/>
              <c:showSerName val="0"/>
              <c:showPercent val="0"/>
              <c:showBubbleSize val="0"/>
            </c:dLbl>
            <c:dLbl>
              <c:idx val="6"/>
              <c:layout/>
              <c:tx>
                <c:strRef>
                  <c:f>'f11.7'!$C$8</c:f>
                  <c:strCache>
                    <c:ptCount val="1"/>
                    <c:pt idx="0">
                      <c:v>CHL</c:v>
                    </c:pt>
                  </c:strCache>
                </c:strRef>
              </c:tx>
              <c:spPr/>
              <c:txPr>
                <a:bodyPr/>
                <a:lstStyle/>
                <a:p>
                  <a:pPr>
                    <a:defRPr sz="1100" b="0" i="0" u="none" strike="noStrike">
                      <a:latin typeface="Calibri"/>
                    </a:defRPr>
                  </a:pPr>
                  <a:endParaRPr lang="en-US"/>
                </a:p>
              </c:txPr>
              <c:dLblPos val="r"/>
              <c:showLegendKey val="0"/>
              <c:showVal val="1"/>
              <c:showCatName val="0"/>
              <c:showSerName val="0"/>
              <c:showPercent val="0"/>
              <c:showBubbleSize val="0"/>
            </c:dLbl>
            <c:dLbl>
              <c:idx val="7"/>
              <c:layout/>
              <c:tx>
                <c:strRef>
                  <c:f>'f11.7'!$C$9</c:f>
                  <c:strCache>
                    <c:ptCount val="1"/>
                  </c:strCache>
                </c:strRef>
              </c:tx>
              <c:spPr/>
              <c:txPr>
                <a:bodyPr/>
                <a:lstStyle/>
                <a:p>
                  <a:pPr>
                    <a:defRPr sz="1100" b="0" i="0" u="none" strike="noStrike">
                      <a:latin typeface="Calibri"/>
                    </a:defRPr>
                  </a:pPr>
                  <a:endParaRPr lang="en-US"/>
                </a:p>
              </c:txPr>
              <c:dLblPos val="r"/>
              <c:showLegendKey val="0"/>
              <c:showVal val="1"/>
              <c:showCatName val="0"/>
              <c:showSerName val="0"/>
              <c:showPercent val="0"/>
              <c:showBubbleSize val="0"/>
            </c:dLbl>
            <c:dLbl>
              <c:idx val="8"/>
              <c:layout/>
              <c:tx>
                <c:strRef>
                  <c:f>'f11.7'!$C$10</c:f>
                  <c:strCache>
                    <c:ptCount val="1"/>
                  </c:strCache>
                </c:strRef>
              </c:tx>
              <c:spPr/>
              <c:txPr>
                <a:bodyPr/>
                <a:lstStyle/>
                <a:p>
                  <a:pPr>
                    <a:defRPr sz="1100" b="0" i="0" u="none" strike="noStrike">
                      <a:latin typeface="Calibri"/>
                    </a:defRPr>
                  </a:pPr>
                  <a:endParaRPr lang="en-US"/>
                </a:p>
              </c:txPr>
              <c:dLblPos val="r"/>
              <c:showLegendKey val="0"/>
              <c:showVal val="1"/>
              <c:showCatName val="0"/>
              <c:showSerName val="0"/>
              <c:showPercent val="0"/>
              <c:showBubbleSize val="0"/>
            </c:dLbl>
            <c:dLbl>
              <c:idx val="9"/>
              <c:layout/>
              <c:tx>
                <c:strRef>
                  <c:f>'f11.7'!$C$11</c:f>
                  <c:strCache>
                    <c:ptCount val="1"/>
                    <c:pt idx="0">
                      <c:v>COL</c:v>
                    </c:pt>
                  </c:strCache>
                </c:strRef>
              </c:tx>
              <c:spPr/>
              <c:txPr>
                <a:bodyPr/>
                <a:lstStyle/>
                <a:p>
                  <a:pPr>
                    <a:defRPr sz="1100" b="0" i="0" u="none" strike="noStrike">
                      <a:latin typeface="Calibri"/>
                    </a:defRPr>
                  </a:pPr>
                  <a:endParaRPr lang="en-US"/>
                </a:p>
              </c:txPr>
              <c:dLblPos val="r"/>
              <c:showLegendKey val="0"/>
              <c:showVal val="1"/>
              <c:showCatName val="0"/>
              <c:showSerName val="0"/>
              <c:showPercent val="0"/>
              <c:showBubbleSize val="0"/>
            </c:dLbl>
            <c:dLbl>
              <c:idx val="10"/>
              <c:layout/>
              <c:tx>
                <c:strRef>
                  <c:f>'f11.7'!$C$12</c:f>
                  <c:strCache>
                    <c:ptCount val="1"/>
                    <c:pt idx="0">
                      <c:v>DOM</c:v>
                    </c:pt>
                  </c:strCache>
                </c:strRef>
              </c:tx>
              <c:spPr/>
              <c:txPr>
                <a:bodyPr/>
                <a:lstStyle/>
                <a:p>
                  <a:pPr>
                    <a:defRPr sz="1100" b="0" i="0" u="none" strike="noStrike">
                      <a:latin typeface="Calibri"/>
                    </a:defRPr>
                  </a:pPr>
                  <a:endParaRPr lang="en-US"/>
                </a:p>
              </c:txPr>
              <c:dLblPos val="r"/>
              <c:showLegendKey val="0"/>
              <c:showVal val="1"/>
              <c:showCatName val="0"/>
              <c:showSerName val="0"/>
              <c:showPercent val="0"/>
              <c:showBubbleSize val="0"/>
            </c:dLbl>
            <c:dLbl>
              <c:idx val="11"/>
              <c:layout/>
              <c:tx>
                <c:strRef>
                  <c:f>'f11.7'!$C$13</c:f>
                  <c:strCache>
                    <c:ptCount val="1"/>
                  </c:strCache>
                </c:strRef>
              </c:tx>
              <c:spPr/>
              <c:txPr>
                <a:bodyPr/>
                <a:lstStyle/>
                <a:p>
                  <a:pPr>
                    <a:defRPr sz="1100" b="0" i="0" u="none" strike="noStrike">
                      <a:latin typeface="Calibri"/>
                    </a:defRPr>
                  </a:pPr>
                  <a:endParaRPr lang="en-US"/>
                </a:p>
              </c:txPr>
              <c:dLblPos val="r"/>
              <c:showLegendKey val="0"/>
              <c:showVal val="1"/>
              <c:showCatName val="0"/>
              <c:showSerName val="0"/>
              <c:showPercent val="0"/>
              <c:showBubbleSize val="0"/>
            </c:dLbl>
            <c:dLbl>
              <c:idx val="12"/>
              <c:layout/>
              <c:tx>
                <c:strRef>
                  <c:f>'f11.7'!$C$14</c:f>
                  <c:strCache>
                    <c:ptCount val="1"/>
                  </c:strCache>
                </c:strRef>
              </c:tx>
              <c:spPr/>
              <c:txPr>
                <a:bodyPr/>
                <a:lstStyle/>
                <a:p>
                  <a:pPr>
                    <a:defRPr sz="1100" b="0" i="0" u="none" strike="noStrike">
                      <a:latin typeface="Calibri"/>
                    </a:defRPr>
                  </a:pPr>
                  <a:endParaRPr lang="en-US"/>
                </a:p>
              </c:txPr>
              <c:dLblPos val="r"/>
              <c:showLegendKey val="0"/>
              <c:showVal val="1"/>
              <c:showCatName val="0"/>
              <c:showSerName val="0"/>
              <c:showPercent val="0"/>
              <c:showBubbleSize val="0"/>
            </c:dLbl>
            <c:dLbl>
              <c:idx val="13"/>
              <c:layout/>
              <c:tx>
                <c:strRef>
                  <c:f>'f11.7'!$C$15</c:f>
                  <c:strCache>
                    <c:ptCount val="1"/>
                  </c:strCache>
                </c:strRef>
              </c:tx>
              <c:spPr/>
              <c:txPr>
                <a:bodyPr/>
                <a:lstStyle/>
                <a:p>
                  <a:pPr>
                    <a:defRPr sz="1100" b="0" i="0" u="none" strike="noStrike">
                      <a:latin typeface="Calibri"/>
                    </a:defRPr>
                  </a:pPr>
                  <a:endParaRPr lang="en-US"/>
                </a:p>
              </c:txPr>
              <c:dLblPos val="r"/>
              <c:showLegendKey val="0"/>
              <c:showVal val="1"/>
              <c:showCatName val="0"/>
              <c:showSerName val="0"/>
              <c:showPercent val="0"/>
              <c:showBubbleSize val="0"/>
            </c:dLbl>
            <c:dLbl>
              <c:idx val="14"/>
              <c:layout/>
              <c:tx>
                <c:strRef>
                  <c:f>'f11.7'!$C$16</c:f>
                  <c:strCache>
                    <c:ptCount val="1"/>
                    <c:pt idx="0">
                      <c:v>GTM</c:v>
                    </c:pt>
                  </c:strCache>
                </c:strRef>
              </c:tx>
              <c:spPr/>
              <c:txPr>
                <a:bodyPr/>
                <a:lstStyle/>
                <a:p>
                  <a:pPr>
                    <a:defRPr sz="1100" b="0" i="0" u="none" strike="noStrike">
                      <a:latin typeface="Calibri"/>
                    </a:defRPr>
                  </a:pPr>
                  <a:endParaRPr lang="en-US"/>
                </a:p>
              </c:txPr>
              <c:dLblPos val="r"/>
              <c:showLegendKey val="0"/>
              <c:showVal val="1"/>
              <c:showCatName val="0"/>
              <c:showSerName val="0"/>
              <c:showPercent val="0"/>
              <c:showBubbleSize val="0"/>
            </c:dLbl>
            <c:dLbl>
              <c:idx val="15"/>
              <c:layout/>
              <c:tx>
                <c:strRef>
                  <c:f>'f11.7'!$C$17</c:f>
                  <c:strCache>
                    <c:ptCount val="1"/>
                    <c:pt idx="0">
                      <c:v>HND</c:v>
                    </c:pt>
                  </c:strCache>
                </c:strRef>
              </c:tx>
              <c:spPr/>
              <c:txPr>
                <a:bodyPr/>
                <a:lstStyle/>
                <a:p>
                  <a:pPr>
                    <a:defRPr sz="1100" b="0" i="0" u="none" strike="noStrike">
                      <a:latin typeface="Calibri"/>
                    </a:defRPr>
                  </a:pPr>
                  <a:endParaRPr lang="en-US"/>
                </a:p>
              </c:txPr>
              <c:dLblPos val="r"/>
              <c:showLegendKey val="0"/>
              <c:showVal val="1"/>
              <c:showCatName val="0"/>
              <c:showSerName val="0"/>
              <c:showPercent val="0"/>
              <c:showBubbleSize val="0"/>
            </c:dLbl>
            <c:dLbl>
              <c:idx val="16"/>
              <c:layout/>
              <c:tx>
                <c:strRef>
                  <c:f>'f11.7'!$C$18</c:f>
                  <c:strCache>
                    <c:ptCount val="1"/>
                    <c:pt idx="0">
                      <c:v>HTI</c:v>
                    </c:pt>
                  </c:strCache>
                </c:strRef>
              </c:tx>
              <c:spPr/>
              <c:txPr>
                <a:bodyPr/>
                <a:lstStyle/>
                <a:p>
                  <a:pPr>
                    <a:defRPr sz="1100" b="0" i="0" u="none" strike="noStrike">
                      <a:latin typeface="Calibri"/>
                    </a:defRPr>
                  </a:pPr>
                  <a:endParaRPr lang="en-US"/>
                </a:p>
              </c:txPr>
              <c:dLblPos val="r"/>
              <c:showLegendKey val="0"/>
              <c:showVal val="1"/>
              <c:showCatName val="0"/>
              <c:showSerName val="0"/>
              <c:showPercent val="0"/>
              <c:showBubbleSize val="0"/>
            </c:dLbl>
            <c:dLbl>
              <c:idx val="17"/>
              <c:layout/>
              <c:tx>
                <c:strRef>
                  <c:f>'f11.7'!$C$19</c:f>
                  <c:strCache>
                    <c:ptCount val="1"/>
                  </c:strCache>
                </c:strRef>
              </c:tx>
              <c:spPr/>
              <c:txPr>
                <a:bodyPr/>
                <a:lstStyle/>
                <a:p>
                  <a:pPr>
                    <a:defRPr sz="1100" b="0" i="0" u="none" strike="noStrike">
                      <a:latin typeface="Calibri"/>
                    </a:defRPr>
                  </a:pPr>
                  <a:endParaRPr lang="en-US"/>
                </a:p>
              </c:txPr>
              <c:dLblPos val="r"/>
              <c:showLegendKey val="0"/>
              <c:showVal val="1"/>
              <c:showCatName val="0"/>
              <c:showSerName val="0"/>
              <c:showPercent val="0"/>
              <c:showBubbleSize val="0"/>
            </c:dLbl>
            <c:dLbl>
              <c:idx val="18"/>
              <c:layout/>
              <c:tx>
                <c:strRef>
                  <c:f>'f11.7'!$C$20</c:f>
                  <c:strCache>
                    <c:ptCount val="1"/>
                    <c:pt idx="0">
                      <c:v>JAM</c:v>
                    </c:pt>
                  </c:strCache>
                </c:strRef>
              </c:tx>
              <c:spPr/>
              <c:txPr>
                <a:bodyPr/>
                <a:lstStyle/>
                <a:p>
                  <a:pPr>
                    <a:defRPr sz="1100" b="0" i="0" u="none" strike="noStrike">
                      <a:latin typeface="Calibri"/>
                    </a:defRPr>
                  </a:pPr>
                  <a:endParaRPr lang="en-US"/>
                </a:p>
              </c:txPr>
              <c:dLblPos val="r"/>
              <c:showLegendKey val="0"/>
              <c:showVal val="1"/>
              <c:showCatName val="0"/>
              <c:showSerName val="0"/>
              <c:showPercent val="0"/>
              <c:showBubbleSize val="0"/>
            </c:dLbl>
            <c:dLbl>
              <c:idx val="19"/>
              <c:layout/>
              <c:tx>
                <c:strRef>
                  <c:f>'f11.7'!$C$21</c:f>
                  <c:strCache>
                    <c:ptCount val="1"/>
                  </c:strCache>
                </c:strRef>
              </c:tx>
              <c:spPr/>
              <c:txPr>
                <a:bodyPr/>
                <a:lstStyle/>
                <a:p>
                  <a:pPr>
                    <a:defRPr sz="1100" b="0" i="0" u="none" strike="noStrike">
                      <a:latin typeface="Calibri"/>
                    </a:defRPr>
                  </a:pPr>
                  <a:endParaRPr lang="en-US"/>
                </a:p>
              </c:txPr>
              <c:dLblPos val="r"/>
              <c:showLegendKey val="0"/>
              <c:showVal val="1"/>
              <c:showCatName val="0"/>
              <c:showSerName val="0"/>
              <c:showPercent val="0"/>
              <c:showBubbleSize val="0"/>
            </c:dLbl>
            <c:dLbl>
              <c:idx val="20"/>
              <c:layout/>
              <c:tx>
                <c:strRef>
                  <c:f>'f11.7'!$C$22</c:f>
                  <c:strCache>
                    <c:ptCount val="1"/>
                    <c:pt idx="0">
                      <c:v>MEX</c:v>
                    </c:pt>
                  </c:strCache>
                </c:strRef>
              </c:tx>
              <c:spPr/>
              <c:txPr>
                <a:bodyPr/>
                <a:lstStyle/>
                <a:p>
                  <a:pPr>
                    <a:defRPr sz="1100" b="0" i="0" u="none" strike="noStrike">
                      <a:latin typeface="Calibri"/>
                    </a:defRPr>
                  </a:pPr>
                  <a:endParaRPr lang="en-US"/>
                </a:p>
              </c:txPr>
              <c:dLblPos val="r"/>
              <c:showLegendKey val="0"/>
              <c:showVal val="1"/>
              <c:showCatName val="0"/>
              <c:showSerName val="0"/>
              <c:showPercent val="0"/>
              <c:showBubbleSize val="0"/>
            </c:dLbl>
            <c:dLbl>
              <c:idx val="21"/>
              <c:layout/>
              <c:tx>
                <c:strRef>
                  <c:f>'f11.7'!$C$23</c:f>
                  <c:strCache>
                    <c:ptCount val="1"/>
                  </c:strCache>
                </c:strRef>
              </c:tx>
              <c:spPr/>
              <c:txPr>
                <a:bodyPr/>
                <a:lstStyle/>
                <a:p>
                  <a:pPr>
                    <a:defRPr sz="1100" b="0" i="0" u="none" strike="noStrike">
                      <a:latin typeface="Calibri"/>
                    </a:defRPr>
                  </a:pPr>
                  <a:endParaRPr lang="en-US"/>
                </a:p>
              </c:txPr>
              <c:dLblPos val="r"/>
              <c:showLegendKey val="0"/>
              <c:showVal val="1"/>
              <c:showCatName val="0"/>
              <c:showSerName val="0"/>
              <c:showPercent val="0"/>
              <c:showBubbleSize val="0"/>
            </c:dLbl>
            <c:dLbl>
              <c:idx val="22"/>
              <c:layout/>
              <c:tx>
                <c:strRef>
                  <c:f>'f11.7'!$C$24</c:f>
                  <c:strCache>
                    <c:ptCount val="1"/>
                  </c:strCache>
                </c:strRef>
              </c:tx>
              <c:spPr/>
              <c:txPr>
                <a:bodyPr/>
                <a:lstStyle/>
                <a:p>
                  <a:pPr>
                    <a:defRPr sz="1100" b="0" i="0" u="none" strike="noStrike">
                      <a:latin typeface="Calibri"/>
                    </a:defRPr>
                  </a:pPr>
                  <a:endParaRPr lang="en-US"/>
                </a:p>
              </c:txPr>
              <c:dLblPos val="r"/>
              <c:showLegendKey val="0"/>
              <c:showVal val="1"/>
              <c:showCatName val="0"/>
              <c:showSerName val="0"/>
              <c:showPercent val="0"/>
              <c:showBubbleSize val="0"/>
            </c:dLbl>
            <c:dLbl>
              <c:idx val="23"/>
              <c:layout/>
              <c:tx>
                <c:strRef>
                  <c:f>'f11.7'!$C$25</c:f>
                  <c:strCache>
                    <c:ptCount val="1"/>
                  </c:strCache>
                </c:strRef>
              </c:tx>
              <c:spPr/>
              <c:txPr>
                <a:bodyPr/>
                <a:lstStyle/>
                <a:p>
                  <a:pPr>
                    <a:defRPr sz="1100" b="0" i="0" u="none" strike="noStrike">
                      <a:latin typeface="Calibri"/>
                    </a:defRPr>
                  </a:pPr>
                  <a:endParaRPr lang="en-US"/>
                </a:p>
              </c:txPr>
              <c:dLblPos val="r"/>
              <c:showLegendKey val="0"/>
              <c:showVal val="1"/>
              <c:showCatName val="0"/>
              <c:showSerName val="0"/>
              <c:showPercent val="0"/>
              <c:showBubbleSize val="0"/>
            </c:dLbl>
            <c:dLbl>
              <c:idx val="24"/>
              <c:layout/>
              <c:tx>
                <c:strRef>
                  <c:f>'f11.7'!$C$26</c:f>
                  <c:strCache>
                    <c:ptCount val="1"/>
                  </c:strCache>
                </c:strRef>
              </c:tx>
              <c:spPr/>
              <c:txPr>
                <a:bodyPr/>
                <a:lstStyle/>
                <a:p>
                  <a:pPr>
                    <a:defRPr sz="1100" b="0" i="0" u="none" strike="noStrike">
                      <a:latin typeface="Calibri"/>
                    </a:defRPr>
                  </a:pPr>
                  <a:endParaRPr lang="en-US"/>
                </a:p>
              </c:txPr>
              <c:dLblPos val="r"/>
              <c:showLegendKey val="0"/>
              <c:showVal val="1"/>
              <c:showCatName val="0"/>
              <c:showSerName val="0"/>
              <c:showPercent val="0"/>
              <c:showBubbleSize val="0"/>
            </c:dLbl>
            <c:dLbl>
              <c:idx val="25"/>
              <c:layout/>
              <c:tx>
                <c:strRef>
                  <c:f>'f11.7'!$C$27</c:f>
                  <c:strCache>
                    <c:ptCount val="1"/>
                  </c:strCache>
                </c:strRef>
              </c:tx>
              <c:spPr/>
              <c:txPr>
                <a:bodyPr/>
                <a:lstStyle/>
                <a:p>
                  <a:pPr>
                    <a:defRPr sz="1100" b="0" i="0" u="none" strike="noStrike">
                      <a:latin typeface="Calibri"/>
                    </a:defRPr>
                  </a:pPr>
                  <a:endParaRPr lang="en-US"/>
                </a:p>
              </c:txPr>
              <c:dLblPos val="r"/>
              <c:showLegendKey val="0"/>
              <c:showVal val="1"/>
              <c:showCatName val="0"/>
              <c:showSerName val="0"/>
              <c:showPercent val="0"/>
              <c:showBubbleSize val="0"/>
            </c:dLbl>
            <c:dLbl>
              <c:idx val="26"/>
              <c:layout/>
              <c:tx>
                <c:strRef>
                  <c:f>'f11.7'!$C$28</c:f>
                  <c:strCache>
                    <c:ptCount val="1"/>
                  </c:strCache>
                </c:strRef>
              </c:tx>
              <c:spPr/>
              <c:txPr>
                <a:bodyPr/>
                <a:lstStyle/>
                <a:p>
                  <a:pPr>
                    <a:defRPr sz="1100" b="0" i="0" u="none" strike="noStrike">
                      <a:latin typeface="Calibri"/>
                    </a:defRPr>
                  </a:pPr>
                  <a:endParaRPr lang="en-US"/>
                </a:p>
              </c:txPr>
              <c:dLblPos val="r"/>
              <c:showLegendKey val="0"/>
              <c:showVal val="1"/>
              <c:showCatName val="0"/>
              <c:showSerName val="0"/>
              <c:showPercent val="0"/>
              <c:showBubbleSize val="0"/>
            </c:dLbl>
            <c:dLbl>
              <c:idx val="27"/>
              <c:layout/>
              <c:tx>
                <c:strRef>
                  <c:f>'f11.7'!$C$29</c:f>
                  <c:strCache>
                    <c:ptCount val="1"/>
                  </c:strCache>
                </c:strRef>
              </c:tx>
              <c:spPr/>
              <c:txPr>
                <a:bodyPr/>
                <a:lstStyle/>
                <a:p>
                  <a:pPr>
                    <a:defRPr sz="1100" b="0" i="0" u="none" strike="noStrike">
                      <a:latin typeface="Calibri"/>
                    </a:defRPr>
                  </a:pPr>
                  <a:endParaRPr lang="en-US"/>
                </a:p>
              </c:txPr>
              <c:dLblPos val="r"/>
              <c:showLegendKey val="0"/>
              <c:showVal val="1"/>
              <c:showCatName val="0"/>
              <c:showSerName val="0"/>
              <c:showPercent val="0"/>
              <c:showBubbleSize val="0"/>
            </c:dLbl>
            <c:dLbl>
              <c:idx val="28"/>
              <c:layout/>
              <c:tx>
                <c:strRef>
                  <c:f>'f11.7'!$C$30</c:f>
                  <c:strCache>
                    <c:ptCount val="1"/>
                    <c:pt idx="0">
                      <c:v>NIC</c:v>
                    </c:pt>
                  </c:strCache>
                </c:strRef>
              </c:tx>
              <c:spPr/>
              <c:txPr>
                <a:bodyPr/>
                <a:lstStyle/>
                <a:p>
                  <a:pPr>
                    <a:defRPr sz="1100" b="0" i="0" u="none" strike="noStrike">
                      <a:latin typeface="Calibri"/>
                    </a:defRPr>
                  </a:pPr>
                  <a:endParaRPr lang="en-US"/>
                </a:p>
              </c:txPr>
              <c:dLblPos val="r"/>
              <c:showLegendKey val="0"/>
              <c:showVal val="1"/>
              <c:showCatName val="0"/>
              <c:showSerName val="0"/>
              <c:showPercent val="0"/>
              <c:showBubbleSize val="0"/>
            </c:dLbl>
            <c:dLbl>
              <c:idx val="29"/>
              <c:layout/>
              <c:tx>
                <c:strRef>
                  <c:f>'f11.7'!$C$31</c:f>
                  <c:strCache>
                    <c:ptCount val="1"/>
                    <c:pt idx="0">
                      <c:v>PAN</c:v>
                    </c:pt>
                  </c:strCache>
                </c:strRef>
              </c:tx>
              <c:spPr/>
              <c:txPr>
                <a:bodyPr/>
                <a:lstStyle/>
                <a:p>
                  <a:pPr>
                    <a:defRPr sz="1100" b="0" i="0" u="none" strike="noStrike">
                      <a:latin typeface="Calibri"/>
                    </a:defRPr>
                  </a:pPr>
                  <a:endParaRPr lang="en-US"/>
                </a:p>
              </c:txPr>
              <c:dLblPos val="r"/>
              <c:showLegendKey val="0"/>
              <c:showVal val="1"/>
              <c:showCatName val="0"/>
              <c:showSerName val="0"/>
              <c:showPercent val="0"/>
              <c:showBubbleSize val="0"/>
            </c:dLbl>
            <c:dLbl>
              <c:idx val="30"/>
              <c:layout/>
              <c:tx>
                <c:strRef>
                  <c:f>'f11.7'!$C$32</c:f>
                  <c:strCache>
                    <c:ptCount val="1"/>
                    <c:pt idx="0">
                      <c:v>PER</c:v>
                    </c:pt>
                  </c:strCache>
                </c:strRef>
              </c:tx>
              <c:spPr/>
              <c:txPr>
                <a:bodyPr/>
                <a:lstStyle/>
                <a:p>
                  <a:pPr>
                    <a:defRPr sz="1100" b="0" i="0" u="none" strike="noStrike">
                      <a:latin typeface="Calibri"/>
                    </a:defRPr>
                  </a:pPr>
                  <a:endParaRPr lang="en-US"/>
                </a:p>
              </c:txPr>
              <c:dLblPos val="r"/>
              <c:showLegendKey val="0"/>
              <c:showVal val="1"/>
              <c:showCatName val="0"/>
              <c:showSerName val="0"/>
              <c:showPercent val="0"/>
              <c:showBubbleSize val="0"/>
            </c:dLbl>
            <c:dLbl>
              <c:idx val="31"/>
              <c:layout/>
              <c:tx>
                <c:strRef>
                  <c:f>'f11.7'!$C$33</c:f>
                  <c:strCache>
                    <c:ptCount val="1"/>
                  </c:strCache>
                </c:strRef>
              </c:tx>
              <c:spPr/>
              <c:txPr>
                <a:bodyPr/>
                <a:lstStyle/>
                <a:p>
                  <a:pPr>
                    <a:defRPr sz="1100" b="0" i="0" u="none" strike="noStrike">
                      <a:latin typeface="Calibri"/>
                    </a:defRPr>
                  </a:pPr>
                  <a:endParaRPr lang="en-US"/>
                </a:p>
              </c:txPr>
              <c:dLblPos val="r"/>
              <c:showLegendKey val="0"/>
              <c:showVal val="1"/>
              <c:showCatName val="0"/>
              <c:showSerName val="0"/>
              <c:showPercent val="0"/>
              <c:showBubbleSize val="0"/>
            </c:dLbl>
            <c:dLbl>
              <c:idx val="32"/>
              <c:layout/>
              <c:tx>
                <c:strRef>
                  <c:f>'f11.7'!$C$34</c:f>
                  <c:strCache>
                    <c:ptCount val="1"/>
                  </c:strCache>
                </c:strRef>
              </c:tx>
              <c:spPr/>
              <c:txPr>
                <a:bodyPr/>
                <a:lstStyle/>
                <a:p>
                  <a:pPr>
                    <a:defRPr sz="1100" b="0" i="0" u="none" strike="noStrike">
                      <a:latin typeface="Calibri"/>
                    </a:defRPr>
                  </a:pPr>
                  <a:endParaRPr lang="en-US"/>
                </a:p>
              </c:txPr>
              <c:dLblPos val="r"/>
              <c:showLegendKey val="0"/>
              <c:showVal val="1"/>
              <c:showCatName val="0"/>
              <c:showSerName val="0"/>
              <c:showPercent val="0"/>
              <c:showBubbleSize val="0"/>
            </c:dLbl>
            <c:dLbl>
              <c:idx val="33"/>
              <c:layout/>
              <c:tx>
                <c:strRef>
                  <c:f>'f11.7'!$C$35</c:f>
                  <c:strCache>
                    <c:ptCount val="1"/>
                  </c:strCache>
                </c:strRef>
              </c:tx>
              <c:spPr/>
              <c:txPr>
                <a:bodyPr/>
                <a:lstStyle/>
                <a:p>
                  <a:pPr>
                    <a:defRPr sz="1100" b="0" i="0" u="none" strike="noStrike">
                      <a:latin typeface="Calibri"/>
                    </a:defRPr>
                  </a:pPr>
                  <a:endParaRPr lang="en-US"/>
                </a:p>
              </c:txPr>
              <c:dLblPos val="r"/>
              <c:showLegendKey val="0"/>
              <c:showVal val="1"/>
              <c:showCatName val="0"/>
              <c:showSerName val="0"/>
              <c:showPercent val="0"/>
              <c:showBubbleSize val="0"/>
            </c:dLbl>
            <c:dLbl>
              <c:idx val="34"/>
              <c:layout/>
              <c:tx>
                <c:strRef>
                  <c:f>'f11.7'!$C$36</c:f>
                  <c:strCache>
                    <c:ptCount val="1"/>
                    <c:pt idx="0">
                      <c:v>SLV</c:v>
                    </c:pt>
                  </c:strCache>
                </c:strRef>
              </c:tx>
              <c:spPr/>
              <c:txPr>
                <a:bodyPr/>
                <a:lstStyle/>
                <a:p>
                  <a:pPr>
                    <a:defRPr sz="1100" b="0" i="0" u="none" strike="noStrike">
                      <a:latin typeface="Calibri"/>
                    </a:defRPr>
                  </a:pPr>
                  <a:endParaRPr lang="en-US"/>
                </a:p>
              </c:txPr>
              <c:dLblPos val="r"/>
              <c:showLegendKey val="0"/>
              <c:showVal val="1"/>
              <c:showCatName val="0"/>
              <c:showSerName val="0"/>
              <c:showPercent val="0"/>
              <c:showBubbleSize val="0"/>
            </c:dLbl>
            <c:dLbl>
              <c:idx val="35"/>
              <c:layout/>
              <c:tx>
                <c:strRef>
                  <c:f>'f11.7'!$C$37</c:f>
                  <c:strCache>
                    <c:ptCount val="1"/>
                  </c:strCache>
                </c:strRef>
              </c:tx>
              <c:spPr/>
              <c:txPr>
                <a:bodyPr/>
                <a:lstStyle/>
                <a:p>
                  <a:pPr>
                    <a:defRPr sz="1100" b="0" i="0" u="none" strike="noStrike">
                      <a:latin typeface="Calibri"/>
                    </a:defRPr>
                  </a:pPr>
                  <a:endParaRPr lang="en-US"/>
                </a:p>
              </c:txPr>
              <c:dLblPos val="r"/>
              <c:showLegendKey val="0"/>
              <c:showVal val="1"/>
              <c:showCatName val="0"/>
              <c:showSerName val="0"/>
              <c:showPercent val="0"/>
              <c:showBubbleSize val="0"/>
            </c:dLbl>
            <c:dLbl>
              <c:idx val="36"/>
              <c:layout/>
              <c:tx>
                <c:strRef>
                  <c:f>'f11.7'!$C$38</c:f>
                  <c:strCache>
                    <c:ptCount val="1"/>
                  </c:strCache>
                </c:strRef>
              </c:tx>
              <c:spPr/>
              <c:txPr>
                <a:bodyPr/>
                <a:lstStyle/>
                <a:p>
                  <a:pPr>
                    <a:defRPr sz="1100" b="0" i="0" u="none" strike="noStrike">
                      <a:latin typeface="Calibri"/>
                    </a:defRPr>
                  </a:pPr>
                  <a:endParaRPr lang="en-US"/>
                </a:p>
              </c:txPr>
              <c:dLblPos val="r"/>
              <c:showLegendKey val="0"/>
              <c:showVal val="1"/>
              <c:showCatName val="0"/>
              <c:showSerName val="0"/>
              <c:showPercent val="0"/>
              <c:showBubbleSize val="0"/>
            </c:dLbl>
            <c:dLbl>
              <c:idx val="37"/>
              <c:layout/>
              <c:tx>
                <c:strRef>
                  <c:f>'f11.7'!$C$39</c:f>
                  <c:strCache>
                    <c:ptCount val="1"/>
                  </c:strCache>
                </c:strRef>
              </c:tx>
              <c:spPr/>
              <c:txPr>
                <a:bodyPr/>
                <a:lstStyle/>
                <a:p>
                  <a:pPr>
                    <a:defRPr sz="1100" b="0" i="0" u="none" strike="noStrike">
                      <a:latin typeface="Calibri"/>
                    </a:defRPr>
                  </a:pPr>
                  <a:endParaRPr lang="en-US"/>
                </a:p>
              </c:txPr>
              <c:dLblPos val="r"/>
              <c:showLegendKey val="0"/>
              <c:showVal val="1"/>
              <c:showCatName val="0"/>
              <c:showSerName val="0"/>
              <c:showPercent val="0"/>
              <c:showBubbleSize val="0"/>
            </c:dLbl>
            <c:dLbl>
              <c:idx val="38"/>
              <c:layout/>
              <c:tx>
                <c:strRef>
                  <c:f>'f11.7'!$C$40</c:f>
                  <c:strCache>
                    <c:ptCount val="1"/>
                    <c:pt idx="0">
                      <c:v>URY</c:v>
                    </c:pt>
                  </c:strCache>
                </c:strRef>
              </c:tx>
              <c:spPr/>
              <c:txPr>
                <a:bodyPr/>
                <a:lstStyle/>
                <a:p>
                  <a:pPr>
                    <a:defRPr sz="1100" b="0" i="0" u="none" strike="noStrike">
                      <a:latin typeface="Calibri"/>
                    </a:defRPr>
                  </a:pPr>
                  <a:endParaRPr lang="en-US"/>
                </a:p>
              </c:txPr>
              <c:dLblPos val="r"/>
              <c:showLegendKey val="0"/>
              <c:showVal val="1"/>
              <c:showCatName val="0"/>
              <c:showSerName val="0"/>
              <c:showPercent val="0"/>
              <c:showBubbleSize val="0"/>
            </c:dLbl>
            <c:dLbl>
              <c:idx val="39"/>
              <c:layout/>
              <c:tx>
                <c:strRef>
                  <c:f>'f11.7'!$C$41</c:f>
                  <c:strCache>
                    <c:ptCount val="1"/>
                    <c:pt idx="0">
                      <c:v>VEN</c:v>
                    </c:pt>
                  </c:strCache>
                </c:strRef>
              </c:tx>
              <c:spPr/>
              <c:txPr>
                <a:bodyPr/>
                <a:lstStyle/>
                <a:p>
                  <a:pPr>
                    <a:defRPr sz="1100" b="0" i="0" u="none" strike="noStrike">
                      <a:latin typeface="Calibri"/>
                    </a:defRPr>
                  </a:pPr>
                  <a:endParaRPr lang="en-US"/>
                </a:p>
              </c:txPr>
              <c:dLblPos val="r"/>
              <c:showLegendKey val="0"/>
              <c:showVal val="1"/>
              <c:showCatName val="0"/>
              <c:showSerName val="0"/>
              <c:showPercent val="0"/>
              <c:showBubbleSize val="0"/>
            </c:dLbl>
            <c:dLbl>
              <c:idx val="40"/>
              <c:layout/>
              <c:tx>
                <c:strRef>
                  <c:f>'f11.7'!$C$42</c:f>
                  <c:strCache>
                    <c:ptCount val="1"/>
                  </c:strCache>
                </c:strRef>
              </c:tx>
              <c:spPr/>
              <c:txPr>
                <a:bodyPr/>
                <a:lstStyle/>
                <a:p>
                  <a:pPr>
                    <a:defRPr sz="1100" b="0" i="0" u="none" strike="noStrike">
                      <a:latin typeface="Calibri"/>
                    </a:defRPr>
                  </a:pPr>
                  <a:endParaRPr lang="en-US"/>
                </a:p>
              </c:txPr>
              <c:dLblPos val="r"/>
              <c:showLegendKey val="0"/>
              <c:showVal val="1"/>
              <c:showCatName val="0"/>
              <c:showSerName val="0"/>
              <c:showPercent val="0"/>
              <c:showBubbleSize val="0"/>
            </c:dLbl>
            <c:dLbl>
              <c:idx val="41"/>
              <c:layout/>
              <c:tx>
                <c:strRef>
                  <c:f>'f11.7'!$C$43</c:f>
                  <c:strCache>
                    <c:ptCount val="1"/>
                  </c:strCache>
                </c:strRef>
              </c:tx>
              <c:spPr/>
              <c:txPr>
                <a:bodyPr/>
                <a:lstStyle/>
                <a:p>
                  <a:pPr>
                    <a:defRPr sz="1100" b="0" i="0" u="none" strike="noStrike">
                      <a:latin typeface="Calibri"/>
                    </a:defRPr>
                  </a:pPr>
                  <a:endParaRPr lang="en-US"/>
                </a:p>
              </c:txPr>
              <c:dLblPos val="r"/>
              <c:showLegendKey val="0"/>
              <c:showVal val="1"/>
              <c:showCatName val="0"/>
              <c:showSerName val="0"/>
              <c:showPercent val="0"/>
              <c:showBubbleSize val="0"/>
            </c:dLbl>
            <c:dLbl>
              <c:idx val="42"/>
              <c:layout/>
              <c:tx>
                <c:strRef>
                  <c:f>'f11.7'!$C$44</c:f>
                  <c:strCache>
                    <c:ptCount val="1"/>
                  </c:strCache>
                </c:strRef>
              </c:tx>
              <c:spPr/>
              <c:txPr>
                <a:bodyPr/>
                <a:lstStyle/>
                <a:p>
                  <a:pPr>
                    <a:defRPr sz="1100" b="0" i="0" u="none" strike="noStrike">
                      <a:latin typeface="Calibri"/>
                    </a:defRPr>
                  </a:pPr>
                  <a:endParaRPr lang="en-US"/>
                </a:p>
              </c:txPr>
              <c:dLblPos val="r"/>
              <c:showLegendKey val="0"/>
              <c:showVal val="1"/>
              <c:showCatName val="0"/>
              <c:showSerName val="0"/>
              <c:showPercent val="0"/>
              <c:showBubbleSize val="0"/>
            </c:dLbl>
            <c:dLbl>
              <c:idx val="43"/>
              <c:tx>
                <c:strRef>
                  <c:f>'f11.7'!$C$45</c:f>
                  <c:strCache>
                    <c:ptCount val="1"/>
                  </c:strCache>
                </c:strRef>
              </c:tx>
              <c:spPr/>
              <c:txPr>
                <a:bodyPr/>
                <a:lstStyle/>
                <a:p>
                  <a:pPr>
                    <a:defRPr sz="1100" b="0" i="0" u="none" strike="noStrike">
                      <a:latin typeface="Calibri"/>
                    </a:defRPr>
                  </a:pPr>
                  <a:endParaRPr lang="en-US"/>
                </a:p>
              </c:txPr>
              <c:dLblPos val="r"/>
              <c:showLegendKey val="0"/>
              <c:showVal val="1"/>
              <c:showCatName val="0"/>
              <c:showSerName val="0"/>
              <c:showPercent val="0"/>
              <c:showBubbleSize val="0"/>
            </c:dLbl>
            <c:dLbl>
              <c:idx val="44"/>
              <c:tx>
                <c:strRef>
                  <c:f>'f11.7'!$C$46</c:f>
                  <c:strCache>
                    <c:ptCount val="1"/>
                  </c:strCache>
                </c:strRef>
              </c:tx>
              <c:spPr/>
              <c:txPr>
                <a:bodyPr/>
                <a:lstStyle/>
                <a:p>
                  <a:pPr>
                    <a:defRPr sz="1100" b="0" i="0" u="none" strike="noStrike">
                      <a:latin typeface="Calibri"/>
                    </a:defRPr>
                  </a:pPr>
                  <a:endParaRPr lang="en-US"/>
                </a:p>
              </c:txPr>
              <c:dLblPos val="r"/>
              <c:showLegendKey val="0"/>
              <c:showVal val="1"/>
              <c:showCatName val="0"/>
              <c:showSerName val="0"/>
              <c:showPercent val="0"/>
              <c:showBubbleSize val="0"/>
            </c:dLbl>
            <c:dLbl>
              <c:idx val="45"/>
              <c:tx>
                <c:strRef>
                  <c:f>'f11.7'!$C$47</c:f>
                  <c:strCache>
                    <c:ptCount val="1"/>
                  </c:strCache>
                </c:strRef>
              </c:tx>
              <c:spPr/>
              <c:txPr>
                <a:bodyPr/>
                <a:lstStyle/>
                <a:p>
                  <a:pPr>
                    <a:defRPr sz="1100" b="0" i="0" u="none" strike="noStrike">
                      <a:latin typeface="Calibri"/>
                    </a:defRPr>
                  </a:pPr>
                  <a:endParaRPr lang="en-US"/>
                </a:p>
              </c:txPr>
              <c:dLblPos val="t"/>
              <c:showLegendKey val="0"/>
              <c:showVal val="1"/>
              <c:showCatName val="0"/>
              <c:showSerName val="0"/>
              <c:showPercent val="0"/>
              <c:showBubbleSize val="0"/>
            </c:dLbl>
            <c:dLbl>
              <c:idx val="46"/>
              <c:tx>
                <c:strRef>
                  <c:f>'f11.7'!$C$48</c:f>
                  <c:strCache>
                    <c:ptCount val="1"/>
                  </c:strCache>
                </c:strRef>
              </c:tx>
              <c:spPr/>
              <c:txPr>
                <a:bodyPr/>
                <a:lstStyle/>
                <a:p>
                  <a:pPr>
                    <a:defRPr sz="1100" b="0" i="0" u="none" strike="noStrike">
                      <a:latin typeface="Calibri"/>
                    </a:defRPr>
                  </a:pPr>
                  <a:endParaRPr lang="en-US"/>
                </a:p>
              </c:txPr>
              <c:dLblPos val="t"/>
              <c:showLegendKey val="0"/>
              <c:showVal val="1"/>
              <c:showCatName val="0"/>
              <c:showSerName val="0"/>
              <c:showPercent val="0"/>
              <c:showBubbleSize val="0"/>
            </c:dLbl>
            <c:dLbl>
              <c:idx val="47"/>
              <c:tx>
                <c:strRef>
                  <c:f>'f11.7'!$C$49</c:f>
                  <c:strCache>
                    <c:ptCount val="1"/>
                  </c:strCache>
                </c:strRef>
              </c:tx>
              <c:spPr/>
              <c:txPr>
                <a:bodyPr/>
                <a:lstStyle/>
                <a:p>
                  <a:pPr>
                    <a:defRPr sz="1100" b="0" i="0" u="none" strike="noStrike">
                      <a:latin typeface="Calibri"/>
                    </a:defRPr>
                  </a:pPr>
                  <a:endParaRPr lang="en-US"/>
                </a:p>
              </c:txPr>
              <c:dLblPos val="t"/>
              <c:showLegendKey val="0"/>
              <c:showVal val="1"/>
              <c:showCatName val="0"/>
              <c:showSerName val="0"/>
              <c:showPercent val="0"/>
              <c:showBubbleSize val="0"/>
            </c:dLbl>
            <c:dLblPos val="r"/>
            <c:showLegendKey val="0"/>
            <c:showVal val="1"/>
            <c:showCatName val="0"/>
            <c:showSerName val="0"/>
            <c:showPercent val="0"/>
            <c:showBubbleSize val="0"/>
            <c:showLeaderLines val="0"/>
          </c:dLbls>
          <c:xVal>
            <c:numRef>
              <c:f>'f11.7'!$D$2:$D$46</c:f>
              <c:numCache>
                <c:formatCode>General</c:formatCode>
                <c:ptCount val="45"/>
                <c:pt idx="0">
                  <c:v>1.137635</c:v>
                </c:pt>
                <c:pt idx="1">
                  <c:v>13.9666</c:v>
                </c:pt>
                <c:pt idx="2">
                  <c:v>10.420959999999999</c:v>
                </c:pt>
                <c:pt idx="3">
                  <c:v>12.5747</c:v>
                </c:pt>
                <c:pt idx="4">
                  <c:v>3.6616520000000001</c:v>
                </c:pt>
                <c:pt idx="5">
                  <c:v>1.064344</c:v>
                </c:pt>
                <c:pt idx="6">
                  <c:v>0.11957669999999999</c:v>
                </c:pt>
                <c:pt idx="7">
                  <c:v>6.2332799999999997</c:v>
                </c:pt>
                <c:pt idx="8">
                  <c:v>5.2313520000000002</c:v>
                </c:pt>
                <c:pt idx="9">
                  <c:v>-3.2203179999999998</c:v>
                </c:pt>
                <c:pt idx="10">
                  <c:v>-1.124811</c:v>
                </c:pt>
                <c:pt idx="11">
                  <c:v>5.4885580000000003</c:v>
                </c:pt>
                <c:pt idx="12">
                  <c:v>8.3316079999999992</c:v>
                </c:pt>
                <c:pt idx="13">
                  <c:v>10.58309</c:v>
                </c:pt>
                <c:pt idx="14">
                  <c:v>5.3179340000000002</c:v>
                </c:pt>
                <c:pt idx="15">
                  <c:v>6.0829490000000002</c:v>
                </c:pt>
                <c:pt idx="16">
                  <c:v>3.7712810000000001</c:v>
                </c:pt>
                <c:pt idx="17">
                  <c:v>9.1585819999999991</c:v>
                </c:pt>
                <c:pt idx="18">
                  <c:v>7.5369910000000004</c:v>
                </c:pt>
                <c:pt idx="19">
                  <c:v>9.1560839999999999</c:v>
                </c:pt>
                <c:pt idx="20">
                  <c:v>-0.40579670000000001</c:v>
                </c:pt>
                <c:pt idx="21">
                  <c:v>14.55433</c:v>
                </c:pt>
                <c:pt idx="22">
                  <c:v>4.0339280000000004</c:v>
                </c:pt>
                <c:pt idx="23">
                  <c:v>13.330030000000001</c:v>
                </c:pt>
                <c:pt idx="24">
                  <c:v>5.1818270000000002</c:v>
                </c:pt>
                <c:pt idx="25">
                  <c:v>10.729559999999999</c:v>
                </c:pt>
                <c:pt idx="26">
                  <c:v>13.82419</c:v>
                </c:pt>
                <c:pt idx="27">
                  <c:v>7.7515390000000002</c:v>
                </c:pt>
                <c:pt idx="28">
                  <c:v>7.1564649999999999</c:v>
                </c:pt>
                <c:pt idx="29">
                  <c:v>7.2254189999999996</c:v>
                </c:pt>
                <c:pt idx="30">
                  <c:v>-0.40165770000000001</c:v>
                </c:pt>
                <c:pt idx="31">
                  <c:v>10.737109999999999</c:v>
                </c:pt>
                <c:pt idx="32">
                  <c:v>10.245749999999999</c:v>
                </c:pt>
                <c:pt idx="33">
                  <c:v>5.5151380000000003</c:v>
                </c:pt>
                <c:pt idx="34">
                  <c:v>5.4254110000000004</c:v>
                </c:pt>
                <c:pt idx="35">
                  <c:v>12.51824</c:v>
                </c:pt>
                <c:pt idx="36">
                  <c:v>9.3416110000000003</c:v>
                </c:pt>
                <c:pt idx="37">
                  <c:v>12.55805</c:v>
                </c:pt>
                <c:pt idx="38">
                  <c:v>0.2719702</c:v>
                </c:pt>
                <c:pt idx="39">
                  <c:v>-1.9760899999999999</c:v>
                </c:pt>
                <c:pt idx="40">
                  <c:v>7.939438</c:v>
                </c:pt>
                <c:pt idx="41">
                  <c:v>8.0988260000000007</c:v>
                </c:pt>
                <c:pt idx="42">
                  <c:v>9.3003929999999997</c:v>
                </c:pt>
                <c:pt idx="43">
                  <c:v>20</c:v>
                </c:pt>
                <c:pt idx="44">
                  <c:v>0</c:v>
                </c:pt>
              </c:numCache>
            </c:numRef>
          </c:xVal>
          <c:yVal>
            <c:numRef>
              <c:f>'f11.7'!$E$2:$E$46</c:f>
              <c:numCache>
                <c:formatCode>General</c:formatCode>
                <c:ptCount val="45"/>
                <c:pt idx="0">
                  <c:v>0.43231999999999998</c:v>
                </c:pt>
                <c:pt idx="1">
                  <c:v>0.74638499999999997</c:v>
                </c:pt>
                <c:pt idx="2">
                  <c:v>2.0227300000000001</c:v>
                </c:pt>
                <c:pt idx="3">
                  <c:v>3.0809700000000002</c:v>
                </c:pt>
                <c:pt idx="4">
                  <c:v>2.7771400000000002</c:v>
                </c:pt>
                <c:pt idx="5">
                  <c:v>0.85774600000000001</c:v>
                </c:pt>
                <c:pt idx="6">
                  <c:v>3.7898499999999999</c:v>
                </c:pt>
                <c:pt idx="7">
                  <c:v>1.7966</c:v>
                </c:pt>
                <c:pt idx="8">
                  <c:v>1.9854499999999999</c:v>
                </c:pt>
                <c:pt idx="9">
                  <c:v>2.21244</c:v>
                </c:pt>
                <c:pt idx="10">
                  <c:v>2.31806</c:v>
                </c:pt>
                <c:pt idx="11">
                  <c:v>6.6484300000000003</c:v>
                </c:pt>
                <c:pt idx="12">
                  <c:v>13.006500000000001</c:v>
                </c:pt>
                <c:pt idx="13">
                  <c:v>1.47329</c:v>
                </c:pt>
                <c:pt idx="14">
                  <c:v>1.7702800000000001</c:v>
                </c:pt>
                <c:pt idx="15">
                  <c:v>3.4087000000000001</c:v>
                </c:pt>
                <c:pt idx="16">
                  <c:v>3.7826900000000001</c:v>
                </c:pt>
                <c:pt idx="17">
                  <c:v>0.44963199999999998</c:v>
                </c:pt>
                <c:pt idx="18">
                  <c:v>0.91650299999999996</c:v>
                </c:pt>
                <c:pt idx="19">
                  <c:v>4.35602</c:v>
                </c:pt>
                <c:pt idx="20">
                  <c:v>3.4240300000000001</c:v>
                </c:pt>
                <c:pt idx="21">
                  <c:v>11.6425</c:v>
                </c:pt>
                <c:pt idx="22">
                  <c:v>0.86433099999999996</c:v>
                </c:pt>
                <c:pt idx="23">
                  <c:v>3.8441000000000001</c:v>
                </c:pt>
                <c:pt idx="24">
                  <c:v>2.8302100000000001</c:v>
                </c:pt>
                <c:pt idx="25">
                  <c:v>10.3591</c:v>
                </c:pt>
                <c:pt idx="26">
                  <c:v>3.8526600000000002</c:v>
                </c:pt>
                <c:pt idx="27">
                  <c:v>2.2949600000000001</c:v>
                </c:pt>
                <c:pt idx="28">
                  <c:v>1.0537700000000001</c:v>
                </c:pt>
                <c:pt idx="29">
                  <c:v>1.5579499999999999</c:v>
                </c:pt>
                <c:pt idx="30">
                  <c:v>0</c:v>
                </c:pt>
                <c:pt idx="31">
                  <c:v>18.0977</c:v>
                </c:pt>
                <c:pt idx="32">
                  <c:v>6.1883600000000003</c:v>
                </c:pt>
                <c:pt idx="33">
                  <c:v>6.1494600000000004</c:v>
                </c:pt>
                <c:pt idx="34">
                  <c:v>4.5567900000000003</c:v>
                </c:pt>
                <c:pt idx="35">
                  <c:v>5.7501100000000003</c:v>
                </c:pt>
                <c:pt idx="36">
                  <c:v>1.41004</c:v>
                </c:pt>
                <c:pt idx="37">
                  <c:v>1.3012699999999999</c:v>
                </c:pt>
                <c:pt idx="38">
                  <c:v>1.23343</c:v>
                </c:pt>
                <c:pt idx="39">
                  <c:v>2.9790700000000001</c:v>
                </c:pt>
                <c:pt idx="40">
                  <c:v>14.4282</c:v>
                </c:pt>
                <c:pt idx="41">
                  <c:v>9.2086600000000001</c:v>
                </c:pt>
                <c:pt idx="42">
                  <c:v>12.1143</c:v>
                </c:pt>
              </c:numCache>
            </c:numRef>
          </c:yVal>
          <c:smooth val="0"/>
        </c:ser>
        <c:ser>
          <c:idx val="1"/>
          <c:order val="1"/>
          <c:tx>
            <c:strRef>
              <c:f>'f11.7'!$F$1</c:f>
              <c:strCache>
                <c:ptCount val="1"/>
              </c:strCache>
            </c:strRef>
          </c:tx>
          <c:spPr>
            <a:ln w="19050">
              <a:solidFill>
                <a:schemeClr val="tx1"/>
              </a:solidFill>
              <a:prstDash val="dash"/>
            </a:ln>
          </c:spPr>
          <c:marker>
            <c:symbol val="none"/>
          </c:marker>
          <c:dPt>
            <c:idx val="44"/>
            <c:bubble3D val="0"/>
            <c:spPr>
              <a:ln w="15875">
                <a:solidFill>
                  <a:schemeClr val="tx1"/>
                </a:solidFill>
                <a:prstDash val="dash"/>
              </a:ln>
            </c:spPr>
          </c:dPt>
          <c:xVal>
            <c:numRef>
              <c:f>'f11.7'!$D$2:$D$46</c:f>
              <c:numCache>
                <c:formatCode>General</c:formatCode>
                <c:ptCount val="45"/>
                <c:pt idx="0">
                  <c:v>1.137635</c:v>
                </c:pt>
                <c:pt idx="1">
                  <c:v>13.9666</c:v>
                </c:pt>
                <c:pt idx="2">
                  <c:v>10.420959999999999</c:v>
                </c:pt>
                <c:pt idx="3">
                  <c:v>12.5747</c:v>
                </c:pt>
                <c:pt idx="4">
                  <c:v>3.6616520000000001</c:v>
                </c:pt>
                <c:pt idx="5">
                  <c:v>1.064344</c:v>
                </c:pt>
                <c:pt idx="6">
                  <c:v>0.11957669999999999</c:v>
                </c:pt>
                <c:pt idx="7">
                  <c:v>6.2332799999999997</c:v>
                </c:pt>
                <c:pt idx="8">
                  <c:v>5.2313520000000002</c:v>
                </c:pt>
                <c:pt idx="9">
                  <c:v>-3.2203179999999998</c:v>
                </c:pt>
                <c:pt idx="10">
                  <c:v>-1.124811</c:v>
                </c:pt>
                <c:pt idx="11">
                  <c:v>5.4885580000000003</c:v>
                </c:pt>
                <c:pt idx="12">
                  <c:v>8.3316079999999992</c:v>
                </c:pt>
                <c:pt idx="13">
                  <c:v>10.58309</c:v>
                </c:pt>
                <c:pt idx="14">
                  <c:v>5.3179340000000002</c:v>
                </c:pt>
                <c:pt idx="15">
                  <c:v>6.0829490000000002</c:v>
                </c:pt>
                <c:pt idx="16">
                  <c:v>3.7712810000000001</c:v>
                </c:pt>
                <c:pt idx="17">
                  <c:v>9.1585819999999991</c:v>
                </c:pt>
                <c:pt idx="18">
                  <c:v>7.5369910000000004</c:v>
                </c:pt>
                <c:pt idx="19">
                  <c:v>9.1560839999999999</c:v>
                </c:pt>
                <c:pt idx="20">
                  <c:v>-0.40579670000000001</c:v>
                </c:pt>
                <c:pt idx="21">
                  <c:v>14.55433</c:v>
                </c:pt>
                <c:pt idx="22">
                  <c:v>4.0339280000000004</c:v>
                </c:pt>
                <c:pt idx="23">
                  <c:v>13.330030000000001</c:v>
                </c:pt>
                <c:pt idx="24">
                  <c:v>5.1818270000000002</c:v>
                </c:pt>
                <c:pt idx="25">
                  <c:v>10.729559999999999</c:v>
                </c:pt>
                <c:pt idx="26">
                  <c:v>13.82419</c:v>
                </c:pt>
                <c:pt idx="27">
                  <c:v>7.7515390000000002</c:v>
                </c:pt>
                <c:pt idx="28">
                  <c:v>7.1564649999999999</c:v>
                </c:pt>
                <c:pt idx="29">
                  <c:v>7.2254189999999996</c:v>
                </c:pt>
                <c:pt idx="30">
                  <c:v>-0.40165770000000001</c:v>
                </c:pt>
                <c:pt idx="31">
                  <c:v>10.737109999999999</c:v>
                </c:pt>
                <c:pt idx="32">
                  <c:v>10.245749999999999</c:v>
                </c:pt>
                <c:pt idx="33">
                  <c:v>5.5151380000000003</c:v>
                </c:pt>
                <c:pt idx="34">
                  <c:v>5.4254110000000004</c:v>
                </c:pt>
                <c:pt idx="35">
                  <c:v>12.51824</c:v>
                </c:pt>
                <c:pt idx="36">
                  <c:v>9.3416110000000003</c:v>
                </c:pt>
                <c:pt idx="37">
                  <c:v>12.55805</c:v>
                </c:pt>
                <c:pt idx="38">
                  <c:v>0.2719702</c:v>
                </c:pt>
                <c:pt idx="39">
                  <c:v>-1.9760899999999999</c:v>
                </c:pt>
                <c:pt idx="40">
                  <c:v>7.939438</c:v>
                </c:pt>
                <c:pt idx="41">
                  <c:v>8.0988260000000007</c:v>
                </c:pt>
                <c:pt idx="42">
                  <c:v>9.3003929999999997</c:v>
                </c:pt>
                <c:pt idx="43">
                  <c:v>20</c:v>
                </c:pt>
                <c:pt idx="44">
                  <c:v>0</c:v>
                </c:pt>
              </c:numCache>
            </c:numRef>
          </c:xVal>
          <c:yVal>
            <c:numRef>
              <c:f>'f11.7'!$F$2:$F$46</c:f>
              <c:numCache>
                <c:formatCode>General</c:formatCode>
                <c:ptCount val="45"/>
                <c:pt idx="43">
                  <c:v>20</c:v>
                </c:pt>
                <c:pt idx="44">
                  <c:v>0</c:v>
                </c:pt>
              </c:numCache>
            </c:numRef>
          </c:yVal>
          <c:smooth val="0"/>
        </c:ser>
        <c:dLbls>
          <c:showLegendKey val="0"/>
          <c:showVal val="0"/>
          <c:showCatName val="0"/>
          <c:showSerName val="0"/>
          <c:showPercent val="0"/>
          <c:showBubbleSize val="0"/>
        </c:dLbls>
        <c:axId val="529654144"/>
        <c:axId val="529656064"/>
      </c:scatterChart>
      <c:valAx>
        <c:axId val="529654144"/>
        <c:scaling>
          <c:orientation val="minMax"/>
          <c:max val="20"/>
        </c:scaling>
        <c:delete val="0"/>
        <c:axPos val="b"/>
        <c:title>
          <c:tx>
            <c:rich>
              <a:bodyPr/>
              <a:lstStyle/>
              <a:p>
                <a:pPr>
                  <a:defRPr b="0"/>
                </a:pPr>
                <a:r>
                  <a:rPr lang="en-US" b="0"/>
                  <a:t>Predicted</a:t>
                </a:r>
              </a:p>
            </c:rich>
          </c:tx>
          <c:layout/>
          <c:overlay val="0"/>
        </c:title>
        <c:numFmt formatCode="General" sourceLinked="1"/>
        <c:majorTickMark val="out"/>
        <c:minorTickMark val="none"/>
        <c:tickLblPos val="low"/>
        <c:crossAx val="529656064"/>
        <c:crossesAt val="-5"/>
        <c:crossBetween val="midCat"/>
      </c:valAx>
      <c:valAx>
        <c:axId val="529656064"/>
        <c:scaling>
          <c:orientation val="minMax"/>
          <c:max val="20"/>
          <c:min val="-1"/>
        </c:scaling>
        <c:delete val="0"/>
        <c:axPos val="l"/>
        <c:title>
          <c:tx>
            <c:rich>
              <a:bodyPr rot="-5400000" vert="horz"/>
              <a:lstStyle/>
              <a:p>
                <a:pPr>
                  <a:defRPr b="0"/>
                </a:pPr>
                <a:r>
                  <a:rPr lang="en-US" b="0"/>
                  <a:t>Observed</a:t>
                </a:r>
              </a:p>
            </c:rich>
          </c:tx>
          <c:layout/>
          <c:overlay val="0"/>
        </c:title>
        <c:numFmt formatCode="General" sourceLinked="1"/>
        <c:majorTickMark val="out"/>
        <c:minorTickMark val="none"/>
        <c:tickLblPos val="low"/>
        <c:crossAx val="529654144"/>
        <c:crossesAt val="-5"/>
        <c:crossBetween val="midCat"/>
      </c:valAx>
    </c:plotArea>
    <c:plotVisOnly val="1"/>
    <c:dispBlanksAs val="gap"/>
    <c:showDLblsOverMax val="0"/>
  </c:chart>
  <c:spPr>
    <a:ln>
      <a:noFill/>
    </a:ln>
  </c:spPr>
  <c:txPr>
    <a:bodyPr/>
    <a:lstStyle/>
    <a:p>
      <a:pPr>
        <a:defRPr sz="1200">
          <a:latin typeface="Times New Roman" panose="02020603050405020304" pitchFamily="18" charset="0"/>
          <a:cs typeface="Times New Roman" panose="02020603050405020304" pitchFamily="18" charset="0"/>
        </a:defRPr>
      </a:pPr>
      <a:endParaRPr lang="en-US"/>
    </a:p>
  </c:txPr>
  <c:printSettings>
    <c:headerFooter/>
    <c:pageMargins b="0.75" l="0.7" r="0.7" t="0.75" header="0.3" footer="0.3"/>
    <c:pageSetup/>
  </c:printSettings>
</c:chartSpace>
</file>

<file path=xl/charts/chart34.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a:lstStyle/>
          <a:p>
            <a:pPr>
              <a:defRPr sz="1200"/>
            </a:pPr>
            <a:r>
              <a:rPr lang="en-US" sz="1200"/>
              <a:t>b. Received domestic remittances through a mobile phone (as percentage of recipients of remittances over 15)</a:t>
            </a:r>
          </a:p>
        </c:rich>
      </c:tx>
      <c:layout/>
      <c:overlay val="1"/>
    </c:title>
    <c:autoTitleDeleted val="0"/>
    <c:plotArea>
      <c:layout>
        <c:manualLayout>
          <c:layoutTarget val="inner"/>
          <c:xMode val="edge"/>
          <c:yMode val="edge"/>
          <c:x val="0.10210346575996182"/>
          <c:y val="5.1400554097404488E-2"/>
          <c:w val="0.85325772488666185"/>
          <c:h val="0.85321359783816297"/>
        </c:manualLayout>
      </c:layout>
      <c:scatterChart>
        <c:scatterStyle val="lineMarker"/>
        <c:varyColors val="0"/>
        <c:ser>
          <c:idx val="0"/>
          <c:order val="0"/>
          <c:tx>
            <c:strRef>
              <c:f>'f11.7'!$E$1</c:f>
              <c:strCache>
                <c:ptCount val="1"/>
                <c:pt idx="0">
                  <c:v>data379</c:v>
                </c:pt>
              </c:strCache>
            </c:strRef>
          </c:tx>
          <c:spPr>
            <a:ln w="28575">
              <a:noFill/>
            </a:ln>
          </c:spPr>
          <c:dLbls>
            <c:dLbl>
              <c:idx val="0"/>
              <c:tx>
                <c:strRef>
                  <c:f>'f11.7'!$C$51</c:f>
                  <c:strCache>
                    <c:ptCount val="1"/>
                    <c:pt idx="0">
                      <c:v>ARG</c:v>
                    </c:pt>
                  </c:strCache>
                </c:strRef>
              </c:tx>
              <c:spPr/>
              <c:txPr>
                <a:bodyPr/>
                <a:lstStyle/>
                <a:p>
                  <a:pPr>
                    <a:defRPr sz="1100" b="0" i="0" u="none" strike="noStrike">
                      <a:latin typeface="Calibri"/>
                    </a:defRPr>
                  </a:pPr>
                  <a:endParaRPr lang="en-US"/>
                </a:p>
              </c:txPr>
              <c:dLblPos val="r"/>
              <c:showLegendKey val="0"/>
              <c:showVal val="1"/>
              <c:showCatName val="0"/>
              <c:showSerName val="0"/>
              <c:showPercent val="0"/>
              <c:showBubbleSize val="0"/>
            </c:dLbl>
            <c:dLbl>
              <c:idx val="1"/>
              <c:layout/>
              <c:tx>
                <c:strRef>
                  <c:f>'f11.7'!$C$52</c:f>
                  <c:strCache>
                    <c:ptCount val="1"/>
                  </c:strCache>
                </c:strRef>
              </c:tx>
              <c:spPr/>
              <c:txPr>
                <a:bodyPr/>
                <a:lstStyle/>
                <a:p>
                  <a:pPr>
                    <a:defRPr sz="1100" b="0" i="0" u="none" strike="noStrike">
                      <a:latin typeface="Calibri"/>
                    </a:defRPr>
                  </a:pPr>
                  <a:endParaRPr lang="en-US"/>
                </a:p>
              </c:txPr>
              <c:dLblPos val="r"/>
              <c:showLegendKey val="0"/>
              <c:showVal val="1"/>
              <c:showCatName val="0"/>
              <c:showSerName val="0"/>
              <c:showPercent val="0"/>
              <c:showBubbleSize val="0"/>
            </c:dLbl>
            <c:dLbl>
              <c:idx val="2"/>
              <c:layout/>
              <c:tx>
                <c:strRef>
                  <c:f>'f11.7'!$C$53</c:f>
                  <c:strCache>
                    <c:ptCount val="1"/>
                  </c:strCache>
                </c:strRef>
              </c:tx>
              <c:spPr/>
              <c:txPr>
                <a:bodyPr/>
                <a:lstStyle/>
                <a:p>
                  <a:pPr>
                    <a:defRPr sz="1100" b="0" i="0" u="none" strike="noStrike">
                      <a:latin typeface="Calibri"/>
                    </a:defRPr>
                  </a:pPr>
                  <a:endParaRPr lang="en-US"/>
                </a:p>
              </c:txPr>
              <c:dLblPos val="r"/>
              <c:showLegendKey val="0"/>
              <c:showVal val="1"/>
              <c:showCatName val="0"/>
              <c:showSerName val="0"/>
              <c:showPercent val="0"/>
              <c:showBubbleSize val="0"/>
            </c:dLbl>
            <c:dLbl>
              <c:idx val="3"/>
              <c:layout/>
              <c:tx>
                <c:strRef>
                  <c:f>'f11.7'!$C$54</c:f>
                  <c:strCache>
                    <c:ptCount val="1"/>
                  </c:strCache>
                </c:strRef>
              </c:tx>
              <c:spPr/>
              <c:txPr>
                <a:bodyPr/>
                <a:lstStyle/>
                <a:p>
                  <a:pPr>
                    <a:defRPr sz="1100" b="0" i="0" u="none" strike="noStrike">
                      <a:latin typeface="Calibri"/>
                    </a:defRPr>
                  </a:pPr>
                  <a:endParaRPr lang="en-US"/>
                </a:p>
              </c:txPr>
              <c:dLblPos val="r"/>
              <c:showLegendKey val="0"/>
              <c:showVal val="1"/>
              <c:showCatName val="0"/>
              <c:showSerName val="0"/>
              <c:showPercent val="0"/>
              <c:showBubbleSize val="0"/>
            </c:dLbl>
            <c:dLbl>
              <c:idx val="4"/>
              <c:layout/>
              <c:tx>
                <c:strRef>
                  <c:f>'f11.7'!$C$55</c:f>
                  <c:strCache>
                    <c:ptCount val="1"/>
                    <c:pt idx="0">
                      <c:v>BOL</c:v>
                    </c:pt>
                  </c:strCache>
                </c:strRef>
              </c:tx>
              <c:spPr/>
              <c:txPr>
                <a:bodyPr/>
                <a:lstStyle/>
                <a:p>
                  <a:pPr>
                    <a:defRPr sz="1100" b="0" i="0" u="none" strike="noStrike">
                      <a:latin typeface="Calibri"/>
                    </a:defRPr>
                  </a:pPr>
                  <a:endParaRPr lang="en-US"/>
                </a:p>
              </c:txPr>
              <c:dLblPos val="r"/>
              <c:showLegendKey val="0"/>
              <c:showVal val="1"/>
              <c:showCatName val="0"/>
              <c:showSerName val="0"/>
              <c:showPercent val="0"/>
              <c:showBubbleSize val="0"/>
            </c:dLbl>
            <c:dLbl>
              <c:idx val="5"/>
              <c:layout/>
              <c:tx>
                <c:strRef>
                  <c:f>'f11.7'!$C$56</c:f>
                  <c:strCache>
                    <c:ptCount val="1"/>
                  </c:strCache>
                </c:strRef>
              </c:tx>
              <c:spPr/>
              <c:txPr>
                <a:bodyPr/>
                <a:lstStyle/>
                <a:p>
                  <a:pPr>
                    <a:defRPr sz="1100" b="0" i="0" u="none" strike="noStrike">
                      <a:latin typeface="Calibri"/>
                    </a:defRPr>
                  </a:pPr>
                  <a:endParaRPr lang="en-US"/>
                </a:p>
              </c:txPr>
              <c:dLblPos val="r"/>
              <c:showLegendKey val="0"/>
              <c:showVal val="1"/>
              <c:showCatName val="0"/>
              <c:showSerName val="0"/>
              <c:showPercent val="0"/>
              <c:showBubbleSize val="0"/>
            </c:dLbl>
            <c:dLbl>
              <c:idx val="6"/>
              <c:tx>
                <c:strRef>
                  <c:f>'f11.7'!$C$57</c:f>
                  <c:strCache>
                    <c:ptCount val="1"/>
                    <c:pt idx="0">
                      <c:v>CHL</c:v>
                    </c:pt>
                  </c:strCache>
                </c:strRef>
              </c:tx>
              <c:spPr/>
              <c:txPr>
                <a:bodyPr/>
                <a:lstStyle/>
                <a:p>
                  <a:pPr>
                    <a:defRPr sz="1100" b="0" i="0" u="none" strike="noStrike">
                      <a:latin typeface="Calibri"/>
                    </a:defRPr>
                  </a:pPr>
                  <a:endParaRPr lang="en-US"/>
                </a:p>
              </c:txPr>
              <c:dLblPos val="r"/>
              <c:showLegendKey val="0"/>
              <c:showVal val="1"/>
              <c:showCatName val="0"/>
              <c:showSerName val="0"/>
              <c:showPercent val="0"/>
              <c:showBubbleSize val="0"/>
            </c:dLbl>
            <c:dLbl>
              <c:idx val="7"/>
              <c:layout/>
              <c:tx>
                <c:strRef>
                  <c:f>'f11.7'!$C$58</c:f>
                  <c:strCache>
                    <c:ptCount val="1"/>
                  </c:strCache>
                </c:strRef>
              </c:tx>
              <c:spPr/>
              <c:txPr>
                <a:bodyPr/>
                <a:lstStyle/>
                <a:p>
                  <a:pPr>
                    <a:defRPr sz="1100" b="0" i="0" u="none" strike="noStrike">
                      <a:latin typeface="Calibri"/>
                    </a:defRPr>
                  </a:pPr>
                  <a:endParaRPr lang="en-US"/>
                </a:p>
              </c:txPr>
              <c:dLblPos val="r"/>
              <c:showLegendKey val="0"/>
              <c:showVal val="1"/>
              <c:showCatName val="0"/>
              <c:showSerName val="0"/>
              <c:showPercent val="0"/>
              <c:showBubbleSize val="0"/>
            </c:dLbl>
            <c:dLbl>
              <c:idx val="8"/>
              <c:layout/>
              <c:tx>
                <c:strRef>
                  <c:f>'f11.7'!$C$59</c:f>
                  <c:strCache>
                    <c:ptCount val="1"/>
                  </c:strCache>
                </c:strRef>
              </c:tx>
              <c:spPr/>
              <c:txPr>
                <a:bodyPr/>
                <a:lstStyle/>
                <a:p>
                  <a:pPr>
                    <a:defRPr sz="1100" b="0" i="0" u="none" strike="noStrike">
                      <a:latin typeface="Calibri"/>
                    </a:defRPr>
                  </a:pPr>
                  <a:endParaRPr lang="en-US"/>
                </a:p>
              </c:txPr>
              <c:dLblPos val="r"/>
              <c:showLegendKey val="0"/>
              <c:showVal val="1"/>
              <c:showCatName val="0"/>
              <c:showSerName val="0"/>
              <c:showPercent val="0"/>
              <c:showBubbleSize val="0"/>
            </c:dLbl>
            <c:dLbl>
              <c:idx val="9"/>
              <c:layout/>
              <c:tx>
                <c:strRef>
                  <c:f>'f11.7'!$C$60</c:f>
                  <c:strCache>
                    <c:ptCount val="1"/>
                    <c:pt idx="0">
                      <c:v>COL</c:v>
                    </c:pt>
                  </c:strCache>
                </c:strRef>
              </c:tx>
              <c:spPr/>
              <c:txPr>
                <a:bodyPr/>
                <a:lstStyle/>
                <a:p>
                  <a:pPr>
                    <a:defRPr sz="1100" b="0" i="0" u="none" strike="noStrike">
                      <a:latin typeface="Calibri"/>
                    </a:defRPr>
                  </a:pPr>
                  <a:endParaRPr lang="en-US"/>
                </a:p>
              </c:txPr>
              <c:dLblPos val="r"/>
              <c:showLegendKey val="0"/>
              <c:showVal val="1"/>
              <c:showCatName val="0"/>
              <c:showSerName val="0"/>
              <c:showPercent val="0"/>
              <c:showBubbleSize val="0"/>
            </c:dLbl>
            <c:dLbl>
              <c:idx val="10"/>
              <c:layout/>
              <c:tx>
                <c:strRef>
                  <c:f>'f11.7'!$C$61</c:f>
                  <c:strCache>
                    <c:ptCount val="1"/>
                    <c:pt idx="0">
                      <c:v>DOM</c:v>
                    </c:pt>
                  </c:strCache>
                </c:strRef>
              </c:tx>
              <c:spPr/>
              <c:txPr>
                <a:bodyPr/>
                <a:lstStyle/>
                <a:p>
                  <a:pPr>
                    <a:defRPr sz="1100" b="0" i="0" u="none" strike="noStrike">
                      <a:latin typeface="Calibri"/>
                    </a:defRPr>
                  </a:pPr>
                  <a:endParaRPr lang="en-US"/>
                </a:p>
              </c:txPr>
              <c:dLblPos val="r"/>
              <c:showLegendKey val="0"/>
              <c:showVal val="1"/>
              <c:showCatName val="0"/>
              <c:showSerName val="0"/>
              <c:showPercent val="0"/>
              <c:showBubbleSize val="0"/>
            </c:dLbl>
            <c:dLbl>
              <c:idx val="11"/>
              <c:layout/>
              <c:tx>
                <c:strRef>
                  <c:f>'f11.7'!$C$62</c:f>
                  <c:strCache>
                    <c:ptCount val="1"/>
                  </c:strCache>
                </c:strRef>
              </c:tx>
              <c:spPr/>
              <c:txPr>
                <a:bodyPr/>
                <a:lstStyle/>
                <a:p>
                  <a:pPr>
                    <a:defRPr sz="1100" b="0" i="0" u="none" strike="noStrike">
                      <a:latin typeface="Calibri"/>
                    </a:defRPr>
                  </a:pPr>
                  <a:endParaRPr lang="en-US"/>
                </a:p>
              </c:txPr>
              <c:dLblPos val="r"/>
              <c:showLegendKey val="0"/>
              <c:showVal val="1"/>
              <c:showCatName val="0"/>
              <c:showSerName val="0"/>
              <c:showPercent val="0"/>
              <c:showBubbleSize val="0"/>
            </c:dLbl>
            <c:dLbl>
              <c:idx val="12"/>
              <c:layout/>
              <c:tx>
                <c:strRef>
                  <c:f>'f11.7'!$C$63</c:f>
                  <c:strCache>
                    <c:ptCount val="1"/>
                  </c:strCache>
                </c:strRef>
              </c:tx>
              <c:spPr/>
              <c:txPr>
                <a:bodyPr/>
                <a:lstStyle/>
                <a:p>
                  <a:pPr>
                    <a:defRPr sz="1100" b="0" i="0" u="none" strike="noStrike">
                      <a:latin typeface="Calibri"/>
                    </a:defRPr>
                  </a:pPr>
                  <a:endParaRPr lang="en-US"/>
                </a:p>
              </c:txPr>
              <c:dLblPos val="r"/>
              <c:showLegendKey val="0"/>
              <c:showVal val="1"/>
              <c:showCatName val="0"/>
              <c:showSerName val="0"/>
              <c:showPercent val="0"/>
              <c:showBubbleSize val="0"/>
            </c:dLbl>
            <c:dLbl>
              <c:idx val="13"/>
              <c:tx>
                <c:strRef>
                  <c:f>'f11.7'!$C$64</c:f>
                  <c:strCache>
                    <c:ptCount val="1"/>
                  </c:strCache>
                </c:strRef>
              </c:tx>
              <c:spPr/>
              <c:txPr>
                <a:bodyPr/>
                <a:lstStyle/>
                <a:p>
                  <a:pPr>
                    <a:defRPr sz="1100" b="0" i="0" u="none" strike="noStrike">
                      <a:latin typeface="Calibri"/>
                    </a:defRPr>
                  </a:pPr>
                  <a:endParaRPr lang="en-US"/>
                </a:p>
              </c:txPr>
              <c:dLblPos val="r"/>
              <c:showLegendKey val="0"/>
              <c:showVal val="1"/>
              <c:showCatName val="0"/>
              <c:showSerName val="0"/>
              <c:showPercent val="0"/>
              <c:showBubbleSize val="0"/>
            </c:dLbl>
            <c:dLbl>
              <c:idx val="14"/>
              <c:layout/>
              <c:tx>
                <c:strRef>
                  <c:f>'f11.7'!$C$65</c:f>
                  <c:strCache>
                    <c:ptCount val="1"/>
                    <c:pt idx="0">
                      <c:v>GTM</c:v>
                    </c:pt>
                  </c:strCache>
                </c:strRef>
              </c:tx>
              <c:spPr/>
              <c:txPr>
                <a:bodyPr/>
                <a:lstStyle/>
                <a:p>
                  <a:pPr>
                    <a:defRPr sz="1100" b="0" i="0" u="none" strike="noStrike">
                      <a:latin typeface="Calibri"/>
                    </a:defRPr>
                  </a:pPr>
                  <a:endParaRPr lang="en-US"/>
                </a:p>
              </c:txPr>
              <c:dLblPos val="r"/>
              <c:showLegendKey val="0"/>
              <c:showVal val="1"/>
              <c:showCatName val="0"/>
              <c:showSerName val="0"/>
              <c:showPercent val="0"/>
              <c:showBubbleSize val="0"/>
            </c:dLbl>
            <c:dLbl>
              <c:idx val="15"/>
              <c:layout/>
              <c:tx>
                <c:strRef>
                  <c:f>'f11.7'!$C$66</c:f>
                  <c:strCache>
                    <c:ptCount val="1"/>
                    <c:pt idx="0">
                      <c:v>HND</c:v>
                    </c:pt>
                  </c:strCache>
                </c:strRef>
              </c:tx>
              <c:spPr/>
              <c:txPr>
                <a:bodyPr/>
                <a:lstStyle/>
                <a:p>
                  <a:pPr>
                    <a:defRPr sz="1100" b="0" i="0" u="none" strike="noStrike">
                      <a:latin typeface="Calibri"/>
                    </a:defRPr>
                  </a:pPr>
                  <a:endParaRPr lang="en-US"/>
                </a:p>
              </c:txPr>
              <c:dLblPos val="r"/>
              <c:showLegendKey val="0"/>
              <c:showVal val="1"/>
              <c:showCatName val="0"/>
              <c:showSerName val="0"/>
              <c:showPercent val="0"/>
              <c:showBubbleSize val="0"/>
            </c:dLbl>
            <c:dLbl>
              <c:idx val="16"/>
              <c:layout/>
              <c:tx>
                <c:strRef>
                  <c:f>'f11.7'!$C$67</c:f>
                  <c:strCache>
                    <c:ptCount val="1"/>
                    <c:pt idx="0">
                      <c:v>HTI</c:v>
                    </c:pt>
                  </c:strCache>
                </c:strRef>
              </c:tx>
              <c:spPr/>
              <c:txPr>
                <a:bodyPr/>
                <a:lstStyle/>
                <a:p>
                  <a:pPr>
                    <a:defRPr sz="1100" b="0" i="0" u="none" strike="noStrike">
                      <a:latin typeface="Calibri"/>
                    </a:defRPr>
                  </a:pPr>
                  <a:endParaRPr lang="en-US"/>
                </a:p>
              </c:txPr>
              <c:dLblPos val="r"/>
              <c:showLegendKey val="0"/>
              <c:showVal val="1"/>
              <c:showCatName val="0"/>
              <c:showSerName val="0"/>
              <c:showPercent val="0"/>
              <c:showBubbleSize val="0"/>
            </c:dLbl>
            <c:dLbl>
              <c:idx val="17"/>
              <c:layout/>
              <c:tx>
                <c:strRef>
                  <c:f>'f11.7'!$C$68</c:f>
                  <c:strCache>
                    <c:ptCount val="1"/>
                  </c:strCache>
                </c:strRef>
              </c:tx>
              <c:spPr/>
              <c:txPr>
                <a:bodyPr/>
                <a:lstStyle/>
                <a:p>
                  <a:pPr>
                    <a:defRPr sz="1100" b="0" i="0" u="none" strike="noStrike">
                      <a:latin typeface="Calibri"/>
                    </a:defRPr>
                  </a:pPr>
                  <a:endParaRPr lang="en-US"/>
                </a:p>
              </c:txPr>
              <c:dLblPos val="r"/>
              <c:showLegendKey val="0"/>
              <c:showVal val="1"/>
              <c:showCatName val="0"/>
              <c:showSerName val="0"/>
              <c:showPercent val="0"/>
              <c:showBubbleSize val="0"/>
            </c:dLbl>
            <c:dLbl>
              <c:idx val="18"/>
              <c:layout/>
              <c:tx>
                <c:strRef>
                  <c:f>'f11.7'!$C$69</c:f>
                  <c:strCache>
                    <c:ptCount val="1"/>
                    <c:pt idx="0">
                      <c:v>JAM</c:v>
                    </c:pt>
                  </c:strCache>
                </c:strRef>
              </c:tx>
              <c:spPr/>
              <c:txPr>
                <a:bodyPr/>
                <a:lstStyle/>
                <a:p>
                  <a:pPr>
                    <a:defRPr sz="1100" b="0" i="0" u="none" strike="noStrike">
                      <a:latin typeface="Calibri"/>
                    </a:defRPr>
                  </a:pPr>
                  <a:endParaRPr lang="en-US"/>
                </a:p>
              </c:txPr>
              <c:dLblPos val="r"/>
              <c:showLegendKey val="0"/>
              <c:showVal val="1"/>
              <c:showCatName val="0"/>
              <c:showSerName val="0"/>
              <c:showPercent val="0"/>
              <c:showBubbleSize val="0"/>
            </c:dLbl>
            <c:dLbl>
              <c:idx val="19"/>
              <c:layout/>
              <c:tx>
                <c:strRef>
                  <c:f>'f11.7'!$C$70</c:f>
                  <c:strCache>
                    <c:ptCount val="1"/>
                  </c:strCache>
                </c:strRef>
              </c:tx>
              <c:spPr/>
              <c:txPr>
                <a:bodyPr/>
                <a:lstStyle/>
                <a:p>
                  <a:pPr>
                    <a:defRPr sz="1100" b="0" i="0" u="none" strike="noStrike">
                      <a:latin typeface="Calibri"/>
                    </a:defRPr>
                  </a:pPr>
                  <a:endParaRPr lang="en-US"/>
                </a:p>
              </c:txPr>
              <c:dLblPos val="r"/>
              <c:showLegendKey val="0"/>
              <c:showVal val="1"/>
              <c:showCatName val="0"/>
              <c:showSerName val="0"/>
              <c:showPercent val="0"/>
              <c:showBubbleSize val="0"/>
            </c:dLbl>
            <c:dLbl>
              <c:idx val="20"/>
              <c:tx>
                <c:strRef>
                  <c:f>'f11.7'!$C$71</c:f>
                  <c:strCache>
                    <c:ptCount val="1"/>
                  </c:strCache>
                </c:strRef>
              </c:tx>
              <c:spPr/>
              <c:txPr>
                <a:bodyPr/>
                <a:lstStyle/>
                <a:p>
                  <a:pPr>
                    <a:defRPr sz="1100" b="0" i="0" u="none" strike="noStrike">
                      <a:latin typeface="Calibri"/>
                    </a:defRPr>
                  </a:pPr>
                  <a:endParaRPr lang="en-US"/>
                </a:p>
              </c:txPr>
              <c:dLblPos val="r"/>
              <c:showLegendKey val="0"/>
              <c:showVal val="1"/>
              <c:showCatName val="0"/>
              <c:showSerName val="0"/>
              <c:showPercent val="0"/>
              <c:showBubbleSize val="0"/>
            </c:dLbl>
            <c:dLbl>
              <c:idx val="21"/>
              <c:layout/>
              <c:tx>
                <c:strRef>
                  <c:f>'f11.7'!$C$72</c:f>
                  <c:strCache>
                    <c:ptCount val="1"/>
                    <c:pt idx="0">
                      <c:v>MEX</c:v>
                    </c:pt>
                  </c:strCache>
                </c:strRef>
              </c:tx>
              <c:spPr/>
              <c:txPr>
                <a:bodyPr/>
                <a:lstStyle/>
                <a:p>
                  <a:pPr>
                    <a:defRPr sz="1100" b="0" i="0" u="none" strike="noStrike">
                      <a:latin typeface="Calibri"/>
                    </a:defRPr>
                  </a:pPr>
                  <a:endParaRPr lang="en-US"/>
                </a:p>
              </c:txPr>
              <c:dLblPos val="r"/>
              <c:showLegendKey val="0"/>
              <c:showVal val="1"/>
              <c:showCatName val="0"/>
              <c:showSerName val="0"/>
              <c:showPercent val="0"/>
              <c:showBubbleSize val="0"/>
            </c:dLbl>
            <c:dLbl>
              <c:idx val="22"/>
              <c:layout/>
              <c:tx>
                <c:strRef>
                  <c:f>'f11.7'!$C$73</c:f>
                  <c:strCache>
                    <c:ptCount val="1"/>
                  </c:strCache>
                </c:strRef>
              </c:tx>
              <c:spPr/>
              <c:txPr>
                <a:bodyPr/>
                <a:lstStyle/>
                <a:p>
                  <a:pPr>
                    <a:defRPr sz="1100" b="0" i="0" u="none" strike="noStrike">
                      <a:latin typeface="Calibri"/>
                    </a:defRPr>
                  </a:pPr>
                  <a:endParaRPr lang="en-US"/>
                </a:p>
              </c:txPr>
              <c:dLblPos val="r"/>
              <c:showLegendKey val="0"/>
              <c:showVal val="1"/>
              <c:showCatName val="0"/>
              <c:showSerName val="0"/>
              <c:showPercent val="0"/>
              <c:showBubbleSize val="0"/>
            </c:dLbl>
            <c:dLbl>
              <c:idx val="23"/>
              <c:tx>
                <c:strRef>
                  <c:f>'f11.7'!$C$74</c:f>
                  <c:strCache>
                    <c:ptCount val="1"/>
                  </c:strCache>
                </c:strRef>
              </c:tx>
              <c:spPr/>
              <c:txPr>
                <a:bodyPr/>
                <a:lstStyle/>
                <a:p>
                  <a:pPr>
                    <a:defRPr sz="1100" b="0" i="0" u="none" strike="noStrike">
                      <a:latin typeface="Calibri"/>
                    </a:defRPr>
                  </a:pPr>
                  <a:endParaRPr lang="en-US"/>
                </a:p>
              </c:txPr>
              <c:dLblPos val="r"/>
              <c:showLegendKey val="0"/>
              <c:showVal val="1"/>
              <c:showCatName val="0"/>
              <c:showSerName val="0"/>
              <c:showPercent val="0"/>
              <c:showBubbleSize val="0"/>
            </c:dLbl>
            <c:dLbl>
              <c:idx val="24"/>
              <c:layout/>
              <c:tx>
                <c:strRef>
                  <c:f>'f11.7'!$C$75</c:f>
                  <c:strCache>
                    <c:ptCount val="1"/>
                  </c:strCache>
                </c:strRef>
              </c:tx>
              <c:spPr/>
              <c:txPr>
                <a:bodyPr/>
                <a:lstStyle/>
                <a:p>
                  <a:pPr>
                    <a:defRPr sz="1100" b="0" i="0" u="none" strike="noStrike">
                      <a:latin typeface="Calibri"/>
                    </a:defRPr>
                  </a:pPr>
                  <a:endParaRPr lang="en-US"/>
                </a:p>
              </c:txPr>
              <c:dLblPos val="r"/>
              <c:showLegendKey val="0"/>
              <c:showVal val="1"/>
              <c:showCatName val="0"/>
              <c:showSerName val="0"/>
              <c:showPercent val="0"/>
              <c:showBubbleSize val="0"/>
            </c:dLbl>
            <c:dLbl>
              <c:idx val="25"/>
              <c:layout/>
              <c:tx>
                <c:strRef>
                  <c:f>'f11.7'!$C$76</c:f>
                  <c:strCache>
                    <c:ptCount val="1"/>
                  </c:strCache>
                </c:strRef>
              </c:tx>
              <c:spPr/>
              <c:txPr>
                <a:bodyPr/>
                <a:lstStyle/>
                <a:p>
                  <a:pPr>
                    <a:defRPr sz="1100" b="0" i="0" u="none" strike="noStrike">
                      <a:latin typeface="Calibri"/>
                    </a:defRPr>
                  </a:pPr>
                  <a:endParaRPr lang="en-US"/>
                </a:p>
              </c:txPr>
              <c:dLblPos val="r"/>
              <c:showLegendKey val="0"/>
              <c:showVal val="1"/>
              <c:showCatName val="0"/>
              <c:showSerName val="0"/>
              <c:showPercent val="0"/>
              <c:showBubbleSize val="0"/>
            </c:dLbl>
            <c:dLbl>
              <c:idx val="26"/>
              <c:tx>
                <c:strRef>
                  <c:f>'f11.7'!$C$77</c:f>
                  <c:strCache>
                    <c:ptCount val="1"/>
                  </c:strCache>
                </c:strRef>
              </c:tx>
              <c:spPr/>
              <c:txPr>
                <a:bodyPr/>
                <a:lstStyle/>
                <a:p>
                  <a:pPr>
                    <a:defRPr sz="1100" b="0" i="0" u="none" strike="noStrike">
                      <a:latin typeface="Calibri"/>
                    </a:defRPr>
                  </a:pPr>
                  <a:endParaRPr lang="en-US"/>
                </a:p>
              </c:txPr>
              <c:dLblPos val="r"/>
              <c:showLegendKey val="0"/>
              <c:showVal val="1"/>
              <c:showCatName val="0"/>
              <c:showSerName val="0"/>
              <c:showPercent val="0"/>
              <c:showBubbleSize val="0"/>
            </c:dLbl>
            <c:dLbl>
              <c:idx val="27"/>
              <c:layout/>
              <c:tx>
                <c:strRef>
                  <c:f>'f11.7'!$C$78</c:f>
                  <c:strCache>
                    <c:ptCount val="1"/>
                  </c:strCache>
                </c:strRef>
              </c:tx>
              <c:spPr/>
              <c:txPr>
                <a:bodyPr/>
                <a:lstStyle/>
                <a:p>
                  <a:pPr>
                    <a:defRPr sz="1100" b="0" i="0" u="none" strike="noStrike">
                      <a:latin typeface="Calibri"/>
                    </a:defRPr>
                  </a:pPr>
                  <a:endParaRPr lang="en-US"/>
                </a:p>
              </c:txPr>
              <c:dLblPos val="r"/>
              <c:showLegendKey val="0"/>
              <c:showVal val="1"/>
              <c:showCatName val="0"/>
              <c:showSerName val="0"/>
              <c:showPercent val="0"/>
              <c:showBubbleSize val="0"/>
            </c:dLbl>
            <c:dLbl>
              <c:idx val="28"/>
              <c:layout/>
              <c:tx>
                <c:strRef>
                  <c:f>'f11.7'!$C$79</c:f>
                  <c:strCache>
                    <c:ptCount val="1"/>
                    <c:pt idx="0">
                      <c:v>NIC</c:v>
                    </c:pt>
                  </c:strCache>
                </c:strRef>
              </c:tx>
              <c:spPr/>
              <c:txPr>
                <a:bodyPr/>
                <a:lstStyle/>
                <a:p>
                  <a:pPr>
                    <a:defRPr sz="1100" b="0" i="0" u="none" strike="noStrike">
                      <a:latin typeface="Calibri"/>
                    </a:defRPr>
                  </a:pPr>
                  <a:endParaRPr lang="en-US"/>
                </a:p>
              </c:txPr>
              <c:dLblPos val="r"/>
              <c:showLegendKey val="0"/>
              <c:showVal val="1"/>
              <c:showCatName val="0"/>
              <c:showSerName val="0"/>
              <c:showPercent val="0"/>
              <c:showBubbleSize val="0"/>
            </c:dLbl>
            <c:dLbl>
              <c:idx val="29"/>
              <c:layout/>
              <c:tx>
                <c:strRef>
                  <c:f>'f11.7'!$C$80</c:f>
                  <c:strCache>
                    <c:ptCount val="1"/>
                    <c:pt idx="0">
                      <c:v>PAN</c:v>
                    </c:pt>
                  </c:strCache>
                </c:strRef>
              </c:tx>
              <c:spPr/>
              <c:txPr>
                <a:bodyPr/>
                <a:lstStyle/>
                <a:p>
                  <a:pPr>
                    <a:defRPr sz="1100" b="0" i="0" u="none" strike="noStrike">
                      <a:latin typeface="Calibri"/>
                    </a:defRPr>
                  </a:pPr>
                  <a:endParaRPr lang="en-US"/>
                </a:p>
              </c:txPr>
              <c:dLblPos val="r"/>
              <c:showLegendKey val="0"/>
              <c:showVal val="1"/>
              <c:showCatName val="0"/>
              <c:showSerName val="0"/>
              <c:showPercent val="0"/>
              <c:showBubbleSize val="0"/>
            </c:dLbl>
            <c:dLbl>
              <c:idx val="30"/>
              <c:layout/>
              <c:tx>
                <c:strRef>
                  <c:f>'f11.7'!$C$81</c:f>
                  <c:strCache>
                    <c:ptCount val="1"/>
                    <c:pt idx="0">
                      <c:v>PER</c:v>
                    </c:pt>
                  </c:strCache>
                </c:strRef>
              </c:tx>
              <c:spPr/>
              <c:txPr>
                <a:bodyPr/>
                <a:lstStyle/>
                <a:p>
                  <a:pPr>
                    <a:defRPr sz="1100" b="0" i="0" u="none" strike="noStrike">
                      <a:latin typeface="Calibri"/>
                    </a:defRPr>
                  </a:pPr>
                  <a:endParaRPr lang="en-US"/>
                </a:p>
              </c:txPr>
              <c:dLblPos val="r"/>
              <c:showLegendKey val="0"/>
              <c:showVal val="1"/>
              <c:showCatName val="0"/>
              <c:showSerName val="0"/>
              <c:showPercent val="0"/>
              <c:showBubbleSize val="0"/>
            </c:dLbl>
            <c:dLbl>
              <c:idx val="31"/>
              <c:layout/>
              <c:tx>
                <c:strRef>
                  <c:f>'f11.7'!$C$82</c:f>
                  <c:strCache>
                    <c:ptCount val="1"/>
                  </c:strCache>
                </c:strRef>
              </c:tx>
              <c:spPr/>
              <c:txPr>
                <a:bodyPr/>
                <a:lstStyle/>
                <a:p>
                  <a:pPr>
                    <a:defRPr sz="1100" b="0" i="0" u="none" strike="noStrike">
                      <a:latin typeface="Calibri"/>
                    </a:defRPr>
                  </a:pPr>
                  <a:endParaRPr lang="en-US"/>
                </a:p>
              </c:txPr>
              <c:dLblPos val="r"/>
              <c:showLegendKey val="0"/>
              <c:showVal val="1"/>
              <c:showCatName val="0"/>
              <c:showSerName val="0"/>
              <c:showPercent val="0"/>
              <c:showBubbleSize val="0"/>
            </c:dLbl>
            <c:dLbl>
              <c:idx val="32"/>
              <c:tx>
                <c:strRef>
                  <c:f>'f11.7'!$C$83</c:f>
                  <c:strCache>
                    <c:ptCount val="1"/>
                  </c:strCache>
                </c:strRef>
              </c:tx>
              <c:spPr/>
              <c:txPr>
                <a:bodyPr/>
                <a:lstStyle/>
                <a:p>
                  <a:pPr>
                    <a:defRPr sz="1100" b="0" i="0" u="none" strike="noStrike">
                      <a:latin typeface="Calibri"/>
                    </a:defRPr>
                  </a:pPr>
                  <a:endParaRPr lang="en-US"/>
                </a:p>
              </c:txPr>
              <c:dLblPos val="r"/>
              <c:showLegendKey val="0"/>
              <c:showVal val="1"/>
              <c:showCatName val="0"/>
              <c:showSerName val="0"/>
              <c:showPercent val="0"/>
              <c:showBubbleSize val="0"/>
            </c:dLbl>
            <c:dLbl>
              <c:idx val="33"/>
              <c:layout/>
              <c:tx>
                <c:strRef>
                  <c:f>'f11.7'!$C$84</c:f>
                  <c:strCache>
                    <c:ptCount val="1"/>
                    <c:pt idx="0">
                      <c:v>SLV</c:v>
                    </c:pt>
                  </c:strCache>
                </c:strRef>
              </c:tx>
              <c:spPr/>
              <c:txPr>
                <a:bodyPr/>
                <a:lstStyle/>
                <a:p>
                  <a:pPr>
                    <a:defRPr sz="1100" b="0" i="0" u="none" strike="noStrike">
                      <a:latin typeface="Calibri"/>
                    </a:defRPr>
                  </a:pPr>
                  <a:endParaRPr lang="en-US"/>
                </a:p>
              </c:txPr>
              <c:dLblPos val="r"/>
              <c:showLegendKey val="0"/>
              <c:showVal val="1"/>
              <c:showCatName val="0"/>
              <c:showSerName val="0"/>
              <c:showPercent val="0"/>
              <c:showBubbleSize val="0"/>
            </c:dLbl>
            <c:dLbl>
              <c:idx val="34"/>
              <c:layout/>
              <c:tx>
                <c:strRef>
                  <c:f>'f11.7'!$C$85</c:f>
                  <c:strCache>
                    <c:ptCount val="1"/>
                  </c:strCache>
                </c:strRef>
              </c:tx>
              <c:spPr/>
              <c:txPr>
                <a:bodyPr/>
                <a:lstStyle/>
                <a:p>
                  <a:pPr>
                    <a:defRPr sz="1100" b="0" i="0" u="none" strike="noStrike">
                      <a:latin typeface="Calibri"/>
                    </a:defRPr>
                  </a:pPr>
                  <a:endParaRPr lang="en-US"/>
                </a:p>
              </c:txPr>
              <c:dLblPos val="r"/>
              <c:showLegendKey val="0"/>
              <c:showVal val="1"/>
              <c:showCatName val="0"/>
              <c:showSerName val="0"/>
              <c:showPercent val="0"/>
              <c:showBubbleSize val="0"/>
            </c:dLbl>
            <c:dLbl>
              <c:idx val="35"/>
              <c:tx>
                <c:strRef>
                  <c:f>'f11.7'!$C$86</c:f>
                  <c:strCache>
                    <c:ptCount val="1"/>
                  </c:strCache>
                </c:strRef>
              </c:tx>
              <c:spPr/>
              <c:txPr>
                <a:bodyPr/>
                <a:lstStyle/>
                <a:p>
                  <a:pPr>
                    <a:defRPr sz="1100" b="0" i="0" u="none" strike="noStrike">
                      <a:latin typeface="Calibri"/>
                    </a:defRPr>
                  </a:pPr>
                  <a:endParaRPr lang="en-US"/>
                </a:p>
              </c:txPr>
              <c:dLblPos val="r"/>
              <c:showLegendKey val="0"/>
              <c:showVal val="1"/>
              <c:showCatName val="0"/>
              <c:showSerName val="0"/>
              <c:showPercent val="0"/>
              <c:showBubbleSize val="0"/>
            </c:dLbl>
            <c:dLbl>
              <c:idx val="36"/>
              <c:layout/>
              <c:tx>
                <c:strRef>
                  <c:f>'f11.7'!$C$87</c:f>
                  <c:strCache>
                    <c:ptCount val="1"/>
                  </c:strCache>
                </c:strRef>
              </c:tx>
              <c:spPr/>
              <c:txPr>
                <a:bodyPr/>
                <a:lstStyle/>
                <a:p>
                  <a:pPr>
                    <a:defRPr sz="1100" b="0" i="0" u="none" strike="noStrike">
                      <a:latin typeface="Calibri"/>
                    </a:defRPr>
                  </a:pPr>
                  <a:endParaRPr lang="en-US"/>
                </a:p>
              </c:txPr>
              <c:dLblPos val="r"/>
              <c:showLegendKey val="0"/>
              <c:showVal val="1"/>
              <c:showCatName val="0"/>
              <c:showSerName val="0"/>
              <c:showPercent val="0"/>
              <c:showBubbleSize val="0"/>
            </c:dLbl>
            <c:dLbl>
              <c:idx val="37"/>
              <c:layout/>
              <c:tx>
                <c:strRef>
                  <c:f>'f11.7'!$C$88</c:f>
                  <c:strCache>
                    <c:ptCount val="1"/>
                  </c:strCache>
                </c:strRef>
              </c:tx>
              <c:spPr/>
              <c:txPr>
                <a:bodyPr/>
                <a:lstStyle/>
                <a:p>
                  <a:pPr>
                    <a:defRPr sz="1100" b="0" i="0" u="none" strike="noStrike">
                      <a:latin typeface="Calibri"/>
                    </a:defRPr>
                  </a:pPr>
                  <a:endParaRPr lang="en-US"/>
                </a:p>
              </c:txPr>
              <c:dLblPos val="r"/>
              <c:showLegendKey val="0"/>
              <c:showVal val="1"/>
              <c:showCatName val="0"/>
              <c:showSerName val="0"/>
              <c:showPercent val="0"/>
              <c:showBubbleSize val="0"/>
            </c:dLbl>
            <c:dLbl>
              <c:idx val="38"/>
              <c:tx>
                <c:strRef>
                  <c:f>'f11.7'!$C$89</c:f>
                  <c:strCache>
                    <c:ptCount val="1"/>
                  </c:strCache>
                </c:strRef>
              </c:tx>
              <c:spPr/>
              <c:txPr>
                <a:bodyPr/>
                <a:lstStyle/>
                <a:p>
                  <a:pPr>
                    <a:defRPr sz="1100" b="0" i="0" u="none" strike="noStrike">
                      <a:latin typeface="Calibri"/>
                    </a:defRPr>
                  </a:pPr>
                  <a:endParaRPr lang="en-US"/>
                </a:p>
              </c:txPr>
              <c:dLblPos val="r"/>
              <c:showLegendKey val="0"/>
              <c:showVal val="1"/>
              <c:showCatName val="0"/>
              <c:showSerName val="0"/>
              <c:showPercent val="0"/>
              <c:showBubbleSize val="0"/>
            </c:dLbl>
            <c:dLbl>
              <c:idx val="39"/>
              <c:tx>
                <c:strRef>
                  <c:f>'f11.7'!$C$90</c:f>
                  <c:strCache>
                    <c:ptCount val="1"/>
                    <c:pt idx="0">
                      <c:v>URY</c:v>
                    </c:pt>
                  </c:strCache>
                </c:strRef>
              </c:tx>
              <c:spPr/>
              <c:txPr>
                <a:bodyPr/>
                <a:lstStyle/>
                <a:p>
                  <a:pPr>
                    <a:defRPr sz="1100" b="0" i="0" u="none" strike="noStrike">
                      <a:latin typeface="Calibri"/>
                    </a:defRPr>
                  </a:pPr>
                  <a:endParaRPr lang="en-US"/>
                </a:p>
              </c:txPr>
              <c:dLblPos val="r"/>
              <c:showLegendKey val="0"/>
              <c:showVal val="1"/>
              <c:showCatName val="0"/>
              <c:showSerName val="0"/>
              <c:showPercent val="0"/>
              <c:showBubbleSize val="0"/>
            </c:dLbl>
            <c:dLbl>
              <c:idx val="40"/>
              <c:layout/>
              <c:tx>
                <c:strRef>
                  <c:f>'f11.7'!$C$91</c:f>
                  <c:strCache>
                    <c:ptCount val="1"/>
                    <c:pt idx="0">
                      <c:v>VEN</c:v>
                    </c:pt>
                  </c:strCache>
                </c:strRef>
              </c:tx>
              <c:spPr/>
              <c:txPr>
                <a:bodyPr/>
                <a:lstStyle/>
                <a:p>
                  <a:pPr>
                    <a:defRPr sz="1100" b="0" i="0" u="none" strike="noStrike">
                      <a:latin typeface="Calibri"/>
                    </a:defRPr>
                  </a:pPr>
                  <a:endParaRPr lang="en-US"/>
                </a:p>
              </c:txPr>
              <c:dLblPos val="r"/>
              <c:showLegendKey val="0"/>
              <c:showVal val="1"/>
              <c:showCatName val="0"/>
              <c:showSerName val="0"/>
              <c:showPercent val="0"/>
              <c:showBubbleSize val="0"/>
            </c:dLbl>
            <c:dLbl>
              <c:idx val="41"/>
              <c:layout/>
              <c:tx>
                <c:strRef>
                  <c:f>'f11.7'!$C$92</c:f>
                  <c:strCache>
                    <c:ptCount val="1"/>
                  </c:strCache>
                </c:strRef>
              </c:tx>
              <c:spPr/>
              <c:txPr>
                <a:bodyPr/>
                <a:lstStyle/>
                <a:p>
                  <a:pPr>
                    <a:defRPr sz="1100" b="0" i="0" u="none" strike="noStrike">
                      <a:latin typeface="Calibri"/>
                    </a:defRPr>
                  </a:pPr>
                  <a:endParaRPr lang="en-US"/>
                </a:p>
              </c:txPr>
              <c:dLblPos val="r"/>
              <c:showLegendKey val="0"/>
              <c:showVal val="1"/>
              <c:showCatName val="0"/>
              <c:showSerName val="0"/>
              <c:showPercent val="0"/>
              <c:showBubbleSize val="0"/>
            </c:dLbl>
            <c:dLbl>
              <c:idx val="42"/>
              <c:tx>
                <c:strRef>
                  <c:f>'f11.7'!$C$93</c:f>
                  <c:strCache>
                    <c:ptCount val="1"/>
                  </c:strCache>
                </c:strRef>
              </c:tx>
              <c:spPr/>
              <c:txPr>
                <a:bodyPr/>
                <a:lstStyle/>
                <a:p>
                  <a:pPr>
                    <a:defRPr sz="1100" b="0" i="0" u="none" strike="noStrike">
                      <a:latin typeface="Calibri"/>
                    </a:defRPr>
                  </a:pPr>
                  <a:endParaRPr lang="en-US"/>
                </a:p>
              </c:txPr>
              <c:dLblPos val="r"/>
              <c:showLegendKey val="0"/>
              <c:showVal val="1"/>
              <c:showCatName val="0"/>
              <c:showSerName val="0"/>
              <c:showPercent val="0"/>
              <c:showBubbleSize val="0"/>
            </c:dLbl>
            <c:dLbl>
              <c:idx val="43"/>
              <c:layout/>
              <c:tx>
                <c:strRef>
                  <c:f>'f11.7'!$C$94</c:f>
                  <c:strCache>
                    <c:ptCount val="1"/>
                  </c:strCache>
                </c:strRef>
              </c:tx>
              <c:spPr/>
              <c:txPr>
                <a:bodyPr/>
                <a:lstStyle/>
                <a:p>
                  <a:pPr>
                    <a:defRPr sz="1100" b="0" i="0" u="none" strike="noStrike">
                      <a:latin typeface="Calibri"/>
                    </a:defRPr>
                  </a:pPr>
                  <a:endParaRPr lang="en-US"/>
                </a:p>
              </c:txPr>
              <c:dLblPos val="r"/>
              <c:showLegendKey val="0"/>
              <c:showVal val="1"/>
              <c:showCatName val="0"/>
              <c:showSerName val="0"/>
              <c:showPercent val="0"/>
              <c:showBubbleSize val="0"/>
            </c:dLbl>
            <c:dLbl>
              <c:idx val="44"/>
              <c:tx>
                <c:strRef>
                  <c:f>'f11.7'!$C$95</c:f>
                  <c:strCache>
                    <c:ptCount val="1"/>
                  </c:strCache>
                </c:strRef>
              </c:tx>
              <c:spPr/>
              <c:txPr>
                <a:bodyPr/>
                <a:lstStyle/>
                <a:p>
                  <a:pPr>
                    <a:defRPr sz="1100" b="0" i="0" u="none" strike="noStrike">
                      <a:latin typeface="Calibri"/>
                    </a:defRPr>
                  </a:pPr>
                  <a:endParaRPr lang="en-US"/>
                </a:p>
              </c:txPr>
              <c:dLblPos val="r"/>
              <c:showLegendKey val="0"/>
              <c:showVal val="1"/>
              <c:showCatName val="0"/>
              <c:showSerName val="0"/>
              <c:showPercent val="0"/>
              <c:showBubbleSize val="0"/>
            </c:dLbl>
            <c:dLblPos val="r"/>
            <c:showLegendKey val="0"/>
            <c:showVal val="1"/>
            <c:showCatName val="0"/>
            <c:showSerName val="0"/>
            <c:showPercent val="0"/>
            <c:showBubbleSize val="0"/>
            <c:showLeaderLines val="0"/>
          </c:dLbls>
          <c:xVal>
            <c:numRef>
              <c:f>'f11.7'!$D$50:$D$96</c:f>
              <c:numCache>
                <c:formatCode>General</c:formatCode>
                <c:ptCount val="47"/>
                <c:pt idx="0">
                  <c:v>0</c:v>
                </c:pt>
                <c:pt idx="1">
                  <c:v>2.5407570000000002</c:v>
                </c:pt>
                <c:pt idx="2">
                  <c:v>3.1004649999999998</c:v>
                </c:pt>
                <c:pt idx="3">
                  <c:v>5.3750869999999997</c:v>
                </c:pt>
                <c:pt idx="4">
                  <c:v>7.2610250000000001</c:v>
                </c:pt>
                <c:pt idx="5">
                  <c:v>6.719563</c:v>
                </c:pt>
                <c:pt idx="6">
                  <c:v>38.752429999999997</c:v>
                </c:pt>
                <c:pt idx="7">
                  <c:v>8.5243500000000001</c:v>
                </c:pt>
                <c:pt idx="8">
                  <c:v>4.9721060000000001</c:v>
                </c:pt>
                <c:pt idx="9">
                  <c:v>5.3086469999999997</c:v>
                </c:pt>
                <c:pt idx="10">
                  <c:v>5.7131860000000003</c:v>
                </c:pt>
                <c:pt idx="11">
                  <c:v>5.9014049999999996</c:v>
                </c:pt>
                <c:pt idx="12">
                  <c:v>13.618729999999999</c:v>
                </c:pt>
                <c:pt idx="13">
                  <c:v>24.949809999999999</c:v>
                </c:pt>
                <c:pt idx="14">
                  <c:v>4.395905</c:v>
                </c:pt>
                <c:pt idx="15">
                  <c:v>4.9251860000000001</c:v>
                </c:pt>
                <c:pt idx="16">
                  <c:v>7.8450879999999996</c:v>
                </c:pt>
                <c:pt idx="17">
                  <c:v>8.5115890000000007</c:v>
                </c:pt>
                <c:pt idx="18">
                  <c:v>2.571609</c:v>
                </c:pt>
                <c:pt idx="19">
                  <c:v>3.4036400000000002</c:v>
                </c:pt>
                <c:pt idx="20">
                  <c:v>105.8342</c:v>
                </c:pt>
                <c:pt idx="21">
                  <c:v>9.5333410000000001</c:v>
                </c:pt>
                <c:pt idx="22">
                  <c:v>7.8724059999999998</c:v>
                </c:pt>
                <c:pt idx="23">
                  <c:v>22.518789999999999</c:v>
                </c:pt>
                <c:pt idx="24">
                  <c:v>8.6210319999999996</c:v>
                </c:pt>
                <c:pt idx="25">
                  <c:v>6.8141369999999997</c:v>
                </c:pt>
                <c:pt idx="26">
                  <c:v>20.231660000000002</c:v>
                </c:pt>
                <c:pt idx="27">
                  <c:v>8.6362939999999995</c:v>
                </c:pt>
                <c:pt idx="28">
                  <c:v>5.8602460000000001</c:v>
                </c:pt>
                <c:pt idx="29">
                  <c:v>3.6482760000000001</c:v>
                </c:pt>
                <c:pt idx="30">
                  <c:v>4.5467890000000004</c:v>
                </c:pt>
                <c:pt idx="31">
                  <c:v>1.770303</c:v>
                </c:pt>
                <c:pt idx="32">
                  <c:v>34.022910000000003</c:v>
                </c:pt>
                <c:pt idx="33">
                  <c:v>12.798830000000001</c:v>
                </c:pt>
                <c:pt idx="34">
                  <c:v>9.89114</c:v>
                </c:pt>
                <c:pt idx="35">
                  <c:v>12.017799999999999</c:v>
                </c:pt>
                <c:pt idx="36">
                  <c:v>4.2831910000000004</c:v>
                </c:pt>
                <c:pt idx="37">
                  <c:v>4.0893420000000003</c:v>
                </c:pt>
                <c:pt idx="38">
                  <c:v>59.43806</c:v>
                </c:pt>
                <c:pt idx="39">
                  <c:v>64.324119999999994</c:v>
                </c:pt>
                <c:pt idx="40">
                  <c:v>3.9684539999999999</c:v>
                </c:pt>
                <c:pt idx="41">
                  <c:v>7.0794230000000002</c:v>
                </c:pt>
                <c:pt idx="42">
                  <c:v>27.483350000000002</c:v>
                </c:pt>
                <c:pt idx="43">
                  <c:v>18.181439999999998</c:v>
                </c:pt>
                <c:pt idx="44">
                  <c:v>23.35971</c:v>
                </c:pt>
                <c:pt idx="45">
                  <c:v>40.25656</c:v>
                </c:pt>
                <c:pt idx="46">
                  <c:v>20</c:v>
                </c:pt>
              </c:numCache>
            </c:numRef>
          </c:xVal>
          <c:yVal>
            <c:numRef>
              <c:f>'f11.7'!$E$50:$E$96</c:f>
              <c:numCache>
                <c:formatCode>General</c:formatCode>
                <c:ptCount val="47"/>
                <c:pt idx="1">
                  <c:v>0</c:v>
                </c:pt>
                <c:pt idx="2">
                  <c:v>2.1552199999999999</c:v>
                </c:pt>
                <c:pt idx="3">
                  <c:v>4.4992700000000001</c:v>
                </c:pt>
                <c:pt idx="4">
                  <c:v>6.8742599999999996</c:v>
                </c:pt>
                <c:pt idx="5">
                  <c:v>4.4219299999999997</c:v>
                </c:pt>
                <c:pt idx="6">
                  <c:v>34.856099999999998</c:v>
                </c:pt>
                <c:pt idx="7">
                  <c:v>2.4822099999999998</c:v>
                </c:pt>
                <c:pt idx="8">
                  <c:v>1.62609</c:v>
                </c:pt>
                <c:pt idx="9">
                  <c:v>2.5614599999999998</c:v>
                </c:pt>
                <c:pt idx="10">
                  <c:v>0.71710200000000002</c:v>
                </c:pt>
                <c:pt idx="11">
                  <c:v>2.3071299999999999</c:v>
                </c:pt>
                <c:pt idx="12">
                  <c:v>6.2462299999999997</c:v>
                </c:pt>
                <c:pt idx="13">
                  <c:v>34.602600000000002</c:v>
                </c:pt>
                <c:pt idx="14">
                  <c:v>2.8279299999999998</c:v>
                </c:pt>
                <c:pt idx="15">
                  <c:v>3.6945199999999998</c:v>
                </c:pt>
                <c:pt idx="16">
                  <c:v>12.4994</c:v>
                </c:pt>
                <c:pt idx="17">
                  <c:v>8.5772300000000001</c:v>
                </c:pt>
                <c:pt idx="18">
                  <c:v>0.202514</c:v>
                </c:pt>
                <c:pt idx="19">
                  <c:v>2.9278200000000001</c:v>
                </c:pt>
                <c:pt idx="20">
                  <c:v>88.759</c:v>
                </c:pt>
                <c:pt idx="21">
                  <c:v>15.0395</c:v>
                </c:pt>
                <c:pt idx="22">
                  <c:v>13.1007</c:v>
                </c:pt>
                <c:pt idx="23">
                  <c:v>33.442900000000002</c:v>
                </c:pt>
                <c:pt idx="24">
                  <c:v>10.9499</c:v>
                </c:pt>
                <c:pt idx="25">
                  <c:v>6.8791700000000002</c:v>
                </c:pt>
                <c:pt idx="26">
                  <c:v>31.598199999999999</c:v>
                </c:pt>
                <c:pt idx="27">
                  <c:v>3.7098499999999999</c:v>
                </c:pt>
                <c:pt idx="28">
                  <c:v>5.8059099999999999</c:v>
                </c:pt>
                <c:pt idx="29">
                  <c:v>3.77407</c:v>
                </c:pt>
                <c:pt idx="30">
                  <c:v>1.3282700000000001</c:v>
                </c:pt>
                <c:pt idx="31">
                  <c:v>0</c:v>
                </c:pt>
                <c:pt idx="32">
                  <c:v>44.515599999999999</c:v>
                </c:pt>
                <c:pt idx="33">
                  <c:v>10.2499</c:v>
                </c:pt>
                <c:pt idx="34">
                  <c:v>12.355700000000001</c:v>
                </c:pt>
                <c:pt idx="35">
                  <c:v>24.290299999999998</c:v>
                </c:pt>
                <c:pt idx="36">
                  <c:v>4.53064</c:v>
                </c:pt>
                <c:pt idx="37">
                  <c:v>1.20547</c:v>
                </c:pt>
                <c:pt idx="38">
                  <c:v>62.831299999999999</c:v>
                </c:pt>
                <c:pt idx="39">
                  <c:v>65.979699999999994</c:v>
                </c:pt>
                <c:pt idx="40">
                  <c:v>5.2193199999999997</c:v>
                </c:pt>
                <c:pt idx="41">
                  <c:v>4.9814999999999996</c:v>
                </c:pt>
                <c:pt idx="42">
                  <c:v>16.025200000000002</c:v>
                </c:pt>
                <c:pt idx="43">
                  <c:v>9.1844999999999999</c:v>
                </c:pt>
                <c:pt idx="44">
                  <c:v>20.189499999999999</c:v>
                </c:pt>
                <c:pt idx="45">
                  <c:v>67.598500000000001</c:v>
                </c:pt>
              </c:numCache>
            </c:numRef>
          </c:yVal>
          <c:smooth val="0"/>
        </c:ser>
        <c:ser>
          <c:idx val="1"/>
          <c:order val="1"/>
          <c:tx>
            <c:strRef>
              <c:f>'f11.7'!$F$1</c:f>
              <c:strCache>
                <c:ptCount val="1"/>
              </c:strCache>
            </c:strRef>
          </c:tx>
          <c:spPr>
            <a:ln w="3175">
              <a:solidFill>
                <a:schemeClr val="tx1"/>
              </a:solidFill>
              <a:prstDash val="sysDot"/>
            </a:ln>
          </c:spPr>
          <c:marker>
            <c:symbol val="none"/>
          </c:marker>
          <c:trendline>
            <c:spPr>
              <a:ln>
                <a:prstDash val="dash"/>
              </a:ln>
            </c:spPr>
            <c:trendlineType val="linear"/>
            <c:dispRSqr val="0"/>
            <c:dispEq val="0"/>
          </c:trendline>
          <c:xVal>
            <c:numRef>
              <c:f>'f11.7'!$D$50:$D$96</c:f>
              <c:numCache>
                <c:formatCode>General</c:formatCode>
                <c:ptCount val="47"/>
                <c:pt idx="0">
                  <c:v>0</c:v>
                </c:pt>
                <c:pt idx="1">
                  <c:v>2.5407570000000002</c:v>
                </c:pt>
                <c:pt idx="2">
                  <c:v>3.1004649999999998</c:v>
                </c:pt>
                <c:pt idx="3">
                  <c:v>5.3750869999999997</c:v>
                </c:pt>
                <c:pt idx="4">
                  <c:v>7.2610250000000001</c:v>
                </c:pt>
                <c:pt idx="5">
                  <c:v>6.719563</c:v>
                </c:pt>
                <c:pt idx="6">
                  <c:v>38.752429999999997</c:v>
                </c:pt>
                <c:pt idx="7">
                  <c:v>8.5243500000000001</c:v>
                </c:pt>
                <c:pt idx="8">
                  <c:v>4.9721060000000001</c:v>
                </c:pt>
                <c:pt idx="9">
                  <c:v>5.3086469999999997</c:v>
                </c:pt>
                <c:pt idx="10">
                  <c:v>5.7131860000000003</c:v>
                </c:pt>
                <c:pt idx="11">
                  <c:v>5.9014049999999996</c:v>
                </c:pt>
                <c:pt idx="12">
                  <c:v>13.618729999999999</c:v>
                </c:pt>
                <c:pt idx="13">
                  <c:v>24.949809999999999</c:v>
                </c:pt>
                <c:pt idx="14">
                  <c:v>4.395905</c:v>
                </c:pt>
                <c:pt idx="15">
                  <c:v>4.9251860000000001</c:v>
                </c:pt>
                <c:pt idx="16">
                  <c:v>7.8450879999999996</c:v>
                </c:pt>
                <c:pt idx="17">
                  <c:v>8.5115890000000007</c:v>
                </c:pt>
                <c:pt idx="18">
                  <c:v>2.571609</c:v>
                </c:pt>
                <c:pt idx="19">
                  <c:v>3.4036400000000002</c:v>
                </c:pt>
                <c:pt idx="20">
                  <c:v>105.8342</c:v>
                </c:pt>
                <c:pt idx="21">
                  <c:v>9.5333410000000001</c:v>
                </c:pt>
                <c:pt idx="22">
                  <c:v>7.8724059999999998</c:v>
                </c:pt>
                <c:pt idx="23">
                  <c:v>22.518789999999999</c:v>
                </c:pt>
                <c:pt idx="24">
                  <c:v>8.6210319999999996</c:v>
                </c:pt>
                <c:pt idx="25">
                  <c:v>6.8141369999999997</c:v>
                </c:pt>
                <c:pt idx="26">
                  <c:v>20.231660000000002</c:v>
                </c:pt>
                <c:pt idx="27">
                  <c:v>8.6362939999999995</c:v>
                </c:pt>
                <c:pt idx="28">
                  <c:v>5.8602460000000001</c:v>
                </c:pt>
                <c:pt idx="29">
                  <c:v>3.6482760000000001</c:v>
                </c:pt>
                <c:pt idx="30">
                  <c:v>4.5467890000000004</c:v>
                </c:pt>
                <c:pt idx="31">
                  <c:v>1.770303</c:v>
                </c:pt>
                <c:pt idx="32">
                  <c:v>34.022910000000003</c:v>
                </c:pt>
                <c:pt idx="33">
                  <c:v>12.798830000000001</c:v>
                </c:pt>
                <c:pt idx="34">
                  <c:v>9.89114</c:v>
                </c:pt>
                <c:pt idx="35">
                  <c:v>12.017799999999999</c:v>
                </c:pt>
                <c:pt idx="36">
                  <c:v>4.2831910000000004</c:v>
                </c:pt>
                <c:pt idx="37">
                  <c:v>4.0893420000000003</c:v>
                </c:pt>
                <c:pt idx="38">
                  <c:v>59.43806</c:v>
                </c:pt>
                <c:pt idx="39">
                  <c:v>64.324119999999994</c:v>
                </c:pt>
                <c:pt idx="40">
                  <c:v>3.9684539999999999</c:v>
                </c:pt>
                <c:pt idx="41">
                  <c:v>7.0794230000000002</c:v>
                </c:pt>
                <c:pt idx="42">
                  <c:v>27.483350000000002</c:v>
                </c:pt>
                <c:pt idx="43">
                  <c:v>18.181439999999998</c:v>
                </c:pt>
                <c:pt idx="44">
                  <c:v>23.35971</c:v>
                </c:pt>
                <c:pt idx="45">
                  <c:v>40.25656</c:v>
                </c:pt>
                <c:pt idx="46">
                  <c:v>20</c:v>
                </c:pt>
              </c:numCache>
            </c:numRef>
          </c:xVal>
          <c:yVal>
            <c:numRef>
              <c:f>'f11.7'!$F$50:$F$96</c:f>
              <c:numCache>
                <c:formatCode>General</c:formatCode>
                <c:ptCount val="47"/>
                <c:pt idx="0">
                  <c:v>0</c:v>
                </c:pt>
                <c:pt idx="46">
                  <c:v>20</c:v>
                </c:pt>
              </c:numCache>
            </c:numRef>
          </c:yVal>
          <c:smooth val="0"/>
        </c:ser>
        <c:dLbls>
          <c:showLegendKey val="0"/>
          <c:showVal val="0"/>
          <c:showCatName val="0"/>
          <c:showSerName val="0"/>
          <c:showPercent val="0"/>
          <c:showBubbleSize val="0"/>
        </c:dLbls>
        <c:axId val="339174144"/>
        <c:axId val="339176064"/>
      </c:scatterChart>
      <c:valAx>
        <c:axId val="339174144"/>
        <c:scaling>
          <c:orientation val="minMax"/>
          <c:max val="20"/>
        </c:scaling>
        <c:delete val="0"/>
        <c:axPos val="b"/>
        <c:title>
          <c:tx>
            <c:rich>
              <a:bodyPr/>
              <a:lstStyle/>
              <a:p>
                <a:pPr>
                  <a:defRPr b="0"/>
                </a:pPr>
                <a:r>
                  <a:rPr lang="en-US" b="0"/>
                  <a:t>Predicted</a:t>
                </a:r>
              </a:p>
            </c:rich>
          </c:tx>
          <c:layout/>
          <c:overlay val="0"/>
        </c:title>
        <c:numFmt formatCode="General" sourceLinked="1"/>
        <c:majorTickMark val="out"/>
        <c:minorTickMark val="none"/>
        <c:tickLblPos val="nextTo"/>
        <c:crossAx val="339176064"/>
        <c:crosses val="autoZero"/>
        <c:crossBetween val="midCat"/>
      </c:valAx>
      <c:valAx>
        <c:axId val="339176064"/>
        <c:scaling>
          <c:orientation val="minMax"/>
          <c:max val="20"/>
        </c:scaling>
        <c:delete val="0"/>
        <c:axPos val="l"/>
        <c:title>
          <c:tx>
            <c:rich>
              <a:bodyPr rot="-5400000" vert="horz"/>
              <a:lstStyle/>
              <a:p>
                <a:pPr>
                  <a:defRPr b="0"/>
                </a:pPr>
                <a:r>
                  <a:rPr lang="en-US" b="0"/>
                  <a:t>Observed</a:t>
                </a:r>
              </a:p>
            </c:rich>
          </c:tx>
          <c:layout/>
          <c:overlay val="0"/>
        </c:title>
        <c:numFmt formatCode="General" sourceLinked="1"/>
        <c:majorTickMark val="out"/>
        <c:minorTickMark val="none"/>
        <c:tickLblPos val="nextTo"/>
        <c:crossAx val="339174144"/>
        <c:crosses val="autoZero"/>
        <c:crossBetween val="midCat"/>
      </c:valAx>
    </c:plotArea>
    <c:plotVisOnly val="1"/>
    <c:dispBlanksAs val="gap"/>
    <c:showDLblsOverMax val="0"/>
  </c:chart>
  <c:spPr>
    <a:ln>
      <a:noFill/>
    </a:ln>
  </c:spPr>
  <c:txPr>
    <a:bodyPr/>
    <a:lstStyle/>
    <a:p>
      <a:pPr>
        <a:defRPr sz="1200">
          <a:latin typeface="Times New Roman" panose="02020603050405020304" pitchFamily="18" charset="0"/>
          <a:cs typeface="Times New Roman" panose="02020603050405020304" pitchFamily="18" charset="0"/>
        </a:defRPr>
      </a:pPr>
      <a:endParaRPr lang="en-US"/>
    </a:p>
  </c:txPr>
  <c:printSettings>
    <c:headerFooter/>
    <c:pageMargins b="0.75" l="0.7" r="0.7" t="0.75" header="0.3" footer="0.3"/>
    <c:pageSetup/>
  </c:printSettings>
</c:chartSpace>
</file>

<file path=xl/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xl/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xl/diagrams/data1.xml><?xml version="1.0" encoding="utf-8"?>
<dgm:dataModel xmlns:dgm="http://schemas.openxmlformats.org/drawingml/2006/diagram" xmlns:a="http://schemas.openxmlformats.org/drawingml/2006/main">
  <dgm:ptLst>
    <dgm:pt modelId="{E1C7DA1B-0942-494C-92DE-1BF3735FC1D4}" type="doc">
      <dgm:prSet loTypeId="urn:microsoft.com/office/officeart/2005/8/layout/cycle2" loCatId="cycle" qsTypeId="urn:microsoft.com/office/officeart/2005/8/quickstyle/simple1" qsCatId="simple" csTypeId="urn:microsoft.com/office/officeart/2005/8/colors/accent1_2" csCatId="accent1" phldr="1"/>
      <dgm:spPr/>
      <dgm:t>
        <a:bodyPr/>
        <a:lstStyle/>
        <a:p>
          <a:endParaRPr lang="en-US"/>
        </a:p>
      </dgm:t>
    </dgm:pt>
    <dgm:pt modelId="{8EA862A1-6159-4D73-A2A1-2C69BFBBBD65}">
      <dgm:prSet phldrT="[Text]"/>
      <dgm:spPr/>
      <dgm:t>
        <a:bodyPr/>
        <a:lstStyle/>
        <a:p>
          <a:r>
            <a:rPr lang="en-US" dirty="0" smtClean="0">
              <a:latin typeface="Times New Roman" panose="02020603050405020304" pitchFamily="18" charset="0"/>
              <a:cs typeface="Times New Roman" panose="02020603050405020304" pitchFamily="18" charset="0"/>
            </a:rPr>
            <a:t>Low saving</a:t>
          </a:r>
          <a:endParaRPr lang="en-US" dirty="0">
            <a:latin typeface="Times New Roman" panose="02020603050405020304" pitchFamily="18" charset="0"/>
            <a:cs typeface="Times New Roman" panose="02020603050405020304" pitchFamily="18" charset="0"/>
          </a:endParaRPr>
        </a:p>
      </dgm:t>
    </dgm:pt>
    <dgm:pt modelId="{C8D95ECC-0317-46B1-973D-348900D7E111}" type="parTrans" cxnId="{D900F1CE-615A-4DF4-B670-B1BCF9542ADF}">
      <dgm:prSet/>
      <dgm:spPr/>
      <dgm:t>
        <a:bodyPr/>
        <a:lstStyle/>
        <a:p>
          <a:endParaRPr lang="en-US"/>
        </a:p>
      </dgm:t>
    </dgm:pt>
    <dgm:pt modelId="{988819C5-2092-4867-9F0A-43157443AE49}" type="sibTrans" cxnId="{D900F1CE-615A-4DF4-B670-B1BCF9542ADF}">
      <dgm:prSet/>
      <dgm:spPr/>
      <dgm:t>
        <a:bodyPr/>
        <a:lstStyle/>
        <a:p>
          <a:endParaRPr lang="en-US"/>
        </a:p>
      </dgm:t>
    </dgm:pt>
    <dgm:pt modelId="{8F81B297-4AFD-4377-8DCB-D89BDBD22341}">
      <dgm:prSet phldrT="[Text]"/>
      <dgm:spPr/>
      <dgm:t>
        <a:bodyPr/>
        <a:lstStyle/>
        <a:p>
          <a:r>
            <a:rPr lang="en-US" dirty="0" smtClean="0">
              <a:latin typeface="Times New Roman" panose="02020603050405020304" pitchFamily="18" charset="0"/>
              <a:cs typeface="Times New Roman" panose="02020603050405020304" pitchFamily="18" charset="0"/>
            </a:rPr>
            <a:t>Limited supply of loanable funds</a:t>
          </a:r>
          <a:endParaRPr lang="en-US" dirty="0">
            <a:latin typeface="Times New Roman" panose="02020603050405020304" pitchFamily="18" charset="0"/>
            <a:cs typeface="Times New Roman" panose="02020603050405020304" pitchFamily="18" charset="0"/>
          </a:endParaRPr>
        </a:p>
      </dgm:t>
    </dgm:pt>
    <dgm:pt modelId="{886A4E7C-6001-40B4-8226-38AE39A06B5D}" type="parTrans" cxnId="{4006D9BE-1165-4AF0-B8DD-78A715698562}">
      <dgm:prSet/>
      <dgm:spPr/>
      <dgm:t>
        <a:bodyPr/>
        <a:lstStyle/>
        <a:p>
          <a:endParaRPr lang="en-US"/>
        </a:p>
      </dgm:t>
    </dgm:pt>
    <dgm:pt modelId="{C39A76BB-13C6-45FF-B294-A12C7B56B7DE}" type="sibTrans" cxnId="{4006D9BE-1165-4AF0-B8DD-78A715698562}">
      <dgm:prSet/>
      <dgm:spPr/>
      <dgm:t>
        <a:bodyPr/>
        <a:lstStyle/>
        <a:p>
          <a:endParaRPr lang="en-US"/>
        </a:p>
      </dgm:t>
    </dgm:pt>
    <dgm:pt modelId="{44A5E33C-50F3-4AD2-9C25-9D9D3691E5F8}">
      <dgm:prSet phldrT="[Text]"/>
      <dgm:spPr/>
      <dgm:t>
        <a:bodyPr/>
        <a:lstStyle/>
        <a:p>
          <a:r>
            <a:rPr lang="en-US" dirty="0" smtClean="0">
              <a:latin typeface="Times New Roman" panose="02020603050405020304" pitchFamily="18" charset="0"/>
              <a:cs typeface="Times New Roman" panose="02020603050405020304" pitchFamily="18" charset="0"/>
            </a:rPr>
            <a:t>High unit costs + financial market distortions</a:t>
          </a:r>
          <a:endParaRPr lang="en-US" dirty="0">
            <a:latin typeface="Times New Roman" panose="02020603050405020304" pitchFamily="18" charset="0"/>
            <a:cs typeface="Times New Roman" panose="02020603050405020304" pitchFamily="18" charset="0"/>
          </a:endParaRPr>
        </a:p>
      </dgm:t>
    </dgm:pt>
    <dgm:pt modelId="{FD753045-E0CE-469C-AEFD-5BFADE2E7773}" type="parTrans" cxnId="{F0D925E4-BBD7-4CAA-9C49-78238FF0EF53}">
      <dgm:prSet/>
      <dgm:spPr/>
      <dgm:t>
        <a:bodyPr/>
        <a:lstStyle/>
        <a:p>
          <a:endParaRPr lang="en-US"/>
        </a:p>
      </dgm:t>
    </dgm:pt>
    <dgm:pt modelId="{9D975A60-5AAA-4A96-A9D8-3A1633FEB9A9}" type="sibTrans" cxnId="{F0D925E4-BBD7-4CAA-9C49-78238FF0EF53}">
      <dgm:prSet/>
      <dgm:spPr/>
      <dgm:t>
        <a:bodyPr/>
        <a:lstStyle/>
        <a:p>
          <a:endParaRPr lang="en-US"/>
        </a:p>
      </dgm:t>
    </dgm:pt>
    <dgm:pt modelId="{ED31D5EA-8C74-4649-B325-32A34DD1D7DC}">
      <dgm:prSet phldrT="[Text]" custT="1"/>
      <dgm:spPr/>
      <dgm:t>
        <a:bodyPr/>
        <a:lstStyle/>
        <a:p>
          <a:r>
            <a:rPr lang="en-US" sz="1200" dirty="0" smtClean="0">
              <a:latin typeface="Times New Roman" panose="02020603050405020304" pitchFamily="18" charset="0"/>
              <a:cs typeface="Times New Roman" panose="02020603050405020304" pitchFamily="18" charset="0"/>
            </a:rPr>
            <a:t>Misallocation of savings</a:t>
          </a:r>
          <a:endParaRPr lang="en-US" sz="1200" dirty="0">
            <a:latin typeface="Times New Roman" panose="02020603050405020304" pitchFamily="18" charset="0"/>
            <a:cs typeface="Times New Roman" panose="02020603050405020304" pitchFamily="18" charset="0"/>
          </a:endParaRPr>
        </a:p>
      </dgm:t>
    </dgm:pt>
    <dgm:pt modelId="{4A54B186-A2B5-427D-B40F-A4EF163251B7}" type="parTrans" cxnId="{7A243B66-E613-4BDE-BECD-FBDF0D3B919D}">
      <dgm:prSet/>
      <dgm:spPr/>
      <dgm:t>
        <a:bodyPr/>
        <a:lstStyle/>
        <a:p>
          <a:endParaRPr lang="en-US"/>
        </a:p>
      </dgm:t>
    </dgm:pt>
    <dgm:pt modelId="{94854C7E-EF53-42CA-B363-A256C3CE88DC}" type="sibTrans" cxnId="{7A243B66-E613-4BDE-BECD-FBDF0D3B919D}">
      <dgm:prSet/>
      <dgm:spPr/>
      <dgm:t>
        <a:bodyPr/>
        <a:lstStyle/>
        <a:p>
          <a:endParaRPr lang="en-US"/>
        </a:p>
      </dgm:t>
    </dgm:pt>
    <dgm:pt modelId="{5A86C8DF-E546-4320-882F-963CCD980106}">
      <dgm:prSet phldrT="[Text]"/>
      <dgm:spPr/>
      <dgm:t>
        <a:bodyPr/>
        <a:lstStyle/>
        <a:p>
          <a:r>
            <a:rPr lang="en-US" dirty="0" smtClean="0">
              <a:latin typeface="Times New Roman" panose="02020603050405020304" pitchFamily="18" charset="0"/>
              <a:cs typeface="Times New Roman" panose="02020603050405020304" pitchFamily="18" charset="0"/>
            </a:rPr>
            <a:t>Low productivity</a:t>
          </a:r>
          <a:endParaRPr lang="en-US" dirty="0">
            <a:latin typeface="Times New Roman" panose="02020603050405020304" pitchFamily="18" charset="0"/>
            <a:cs typeface="Times New Roman" panose="02020603050405020304" pitchFamily="18" charset="0"/>
          </a:endParaRPr>
        </a:p>
      </dgm:t>
    </dgm:pt>
    <dgm:pt modelId="{EF982CC4-0D0B-41C4-A861-46049FD56AEA}" type="parTrans" cxnId="{1188B319-F309-4907-AC97-3489AA8454C1}">
      <dgm:prSet/>
      <dgm:spPr/>
      <dgm:t>
        <a:bodyPr/>
        <a:lstStyle/>
        <a:p>
          <a:endParaRPr lang="en-US"/>
        </a:p>
      </dgm:t>
    </dgm:pt>
    <dgm:pt modelId="{44AED2E1-4380-4DBD-BEA5-11B55DBC20EE}" type="sibTrans" cxnId="{1188B319-F309-4907-AC97-3489AA8454C1}">
      <dgm:prSet/>
      <dgm:spPr/>
      <dgm:t>
        <a:bodyPr/>
        <a:lstStyle/>
        <a:p>
          <a:endParaRPr lang="en-US"/>
        </a:p>
      </dgm:t>
    </dgm:pt>
    <dgm:pt modelId="{D122FE3A-097B-4E7E-888F-00E744DE85A2}">
      <dgm:prSet phldrT="[Text]"/>
      <dgm:spPr/>
      <dgm:t>
        <a:bodyPr/>
        <a:lstStyle/>
        <a:p>
          <a:r>
            <a:rPr lang="en-US" dirty="0" smtClean="0">
              <a:latin typeface="Times New Roman" panose="02020603050405020304" pitchFamily="18" charset="0"/>
              <a:cs typeface="Times New Roman" panose="02020603050405020304" pitchFamily="18" charset="0"/>
            </a:rPr>
            <a:t>Small-sized financial sector</a:t>
          </a:r>
          <a:endParaRPr lang="en-US" dirty="0">
            <a:latin typeface="Times New Roman" panose="02020603050405020304" pitchFamily="18" charset="0"/>
            <a:cs typeface="Times New Roman" panose="02020603050405020304" pitchFamily="18" charset="0"/>
          </a:endParaRPr>
        </a:p>
      </dgm:t>
    </dgm:pt>
    <dgm:pt modelId="{7F2C4E24-5CB0-48B2-A650-F01A09F6C67A}" type="parTrans" cxnId="{C0DC836B-F6CD-47D5-A4FD-B0E71CBEC454}">
      <dgm:prSet/>
      <dgm:spPr/>
      <dgm:t>
        <a:bodyPr/>
        <a:lstStyle/>
        <a:p>
          <a:endParaRPr lang="en-US"/>
        </a:p>
      </dgm:t>
    </dgm:pt>
    <dgm:pt modelId="{FBC6BCE6-417D-42B5-85CF-4819A699D5B7}" type="sibTrans" cxnId="{C0DC836B-F6CD-47D5-A4FD-B0E71CBEC454}">
      <dgm:prSet/>
      <dgm:spPr/>
      <dgm:t>
        <a:bodyPr/>
        <a:lstStyle/>
        <a:p>
          <a:endParaRPr lang="en-US"/>
        </a:p>
      </dgm:t>
    </dgm:pt>
    <dgm:pt modelId="{AC6512F1-CE42-4B51-9748-E3E79A642421}" type="pres">
      <dgm:prSet presAssocID="{E1C7DA1B-0942-494C-92DE-1BF3735FC1D4}" presName="cycle" presStyleCnt="0">
        <dgm:presLayoutVars>
          <dgm:dir/>
          <dgm:resizeHandles val="exact"/>
        </dgm:presLayoutVars>
      </dgm:prSet>
      <dgm:spPr/>
      <dgm:t>
        <a:bodyPr/>
        <a:lstStyle/>
        <a:p>
          <a:endParaRPr lang="en-US"/>
        </a:p>
      </dgm:t>
    </dgm:pt>
    <dgm:pt modelId="{FC318483-52E1-431F-8DE1-1C9F850A3C06}" type="pres">
      <dgm:prSet presAssocID="{8EA862A1-6159-4D73-A2A1-2C69BFBBBD65}" presName="node" presStyleLbl="node1" presStyleIdx="0" presStyleCnt="6">
        <dgm:presLayoutVars>
          <dgm:bulletEnabled val="1"/>
        </dgm:presLayoutVars>
      </dgm:prSet>
      <dgm:spPr/>
      <dgm:t>
        <a:bodyPr/>
        <a:lstStyle/>
        <a:p>
          <a:endParaRPr lang="en-US"/>
        </a:p>
      </dgm:t>
    </dgm:pt>
    <dgm:pt modelId="{9F4C3D74-D5F5-414F-9832-FCEA880CCEE1}" type="pres">
      <dgm:prSet presAssocID="{988819C5-2092-4867-9F0A-43157443AE49}" presName="sibTrans" presStyleLbl="sibTrans2D1" presStyleIdx="0" presStyleCnt="6"/>
      <dgm:spPr/>
      <dgm:t>
        <a:bodyPr/>
        <a:lstStyle/>
        <a:p>
          <a:endParaRPr lang="en-US"/>
        </a:p>
      </dgm:t>
    </dgm:pt>
    <dgm:pt modelId="{3C73ABE9-0721-4416-8ED8-43D3E46EBC11}" type="pres">
      <dgm:prSet presAssocID="{988819C5-2092-4867-9F0A-43157443AE49}" presName="connectorText" presStyleLbl="sibTrans2D1" presStyleIdx="0" presStyleCnt="6"/>
      <dgm:spPr/>
      <dgm:t>
        <a:bodyPr/>
        <a:lstStyle/>
        <a:p>
          <a:endParaRPr lang="en-US"/>
        </a:p>
      </dgm:t>
    </dgm:pt>
    <dgm:pt modelId="{3CAB3D26-9D7A-45F1-9DEA-0FC9E89E5400}" type="pres">
      <dgm:prSet presAssocID="{8F81B297-4AFD-4377-8DCB-D89BDBD22341}" presName="node" presStyleLbl="node1" presStyleIdx="1" presStyleCnt="6">
        <dgm:presLayoutVars>
          <dgm:bulletEnabled val="1"/>
        </dgm:presLayoutVars>
      </dgm:prSet>
      <dgm:spPr/>
      <dgm:t>
        <a:bodyPr/>
        <a:lstStyle/>
        <a:p>
          <a:endParaRPr lang="en-US"/>
        </a:p>
      </dgm:t>
    </dgm:pt>
    <dgm:pt modelId="{1FB3FBA4-0A53-4BA8-9E2D-85581DA4DDFD}" type="pres">
      <dgm:prSet presAssocID="{C39A76BB-13C6-45FF-B294-A12C7B56B7DE}" presName="sibTrans" presStyleLbl="sibTrans2D1" presStyleIdx="1" presStyleCnt="6"/>
      <dgm:spPr/>
      <dgm:t>
        <a:bodyPr/>
        <a:lstStyle/>
        <a:p>
          <a:endParaRPr lang="en-US"/>
        </a:p>
      </dgm:t>
    </dgm:pt>
    <dgm:pt modelId="{7ADD96F4-FAC9-477D-80EF-C5E536B1BC9F}" type="pres">
      <dgm:prSet presAssocID="{C39A76BB-13C6-45FF-B294-A12C7B56B7DE}" presName="connectorText" presStyleLbl="sibTrans2D1" presStyleIdx="1" presStyleCnt="6"/>
      <dgm:spPr/>
      <dgm:t>
        <a:bodyPr/>
        <a:lstStyle/>
        <a:p>
          <a:endParaRPr lang="en-US"/>
        </a:p>
      </dgm:t>
    </dgm:pt>
    <dgm:pt modelId="{DE628532-737A-42A6-A9F0-E884A05E2B3A}" type="pres">
      <dgm:prSet presAssocID="{D122FE3A-097B-4E7E-888F-00E744DE85A2}" presName="node" presStyleLbl="node1" presStyleIdx="2" presStyleCnt="6">
        <dgm:presLayoutVars>
          <dgm:bulletEnabled val="1"/>
        </dgm:presLayoutVars>
      </dgm:prSet>
      <dgm:spPr/>
      <dgm:t>
        <a:bodyPr/>
        <a:lstStyle/>
        <a:p>
          <a:endParaRPr lang="en-US"/>
        </a:p>
      </dgm:t>
    </dgm:pt>
    <dgm:pt modelId="{1CE8D1F5-4061-4742-903D-5F245F4B8636}" type="pres">
      <dgm:prSet presAssocID="{FBC6BCE6-417D-42B5-85CF-4819A699D5B7}" presName="sibTrans" presStyleLbl="sibTrans2D1" presStyleIdx="2" presStyleCnt="6"/>
      <dgm:spPr/>
      <dgm:t>
        <a:bodyPr/>
        <a:lstStyle/>
        <a:p>
          <a:endParaRPr lang="en-US"/>
        </a:p>
      </dgm:t>
    </dgm:pt>
    <dgm:pt modelId="{3F8982A5-64E3-4F89-A4D7-E9DBBF6A1D90}" type="pres">
      <dgm:prSet presAssocID="{FBC6BCE6-417D-42B5-85CF-4819A699D5B7}" presName="connectorText" presStyleLbl="sibTrans2D1" presStyleIdx="2" presStyleCnt="6"/>
      <dgm:spPr/>
      <dgm:t>
        <a:bodyPr/>
        <a:lstStyle/>
        <a:p>
          <a:endParaRPr lang="en-US"/>
        </a:p>
      </dgm:t>
    </dgm:pt>
    <dgm:pt modelId="{09EAA98A-C9CC-451D-9CBB-9FC7CE1061AE}" type="pres">
      <dgm:prSet presAssocID="{44A5E33C-50F3-4AD2-9C25-9D9D3691E5F8}" presName="node" presStyleLbl="node1" presStyleIdx="3" presStyleCnt="6">
        <dgm:presLayoutVars>
          <dgm:bulletEnabled val="1"/>
        </dgm:presLayoutVars>
      </dgm:prSet>
      <dgm:spPr/>
      <dgm:t>
        <a:bodyPr/>
        <a:lstStyle/>
        <a:p>
          <a:endParaRPr lang="en-US"/>
        </a:p>
      </dgm:t>
    </dgm:pt>
    <dgm:pt modelId="{95F5F2F6-F450-4AFF-BB57-551C6E5F336C}" type="pres">
      <dgm:prSet presAssocID="{9D975A60-5AAA-4A96-A9D8-3A1633FEB9A9}" presName="sibTrans" presStyleLbl="sibTrans2D1" presStyleIdx="3" presStyleCnt="6"/>
      <dgm:spPr/>
      <dgm:t>
        <a:bodyPr/>
        <a:lstStyle/>
        <a:p>
          <a:endParaRPr lang="en-US"/>
        </a:p>
      </dgm:t>
    </dgm:pt>
    <dgm:pt modelId="{371E74D2-4BEF-481C-8009-36E8F40FF4DD}" type="pres">
      <dgm:prSet presAssocID="{9D975A60-5AAA-4A96-A9D8-3A1633FEB9A9}" presName="connectorText" presStyleLbl="sibTrans2D1" presStyleIdx="3" presStyleCnt="6"/>
      <dgm:spPr/>
      <dgm:t>
        <a:bodyPr/>
        <a:lstStyle/>
        <a:p>
          <a:endParaRPr lang="en-US"/>
        </a:p>
      </dgm:t>
    </dgm:pt>
    <dgm:pt modelId="{117EA4C2-E5D9-4086-9584-5EBD693ED1E7}" type="pres">
      <dgm:prSet presAssocID="{ED31D5EA-8C74-4649-B325-32A34DD1D7DC}" presName="node" presStyleLbl="node1" presStyleIdx="4" presStyleCnt="6">
        <dgm:presLayoutVars>
          <dgm:bulletEnabled val="1"/>
        </dgm:presLayoutVars>
      </dgm:prSet>
      <dgm:spPr/>
      <dgm:t>
        <a:bodyPr/>
        <a:lstStyle/>
        <a:p>
          <a:endParaRPr lang="en-US"/>
        </a:p>
      </dgm:t>
    </dgm:pt>
    <dgm:pt modelId="{9CDB4945-B557-47FD-ABD9-8238CCC6592C}" type="pres">
      <dgm:prSet presAssocID="{94854C7E-EF53-42CA-B363-A256C3CE88DC}" presName="sibTrans" presStyleLbl="sibTrans2D1" presStyleIdx="4" presStyleCnt="6"/>
      <dgm:spPr/>
      <dgm:t>
        <a:bodyPr/>
        <a:lstStyle/>
        <a:p>
          <a:endParaRPr lang="en-US"/>
        </a:p>
      </dgm:t>
    </dgm:pt>
    <dgm:pt modelId="{7DDC6B46-A687-4E9D-B196-E1D8308638EC}" type="pres">
      <dgm:prSet presAssocID="{94854C7E-EF53-42CA-B363-A256C3CE88DC}" presName="connectorText" presStyleLbl="sibTrans2D1" presStyleIdx="4" presStyleCnt="6"/>
      <dgm:spPr/>
      <dgm:t>
        <a:bodyPr/>
        <a:lstStyle/>
        <a:p>
          <a:endParaRPr lang="en-US"/>
        </a:p>
      </dgm:t>
    </dgm:pt>
    <dgm:pt modelId="{125CE613-1886-4D73-9927-D0FFD682FAC4}" type="pres">
      <dgm:prSet presAssocID="{5A86C8DF-E546-4320-882F-963CCD980106}" presName="node" presStyleLbl="node1" presStyleIdx="5" presStyleCnt="6">
        <dgm:presLayoutVars>
          <dgm:bulletEnabled val="1"/>
        </dgm:presLayoutVars>
      </dgm:prSet>
      <dgm:spPr/>
      <dgm:t>
        <a:bodyPr/>
        <a:lstStyle/>
        <a:p>
          <a:endParaRPr lang="en-US"/>
        </a:p>
      </dgm:t>
    </dgm:pt>
    <dgm:pt modelId="{4F7F83CB-4E25-4243-8220-69B9C14E99C5}" type="pres">
      <dgm:prSet presAssocID="{44AED2E1-4380-4DBD-BEA5-11B55DBC20EE}" presName="sibTrans" presStyleLbl="sibTrans2D1" presStyleIdx="5" presStyleCnt="6"/>
      <dgm:spPr/>
      <dgm:t>
        <a:bodyPr/>
        <a:lstStyle/>
        <a:p>
          <a:endParaRPr lang="en-US"/>
        </a:p>
      </dgm:t>
    </dgm:pt>
    <dgm:pt modelId="{A451E41B-E30E-4BCD-9EC4-121FFB265105}" type="pres">
      <dgm:prSet presAssocID="{44AED2E1-4380-4DBD-BEA5-11B55DBC20EE}" presName="connectorText" presStyleLbl="sibTrans2D1" presStyleIdx="5" presStyleCnt="6"/>
      <dgm:spPr/>
      <dgm:t>
        <a:bodyPr/>
        <a:lstStyle/>
        <a:p>
          <a:endParaRPr lang="en-US"/>
        </a:p>
      </dgm:t>
    </dgm:pt>
  </dgm:ptLst>
  <dgm:cxnLst>
    <dgm:cxn modelId="{4C2BDB26-D715-4B52-8BB3-7CC9068BF261}" type="presOf" srcId="{988819C5-2092-4867-9F0A-43157443AE49}" destId="{3C73ABE9-0721-4416-8ED8-43D3E46EBC11}" srcOrd="1" destOrd="0" presId="urn:microsoft.com/office/officeart/2005/8/layout/cycle2"/>
    <dgm:cxn modelId="{A62509AF-852C-44E0-829E-DC102F6C802D}" type="presOf" srcId="{C39A76BB-13C6-45FF-B294-A12C7B56B7DE}" destId="{7ADD96F4-FAC9-477D-80EF-C5E536B1BC9F}" srcOrd="1" destOrd="0" presId="urn:microsoft.com/office/officeart/2005/8/layout/cycle2"/>
    <dgm:cxn modelId="{D900F1CE-615A-4DF4-B670-B1BCF9542ADF}" srcId="{E1C7DA1B-0942-494C-92DE-1BF3735FC1D4}" destId="{8EA862A1-6159-4D73-A2A1-2C69BFBBBD65}" srcOrd="0" destOrd="0" parTransId="{C8D95ECC-0317-46B1-973D-348900D7E111}" sibTransId="{988819C5-2092-4867-9F0A-43157443AE49}"/>
    <dgm:cxn modelId="{13CE384E-FA3E-4B56-B165-B5AAB3E53FE9}" type="presOf" srcId="{9D975A60-5AAA-4A96-A9D8-3A1633FEB9A9}" destId="{95F5F2F6-F450-4AFF-BB57-551C6E5F336C}" srcOrd="0" destOrd="0" presId="urn:microsoft.com/office/officeart/2005/8/layout/cycle2"/>
    <dgm:cxn modelId="{1672A4E0-59ED-4BB4-AB9F-C2D8C4BE2FDF}" type="presOf" srcId="{44AED2E1-4380-4DBD-BEA5-11B55DBC20EE}" destId="{4F7F83CB-4E25-4243-8220-69B9C14E99C5}" srcOrd="0" destOrd="0" presId="urn:microsoft.com/office/officeart/2005/8/layout/cycle2"/>
    <dgm:cxn modelId="{7A243B66-E613-4BDE-BECD-FBDF0D3B919D}" srcId="{E1C7DA1B-0942-494C-92DE-1BF3735FC1D4}" destId="{ED31D5EA-8C74-4649-B325-32A34DD1D7DC}" srcOrd="4" destOrd="0" parTransId="{4A54B186-A2B5-427D-B40F-A4EF163251B7}" sibTransId="{94854C7E-EF53-42CA-B363-A256C3CE88DC}"/>
    <dgm:cxn modelId="{1188B319-F309-4907-AC97-3489AA8454C1}" srcId="{E1C7DA1B-0942-494C-92DE-1BF3735FC1D4}" destId="{5A86C8DF-E546-4320-882F-963CCD980106}" srcOrd="5" destOrd="0" parTransId="{EF982CC4-0D0B-41C4-A861-46049FD56AEA}" sibTransId="{44AED2E1-4380-4DBD-BEA5-11B55DBC20EE}"/>
    <dgm:cxn modelId="{2DD4D57A-C9E3-4FF2-BC4C-5D993F4A6F5F}" type="presOf" srcId="{E1C7DA1B-0942-494C-92DE-1BF3735FC1D4}" destId="{AC6512F1-CE42-4B51-9748-E3E79A642421}" srcOrd="0" destOrd="0" presId="urn:microsoft.com/office/officeart/2005/8/layout/cycle2"/>
    <dgm:cxn modelId="{864AB981-6FBD-48D8-BB56-4227E58B2428}" type="presOf" srcId="{988819C5-2092-4867-9F0A-43157443AE49}" destId="{9F4C3D74-D5F5-414F-9832-FCEA880CCEE1}" srcOrd="0" destOrd="0" presId="urn:microsoft.com/office/officeart/2005/8/layout/cycle2"/>
    <dgm:cxn modelId="{8A58FD3C-B44C-498F-91FC-FC160F2B67AB}" type="presOf" srcId="{5A86C8DF-E546-4320-882F-963CCD980106}" destId="{125CE613-1886-4D73-9927-D0FFD682FAC4}" srcOrd="0" destOrd="0" presId="urn:microsoft.com/office/officeart/2005/8/layout/cycle2"/>
    <dgm:cxn modelId="{C76AE7B8-CD42-4C38-A910-D3904B020F87}" type="presOf" srcId="{8EA862A1-6159-4D73-A2A1-2C69BFBBBD65}" destId="{FC318483-52E1-431F-8DE1-1C9F850A3C06}" srcOrd="0" destOrd="0" presId="urn:microsoft.com/office/officeart/2005/8/layout/cycle2"/>
    <dgm:cxn modelId="{4006D9BE-1165-4AF0-B8DD-78A715698562}" srcId="{E1C7DA1B-0942-494C-92DE-1BF3735FC1D4}" destId="{8F81B297-4AFD-4377-8DCB-D89BDBD22341}" srcOrd="1" destOrd="0" parTransId="{886A4E7C-6001-40B4-8226-38AE39A06B5D}" sibTransId="{C39A76BB-13C6-45FF-B294-A12C7B56B7DE}"/>
    <dgm:cxn modelId="{D7784438-FAA7-40A4-879D-3F99C58A6EA0}" type="presOf" srcId="{8F81B297-4AFD-4377-8DCB-D89BDBD22341}" destId="{3CAB3D26-9D7A-45F1-9DEA-0FC9E89E5400}" srcOrd="0" destOrd="0" presId="urn:microsoft.com/office/officeart/2005/8/layout/cycle2"/>
    <dgm:cxn modelId="{2ED4ED2C-B592-4C55-B265-C96F727396F5}" type="presOf" srcId="{FBC6BCE6-417D-42B5-85CF-4819A699D5B7}" destId="{1CE8D1F5-4061-4742-903D-5F245F4B8636}" srcOrd="0" destOrd="0" presId="urn:microsoft.com/office/officeart/2005/8/layout/cycle2"/>
    <dgm:cxn modelId="{F4CF1AD0-D76F-4BF7-8C64-4A3DD6AD5AA0}" type="presOf" srcId="{44AED2E1-4380-4DBD-BEA5-11B55DBC20EE}" destId="{A451E41B-E30E-4BCD-9EC4-121FFB265105}" srcOrd="1" destOrd="0" presId="urn:microsoft.com/office/officeart/2005/8/layout/cycle2"/>
    <dgm:cxn modelId="{C605C3C2-F010-4234-A4B1-E31F7ECC5776}" type="presOf" srcId="{44A5E33C-50F3-4AD2-9C25-9D9D3691E5F8}" destId="{09EAA98A-C9CC-451D-9CBB-9FC7CE1061AE}" srcOrd="0" destOrd="0" presId="urn:microsoft.com/office/officeart/2005/8/layout/cycle2"/>
    <dgm:cxn modelId="{DFC2C1FE-ECC4-499F-B448-110491C5017D}" type="presOf" srcId="{94854C7E-EF53-42CA-B363-A256C3CE88DC}" destId="{7DDC6B46-A687-4E9D-B196-E1D8308638EC}" srcOrd="1" destOrd="0" presId="urn:microsoft.com/office/officeart/2005/8/layout/cycle2"/>
    <dgm:cxn modelId="{F0D925E4-BBD7-4CAA-9C49-78238FF0EF53}" srcId="{E1C7DA1B-0942-494C-92DE-1BF3735FC1D4}" destId="{44A5E33C-50F3-4AD2-9C25-9D9D3691E5F8}" srcOrd="3" destOrd="0" parTransId="{FD753045-E0CE-469C-AEFD-5BFADE2E7773}" sibTransId="{9D975A60-5AAA-4A96-A9D8-3A1633FEB9A9}"/>
    <dgm:cxn modelId="{E49821E5-01B3-4BF4-BEAD-720745683E86}" type="presOf" srcId="{C39A76BB-13C6-45FF-B294-A12C7B56B7DE}" destId="{1FB3FBA4-0A53-4BA8-9E2D-85581DA4DDFD}" srcOrd="0" destOrd="0" presId="urn:microsoft.com/office/officeart/2005/8/layout/cycle2"/>
    <dgm:cxn modelId="{4CCB9C37-4AD3-4D03-A291-A30E1A5A30C7}" type="presOf" srcId="{FBC6BCE6-417D-42B5-85CF-4819A699D5B7}" destId="{3F8982A5-64E3-4F89-A4D7-E9DBBF6A1D90}" srcOrd="1" destOrd="0" presId="urn:microsoft.com/office/officeart/2005/8/layout/cycle2"/>
    <dgm:cxn modelId="{B1A9012B-BD65-4EA8-85AE-65A154B26DD3}" type="presOf" srcId="{94854C7E-EF53-42CA-B363-A256C3CE88DC}" destId="{9CDB4945-B557-47FD-ABD9-8238CCC6592C}" srcOrd="0" destOrd="0" presId="urn:microsoft.com/office/officeart/2005/8/layout/cycle2"/>
    <dgm:cxn modelId="{30B7DD0D-BCC8-4EBD-A2C2-054D3116CF7B}" type="presOf" srcId="{9D975A60-5AAA-4A96-A9D8-3A1633FEB9A9}" destId="{371E74D2-4BEF-481C-8009-36E8F40FF4DD}" srcOrd="1" destOrd="0" presId="urn:microsoft.com/office/officeart/2005/8/layout/cycle2"/>
    <dgm:cxn modelId="{1EA64413-F3C7-4F3E-999D-04B788999D17}" type="presOf" srcId="{D122FE3A-097B-4E7E-888F-00E744DE85A2}" destId="{DE628532-737A-42A6-A9F0-E884A05E2B3A}" srcOrd="0" destOrd="0" presId="urn:microsoft.com/office/officeart/2005/8/layout/cycle2"/>
    <dgm:cxn modelId="{C0DC836B-F6CD-47D5-A4FD-B0E71CBEC454}" srcId="{E1C7DA1B-0942-494C-92DE-1BF3735FC1D4}" destId="{D122FE3A-097B-4E7E-888F-00E744DE85A2}" srcOrd="2" destOrd="0" parTransId="{7F2C4E24-5CB0-48B2-A650-F01A09F6C67A}" sibTransId="{FBC6BCE6-417D-42B5-85CF-4819A699D5B7}"/>
    <dgm:cxn modelId="{F0BDA091-6BEF-46D9-BAD4-8630C0FAA559}" type="presOf" srcId="{ED31D5EA-8C74-4649-B325-32A34DD1D7DC}" destId="{117EA4C2-E5D9-4086-9584-5EBD693ED1E7}" srcOrd="0" destOrd="0" presId="urn:microsoft.com/office/officeart/2005/8/layout/cycle2"/>
    <dgm:cxn modelId="{7B29227A-A2CD-4FE0-A3F8-E0FFC70063EC}" type="presParOf" srcId="{AC6512F1-CE42-4B51-9748-E3E79A642421}" destId="{FC318483-52E1-431F-8DE1-1C9F850A3C06}" srcOrd="0" destOrd="0" presId="urn:microsoft.com/office/officeart/2005/8/layout/cycle2"/>
    <dgm:cxn modelId="{05D30490-58D5-45AF-B286-C55A5CEA6D97}" type="presParOf" srcId="{AC6512F1-CE42-4B51-9748-E3E79A642421}" destId="{9F4C3D74-D5F5-414F-9832-FCEA880CCEE1}" srcOrd="1" destOrd="0" presId="urn:microsoft.com/office/officeart/2005/8/layout/cycle2"/>
    <dgm:cxn modelId="{44F58E4F-E113-41C9-861A-C395298752D1}" type="presParOf" srcId="{9F4C3D74-D5F5-414F-9832-FCEA880CCEE1}" destId="{3C73ABE9-0721-4416-8ED8-43D3E46EBC11}" srcOrd="0" destOrd="0" presId="urn:microsoft.com/office/officeart/2005/8/layout/cycle2"/>
    <dgm:cxn modelId="{8D03479A-1F27-4784-AC68-62DB4F48C77F}" type="presParOf" srcId="{AC6512F1-CE42-4B51-9748-E3E79A642421}" destId="{3CAB3D26-9D7A-45F1-9DEA-0FC9E89E5400}" srcOrd="2" destOrd="0" presId="urn:microsoft.com/office/officeart/2005/8/layout/cycle2"/>
    <dgm:cxn modelId="{DB1A0BF6-39BC-4FDC-BF92-C8E991D3F42E}" type="presParOf" srcId="{AC6512F1-CE42-4B51-9748-E3E79A642421}" destId="{1FB3FBA4-0A53-4BA8-9E2D-85581DA4DDFD}" srcOrd="3" destOrd="0" presId="urn:microsoft.com/office/officeart/2005/8/layout/cycle2"/>
    <dgm:cxn modelId="{4EE56BE3-73D3-4E43-9358-80A6BB2D53E5}" type="presParOf" srcId="{1FB3FBA4-0A53-4BA8-9E2D-85581DA4DDFD}" destId="{7ADD96F4-FAC9-477D-80EF-C5E536B1BC9F}" srcOrd="0" destOrd="0" presId="urn:microsoft.com/office/officeart/2005/8/layout/cycle2"/>
    <dgm:cxn modelId="{F0EFF38C-5E19-4090-B4FC-C54C30E5A583}" type="presParOf" srcId="{AC6512F1-CE42-4B51-9748-E3E79A642421}" destId="{DE628532-737A-42A6-A9F0-E884A05E2B3A}" srcOrd="4" destOrd="0" presId="urn:microsoft.com/office/officeart/2005/8/layout/cycle2"/>
    <dgm:cxn modelId="{82E97411-CAC5-4789-BC8A-E5AFE4ACDEF0}" type="presParOf" srcId="{AC6512F1-CE42-4B51-9748-E3E79A642421}" destId="{1CE8D1F5-4061-4742-903D-5F245F4B8636}" srcOrd="5" destOrd="0" presId="urn:microsoft.com/office/officeart/2005/8/layout/cycle2"/>
    <dgm:cxn modelId="{AC05957A-2F91-4E86-81B7-22A1FAA19C50}" type="presParOf" srcId="{1CE8D1F5-4061-4742-903D-5F245F4B8636}" destId="{3F8982A5-64E3-4F89-A4D7-E9DBBF6A1D90}" srcOrd="0" destOrd="0" presId="urn:microsoft.com/office/officeart/2005/8/layout/cycle2"/>
    <dgm:cxn modelId="{BEFA9B7E-2052-480B-91E2-A2C5B9D08282}" type="presParOf" srcId="{AC6512F1-CE42-4B51-9748-E3E79A642421}" destId="{09EAA98A-C9CC-451D-9CBB-9FC7CE1061AE}" srcOrd="6" destOrd="0" presId="urn:microsoft.com/office/officeart/2005/8/layout/cycle2"/>
    <dgm:cxn modelId="{1B84D00B-B431-4317-9B3C-C058C6EDB590}" type="presParOf" srcId="{AC6512F1-CE42-4B51-9748-E3E79A642421}" destId="{95F5F2F6-F450-4AFF-BB57-551C6E5F336C}" srcOrd="7" destOrd="0" presId="urn:microsoft.com/office/officeart/2005/8/layout/cycle2"/>
    <dgm:cxn modelId="{FF1E3A09-4159-4406-97BD-97274848C1D8}" type="presParOf" srcId="{95F5F2F6-F450-4AFF-BB57-551C6E5F336C}" destId="{371E74D2-4BEF-481C-8009-36E8F40FF4DD}" srcOrd="0" destOrd="0" presId="urn:microsoft.com/office/officeart/2005/8/layout/cycle2"/>
    <dgm:cxn modelId="{18256566-B206-47F9-A9F5-E46FB138AAF2}" type="presParOf" srcId="{AC6512F1-CE42-4B51-9748-E3E79A642421}" destId="{117EA4C2-E5D9-4086-9584-5EBD693ED1E7}" srcOrd="8" destOrd="0" presId="urn:microsoft.com/office/officeart/2005/8/layout/cycle2"/>
    <dgm:cxn modelId="{CC15880C-3898-417E-988A-20401F2B936B}" type="presParOf" srcId="{AC6512F1-CE42-4B51-9748-E3E79A642421}" destId="{9CDB4945-B557-47FD-ABD9-8238CCC6592C}" srcOrd="9" destOrd="0" presId="urn:microsoft.com/office/officeart/2005/8/layout/cycle2"/>
    <dgm:cxn modelId="{AEB77D3B-B280-486A-B188-5B9BC4361BB3}" type="presParOf" srcId="{9CDB4945-B557-47FD-ABD9-8238CCC6592C}" destId="{7DDC6B46-A687-4E9D-B196-E1D8308638EC}" srcOrd="0" destOrd="0" presId="urn:microsoft.com/office/officeart/2005/8/layout/cycle2"/>
    <dgm:cxn modelId="{71EFDD28-ABCB-42F0-BEC6-F062D14EA733}" type="presParOf" srcId="{AC6512F1-CE42-4B51-9748-E3E79A642421}" destId="{125CE613-1886-4D73-9927-D0FFD682FAC4}" srcOrd="10" destOrd="0" presId="urn:microsoft.com/office/officeart/2005/8/layout/cycle2"/>
    <dgm:cxn modelId="{CAD5E508-DE40-4E7A-BD4B-0A8976310AB6}" type="presParOf" srcId="{AC6512F1-CE42-4B51-9748-E3E79A642421}" destId="{4F7F83CB-4E25-4243-8220-69B9C14E99C5}" srcOrd="11" destOrd="0" presId="urn:microsoft.com/office/officeart/2005/8/layout/cycle2"/>
    <dgm:cxn modelId="{3361BAC0-9DAD-47F4-8E38-A4050348B65D}" type="presParOf" srcId="{4F7F83CB-4E25-4243-8220-69B9C14E99C5}" destId="{A451E41B-E30E-4BCD-9EC4-121FFB265105}" srcOrd="0" destOrd="0" presId="urn:microsoft.com/office/officeart/2005/8/layout/cycle2"/>
  </dgm:cxnLst>
  <dgm:bg>
    <a:solidFill>
      <a:schemeClr val="bg1"/>
    </a:solidFill>
  </dgm:bg>
  <dgm:whole/>
  <dgm:extLst>
    <a:ext uri="http://schemas.microsoft.com/office/drawing/2008/diagram">
      <dsp:dataModelExt xmlns:dsp="http://schemas.microsoft.com/office/drawing/2008/diagram" relId="rId5" minVer="http://schemas.openxmlformats.org/drawingml/2006/diagram"/>
    </a:ext>
  </dgm:extLst>
</dgm:dataModel>
</file>

<file path=xl/diagrams/data2.xml><?xml version="1.0" encoding="utf-8"?>
<dgm:dataModel xmlns:dgm="http://schemas.openxmlformats.org/drawingml/2006/diagram" xmlns:a="http://schemas.openxmlformats.org/drawingml/2006/main">
  <dgm:ptLst>
    <dgm:pt modelId="{E1C7DA1B-0942-494C-92DE-1BF3735FC1D4}" type="doc">
      <dgm:prSet loTypeId="urn:microsoft.com/office/officeart/2005/8/layout/cycle2" loCatId="cycle" qsTypeId="urn:microsoft.com/office/officeart/2005/8/quickstyle/simple1" qsCatId="simple" csTypeId="urn:microsoft.com/office/officeart/2005/8/colors/accent1_2" csCatId="accent1" phldr="1"/>
      <dgm:spPr/>
      <dgm:t>
        <a:bodyPr/>
        <a:lstStyle/>
        <a:p>
          <a:endParaRPr lang="en-US"/>
        </a:p>
      </dgm:t>
    </dgm:pt>
    <dgm:pt modelId="{8EA862A1-6159-4D73-A2A1-2C69BFBBBD65}">
      <dgm:prSet phldrT="[Text]" custT="1"/>
      <dgm:spPr/>
      <dgm:t>
        <a:bodyPr/>
        <a:lstStyle/>
        <a:p>
          <a:r>
            <a:rPr lang="en-US" sz="1200" dirty="0" smtClean="0">
              <a:latin typeface="Times New Roman" panose="02020603050405020304" pitchFamily="18" charset="0"/>
              <a:cs typeface="Times New Roman" panose="02020603050405020304" pitchFamily="18" charset="0"/>
            </a:rPr>
            <a:t>High saving</a:t>
          </a:r>
          <a:endParaRPr lang="en-US" sz="1200" dirty="0">
            <a:latin typeface="Times New Roman" panose="02020603050405020304" pitchFamily="18" charset="0"/>
            <a:cs typeface="Times New Roman" panose="02020603050405020304" pitchFamily="18" charset="0"/>
          </a:endParaRPr>
        </a:p>
      </dgm:t>
    </dgm:pt>
    <dgm:pt modelId="{C8D95ECC-0317-46B1-973D-348900D7E111}" type="parTrans" cxnId="{D900F1CE-615A-4DF4-B670-B1BCF9542ADF}">
      <dgm:prSet/>
      <dgm:spPr/>
      <dgm:t>
        <a:bodyPr/>
        <a:lstStyle/>
        <a:p>
          <a:endParaRPr lang="en-US"/>
        </a:p>
      </dgm:t>
    </dgm:pt>
    <dgm:pt modelId="{988819C5-2092-4867-9F0A-43157443AE49}" type="sibTrans" cxnId="{D900F1CE-615A-4DF4-B670-B1BCF9542ADF}">
      <dgm:prSet/>
      <dgm:spPr/>
      <dgm:t>
        <a:bodyPr/>
        <a:lstStyle/>
        <a:p>
          <a:endParaRPr lang="en-US"/>
        </a:p>
      </dgm:t>
    </dgm:pt>
    <dgm:pt modelId="{8F81B297-4AFD-4377-8DCB-D89BDBD22341}">
      <dgm:prSet phldrT="[Text]" custT="1"/>
      <dgm:spPr/>
      <dgm:t>
        <a:bodyPr/>
        <a:lstStyle/>
        <a:p>
          <a:r>
            <a:rPr lang="en-US" sz="1200" dirty="0" smtClean="0">
              <a:latin typeface="Times New Roman" panose="02020603050405020304" pitchFamily="18" charset="0"/>
              <a:cs typeface="Times New Roman" panose="02020603050405020304" pitchFamily="18" charset="0"/>
            </a:rPr>
            <a:t>Large supply of loanable funds</a:t>
          </a:r>
          <a:endParaRPr lang="en-US" sz="1200" dirty="0">
            <a:latin typeface="Times New Roman" panose="02020603050405020304" pitchFamily="18" charset="0"/>
            <a:cs typeface="Times New Roman" panose="02020603050405020304" pitchFamily="18" charset="0"/>
          </a:endParaRPr>
        </a:p>
      </dgm:t>
    </dgm:pt>
    <dgm:pt modelId="{886A4E7C-6001-40B4-8226-38AE39A06B5D}" type="parTrans" cxnId="{4006D9BE-1165-4AF0-B8DD-78A715698562}">
      <dgm:prSet/>
      <dgm:spPr/>
      <dgm:t>
        <a:bodyPr/>
        <a:lstStyle/>
        <a:p>
          <a:endParaRPr lang="en-US"/>
        </a:p>
      </dgm:t>
    </dgm:pt>
    <dgm:pt modelId="{C39A76BB-13C6-45FF-B294-A12C7B56B7DE}" type="sibTrans" cxnId="{4006D9BE-1165-4AF0-B8DD-78A715698562}">
      <dgm:prSet/>
      <dgm:spPr/>
      <dgm:t>
        <a:bodyPr/>
        <a:lstStyle/>
        <a:p>
          <a:endParaRPr lang="en-US"/>
        </a:p>
      </dgm:t>
    </dgm:pt>
    <dgm:pt modelId="{44A5E33C-50F3-4AD2-9C25-9D9D3691E5F8}">
      <dgm:prSet phldrT="[Text]" custT="1"/>
      <dgm:spPr/>
      <dgm:t>
        <a:bodyPr/>
        <a:lstStyle/>
        <a:p>
          <a:r>
            <a:rPr lang="en-US" sz="1200" dirty="0" smtClean="0">
              <a:latin typeface="Times New Roman" panose="02020603050405020304" pitchFamily="18" charset="0"/>
              <a:cs typeface="Times New Roman" panose="02020603050405020304" pitchFamily="18" charset="0"/>
            </a:rPr>
            <a:t>Low unit costs + efficient financial markets </a:t>
          </a:r>
          <a:endParaRPr lang="en-US" sz="1200" dirty="0">
            <a:latin typeface="Times New Roman" panose="02020603050405020304" pitchFamily="18" charset="0"/>
            <a:cs typeface="Times New Roman" panose="02020603050405020304" pitchFamily="18" charset="0"/>
          </a:endParaRPr>
        </a:p>
      </dgm:t>
    </dgm:pt>
    <dgm:pt modelId="{FD753045-E0CE-469C-AEFD-5BFADE2E7773}" type="parTrans" cxnId="{F0D925E4-BBD7-4CAA-9C49-78238FF0EF53}">
      <dgm:prSet/>
      <dgm:spPr/>
      <dgm:t>
        <a:bodyPr/>
        <a:lstStyle/>
        <a:p>
          <a:endParaRPr lang="en-US"/>
        </a:p>
      </dgm:t>
    </dgm:pt>
    <dgm:pt modelId="{9D975A60-5AAA-4A96-A9D8-3A1633FEB9A9}" type="sibTrans" cxnId="{F0D925E4-BBD7-4CAA-9C49-78238FF0EF53}">
      <dgm:prSet/>
      <dgm:spPr/>
      <dgm:t>
        <a:bodyPr/>
        <a:lstStyle/>
        <a:p>
          <a:endParaRPr lang="en-US"/>
        </a:p>
      </dgm:t>
    </dgm:pt>
    <dgm:pt modelId="{ED31D5EA-8C74-4649-B325-32A34DD1D7DC}">
      <dgm:prSet phldrT="[Text]" custT="1"/>
      <dgm:spPr/>
      <dgm:t>
        <a:bodyPr/>
        <a:lstStyle/>
        <a:p>
          <a:r>
            <a:rPr lang="en-US" sz="1200" dirty="0" smtClean="0">
              <a:latin typeface="Times New Roman" panose="02020603050405020304" pitchFamily="18" charset="0"/>
              <a:cs typeface="Times New Roman" panose="02020603050405020304" pitchFamily="18" charset="0"/>
            </a:rPr>
            <a:t>Efficient allocation of savings</a:t>
          </a:r>
          <a:endParaRPr lang="en-US" sz="1200" dirty="0">
            <a:latin typeface="Times New Roman" panose="02020603050405020304" pitchFamily="18" charset="0"/>
            <a:cs typeface="Times New Roman" panose="02020603050405020304" pitchFamily="18" charset="0"/>
          </a:endParaRPr>
        </a:p>
      </dgm:t>
    </dgm:pt>
    <dgm:pt modelId="{4A54B186-A2B5-427D-B40F-A4EF163251B7}" type="parTrans" cxnId="{7A243B66-E613-4BDE-BECD-FBDF0D3B919D}">
      <dgm:prSet/>
      <dgm:spPr/>
      <dgm:t>
        <a:bodyPr/>
        <a:lstStyle/>
        <a:p>
          <a:endParaRPr lang="en-US"/>
        </a:p>
      </dgm:t>
    </dgm:pt>
    <dgm:pt modelId="{94854C7E-EF53-42CA-B363-A256C3CE88DC}" type="sibTrans" cxnId="{7A243B66-E613-4BDE-BECD-FBDF0D3B919D}">
      <dgm:prSet/>
      <dgm:spPr/>
      <dgm:t>
        <a:bodyPr/>
        <a:lstStyle/>
        <a:p>
          <a:endParaRPr lang="en-US"/>
        </a:p>
      </dgm:t>
    </dgm:pt>
    <dgm:pt modelId="{5A86C8DF-E546-4320-882F-963CCD980106}">
      <dgm:prSet phldrT="[Text]" custT="1"/>
      <dgm:spPr/>
      <dgm:t>
        <a:bodyPr/>
        <a:lstStyle/>
        <a:p>
          <a:r>
            <a:rPr lang="en-US" sz="1200" dirty="0" smtClean="0">
              <a:latin typeface="Times New Roman" panose="02020603050405020304" pitchFamily="18" charset="0"/>
              <a:cs typeface="Times New Roman" panose="02020603050405020304" pitchFamily="18" charset="0"/>
            </a:rPr>
            <a:t>High productivity</a:t>
          </a:r>
          <a:endParaRPr lang="en-US" sz="1200" dirty="0">
            <a:latin typeface="Times New Roman" panose="02020603050405020304" pitchFamily="18" charset="0"/>
            <a:cs typeface="Times New Roman" panose="02020603050405020304" pitchFamily="18" charset="0"/>
          </a:endParaRPr>
        </a:p>
      </dgm:t>
    </dgm:pt>
    <dgm:pt modelId="{EF982CC4-0D0B-41C4-A861-46049FD56AEA}" type="parTrans" cxnId="{1188B319-F309-4907-AC97-3489AA8454C1}">
      <dgm:prSet/>
      <dgm:spPr/>
      <dgm:t>
        <a:bodyPr/>
        <a:lstStyle/>
        <a:p>
          <a:endParaRPr lang="en-US"/>
        </a:p>
      </dgm:t>
    </dgm:pt>
    <dgm:pt modelId="{44AED2E1-4380-4DBD-BEA5-11B55DBC20EE}" type="sibTrans" cxnId="{1188B319-F309-4907-AC97-3489AA8454C1}">
      <dgm:prSet/>
      <dgm:spPr/>
      <dgm:t>
        <a:bodyPr/>
        <a:lstStyle/>
        <a:p>
          <a:endParaRPr lang="en-US"/>
        </a:p>
      </dgm:t>
    </dgm:pt>
    <dgm:pt modelId="{D122FE3A-097B-4E7E-888F-00E744DE85A2}">
      <dgm:prSet phldrT="[Text]" custT="1"/>
      <dgm:spPr/>
      <dgm:t>
        <a:bodyPr/>
        <a:lstStyle/>
        <a:p>
          <a:r>
            <a:rPr lang="en-US" sz="1200" dirty="0" smtClean="0">
              <a:latin typeface="Times New Roman" panose="02020603050405020304" pitchFamily="18" charset="0"/>
              <a:cs typeface="Times New Roman" panose="02020603050405020304" pitchFamily="18" charset="0"/>
            </a:rPr>
            <a:t>Large sized financial sector</a:t>
          </a:r>
          <a:endParaRPr lang="en-US" sz="1200" dirty="0">
            <a:latin typeface="Times New Roman" panose="02020603050405020304" pitchFamily="18" charset="0"/>
            <a:cs typeface="Times New Roman" panose="02020603050405020304" pitchFamily="18" charset="0"/>
          </a:endParaRPr>
        </a:p>
      </dgm:t>
    </dgm:pt>
    <dgm:pt modelId="{7F2C4E24-5CB0-48B2-A650-F01A09F6C67A}" type="parTrans" cxnId="{C0DC836B-F6CD-47D5-A4FD-B0E71CBEC454}">
      <dgm:prSet/>
      <dgm:spPr/>
      <dgm:t>
        <a:bodyPr/>
        <a:lstStyle/>
        <a:p>
          <a:endParaRPr lang="en-US"/>
        </a:p>
      </dgm:t>
    </dgm:pt>
    <dgm:pt modelId="{FBC6BCE6-417D-42B5-85CF-4819A699D5B7}" type="sibTrans" cxnId="{C0DC836B-F6CD-47D5-A4FD-B0E71CBEC454}">
      <dgm:prSet/>
      <dgm:spPr/>
      <dgm:t>
        <a:bodyPr/>
        <a:lstStyle/>
        <a:p>
          <a:endParaRPr lang="en-US"/>
        </a:p>
      </dgm:t>
    </dgm:pt>
    <dgm:pt modelId="{AC6512F1-CE42-4B51-9748-E3E79A642421}" type="pres">
      <dgm:prSet presAssocID="{E1C7DA1B-0942-494C-92DE-1BF3735FC1D4}" presName="cycle" presStyleCnt="0">
        <dgm:presLayoutVars>
          <dgm:dir/>
          <dgm:resizeHandles val="exact"/>
        </dgm:presLayoutVars>
      </dgm:prSet>
      <dgm:spPr/>
      <dgm:t>
        <a:bodyPr/>
        <a:lstStyle/>
        <a:p>
          <a:endParaRPr lang="en-US"/>
        </a:p>
      </dgm:t>
    </dgm:pt>
    <dgm:pt modelId="{FC318483-52E1-431F-8DE1-1C9F850A3C06}" type="pres">
      <dgm:prSet presAssocID="{8EA862A1-6159-4D73-A2A1-2C69BFBBBD65}" presName="node" presStyleLbl="node1" presStyleIdx="0" presStyleCnt="6">
        <dgm:presLayoutVars>
          <dgm:bulletEnabled val="1"/>
        </dgm:presLayoutVars>
      </dgm:prSet>
      <dgm:spPr/>
      <dgm:t>
        <a:bodyPr/>
        <a:lstStyle/>
        <a:p>
          <a:endParaRPr lang="en-US"/>
        </a:p>
      </dgm:t>
    </dgm:pt>
    <dgm:pt modelId="{9F4C3D74-D5F5-414F-9832-FCEA880CCEE1}" type="pres">
      <dgm:prSet presAssocID="{988819C5-2092-4867-9F0A-43157443AE49}" presName="sibTrans" presStyleLbl="sibTrans2D1" presStyleIdx="0" presStyleCnt="6"/>
      <dgm:spPr/>
      <dgm:t>
        <a:bodyPr/>
        <a:lstStyle/>
        <a:p>
          <a:endParaRPr lang="en-US"/>
        </a:p>
      </dgm:t>
    </dgm:pt>
    <dgm:pt modelId="{3C73ABE9-0721-4416-8ED8-43D3E46EBC11}" type="pres">
      <dgm:prSet presAssocID="{988819C5-2092-4867-9F0A-43157443AE49}" presName="connectorText" presStyleLbl="sibTrans2D1" presStyleIdx="0" presStyleCnt="6"/>
      <dgm:spPr/>
      <dgm:t>
        <a:bodyPr/>
        <a:lstStyle/>
        <a:p>
          <a:endParaRPr lang="en-US"/>
        </a:p>
      </dgm:t>
    </dgm:pt>
    <dgm:pt modelId="{3CAB3D26-9D7A-45F1-9DEA-0FC9E89E5400}" type="pres">
      <dgm:prSet presAssocID="{8F81B297-4AFD-4377-8DCB-D89BDBD22341}" presName="node" presStyleLbl="node1" presStyleIdx="1" presStyleCnt="6">
        <dgm:presLayoutVars>
          <dgm:bulletEnabled val="1"/>
        </dgm:presLayoutVars>
      </dgm:prSet>
      <dgm:spPr/>
      <dgm:t>
        <a:bodyPr/>
        <a:lstStyle/>
        <a:p>
          <a:endParaRPr lang="en-US"/>
        </a:p>
      </dgm:t>
    </dgm:pt>
    <dgm:pt modelId="{1FB3FBA4-0A53-4BA8-9E2D-85581DA4DDFD}" type="pres">
      <dgm:prSet presAssocID="{C39A76BB-13C6-45FF-B294-A12C7B56B7DE}" presName="sibTrans" presStyleLbl="sibTrans2D1" presStyleIdx="1" presStyleCnt="6"/>
      <dgm:spPr/>
      <dgm:t>
        <a:bodyPr/>
        <a:lstStyle/>
        <a:p>
          <a:endParaRPr lang="en-US"/>
        </a:p>
      </dgm:t>
    </dgm:pt>
    <dgm:pt modelId="{7ADD96F4-FAC9-477D-80EF-C5E536B1BC9F}" type="pres">
      <dgm:prSet presAssocID="{C39A76BB-13C6-45FF-B294-A12C7B56B7DE}" presName="connectorText" presStyleLbl="sibTrans2D1" presStyleIdx="1" presStyleCnt="6"/>
      <dgm:spPr/>
      <dgm:t>
        <a:bodyPr/>
        <a:lstStyle/>
        <a:p>
          <a:endParaRPr lang="en-US"/>
        </a:p>
      </dgm:t>
    </dgm:pt>
    <dgm:pt modelId="{DE628532-737A-42A6-A9F0-E884A05E2B3A}" type="pres">
      <dgm:prSet presAssocID="{D122FE3A-097B-4E7E-888F-00E744DE85A2}" presName="node" presStyleLbl="node1" presStyleIdx="2" presStyleCnt="6">
        <dgm:presLayoutVars>
          <dgm:bulletEnabled val="1"/>
        </dgm:presLayoutVars>
      </dgm:prSet>
      <dgm:spPr/>
      <dgm:t>
        <a:bodyPr/>
        <a:lstStyle/>
        <a:p>
          <a:endParaRPr lang="en-US"/>
        </a:p>
      </dgm:t>
    </dgm:pt>
    <dgm:pt modelId="{1CE8D1F5-4061-4742-903D-5F245F4B8636}" type="pres">
      <dgm:prSet presAssocID="{FBC6BCE6-417D-42B5-85CF-4819A699D5B7}" presName="sibTrans" presStyleLbl="sibTrans2D1" presStyleIdx="2" presStyleCnt="6"/>
      <dgm:spPr/>
      <dgm:t>
        <a:bodyPr/>
        <a:lstStyle/>
        <a:p>
          <a:endParaRPr lang="en-US"/>
        </a:p>
      </dgm:t>
    </dgm:pt>
    <dgm:pt modelId="{3F8982A5-64E3-4F89-A4D7-E9DBBF6A1D90}" type="pres">
      <dgm:prSet presAssocID="{FBC6BCE6-417D-42B5-85CF-4819A699D5B7}" presName="connectorText" presStyleLbl="sibTrans2D1" presStyleIdx="2" presStyleCnt="6"/>
      <dgm:spPr/>
      <dgm:t>
        <a:bodyPr/>
        <a:lstStyle/>
        <a:p>
          <a:endParaRPr lang="en-US"/>
        </a:p>
      </dgm:t>
    </dgm:pt>
    <dgm:pt modelId="{09EAA98A-C9CC-451D-9CBB-9FC7CE1061AE}" type="pres">
      <dgm:prSet presAssocID="{44A5E33C-50F3-4AD2-9C25-9D9D3691E5F8}" presName="node" presStyleLbl="node1" presStyleIdx="3" presStyleCnt="6">
        <dgm:presLayoutVars>
          <dgm:bulletEnabled val="1"/>
        </dgm:presLayoutVars>
      </dgm:prSet>
      <dgm:spPr/>
      <dgm:t>
        <a:bodyPr/>
        <a:lstStyle/>
        <a:p>
          <a:endParaRPr lang="en-US"/>
        </a:p>
      </dgm:t>
    </dgm:pt>
    <dgm:pt modelId="{95F5F2F6-F450-4AFF-BB57-551C6E5F336C}" type="pres">
      <dgm:prSet presAssocID="{9D975A60-5AAA-4A96-A9D8-3A1633FEB9A9}" presName="sibTrans" presStyleLbl="sibTrans2D1" presStyleIdx="3" presStyleCnt="6"/>
      <dgm:spPr/>
      <dgm:t>
        <a:bodyPr/>
        <a:lstStyle/>
        <a:p>
          <a:endParaRPr lang="en-US"/>
        </a:p>
      </dgm:t>
    </dgm:pt>
    <dgm:pt modelId="{371E74D2-4BEF-481C-8009-36E8F40FF4DD}" type="pres">
      <dgm:prSet presAssocID="{9D975A60-5AAA-4A96-A9D8-3A1633FEB9A9}" presName="connectorText" presStyleLbl="sibTrans2D1" presStyleIdx="3" presStyleCnt="6"/>
      <dgm:spPr/>
      <dgm:t>
        <a:bodyPr/>
        <a:lstStyle/>
        <a:p>
          <a:endParaRPr lang="en-US"/>
        </a:p>
      </dgm:t>
    </dgm:pt>
    <dgm:pt modelId="{117EA4C2-E5D9-4086-9584-5EBD693ED1E7}" type="pres">
      <dgm:prSet presAssocID="{ED31D5EA-8C74-4649-B325-32A34DD1D7DC}" presName="node" presStyleLbl="node1" presStyleIdx="4" presStyleCnt="6">
        <dgm:presLayoutVars>
          <dgm:bulletEnabled val="1"/>
        </dgm:presLayoutVars>
      </dgm:prSet>
      <dgm:spPr/>
      <dgm:t>
        <a:bodyPr/>
        <a:lstStyle/>
        <a:p>
          <a:endParaRPr lang="en-US"/>
        </a:p>
      </dgm:t>
    </dgm:pt>
    <dgm:pt modelId="{9CDB4945-B557-47FD-ABD9-8238CCC6592C}" type="pres">
      <dgm:prSet presAssocID="{94854C7E-EF53-42CA-B363-A256C3CE88DC}" presName="sibTrans" presStyleLbl="sibTrans2D1" presStyleIdx="4" presStyleCnt="6"/>
      <dgm:spPr/>
      <dgm:t>
        <a:bodyPr/>
        <a:lstStyle/>
        <a:p>
          <a:endParaRPr lang="en-US"/>
        </a:p>
      </dgm:t>
    </dgm:pt>
    <dgm:pt modelId="{7DDC6B46-A687-4E9D-B196-E1D8308638EC}" type="pres">
      <dgm:prSet presAssocID="{94854C7E-EF53-42CA-B363-A256C3CE88DC}" presName="connectorText" presStyleLbl="sibTrans2D1" presStyleIdx="4" presStyleCnt="6"/>
      <dgm:spPr/>
      <dgm:t>
        <a:bodyPr/>
        <a:lstStyle/>
        <a:p>
          <a:endParaRPr lang="en-US"/>
        </a:p>
      </dgm:t>
    </dgm:pt>
    <dgm:pt modelId="{125CE613-1886-4D73-9927-D0FFD682FAC4}" type="pres">
      <dgm:prSet presAssocID="{5A86C8DF-E546-4320-882F-963CCD980106}" presName="node" presStyleLbl="node1" presStyleIdx="5" presStyleCnt="6">
        <dgm:presLayoutVars>
          <dgm:bulletEnabled val="1"/>
        </dgm:presLayoutVars>
      </dgm:prSet>
      <dgm:spPr/>
      <dgm:t>
        <a:bodyPr/>
        <a:lstStyle/>
        <a:p>
          <a:endParaRPr lang="en-US"/>
        </a:p>
      </dgm:t>
    </dgm:pt>
    <dgm:pt modelId="{4F7F83CB-4E25-4243-8220-69B9C14E99C5}" type="pres">
      <dgm:prSet presAssocID="{44AED2E1-4380-4DBD-BEA5-11B55DBC20EE}" presName="sibTrans" presStyleLbl="sibTrans2D1" presStyleIdx="5" presStyleCnt="6"/>
      <dgm:spPr/>
      <dgm:t>
        <a:bodyPr/>
        <a:lstStyle/>
        <a:p>
          <a:endParaRPr lang="en-US"/>
        </a:p>
      </dgm:t>
    </dgm:pt>
    <dgm:pt modelId="{A451E41B-E30E-4BCD-9EC4-121FFB265105}" type="pres">
      <dgm:prSet presAssocID="{44AED2E1-4380-4DBD-BEA5-11B55DBC20EE}" presName="connectorText" presStyleLbl="sibTrans2D1" presStyleIdx="5" presStyleCnt="6"/>
      <dgm:spPr/>
      <dgm:t>
        <a:bodyPr/>
        <a:lstStyle/>
        <a:p>
          <a:endParaRPr lang="en-US"/>
        </a:p>
      </dgm:t>
    </dgm:pt>
  </dgm:ptLst>
  <dgm:cxnLst>
    <dgm:cxn modelId="{8FA45F37-2B66-4FB9-B27F-30D2B902E366}" type="presOf" srcId="{FBC6BCE6-417D-42B5-85CF-4819A699D5B7}" destId="{3F8982A5-64E3-4F89-A4D7-E9DBBF6A1D90}" srcOrd="1" destOrd="0" presId="urn:microsoft.com/office/officeart/2005/8/layout/cycle2"/>
    <dgm:cxn modelId="{D900F1CE-615A-4DF4-B670-B1BCF9542ADF}" srcId="{E1C7DA1B-0942-494C-92DE-1BF3735FC1D4}" destId="{8EA862A1-6159-4D73-A2A1-2C69BFBBBD65}" srcOrd="0" destOrd="0" parTransId="{C8D95ECC-0317-46B1-973D-348900D7E111}" sibTransId="{988819C5-2092-4867-9F0A-43157443AE49}"/>
    <dgm:cxn modelId="{E762807E-26C0-4BA6-B91A-C228115001E6}" type="presOf" srcId="{44AED2E1-4380-4DBD-BEA5-11B55DBC20EE}" destId="{A451E41B-E30E-4BCD-9EC4-121FFB265105}" srcOrd="1" destOrd="0" presId="urn:microsoft.com/office/officeart/2005/8/layout/cycle2"/>
    <dgm:cxn modelId="{F11E155F-D021-4603-AFE2-64C791F9A4A0}" type="presOf" srcId="{C39A76BB-13C6-45FF-B294-A12C7B56B7DE}" destId="{7ADD96F4-FAC9-477D-80EF-C5E536B1BC9F}" srcOrd="1" destOrd="0" presId="urn:microsoft.com/office/officeart/2005/8/layout/cycle2"/>
    <dgm:cxn modelId="{9B350751-10B5-48C6-8282-9A7E1B5A1AC6}" type="presOf" srcId="{94854C7E-EF53-42CA-B363-A256C3CE88DC}" destId="{9CDB4945-B557-47FD-ABD9-8238CCC6592C}" srcOrd="0" destOrd="0" presId="urn:microsoft.com/office/officeart/2005/8/layout/cycle2"/>
    <dgm:cxn modelId="{FDF34FB3-7A7E-4532-8B74-9C9733FC55D5}" type="presOf" srcId="{9D975A60-5AAA-4A96-A9D8-3A1633FEB9A9}" destId="{95F5F2F6-F450-4AFF-BB57-551C6E5F336C}" srcOrd="0" destOrd="0" presId="urn:microsoft.com/office/officeart/2005/8/layout/cycle2"/>
    <dgm:cxn modelId="{62CE47FD-DFD8-4A20-887C-E168425B41F2}" type="presOf" srcId="{44A5E33C-50F3-4AD2-9C25-9D9D3691E5F8}" destId="{09EAA98A-C9CC-451D-9CBB-9FC7CE1061AE}" srcOrd="0" destOrd="0" presId="urn:microsoft.com/office/officeart/2005/8/layout/cycle2"/>
    <dgm:cxn modelId="{7A243B66-E613-4BDE-BECD-FBDF0D3B919D}" srcId="{E1C7DA1B-0942-494C-92DE-1BF3735FC1D4}" destId="{ED31D5EA-8C74-4649-B325-32A34DD1D7DC}" srcOrd="4" destOrd="0" parTransId="{4A54B186-A2B5-427D-B40F-A4EF163251B7}" sibTransId="{94854C7E-EF53-42CA-B363-A256C3CE88DC}"/>
    <dgm:cxn modelId="{1188B319-F309-4907-AC97-3489AA8454C1}" srcId="{E1C7DA1B-0942-494C-92DE-1BF3735FC1D4}" destId="{5A86C8DF-E546-4320-882F-963CCD980106}" srcOrd="5" destOrd="0" parTransId="{EF982CC4-0D0B-41C4-A861-46049FD56AEA}" sibTransId="{44AED2E1-4380-4DBD-BEA5-11B55DBC20EE}"/>
    <dgm:cxn modelId="{3C5B4271-8732-42D5-B812-5D0986F4A93C}" type="presOf" srcId="{5A86C8DF-E546-4320-882F-963CCD980106}" destId="{125CE613-1886-4D73-9927-D0FFD682FAC4}" srcOrd="0" destOrd="0" presId="urn:microsoft.com/office/officeart/2005/8/layout/cycle2"/>
    <dgm:cxn modelId="{3149A70E-2BA6-452F-96C9-01BB588CF325}" type="presOf" srcId="{988819C5-2092-4867-9F0A-43157443AE49}" destId="{3C73ABE9-0721-4416-8ED8-43D3E46EBC11}" srcOrd="1" destOrd="0" presId="urn:microsoft.com/office/officeart/2005/8/layout/cycle2"/>
    <dgm:cxn modelId="{865EB1C8-BDDC-4A67-A7CB-22D1B88842C8}" type="presOf" srcId="{D122FE3A-097B-4E7E-888F-00E744DE85A2}" destId="{DE628532-737A-42A6-A9F0-E884A05E2B3A}" srcOrd="0" destOrd="0" presId="urn:microsoft.com/office/officeart/2005/8/layout/cycle2"/>
    <dgm:cxn modelId="{67F9DD8C-56BF-47CA-B7D6-9BE74392B399}" type="presOf" srcId="{ED31D5EA-8C74-4649-B325-32A34DD1D7DC}" destId="{117EA4C2-E5D9-4086-9584-5EBD693ED1E7}" srcOrd="0" destOrd="0" presId="urn:microsoft.com/office/officeart/2005/8/layout/cycle2"/>
    <dgm:cxn modelId="{979AB35B-3D42-426E-88B2-4CD658F12E25}" type="presOf" srcId="{44AED2E1-4380-4DBD-BEA5-11B55DBC20EE}" destId="{4F7F83CB-4E25-4243-8220-69B9C14E99C5}" srcOrd="0" destOrd="0" presId="urn:microsoft.com/office/officeart/2005/8/layout/cycle2"/>
    <dgm:cxn modelId="{F78391F7-6927-497C-B532-74A8C759D4BE}" type="presOf" srcId="{FBC6BCE6-417D-42B5-85CF-4819A699D5B7}" destId="{1CE8D1F5-4061-4742-903D-5F245F4B8636}" srcOrd="0" destOrd="0" presId="urn:microsoft.com/office/officeart/2005/8/layout/cycle2"/>
    <dgm:cxn modelId="{30A48426-60C9-4EF6-AC6F-44A7BC8A8840}" type="presOf" srcId="{C39A76BB-13C6-45FF-B294-A12C7B56B7DE}" destId="{1FB3FBA4-0A53-4BA8-9E2D-85581DA4DDFD}" srcOrd="0" destOrd="0" presId="urn:microsoft.com/office/officeart/2005/8/layout/cycle2"/>
    <dgm:cxn modelId="{5D2AEB27-155B-451E-8D9F-B7E55FF828AD}" type="presOf" srcId="{94854C7E-EF53-42CA-B363-A256C3CE88DC}" destId="{7DDC6B46-A687-4E9D-B196-E1D8308638EC}" srcOrd="1" destOrd="0" presId="urn:microsoft.com/office/officeart/2005/8/layout/cycle2"/>
    <dgm:cxn modelId="{A607D7FA-A7C5-41F1-9D9A-6E25D80C061D}" type="presOf" srcId="{988819C5-2092-4867-9F0A-43157443AE49}" destId="{9F4C3D74-D5F5-414F-9832-FCEA880CCEE1}" srcOrd="0" destOrd="0" presId="urn:microsoft.com/office/officeart/2005/8/layout/cycle2"/>
    <dgm:cxn modelId="{4006D9BE-1165-4AF0-B8DD-78A715698562}" srcId="{E1C7DA1B-0942-494C-92DE-1BF3735FC1D4}" destId="{8F81B297-4AFD-4377-8DCB-D89BDBD22341}" srcOrd="1" destOrd="0" parTransId="{886A4E7C-6001-40B4-8226-38AE39A06B5D}" sibTransId="{C39A76BB-13C6-45FF-B294-A12C7B56B7DE}"/>
    <dgm:cxn modelId="{AA94F598-4845-414D-879E-1AADC8F1355A}" type="presOf" srcId="{E1C7DA1B-0942-494C-92DE-1BF3735FC1D4}" destId="{AC6512F1-CE42-4B51-9748-E3E79A642421}" srcOrd="0" destOrd="0" presId="urn:microsoft.com/office/officeart/2005/8/layout/cycle2"/>
    <dgm:cxn modelId="{4EBA4C9D-7F7B-4E79-B993-0943CBD0A8CE}" type="presOf" srcId="{8F81B297-4AFD-4377-8DCB-D89BDBD22341}" destId="{3CAB3D26-9D7A-45F1-9DEA-0FC9E89E5400}" srcOrd="0" destOrd="0" presId="urn:microsoft.com/office/officeart/2005/8/layout/cycle2"/>
    <dgm:cxn modelId="{F0D925E4-BBD7-4CAA-9C49-78238FF0EF53}" srcId="{E1C7DA1B-0942-494C-92DE-1BF3735FC1D4}" destId="{44A5E33C-50F3-4AD2-9C25-9D9D3691E5F8}" srcOrd="3" destOrd="0" parTransId="{FD753045-E0CE-469C-AEFD-5BFADE2E7773}" sibTransId="{9D975A60-5AAA-4A96-A9D8-3A1633FEB9A9}"/>
    <dgm:cxn modelId="{ABEA2D05-E6B8-4756-8FF0-DA5973EF12FA}" type="presOf" srcId="{9D975A60-5AAA-4A96-A9D8-3A1633FEB9A9}" destId="{371E74D2-4BEF-481C-8009-36E8F40FF4DD}" srcOrd="1" destOrd="0" presId="urn:microsoft.com/office/officeart/2005/8/layout/cycle2"/>
    <dgm:cxn modelId="{89EBEE42-A503-405D-88F2-7A7487511E8D}" type="presOf" srcId="{8EA862A1-6159-4D73-A2A1-2C69BFBBBD65}" destId="{FC318483-52E1-431F-8DE1-1C9F850A3C06}" srcOrd="0" destOrd="0" presId="urn:microsoft.com/office/officeart/2005/8/layout/cycle2"/>
    <dgm:cxn modelId="{C0DC836B-F6CD-47D5-A4FD-B0E71CBEC454}" srcId="{E1C7DA1B-0942-494C-92DE-1BF3735FC1D4}" destId="{D122FE3A-097B-4E7E-888F-00E744DE85A2}" srcOrd="2" destOrd="0" parTransId="{7F2C4E24-5CB0-48B2-A650-F01A09F6C67A}" sibTransId="{FBC6BCE6-417D-42B5-85CF-4819A699D5B7}"/>
    <dgm:cxn modelId="{F2C20C50-CCFA-48B4-AD99-6F47D0A99E3A}" type="presParOf" srcId="{AC6512F1-CE42-4B51-9748-E3E79A642421}" destId="{FC318483-52E1-431F-8DE1-1C9F850A3C06}" srcOrd="0" destOrd="0" presId="urn:microsoft.com/office/officeart/2005/8/layout/cycle2"/>
    <dgm:cxn modelId="{54C11854-AE98-4F87-8220-CA875BB67316}" type="presParOf" srcId="{AC6512F1-CE42-4B51-9748-E3E79A642421}" destId="{9F4C3D74-D5F5-414F-9832-FCEA880CCEE1}" srcOrd="1" destOrd="0" presId="urn:microsoft.com/office/officeart/2005/8/layout/cycle2"/>
    <dgm:cxn modelId="{3150D126-058C-4ED2-B50E-C0DF7E6FDBFC}" type="presParOf" srcId="{9F4C3D74-D5F5-414F-9832-FCEA880CCEE1}" destId="{3C73ABE9-0721-4416-8ED8-43D3E46EBC11}" srcOrd="0" destOrd="0" presId="urn:microsoft.com/office/officeart/2005/8/layout/cycle2"/>
    <dgm:cxn modelId="{1D522019-9A81-4EED-9550-E08650FA03E1}" type="presParOf" srcId="{AC6512F1-CE42-4B51-9748-E3E79A642421}" destId="{3CAB3D26-9D7A-45F1-9DEA-0FC9E89E5400}" srcOrd="2" destOrd="0" presId="urn:microsoft.com/office/officeart/2005/8/layout/cycle2"/>
    <dgm:cxn modelId="{6548E7CB-B716-4BFD-B25F-75B6E9A75D80}" type="presParOf" srcId="{AC6512F1-CE42-4B51-9748-E3E79A642421}" destId="{1FB3FBA4-0A53-4BA8-9E2D-85581DA4DDFD}" srcOrd="3" destOrd="0" presId="urn:microsoft.com/office/officeart/2005/8/layout/cycle2"/>
    <dgm:cxn modelId="{E091AEBC-3F4A-4900-A7FF-6727B7266412}" type="presParOf" srcId="{1FB3FBA4-0A53-4BA8-9E2D-85581DA4DDFD}" destId="{7ADD96F4-FAC9-477D-80EF-C5E536B1BC9F}" srcOrd="0" destOrd="0" presId="urn:microsoft.com/office/officeart/2005/8/layout/cycle2"/>
    <dgm:cxn modelId="{28D84DE8-549B-437B-8739-E887322E64CB}" type="presParOf" srcId="{AC6512F1-CE42-4B51-9748-E3E79A642421}" destId="{DE628532-737A-42A6-A9F0-E884A05E2B3A}" srcOrd="4" destOrd="0" presId="urn:microsoft.com/office/officeart/2005/8/layout/cycle2"/>
    <dgm:cxn modelId="{3D42CAB0-BF46-4A2D-860C-65EA0391CE05}" type="presParOf" srcId="{AC6512F1-CE42-4B51-9748-E3E79A642421}" destId="{1CE8D1F5-4061-4742-903D-5F245F4B8636}" srcOrd="5" destOrd="0" presId="urn:microsoft.com/office/officeart/2005/8/layout/cycle2"/>
    <dgm:cxn modelId="{4874FFD0-2DE1-4F87-815B-9E71F8971512}" type="presParOf" srcId="{1CE8D1F5-4061-4742-903D-5F245F4B8636}" destId="{3F8982A5-64E3-4F89-A4D7-E9DBBF6A1D90}" srcOrd="0" destOrd="0" presId="urn:microsoft.com/office/officeart/2005/8/layout/cycle2"/>
    <dgm:cxn modelId="{8237EF00-AC06-4EAE-838D-42B4C0327D4A}" type="presParOf" srcId="{AC6512F1-CE42-4B51-9748-E3E79A642421}" destId="{09EAA98A-C9CC-451D-9CBB-9FC7CE1061AE}" srcOrd="6" destOrd="0" presId="urn:microsoft.com/office/officeart/2005/8/layout/cycle2"/>
    <dgm:cxn modelId="{F1638C70-39E2-4047-AE84-A1D2F7A00021}" type="presParOf" srcId="{AC6512F1-CE42-4B51-9748-E3E79A642421}" destId="{95F5F2F6-F450-4AFF-BB57-551C6E5F336C}" srcOrd="7" destOrd="0" presId="urn:microsoft.com/office/officeart/2005/8/layout/cycle2"/>
    <dgm:cxn modelId="{01D7A7BE-512B-41BD-BB3C-C9B8F3F001C9}" type="presParOf" srcId="{95F5F2F6-F450-4AFF-BB57-551C6E5F336C}" destId="{371E74D2-4BEF-481C-8009-36E8F40FF4DD}" srcOrd="0" destOrd="0" presId="urn:microsoft.com/office/officeart/2005/8/layout/cycle2"/>
    <dgm:cxn modelId="{305AF774-84AF-482E-9976-247362895448}" type="presParOf" srcId="{AC6512F1-CE42-4B51-9748-E3E79A642421}" destId="{117EA4C2-E5D9-4086-9584-5EBD693ED1E7}" srcOrd="8" destOrd="0" presId="urn:microsoft.com/office/officeart/2005/8/layout/cycle2"/>
    <dgm:cxn modelId="{76C923C0-03D0-40A2-9580-6E108C8D9570}" type="presParOf" srcId="{AC6512F1-CE42-4B51-9748-E3E79A642421}" destId="{9CDB4945-B557-47FD-ABD9-8238CCC6592C}" srcOrd="9" destOrd="0" presId="urn:microsoft.com/office/officeart/2005/8/layout/cycle2"/>
    <dgm:cxn modelId="{2906E288-6D65-4472-BC3E-7792E8265359}" type="presParOf" srcId="{9CDB4945-B557-47FD-ABD9-8238CCC6592C}" destId="{7DDC6B46-A687-4E9D-B196-E1D8308638EC}" srcOrd="0" destOrd="0" presId="urn:microsoft.com/office/officeart/2005/8/layout/cycle2"/>
    <dgm:cxn modelId="{358BB2B2-293B-43E9-A756-0E5CFD035C75}" type="presParOf" srcId="{AC6512F1-CE42-4B51-9748-E3E79A642421}" destId="{125CE613-1886-4D73-9927-D0FFD682FAC4}" srcOrd="10" destOrd="0" presId="urn:microsoft.com/office/officeart/2005/8/layout/cycle2"/>
    <dgm:cxn modelId="{FE751C6F-40EA-4B7E-8877-5F6916F40CFD}" type="presParOf" srcId="{AC6512F1-CE42-4B51-9748-E3E79A642421}" destId="{4F7F83CB-4E25-4243-8220-69B9C14E99C5}" srcOrd="11" destOrd="0" presId="urn:microsoft.com/office/officeart/2005/8/layout/cycle2"/>
    <dgm:cxn modelId="{86473D31-2418-49FF-B731-63E24E18971C}" type="presParOf" srcId="{4F7F83CB-4E25-4243-8220-69B9C14E99C5}" destId="{A451E41B-E30E-4BCD-9EC4-121FFB265105}" srcOrd="0" destOrd="0" presId="urn:microsoft.com/office/officeart/2005/8/layout/cycle2"/>
  </dgm:cxnLst>
  <dgm:bg/>
  <dgm:whole/>
  <dgm:extLst>
    <a:ext uri="http://schemas.microsoft.com/office/drawing/2008/diagram">
      <dsp:dataModelExt xmlns:dsp="http://schemas.microsoft.com/office/drawing/2008/diagram" relId="rId5" minVer="http://schemas.openxmlformats.org/drawingml/2006/diagram"/>
    </a:ext>
  </dgm:extLst>
</dgm:dataModel>
</file>

<file path=xl/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C318483-52E1-431F-8DE1-1C9F850A3C06}">
      <dsp:nvSpPr>
        <dsp:cNvPr id="0" name=""/>
        <dsp:cNvSpPr/>
      </dsp:nvSpPr>
      <dsp:spPr>
        <a:xfrm>
          <a:off x="3039814" y="552"/>
          <a:ext cx="1159371" cy="1159371"/>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lvl="0" algn="ctr" defTabSz="533400">
            <a:lnSpc>
              <a:spcPct val="90000"/>
            </a:lnSpc>
            <a:spcBef>
              <a:spcPct val="0"/>
            </a:spcBef>
            <a:spcAft>
              <a:spcPct val="35000"/>
            </a:spcAft>
          </a:pPr>
          <a:r>
            <a:rPr lang="en-US" sz="1200" kern="1200" dirty="0" smtClean="0">
              <a:latin typeface="Times New Roman" panose="02020603050405020304" pitchFamily="18" charset="0"/>
              <a:cs typeface="Times New Roman" panose="02020603050405020304" pitchFamily="18" charset="0"/>
            </a:rPr>
            <a:t>Low saving</a:t>
          </a:r>
          <a:endParaRPr lang="en-US" sz="1200" kern="1200" dirty="0">
            <a:latin typeface="Times New Roman" panose="02020603050405020304" pitchFamily="18" charset="0"/>
            <a:cs typeface="Times New Roman" panose="02020603050405020304" pitchFamily="18" charset="0"/>
          </a:endParaRPr>
        </a:p>
      </dsp:txBody>
      <dsp:txXfrm>
        <a:off x="3209600" y="170338"/>
        <a:ext cx="819799" cy="819799"/>
      </dsp:txXfrm>
    </dsp:sp>
    <dsp:sp modelId="{9F4C3D74-D5F5-414F-9832-FCEA880CCEE1}">
      <dsp:nvSpPr>
        <dsp:cNvPr id="0" name=""/>
        <dsp:cNvSpPr/>
      </dsp:nvSpPr>
      <dsp:spPr>
        <a:xfrm rot="1800000">
          <a:off x="4211730" y="815548"/>
          <a:ext cx="308408" cy="391287"/>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444500">
            <a:lnSpc>
              <a:spcPct val="90000"/>
            </a:lnSpc>
            <a:spcBef>
              <a:spcPct val="0"/>
            </a:spcBef>
            <a:spcAft>
              <a:spcPct val="35000"/>
            </a:spcAft>
          </a:pPr>
          <a:endParaRPr lang="en-US" sz="1000" kern="1200"/>
        </a:p>
      </dsp:txBody>
      <dsp:txXfrm>
        <a:off x="4217928" y="870675"/>
        <a:ext cx="215886" cy="234773"/>
      </dsp:txXfrm>
    </dsp:sp>
    <dsp:sp modelId="{3CAB3D26-9D7A-45F1-9DEA-0FC9E89E5400}">
      <dsp:nvSpPr>
        <dsp:cNvPr id="0" name=""/>
        <dsp:cNvSpPr/>
      </dsp:nvSpPr>
      <dsp:spPr>
        <a:xfrm>
          <a:off x="4547801" y="871188"/>
          <a:ext cx="1159371" cy="1159371"/>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lvl="0" algn="ctr" defTabSz="533400">
            <a:lnSpc>
              <a:spcPct val="90000"/>
            </a:lnSpc>
            <a:spcBef>
              <a:spcPct val="0"/>
            </a:spcBef>
            <a:spcAft>
              <a:spcPct val="35000"/>
            </a:spcAft>
          </a:pPr>
          <a:r>
            <a:rPr lang="en-US" sz="1200" kern="1200" dirty="0" smtClean="0">
              <a:latin typeface="Times New Roman" panose="02020603050405020304" pitchFamily="18" charset="0"/>
              <a:cs typeface="Times New Roman" panose="02020603050405020304" pitchFamily="18" charset="0"/>
            </a:rPr>
            <a:t>Limited supply of loanable funds</a:t>
          </a:r>
          <a:endParaRPr lang="en-US" sz="1200" kern="1200" dirty="0">
            <a:latin typeface="Times New Roman" panose="02020603050405020304" pitchFamily="18" charset="0"/>
            <a:cs typeface="Times New Roman" panose="02020603050405020304" pitchFamily="18" charset="0"/>
          </a:endParaRPr>
        </a:p>
      </dsp:txBody>
      <dsp:txXfrm>
        <a:off x="4717587" y="1040974"/>
        <a:ext cx="819799" cy="819799"/>
      </dsp:txXfrm>
    </dsp:sp>
    <dsp:sp modelId="{1FB3FBA4-0A53-4BA8-9E2D-85581DA4DDFD}">
      <dsp:nvSpPr>
        <dsp:cNvPr id="0" name=""/>
        <dsp:cNvSpPr/>
      </dsp:nvSpPr>
      <dsp:spPr>
        <a:xfrm rot="5400000">
          <a:off x="4973282" y="2117138"/>
          <a:ext cx="308408" cy="391287"/>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444500">
            <a:lnSpc>
              <a:spcPct val="90000"/>
            </a:lnSpc>
            <a:spcBef>
              <a:spcPct val="0"/>
            </a:spcBef>
            <a:spcAft>
              <a:spcPct val="35000"/>
            </a:spcAft>
          </a:pPr>
          <a:endParaRPr lang="en-US" sz="1000" kern="1200"/>
        </a:p>
      </dsp:txBody>
      <dsp:txXfrm>
        <a:off x="5019543" y="2149134"/>
        <a:ext cx="215886" cy="234773"/>
      </dsp:txXfrm>
    </dsp:sp>
    <dsp:sp modelId="{DE628532-737A-42A6-A9F0-E884A05E2B3A}">
      <dsp:nvSpPr>
        <dsp:cNvPr id="0" name=""/>
        <dsp:cNvSpPr/>
      </dsp:nvSpPr>
      <dsp:spPr>
        <a:xfrm>
          <a:off x="4547801" y="2612461"/>
          <a:ext cx="1159371" cy="1159371"/>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lvl="0" algn="ctr" defTabSz="533400">
            <a:lnSpc>
              <a:spcPct val="90000"/>
            </a:lnSpc>
            <a:spcBef>
              <a:spcPct val="0"/>
            </a:spcBef>
            <a:spcAft>
              <a:spcPct val="35000"/>
            </a:spcAft>
          </a:pPr>
          <a:r>
            <a:rPr lang="en-US" sz="1200" kern="1200" dirty="0" smtClean="0">
              <a:latin typeface="Times New Roman" panose="02020603050405020304" pitchFamily="18" charset="0"/>
              <a:cs typeface="Times New Roman" panose="02020603050405020304" pitchFamily="18" charset="0"/>
            </a:rPr>
            <a:t>Small-sized financial sector</a:t>
          </a:r>
          <a:endParaRPr lang="en-US" sz="1200" kern="1200" dirty="0">
            <a:latin typeface="Times New Roman" panose="02020603050405020304" pitchFamily="18" charset="0"/>
            <a:cs typeface="Times New Roman" panose="02020603050405020304" pitchFamily="18" charset="0"/>
          </a:endParaRPr>
        </a:p>
      </dsp:txBody>
      <dsp:txXfrm>
        <a:off x="4717587" y="2782247"/>
        <a:ext cx="819799" cy="819799"/>
      </dsp:txXfrm>
    </dsp:sp>
    <dsp:sp modelId="{1CE8D1F5-4061-4742-903D-5F245F4B8636}">
      <dsp:nvSpPr>
        <dsp:cNvPr id="0" name=""/>
        <dsp:cNvSpPr/>
      </dsp:nvSpPr>
      <dsp:spPr>
        <a:xfrm rot="9000000">
          <a:off x="4226848" y="3427457"/>
          <a:ext cx="308408" cy="391287"/>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444500">
            <a:lnSpc>
              <a:spcPct val="90000"/>
            </a:lnSpc>
            <a:spcBef>
              <a:spcPct val="0"/>
            </a:spcBef>
            <a:spcAft>
              <a:spcPct val="35000"/>
            </a:spcAft>
          </a:pPr>
          <a:endParaRPr lang="en-US" sz="1000" kern="1200"/>
        </a:p>
      </dsp:txBody>
      <dsp:txXfrm rot="10800000">
        <a:off x="4313172" y="3482584"/>
        <a:ext cx="215886" cy="234773"/>
      </dsp:txXfrm>
    </dsp:sp>
    <dsp:sp modelId="{09EAA98A-C9CC-451D-9CBB-9FC7CE1061AE}">
      <dsp:nvSpPr>
        <dsp:cNvPr id="0" name=""/>
        <dsp:cNvSpPr/>
      </dsp:nvSpPr>
      <dsp:spPr>
        <a:xfrm>
          <a:off x="3039814" y="3483098"/>
          <a:ext cx="1159371" cy="1159371"/>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lvl="0" algn="ctr" defTabSz="533400">
            <a:lnSpc>
              <a:spcPct val="90000"/>
            </a:lnSpc>
            <a:spcBef>
              <a:spcPct val="0"/>
            </a:spcBef>
            <a:spcAft>
              <a:spcPct val="35000"/>
            </a:spcAft>
          </a:pPr>
          <a:r>
            <a:rPr lang="en-US" sz="1200" kern="1200" dirty="0" smtClean="0">
              <a:latin typeface="Times New Roman" panose="02020603050405020304" pitchFamily="18" charset="0"/>
              <a:cs typeface="Times New Roman" panose="02020603050405020304" pitchFamily="18" charset="0"/>
            </a:rPr>
            <a:t>High unit costs + financial market distortions</a:t>
          </a:r>
          <a:endParaRPr lang="en-US" sz="1200" kern="1200" dirty="0">
            <a:latin typeface="Times New Roman" panose="02020603050405020304" pitchFamily="18" charset="0"/>
            <a:cs typeface="Times New Roman" panose="02020603050405020304" pitchFamily="18" charset="0"/>
          </a:endParaRPr>
        </a:p>
      </dsp:txBody>
      <dsp:txXfrm>
        <a:off x="3209600" y="3652884"/>
        <a:ext cx="819799" cy="819799"/>
      </dsp:txXfrm>
    </dsp:sp>
    <dsp:sp modelId="{95F5F2F6-F450-4AFF-BB57-551C6E5F336C}">
      <dsp:nvSpPr>
        <dsp:cNvPr id="0" name=""/>
        <dsp:cNvSpPr/>
      </dsp:nvSpPr>
      <dsp:spPr>
        <a:xfrm rot="12600000">
          <a:off x="2718861" y="3436186"/>
          <a:ext cx="308408" cy="391287"/>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444500">
            <a:lnSpc>
              <a:spcPct val="90000"/>
            </a:lnSpc>
            <a:spcBef>
              <a:spcPct val="0"/>
            </a:spcBef>
            <a:spcAft>
              <a:spcPct val="35000"/>
            </a:spcAft>
          </a:pPr>
          <a:endParaRPr lang="en-US" sz="1000" kern="1200"/>
        </a:p>
      </dsp:txBody>
      <dsp:txXfrm rot="10800000">
        <a:off x="2805185" y="3537574"/>
        <a:ext cx="215886" cy="234773"/>
      </dsp:txXfrm>
    </dsp:sp>
    <dsp:sp modelId="{117EA4C2-E5D9-4086-9584-5EBD693ED1E7}">
      <dsp:nvSpPr>
        <dsp:cNvPr id="0" name=""/>
        <dsp:cNvSpPr/>
      </dsp:nvSpPr>
      <dsp:spPr>
        <a:xfrm>
          <a:off x="1531827" y="2612461"/>
          <a:ext cx="1159371" cy="1159371"/>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lvl="0" algn="ctr" defTabSz="533400">
            <a:lnSpc>
              <a:spcPct val="90000"/>
            </a:lnSpc>
            <a:spcBef>
              <a:spcPct val="0"/>
            </a:spcBef>
            <a:spcAft>
              <a:spcPct val="35000"/>
            </a:spcAft>
          </a:pPr>
          <a:r>
            <a:rPr lang="en-US" sz="1200" kern="1200" dirty="0" smtClean="0">
              <a:latin typeface="Times New Roman" panose="02020603050405020304" pitchFamily="18" charset="0"/>
              <a:cs typeface="Times New Roman" panose="02020603050405020304" pitchFamily="18" charset="0"/>
            </a:rPr>
            <a:t>Misallocation of savings</a:t>
          </a:r>
          <a:endParaRPr lang="en-US" sz="1200" kern="1200" dirty="0">
            <a:latin typeface="Times New Roman" panose="02020603050405020304" pitchFamily="18" charset="0"/>
            <a:cs typeface="Times New Roman" panose="02020603050405020304" pitchFamily="18" charset="0"/>
          </a:endParaRPr>
        </a:p>
      </dsp:txBody>
      <dsp:txXfrm>
        <a:off x="1701613" y="2782247"/>
        <a:ext cx="819799" cy="819799"/>
      </dsp:txXfrm>
    </dsp:sp>
    <dsp:sp modelId="{9CDB4945-B557-47FD-ABD9-8238CCC6592C}">
      <dsp:nvSpPr>
        <dsp:cNvPr id="0" name=""/>
        <dsp:cNvSpPr/>
      </dsp:nvSpPr>
      <dsp:spPr>
        <a:xfrm rot="16200000">
          <a:off x="1957309" y="2134595"/>
          <a:ext cx="308408" cy="391287"/>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444500">
            <a:lnSpc>
              <a:spcPct val="90000"/>
            </a:lnSpc>
            <a:spcBef>
              <a:spcPct val="0"/>
            </a:spcBef>
            <a:spcAft>
              <a:spcPct val="35000"/>
            </a:spcAft>
          </a:pPr>
          <a:endParaRPr lang="en-US" sz="1000" kern="1200"/>
        </a:p>
      </dsp:txBody>
      <dsp:txXfrm>
        <a:off x="2003570" y="2259113"/>
        <a:ext cx="215886" cy="234773"/>
      </dsp:txXfrm>
    </dsp:sp>
    <dsp:sp modelId="{125CE613-1886-4D73-9927-D0FFD682FAC4}">
      <dsp:nvSpPr>
        <dsp:cNvPr id="0" name=""/>
        <dsp:cNvSpPr/>
      </dsp:nvSpPr>
      <dsp:spPr>
        <a:xfrm>
          <a:off x="1531827" y="871188"/>
          <a:ext cx="1159371" cy="1159371"/>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lvl="0" algn="ctr" defTabSz="533400">
            <a:lnSpc>
              <a:spcPct val="90000"/>
            </a:lnSpc>
            <a:spcBef>
              <a:spcPct val="0"/>
            </a:spcBef>
            <a:spcAft>
              <a:spcPct val="35000"/>
            </a:spcAft>
          </a:pPr>
          <a:r>
            <a:rPr lang="en-US" sz="1200" kern="1200" dirty="0" smtClean="0">
              <a:latin typeface="Times New Roman" panose="02020603050405020304" pitchFamily="18" charset="0"/>
              <a:cs typeface="Times New Roman" panose="02020603050405020304" pitchFamily="18" charset="0"/>
            </a:rPr>
            <a:t>Low productivity</a:t>
          </a:r>
          <a:endParaRPr lang="en-US" sz="1200" kern="1200" dirty="0">
            <a:latin typeface="Times New Roman" panose="02020603050405020304" pitchFamily="18" charset="0"/>
            <a:cs typeface="Times New Roman" panose="02020603050405020304" pitchFamily="18" charset="0"/>
          </a:endParaRPr>
        </a:p>
      </dsp:txBody>
      <dsp:txXfrm>
        <a:off x="1701613" y="1040974"/>
        <a:ext cx="819799" cy="819799"/>
      </dsp:txXfrm>
    </dsp:sp>
    <dsp:sp modelId="{4F7F83CB-4E25-4243-8220-69B9C14E99C5}">
      <dsp:nvSpPr>
        <dsp:cNvPr id="0" name=""/>
        <dsp:cNvSpPr/>
      </dsp:nvSpPr>
      <dsp:spPr>
        <a:xfrm rot="19800000">
          <a:off x="2703743" y="824276"/>
          <a:ext cx="308408" cy="391287"/>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444500">
            <a:lnSpc>
              <a:spcPct val="90000"/>
            </a:lnSpc>
            <a:spcBef>
              <a:spcPct val="0"/>
            </a:spcBef>
            <a:spcAft>
              <a:spcPct val="35000"/>
            </a:spcAft>
          </a:pPr>
          <a:endParaRPr lang="en-US" sz="1000" kern="1200"/>
        </a:p>
      </dsp:txBody>
      <dsp:txXfrm>
        <a:off x="2709941" y="925664"/>
        <a:ext cx="215886" cy="234773"/>
      </dsp:txXfrm>
    </dsp:sp>
  </dsp:spTree>
</dsp:drawing>
</file>

<file path=xl/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C318483-52E1-431F-8DE1-1C9F850A3C06}">
      <dsp:nvSpPr>
        <dsp:cNvPr id="0" name=""/>
        <dsp:cNvSpPr/>
      </dsp:nvSpPr>
      <dsp:spPr>
        <a:xfrm>
          <a:off x="2773263" y="81"/>
          <a:ext cx="1159073" cy="1159073"/>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lvl="0" algn="ctr" defTabSz="533400">
            <a:lnSpc>
              <a:spcPct val="90000"/>
            </a:lnSpc>
            <a:spcBef>
              <a:spcPct val="0"/>
            </a:spcBef>
            <a:spcAft>
              <a:spcPct val="35000"/>
            </a:spcAft>
          </a:pPr>
          <a:r>
            <a:rPr lang="en-US" sz="1200" kern="1200" dirty="0" smtClean="0">
              <a:latin typeface="Times New Roman" panose="02020603050405020304" pitchFamily="18" charset="0"/>
              <a:cs typeface="Times New Roman" panose="02020603050405020304" pitchFamily="18" charset="0"/>
            </a:rPr>
            <a:t>High saving</a:t>
          </a:r>
          <a:endParaRPr lang="en-US" sz="1200" kern="1200" dirty="0">
            <a:latin typeface="Times New Roman" panose="02020603050405020304" pitchFamily="18" charset="0"/>
            <a:cs typeface="Times New Roman" panose="02020603050405020304" pitchFamily="18" charset="0"/>
          </a:endParaRPr>
        </a:p>
      </dsp:txBody>
      <dsp:txXfrm>
        <a:off x="2943005" y="169823"/>
        <a:ext cx="819589" cy="819589"/>
      </dsp:txXfrm>
    </dsp:sp>
    <dsp:sp modelId="{9F4C3D74-D5F5-414F-9832-FCEA880CCEE1}">
      <dsp:nvSpPr>
        <dsp:cNvPr id="0" name=""/>
        <dsp:cNvSpPr/>
      </dsp:nvSpPr>
      <dsp:spPr>
        <a:xfrm rot="1800000">
          <a:off x="3945043" y="815126"/>
          <a:ext cx="308894" cy="391187"/>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711200">
            <a:lnSpc>
              <a:spcPct val="90000"/>
            </a:lnSpc>
            <a:spcBef>
              <a:spcPct val="0"/>
            </a:spcBef>
            <a:spcAft>
              <a:spcPct val="35000"/>
            </a:spcAft>
          </a:pPr>
          <a:endParaRPr lang="en-US" sz="1600" kern="1200"/>
        </a:p>
      </dsp:txBody>
      <dsp:txXfrm>
        <a:off x="3951251" y="870196"/>
        <a:ext cx="216226" cy="234713"/>
      </dsp:txXfrm>
    </dsp:sp>
    <dsp:sp modelId="{3CAB3D26-9D7A-45F1-9DEA-0FC9E89E5400}">
      <dsp:nvSpPr>
        <dsp:cNvPr id="0" name=""/>
        <dsp:cNvSpPr/>
      </dsp:nvSpPr>
      <dsp:spPr>
        <a:xfrm>
          <a:off x="4281786" y="871027"/>
          <a:ext cx="1159073" cy="1159073"/>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lvl="0" algn="ctr" defTabSz="533400">
            <a:lnSpc>
              <a:spcPct val="90000"/>
            </a:lnSpc>
            <a:spcBef>
              <a:spcPct val="0"/>
            </a:spcBef>
            <a:spcAft>
              <a:spcPct val="35000"/>
            </a:spcAft>
          </a:pPr>
          <a:r>
            <a:rPr lang="en-US" sz="1200" kern="1200" dirty="0" smtClean="0">
              <a:latin typeface="Times New Roman" panose="02020603050405020304" pitchFamily="18" charset="0"/>
              <a:cs typeface="Times New Roman" panose="02020603050405020304" pitchFamily="18" charset="0"/>
            </a:rPr>
            <a:t>Large supply of loanable funds</a:t>
          </a:r>
          <a:endParaRPr lang="en-US" sz="1200" kern="1200" dirty="0">
            <a:latin typeface="Times New Roman" panose="02020603050405020304" pitchFamily="18" charset="0"/>
            <a:cs typeface="Times New Roman" panose="02020603050405020304" pitchFamily="18" charset="0"/>
          </a:endParaRPr>
        </a:p>
      </dsp:txBody>
      <dsp:txXfrm>
        <a:off x="4451528" y="1040769"/>
        <a:ext cx="819589" cy="819589"/>
      </dsp:txXfrm>
    </dsp:sp>
    <dsp:sp modelId="{1FB3FBA4-0A53-4BA8-9E2D-85581DA4DDFD}">
      <dsp:nvSpPr>
        <dsp:cNvPr id="0" name=""/>
        <dsp:cNvSpPr/>
      </dsp:nvSpPr>
      <dsp:spPr>
        <a:xfrm rot="5400000">
          <a:off x="4706876" y="2117175"/>
          <a:ext cx="308894" cy="391187"/>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711200">
            <a:lnSpc>
              <a:spcPct val="90000"/>
            </a:lnSpc>
            <a:spcBef>
              <a:spcPct val="0"/>
            </a:spcBef>
            <a:spcAft>
              <a:spcPct val="35000"/>
            </a:spcAft>
          </a:pPr>
          <a:endParaRPr lang="en-US" sz="1600" kern="1200"/>
        </a:p>
      </dsp:txBody>
      <dsp:txXfrm>
        <a:off x="4753210" y="2149078"/>
        <a:ext cx="216226" cy="234713"/>
      </dsp:txXfrm>
    </dsp:sp>
    <dsp:sp modelId="{DE628532-737A-42A6-A9F0-E884A05E2B3A}">
      <dsp:nvSpPr>
        <dsp:cNvPr id="0" name=""/>
        <dsp:cNvSpPr/>
      </dsp:nvSpPr>
      <dsp:spPr>
        <a:xfrm>
          <a:off x="4281786" y="2612920"/>
          <a:ext cx="1159073" cy="1159073"/>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lvl="0" algn="ctr" defTabSz="533400">
            <a:lnSpc>
              <a:spcPct val="90000"/>
            </a:lnSpc>
            <a:spcBef>
              <a:spcPct val="0"/>
            </a:spcBef>
            <a:spcAft>
              <a:spcPct val="35000"/>
            </a:spcAft>
          </a:pPr>
          <a:r>
            <a:rPr lang="en-US" sz="1200" kern="1200" dirty="0" smtClean="0">
              <a:latin typeface="Times New Roman" panose="02020603050405020304" pitchFamily="18" charset="0"/>
              <a:cs typeface="Times New Roman" panose="02020603050405020304" pitchFamily="18" charset="0"/>
            </a:rPr>
            <a:t>Large sized financial sector</a:t>
          </a:r>
          <a:endParaRPr lang="en-US" sz="1200" kern="1200" dirty="0">
            <a:latin typeface="Times New Roman" panose="02020603050405020304" pitchFamily="18" charset="0"/>
            <a:cs typeface="Times New Roman" panose="02020603050405020304" pitchFamily="18" charset="0"/>
          </a:endParaRPr>
        </a:p>
      </dsp:txBody>
      <dsp:txXfrm>
        <a:off x="4451528" y="2782662"/>
        <a:ext cx="819589" cy="819589"/>
      </dsp:txXfrm>
    </dsp:sp>
    <dsp:sp modelId="{1CE8D1F5-4061-4742-903D-5F245F4B8636}">
      <dsp:nvSpPr>
        <dsp:cNvPr id="0" name=""/>
        <dsp:cNvSpPr/>
      </dsp:nvSpPr>
      <dsp:spPr>
        <a:xfrm rot="9000000">
          <a:off x="3960185" y="3427965"/>
          <a:ext cx="308894" cy="391187"/>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711200">
            <a:lnSpc>
              <a:spcPct val="90000"/>
            </a:lnSpc>
            <a:spcBef>
              <a:spcPct val="0"/>
            </a:spcBef>
            <a:spcAft>
              <a:spcPct val="35000"/>
            </a:spcAft>
          </a:pPr>
          <a:endParaRPr lang="en-US" sz="1600" kern="1200"/>
        </a:p>
      </dsp:txBody>
      <dsp:txXfrm rot="10800000">
        <a:off x="4046645" y="3483035"/>
        <a:ext cx="216226" cy="234713"/>
      </dsp:txXfrm>
    </dsp:sp>
    <dsp:sp modelId="{09EAA98A-C9CC-451D-9CBB-9FC7CE1061AE}">
      <dsp:nvSpPr>
        <dsp:cNvPr id="0" name=""/>
        <dsp:cNvSpPr/>
      </dsp:nvSpPr>
      <dsp:spPr>
        <a:xfrm>
          <a:off x="2773263" y="3483866"/>
          <a:ext cx="1159073" cy="1159073"/>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lvl="0" algn="ctr" defTabSz="533400">
            <a:lnSpc>
              <a:spcPct val="90000"/>
            </a:lnSpc>
            <a:spcBef>
              <a:spcPct val="0"/>
            </a:spcBef>
            <a:spcAft>
              <a:spcPct val="35000"/>
            </a:spcAft>
          </a:pPr>
          <a:r>
            <a:rPr lang="en-US" sz="1200" kern="1200" dirty="0" smtClean="0">
              <a:latin typeface="Times New Roman" panose="02020603050405020304" pitchFamily="18" charset="0"/>
              <a:cs typeface="Times New Roman" panose="02020603050405020304" pitchFamily="18" charset="0"/>
            </a:rPr>
            <a:t>Low unit costs + efficient financial markets </a:t>
          </a:r>
          <a:endParaRPr lang="en-US" sz="1200" kern="1200" dirty="0">
            <a:latin typeface="Times New Roman" panose="02020603050405020304" pitchFamily="18" charset="0"/>
            <a:cs typeface="Times New Roman" panose="02020603050405020304" pitchFamily="18" charset="0"/>
          </a:endParaRPr>
        </a:p>
      </dsp:txBody>
      <dsp:txXfrm>
        <a:off x="2943005" y="3653608"/>
        <a:ext cx="819589" cy="819589"/>
      </dsp:txXfrm>
    </dsp:sp>
    <dsp:sp modelId="{95F5F2F6-F450-4AFF-BB57-551C6E5F336C}">
      <dsp:nvSpPr>
        <dsp:cNvPr id="0" name=""/>
        <dsp:cNvSpPr/>
      </dsp:nvSpPr>
      <dsp:spPr>
        <a:xfrm rot="12600000">
          <a:off x="2451662" y="3436707"/>
          <a:ext cx="308894" cy="391187"/>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711200">
            <a:lnSpc>
              <a:spcPct val="90000"/>
            </a:lnSpc>
            <a:spcBef>
              <a:spcPct val="0"/>
            </a:spcBef>
            <a:spcAft>
              <a:spcPct val="35000"/>
            </a:spcAft>
          </a:pPr>
          <a:endParaRPr lang="en-US" sz="1600" kern="1200"/>
        </a:p>
      </dsp:txBody>
      <dsp:txXfrm rot="10800000">
        <a:off x="2538122" y="3538111"/>
        <a:ext cx="216226" cy="234713"/>
      </dsp:txXfrm>
    </dsp:sp>
    <dsp:sp modelId="{117EA4C2-E5D9-4086-9584-5EBD693ED1E7}">
      <dsp:nvSpPr>
        <dsp:cNvPr id="0" name=""/>
        <dsp:cNvSpPr/>
      </dsp:nvSpPr>
      <dsp:spPr>
        <a:xfrm>
          <a:off x="1264740" y="2612920"/>
          <a:ext cx="1159073" cy="1159073"/>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lvl="0" algn="ctr" defTabSz="533400">
            <a:lnSpc>
              <a:spcPct val="90000"/>
            </a:lnSpc>
            <a:spcBef>
              <a:spcPct val="0"/>
            </a:spcBef>
            <a:spcAft>
              <a:spcPct val="35000"/>
            </a:spcAft>
          </a:pPr>
          <a:r>
            <a:rPr lang="en-US" sz="1200" kern="1200" dirty="0" smtClean="0">
              <a:latin typeface="Times New Roman" panose="02020603050405020304" pitchFamily="18" charset="0"/>
              <a:cs typeface="Times New Roman" panose="02020603050405020304" pitchFamily="18" charset="0"/>
            </a:rPr>
            <a:t>Efficient allocation of savings</a:t>
          </a:r>
          <a:endParaRPr lang="en-US" sz="1200" kern="1200" dirty="0">
            <a:latin typeface="Times New Roman" panose="02020603050405020304" pitchFamily="18" charset="0"/>
            <a:cs typeface="Times New Roman" panose="02020603050405020304" pitchFamily="18" charset="0"/>
          </a:endParaRPr>
        </a:p>
      </dsp:txBody>
      <dsp:txXfrm>
        <a:off x="1434482" y="2782662"/>
        <a:ext cx="819589" cy="819589"/>
      </dsp:txXfrm>
    </dsp:sp>
    <dsp:sp modelId="{9CDB4945-B557-47FD-ABD9-8238CCC6592C}">
      <dsp:nvSpPr>
        <dsp:cNvPr id="0" name=""/>
        <dsp:cNvSpPr/>
      </dsp:nvSpPr>
      <dsp:spPr>
        <a:xfrm rot="16200000">
          <a:off x="1689829" y="2134659"/>
          <a:ext cx="308894" cy="391187"/>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711200">
            <a:lnSpc>
              <a:spcPct val="90000"/>
            </a:lnSpc>
            <a:spcBef>
              <a:spcPct val="0"/>
            </a:spcBef>
            <a:spcAft>
              <a:spcPct val="35000"/>
            </a:spcAft>
          </a:pPr>
          <a:endParaRPr lang="en-US" sz="1600" kern="1200"/>
        </a:p>
      </dsp:txBody>
      <dsp:txXfrm>
        <a:off x="1736163" y="2259230"/>
        <a:ext cx="216226" cy="234713"/>
      </dsp:txXfrm>
    </dsp:sp>
    <dsp:sp modelId="{125CE613-1886-4D73-9927-D0FFD682FAC4}">
      <dsp:nvSpPr>
        <dsp:cNvPr id="0" name=""/>
        <dsp:cNvSpPr/>
      </dsp:nvSpPr>
      <dsp:spPr>
        <a:xfrm>
          <a:off x="1264740" y="871027"/>
          <a:ext cx="1159073" cy="1159073"/>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lvl="0" algn="ctr" defTabSz="533400">
            <a:lnSpc>
              <a:spcPct val="90000"/>
            </a:lnSpc>
            <a:spcBef>
              <a:spcPct val="0"/>
            </a:spcBef>
            <a:spcAft>
              <a:spcPct val="35000"/>
            </a:spcAft>
          </a:pPr>
          <a:r>
            <a:rPr lang="en-US" sz="1200" kern="1200" dirty="0" smtClean="0">
              <a:latin typeface="Times New Roman" panose="02020603050405020304" pitchFamily="18" charset="0"/>
              <a:cs typeface="Times New Roman" panose="02020603050405020304" pitchFamily="18" charset="0"/>
            </a:rPr>
            <a:t>High productivity</a:t>
          </a:r>
          <a:endParaRPr lang="en-US" sz="1200" kern="1200" dirty="0">
            <a:latin typeface="Times New Roman" panose="02020603050405020304" pitchFamily="18" charset="0"/>
            <a:cs typeface="Times New Roman" panose="02020603050405020304" pitchFamily="18" charset="0"/>
          </a:endParaRPr>
        </a:p>
      </dsp:txBody>
      <dsp:txXfrm>
        <a:off x="1434482" y="1040769"/>
        <a:ext cx="819589" cy="819589"/>
      </dsp:txXfrm>
    </dsp:sp>
    <dsp:sp modelId="{4F7F83CB-4E25-4243-8220-69B9C14E99C5}">
      <dsp:nvSpPr>
        <dsp:cNvPr id="0" name=""/>
        <dsp:cNvSpPr/>
      </dsp:nvSpPr>
      <dsp:spPr>
        <a:xfrm rot="19800000">
          <a:off x="2436520" y="823869"/>
          <a:ext cx="308894" cy="391187"/>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711200">
            <a:lnSpc>
              <a:spcPct val="90000"/>
            </a:lnSpc>
            <a:spcBef>
              <a:spcPct val="0"/>
            </a:spcBef>
            <a:spcAft>
              <a:spcPct val="35000"/>
            </a:spcAft>
          </a:pPr>
          <a:endParaRPr lang="en-US" sz="1600" kern="1200"/>
        </a:p>
      </dsp:txBody>
      <dsp:txXfrm>
        <a:off x="2442728" y="925273"/>
        <a:ext cx="216226" cy="234713"/>
      </dsp:txXfrm>
    </dsp:sp>
  </dsp:spTree>
</dsp:drawing>
</file>

<file path=xl/diagrams/layout1.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xl/diagrams/layout2.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xl/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xl/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xl/drawings/_rels/drawing1.xml.rels><?xml version="1.0" encoding="UTF-8" standalone="yes"?>
<Relationships xmlns="http://schemas.openxmlformats.org/package/2006/relationships"><Relationship Id="rId3" Type="http://schemas.openxmlformats.org/officeDocument/2006/relationships/diagramQuickStyle" Target="../diagrams/quickStyle1.xml"/><Relationship Id="rId2" Type="http://schemas.openxmlformats.org/officeDocument/2006/relationships/diagramLayout" Target="../diagrams/layout1.xml"/><Relationship Id="rId1" Type="http://schemas.openxmlformats.org/officeDocument/2006/relationships/diagramData" Target="../diagrams/data1.xml"/><Relationship Id="rId5" Type="http://schemas.microsoft.com/office/2007/relationships/diagramDrawing" Target="../diagrams/drawing1.xml"/><Relationship Id="rId4" Type="http://schemas.openxmlformats.org/officeDocument/2006/relationships/diagramColors" Target="../diagrams/colors1.xml"/></Relationships>
</file>

<file path=xl/drawings/_rels/drawing2.xml.rels><?xml version="1.0" encoding="UTF-8" standalone="yes"?>
<Relationships xmlns="http://schemas.openxmlformats.org/package/2006/relationships"><Relationship Id="rId1" Type="http://schemas.openxmlformats.org/officeDocument/2006/relationships/chart" Target="../charts/chart1.xml"/></Relationships>
</file>

<file path=xl/drawings/_rels/drawing4.xml.rels><?xml version="1.0" encoding="UTF-8" standalone="yes"?>
<Relationships xmlns="http://schemas.openxmlformats.org/package/2006/relationships"><Relationship Id="rId2" Type="http://schemas.openxmlformats.org/officeDocument/2006/relationships/chart" Target="../charts/chart3.xml"/><Relationship Id="rId1" Type="http://schemas.openxmlformats.org/officeDocument/2006/relationships/chart" Target="../charts/chart2.xml"/></Relationships>
</file>

<file path=xl/drawings/_rels/drawing7.xml.rels><?xml version="1.0" encoding="UTF-8" standalone="yes"?>
<Relationships xmlns="http://schemas.openxmlformats.org/package/2006/relationships"><Relationship Id="rId1" Type="http://schemas.openxmlformats.org/officeDocument/2006/relationships/chart" Target="../charts/chart4.xml"/></Relationships>
</file>

<file path=xl/drawings/_rels/drawing9.xml.rels><?xml version="1.0" encoding="UTF-8" standalone="yes"?>
<Relationships xmlns="http://schemas.openxmlformats.org/package/2006/relationships"><Relationship Id="rId1" Type="http://schemas.openxmlformats.org/officeDocument/2006/relationships/chart" Target="../charts/chart5.xml"/></Relationships>
</file>

<file path=xl/drawings/_rels/drawing11.xml.rels><?xml version="1.0" encoding="UTF-8" standalone="yes"?>
<Relationships xmlns="http://schemas.openxmlformats.org/package/2006/relationships"><Relationship Id="rId8" Type="http://schemas.openxmlformats.org/officeDocument/2006/relationships/chart" Target="../charts/chart13.xml"/><Relationship Id="rId13" Type="http://schemas.openxmlformats.org/officeDocument/2006/relationships/chart" Target="../charts/chart18.xml"/><Relationship Id="rId18" Type="http://schemas.openxmlformats.org/officeDocument/2006/relationships/chart" Target="../charts/chart23.xml"/><Relationship Id="rId26" Type="http://schemas.openxmlformats.org/officeDocument/2006/relationships/chart" Target="../charts/chart31.xml"/><Relationship Id="rId3" Type="http://schemas.openxmlformats.org/officeDocument/2006/relationships/chart" Target="../charts/chart8.xml"/><Relationship Id="rId21" Type="http://schemas.openxmlformats.org/officeDocument/2006/relationships/chart" Target="../charts/chart26.xml"/><Relationship Id="rId7" Type="http://schemas.openxmlformats.org/officeDocument/2006/relationships/chart" Target="../charts/chart12.xml"/><Relationship Id="rId12" Type="http://schemas.openxmlformats.org/officeDocument/2006/relationships/chart" Target="../charts/chart17.xml"/><Relationship Id="rId17" Type="http://schemas.openxmlformats.org/officeDocument/2006/relationships/chart" Target="../charts/chart22.xml"/><Relationship Id="rId25" Type="http://schemas.openxmlformats.org/officeDocument/2006/relationships/chart" Target="../charts/chart30.xml"/><Relationship Id="rId2" Type="http://schemas.openxmlformats.org/officeDocument/2006/relationships/chart" Target="../charts/chart7.xml"/><Relationship Id="rId16" Type="http://schemas.openxmlformats.org/officeDocument/2006/relationships/chart" Target="../charts/chart21.xml"/><Relationship Id="rId20" Type="http://schemas.openxmlformats.org/officeDocument/2006/relationships/chart" Target="../charts/chart25.xml"/><Relationship Id="rId1" Type="http://schemas.openxmlformats.org/officeDocument/2006/relationships/chart" Target="../charts/chart6.xml"/><Relationship Id="rId6" Type="http://schemas.openxmlformats.org/officeDocument/2006/relationships/chart" Target="../charts/chart11.xml"/><Relationship Id="rId11" Type="http://schemas.openxmlformats.org/officeDocument/2006/relationships/chart" Target="../charts/chart16.xml"/><Relationship Id="rId24" Type="http://schemas.openxmlformats.org/officeDocument/2006/relationships/chart" Target="../charts/chart29.xml"/><Relationship Id="rId5" Type="http://schemas.openxmlformats.org/officeDocument/2006/relationships/chart" Target="../charts/chart10.xml"/><Relationship Id="rId15" Type="http://schemas.openxmlformats.org/officeDocument/2006/relationships/chart" Target="../charts/chart20.xml"/><Relationship Id="rId23" Type="http://schemas.openxmlformats.org/officeDocument/2006/relationships/chart" Target="../charts/chart28.xml"/><Relationship Id="rId10" Type="http://schemas.openxmlformats.org/officeDocument/2006/relationships/chart" Target="../charts/chart15.xml"/><Relationship Id="rId19" Type="http://schemas.openxmlformats.org/officeDocument/2006/relationships/chart" Target="../charts/chart24.xml"/><Relationship Id="rId4" Type="http://schemas.openxmlformats.org/officeDocument/2006/relationships/chart" Target="../charts/chart9.xml"/><Relationship Id="rId9" Type="http://schemas.openxmlformats.org/officeDocument/2006/relationships/chart" Target="../charts/chart14.xml"/><Relationship Id="rId14" Type="http://schemas.openxmlformats.org/officeDocument/2006/relationships/chart" Target="../charts/chart19.xml"/><Relationship Id="rId22" Type="http://schemas.openxmlformats.org/officeDocument/2006/relationships/chart" Target="../charts/chart27.xml"/></Relationships>
</file>

<file path=xl/drawings/_rels/drawing12.xml.rels><?xml version="1.0" encoding="UTF-8" standalone="yes"?>
<Relationships xmlns="http://schemas.openxmlformats.org/package/2006/relationships"><Relationship Id="rId1" Type="http://schemas.openxmlformats.org/officeDocument/2006/relationships/chart" Target="../charts/chart32.xml"/></Relationships>
</file>

<file path=xl/drawings/_rels/drawing14.xml.rels><?xml version="1.0" encoding="UTF-8" standalone="yes"?>
<Relationships xmlns="http://schemas.openxmlformats.org/package/2006/relationships"><Relationship Id="rId2" Type="http://schemas.openxmlformats.org/officeDocument/2006/relationships/chart" Target="../charts/chart34.xml"/><Relationship Id="rId1" Type="http://schemas.openxmlformats.org/officeDocument/2006/relationships/chart" Target="../charts/chart33.xml"/></Relationships>
</file>

<file path=xl/drawings/_rels/drawing15.xml.rels><?xml version="1.0" encoding="UTF-8" standalone="yes"?>
<Relationships xmlns="http://schemas.openxmlformats.org/package/2006/relationships"><Relationship Id="rId3" Type="http://schemas.openxmlformats.org/officeDocument/2006/relationships/diagramQuickStyle" Target="../diagrams/quickStyle2.xml"/><Relationship Id="rId2" Type="http://schemas.openxmlformats.org/officeDocument/2006/relationships/diagramLayout" Target="../diagrams/layout2.xml"/><Relationship Id="rId1" Type="http://schemas.openxmlformats.org/officeDocument/2006/relationships/diagramData" Target="../diagrams/data2.xml"/><Relationship Id="rId5" Type="http://schemas.microsoft.com/office/2007/relationships/diagramDrawing" Target="../diagrams/drawing2.xml"/><Relationship Id="rId4" Type="http://schemas.openxmlformats.org/officeDocument/2006/relationships/diagramColors" Target="../diagrams/colors2.xml"/></Relationships>
</file>

<file path=xl/drawings/drawing1.xml><?xml version="1.0" encoding="utf-8"?>
<xdr:wsDr xmlns:xdr="http://schemas.openxmlformats.org/drawingml/2006/spreadsheetDrawing" xmlns:a="http://schemas.openxmlformats.org/drawingml/2006/main">
  <xdr:twoCellAnchor>
    <xdr:from>
      <xdr:col>5</xdr:col>
      <xdr:colOff>38100</xdr:colOff>
      <xdr:row>2</xdr:row>
      <xdr:rowOff>47625</xdr:rowOff>
    </xdr:from>
    <xdr:to>
      <xdr:col>16</xdr:col>
      <xdr:colOff>571500</xdr:colOff>
      <xdr:row>26</xdr:row>
      <xdr:rowOff>118647</xdr:rowOff>
    </xdr:to>
    <xdr:graphicFrame macro="">
      <xdr:nvGraphicFramePr>
        <xdr:cNvPr id="3" name="Diagram 2"/>
        <xdr:cNvGraphicFramePr/>
      </xdr:nvGraphicFramePr>
      <xdr:xfrm>
        <a:off x="0" y="0"/>
        <a:ext cx="0" cy="0"/>
      </xdr:xfrm>
      <a:graphic>
        <a:graphicData uri="http://schemas.openxmlformats.org/drawingml/2006/diagram">
          <dgm:relIds xmlns:dgm="http://schemas.openxmlformats.org/drawingml/2006/diagram" xmlns:r="http://schemas.openxmlformats.org/officeDocument/2006/relationships" r:dm="rId1" r:lo="rId2" r:qs="rId3" r:cs="rId4"/>
        </a:graphicData>
      </a:graphic>
    </xdr:graphicFrame>
    <xdr:clientData/>
  </xdr:twoCellAnchor>
</xdr:wsDr>
</file>

<file path=xl/drawings/drawing2.xml><?xml version="1.0" encoding="utf-8"?>
<xdr:wsDr xmlns:xdr="http://schemas.openxmlformats.org/drawingml/2006/spreadsheetDrawing" xmlns:a="http://schemas.openxmlformats.org/drawingml/2006/main">
  <xdr:absoluteAnchor>
    <xdr:pos x="3124200" y="219075"/>
    <xdr:ext cx="8668956" cy="6293734"/>
    <xdr:graphicFrame macro="">
      <xdr:nvGraphicFramePr>
        <xdr:cNvPr id="2" name="Chart 1"/>
        <xdr:cNvGraphicFramePr>
          <a:graphicFrameLocks noGrp="1"/>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absoluteAnchor>
</xdr:wsDr>
</file>

<file path=xl/drawings/drawing3.xml><?xml version="1.0" encoding="utf-8"?>
<c:userShapes xmlns:c="http://schemas.openxmlformats.org/drawingml/2006/chart">
  <cdr:relSizeAnchor xmlns:cdr="http://schemas.openxmlformats.org/drawingml/2006/chartDrawing">
    <cdr:from>
      <cdr:x>0.01582</cdr:x>
      <cdr:y>0.88499</cdr:y>
    </cdr:from>
    <cdr:to>
      <cdr:x>1</cdr:x>
      <cdr:y>1</cdr:y>
    </cdr:to>
    <cdr:sp macro="" textlink="">
      <cdr:nvSpPr>
        <cdr:cNvPr id="2" name="TextBox 1"/>
        <cdr:cNvSpPr txBox="1"/>
      </cdr:nvSpPr>
      <cdr:spPr>
        <a:xfrm xmlns:a="http://schemas.openxmlformats.org/drawingml/2006/main">
          <a:off x="137184" y="5570220"/>
          <a:ext cx="8534376" cy="723900"/>
        </a:xfrm>
        <a:prstGeom xmlns:a="http://schemas.openxmlformats.org/drawingml/2006/main" prst="rect">
          <a:avLst/>
        </a:prstGeom>
      </cdr:spPr>
      <cdr:txBody>
        <a:bodyPr xmlns:a="http://schemas.openxmlformats.org/drawingml/2006/main" vertOverflow="clip" wrap="square" rtlCol="0"/>
        <a:lstStyle xmlns:a="http://schemas.openxmlformats.org/drawingml/2006/main"/>
        <a:p xmlns:a="http://schemas.openxmlformats.org/drawingml/2006/main">
          <a:pPr marL="0" marR="0" lvl="0" indent="0" defTabSz="914400" eaLnBrk="1" fontAlgn="auto" latinLnBrk="0" hangingPunct="1">
            <a:lnSpc>
              <a:spcPct val="100000"/>
            </a:lnSpc>
            <a:spcBef>
              <a:spcPts val="0"/>
            </a:spcBef>
            <a:spcAft>
              <a:spcPts val="0"/>
            </a:spcAft>
            <a:buClrTx/>
            <a:buSzTx/>
            <a:buFontTx/>
            <a:buNone/>
            <a:tabLst/>
            <a:defRPr/>
          </a:pPr>
          <a:r>
            <a:rPr kumimoji="0" lang="en-US" sz="1000" b="0" i="1" u="none" strike="noStrike" kern="0" cap="none" spc="0" normalizeH="0" baseline="0" noProof="0">
              <a:ln>
                <a:noFill/>
              </a:ln>
              <a:solidFill>
                <a:sysClr val="windowText" lastClr="000000"/>
              </a:solidFill>
              <a:effectLst/>
              <a:uLnTx/>
              <a:uFillTx/>
              <a:latin typeface="Times New Roman" panose="02020603050405020304" pitchFamily="18" charset="0"/>
              <a:ea typeface="+mn-ea"/>
              <a:cs typeface="Times New Roman" panose="02020603050405020304" pitchFamily="18" charset="0"/>
            </a:rPr>
            <a:t>Note: </a:t>
          </a:r>
          <a:r>
            <a:rPr kumimoji="0" lang="en-US" sz="1000" b="0" i="0" u="none" strike="noStrike" kern="0" cap="none" spc="0" normalizeH="0" baseline="0" noProof="0">
              <a:ln>
                <a:noFill/>
              </a:ln>
              <a:solidFill>
                <a:sysClr val="windowText" lastClr="000000"/>
              </a:solidFill>
              <a:effectLst/>
              <a:uLnTx/>
              <a:uFillTx/>
              <a:latin typeface="Times New Roman" panose="02020603050405020304" pitchFamily="18" charset="0"/>
              <a:ea typeface="+mn-ea"/>
              <a:cs typeface="Times New Roman" panose="02020603050405020304" pitchFamily="18" charset="0"/>
            </a:rPr>
            <a:t>Interest rate spread is the interest rate charged by banks on loans to private sector customers minus the interest rate paid by commercial or similar banks for demand, time, or savings deposits. The terms and conditions attached to these rates differ by country, however, limiting their comparability. </a:t>
          </a:r>
        </a:p>
        <a:p xmlns:a="http://schemas.openxmlformats.org/drawingml/2006/main">
          <a:pPr marL="0" marR="0" lvl="0" indent="0" defTabSz="914400" eaLnBrk="1" fontAlgn="auto" latinLnBrk="0" hangingPunct="1">
            <a:lnSpc>
              <a:spcPct val="100000"/>
            </a:lnSpc>
            <a:spcBef>
              <a:spcPts val="0"/>
            </a:spcBef>
            <a:spcAft>
              <a:spcPts val="0"/>
            </a:spcAft>
            <a:buClrTx/>
            <a:buSzTx/>
            <a:buFontTx/>
            <a:buNone/>
            <a:tabLst/>
            <a:defRPr/>
          </a:pPr>
          <a:r>
            <a:rPr kumimoji="0" lang="en-US" sz="1000" b="0" i="0" u="none" strike="noStrike" kern="0" cap="none" spc="0" normalizeH="0" baseline="0" noProof="0">
              <a:ln>
                <a:noFill/>
              </a:ln>
              <a:solidFill>
                <a:sysClr val="windowText" lastClr="000000"/>
              </a:solidFill>
              <a:effectLst/>
              <a:uLnTx/>
              <a:uFillTx/>
              <a:latin typeface="Times New Roman" panose="02020603050405020304" pitchFamily="18" charset="0"/>
              <a:ea typeface="+mn-ea"/>
              <a:cs typeface="Times New Roman" panose="02020603050405020304" pitchFamily="18" charset="0"/>
            </a:rPr>
            <a:t>See endnote 3 of chapter 2 for the list of countries in each country group. </a:t>
          </a:r>
        </a:p>
        <a:p xmlns:a="http://schemas.openxmlformats.org/drawingml/2006/main">
          <a:pPr marL="0" marR="0" lvl="0" indent="0" defTabSz="914400" eaLnBrk="1" fontAlgn="auto" latinLnBrk="0" hangingPunct="1">
            <a:lnSpc>
              <a:spcPct val="100000"/>
            </a:lnSpc>
            <a:spcBef>
              <a:spcPts val="0"/>
            </a:spcBef>
            <a:spcAft>
              <a:spcPts val="0"/>
            </a:spcAft>
            <a:buClrTx/>
            <a:buSzTx/>
            <a:buFontTx/>
            <a:buNone/>
            <a:tabLst/>
            <a:defRPr/>
          </a:pPr>
          <a:r>
            <a:rPr kumimoji="0" lang="en-US" sz="1000" b="0" i="1" u="none" strike="noStrike" kern="0" cap="none" spc="0" normalizeH="0" baseline="0" noProof="0">
              <a:ln>
                <a:noFill/>
              </a:ln>
              <a:solidFill>
                <a:sysClr val="windowText" lastClr="000000"/>
              </a:solidFill>
              <a:effectLst/>
              <a:uLnTx/>
              <a:uFillTx/>
              <a:latin typeface="Times New Roman" panose="02020603050405020304" pitchFamily="18" charset="0"/>
              <a:ea typeface="+mn-ea"/>
              <a:cs typeface="Times New Roman" panose="02020603050405020304" pitchFamily="18" charset="0"/>
            </a:rPr>
            <a:t>Source:</a:t>
          </a:r>
          <a:r>
            <a:rPr kumimoji="0" lang="en-US" sz="1000" b="0" i="0" u="none" strike="noStrike" kern="0" cap="none" spc="0" normalizeH="0" baseline="0" noProof="0">
              <a:ln>
                <a:noFill/>
              </a:ln>
              <a:solidFill>
                <a:sysClr val="windowText" lastClr="000000"/>
              </a:solidFill>
              <a:effectLst/>
              <a:uLnTx/>
              <a:uFillTx/>
              <a:latin typeface="Times New Roman" panose="02020603050405020304" pitchFamily="18" charset="0"/>
              <a:ea typeface="+mn-ea"/>
              <a:cs typeface="Times New Roman" panose="02020603050405020304" pitchFamily="18" charset="0"/>
            </a:rPr>
            <a:t> Author's calculations based on World Bank Global Financial Development Database.</a:t>
          </a:r>
        </a:p>
        <a:p xmlns:a="http://schemas.openxmlformats.org/drawingml/2006/main">
          <a:pPr marL="0" marR="0" lvl="0" indent="0" defTabSz="914400" eaLnBrk="1" fontAlgn="auto" latinLnBrk="0" hangingPunct="1">
            <a:lnSpc>
              <a:spcPct val="100000"/>
            </a:lnSpc>
            <a:spcBef>
              <a:spcPts val="0"/>
            </a:spcBef>
            <a:spcAft>
              <a:spcPts val="0"/>
            </a:spcAft>
            <a:buClrTx/>
            <a:buSzTx/>
            <a:buFontTx/>
            <a:buNone/>
            <a:tabLst/>
            <a:defRPr/>
          </a:pPr>
          <a:endParaRPr kumimoji="0" lang="en-US" sz="1100" b="0" i="0" u="none" strike="noStrike" kern="0" cap="none" spc="0" normalizeH="0" baseline="0" noProof="0">
            <a:ln>
              <a:noFill/>
            </a:ln>
            <a:solidFill>
              <a:sysClr val="windowText" lastClr="000000"/>
            </a:solidFill>
            <a:effectLst/>
            <a:uLnTx/>
            <a:uFillTx/>
            <a:latin typeface="Times New Roman" panose="02020603050405020304" pitchFamily="18" charset="0"/>
            <a:ea typeface="+mn-ea"/>
            <a:cs typeface="Times New Roman" panose="02020603050405020304" pitchFamily="18" charset="0"/>
          </a:endParaRPr>
        </a:p>
        <a:p xmlns:a="http://schemas.openxmlformats.org/drawingml/2006/main">
          <a:endParaRPr lang="en-US" sz="1100"/>
        </a:p>
      </cdr:txBody>
    </cdr:sp>
  </cdr:relSizeAnchor>
</c:userShapes>
</file>

<file path=xl/drawings/drawing4.xml><?xml version="1.0" encoding="utf-8"?>
<xdr:wsDr xmlns:xdr="http://schemas.openxmlformats.org/drawingml/2006/spreadsheetDrawing" xmlns:a="http://schemas.openxmlformats.org/drawingml/2006/main">
  <xdr:absoluteAnchor>
    <xdr:pos x="5200650" y="10315575"/>
    <xdr:ext cx="8668956" cy="6293734"/>
    <xdr:graphicFrame macro="">
      <xdr:nvGraphicFramePr>
        <xdr:cNvPr id="28" name="Chart 27"/>
        <xdr:cNvGraphicFramePr>
          <a:graphicFrameLocks noGrp="1"/>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absoluteAnchor>
  <xdr:absoluteAnchor>
    <xdr:pos x="0" y="1857375"/>
    <xdr:ext cx="8668956" cy="6293734"/>
    <xdr:graphicFrame macro="">
      <xdr:nvGraphicFramePr>
        <xdr:cNvPr id="29" name="Chart 28"/>
        <xdr:cNvGraphicFramePr>
          <a:graphicFrameLocks noGrp="1"/>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2"/>
        </a:graphicData>
      </a:graphic>
    </xdr:graphicFrame>
    <xdr:clientData/>
  </xdr:absoluteAnchor>
</xdr:wsDr>
</file>

<file path=xl/drawings/drawing5.xml><?xml version="1.0" encoding="utf-8"?>
<c:userShapes xmlns:c="http://schemas.openxmlformats.org/drawingml/2006/chart">
  <cdr:relSizeAnchor xmlns:cdr="http://schemas.openxmlformats.org/drawingml/2006/chartDrawing">
    <cdr:from>
      <cdr:x>0.03214</cdr:x>
      <cdr:y>0.87893</cdr:y>
    </cdr:from>
    <cdr:to>
      <cdr:x>0.98571</cdr:x>
      <cdr:y>0.99262</cdr:y>
    </cdr:to>
    <cdr:sp macro="" textlink="">
      <cdr:nvSpPr>
        <cdr:cNvPr id="2" name="TextBox 1"/>
        <cdr:cNvSpPr txBox="1"/>
      </cdr:nvSpPr>
      <cdr:spPr>
        <a:xfrm xmlns:a="http://schemas.openxmlformats.org/drawingml/2006/main">
          <a:off x="278704" y="5532120"/>
          <a:ext cx="8268939" cy="715549"/>
        </a:xfrm>
        <a:prstGeom xmlns:a="http://schemas.openxmlformats.org/drawingml/2006/main" prst="rect">
          <a:avLst/>
        </a:prstGeom>
      </cdr:spPr>
      <cdr:txBody>
        <a:bodyPr xmlns:a="http://schemas.openxmlformats.org/drawingml/2006/main" vertOverflow="clip" wrap="square" rtlCol="0"/>
        <a:lstStyle xmlns:a="http://schemas.openxmlformats.org/drawingml/2006/main"/>
        <a:p xmlns:a="http://schemas.openxmlformats.org/drawingml/2006/main">
          <a:r>
            <a:rPr lang="en-US" sz="1000" i="1">
              <a:latin typeface="Times New Roman" panose="02020603050405020304" pitchFamily="18" charset="0"/>
              <a:cs typeface="Times New Roman" panose="02020603050405020304" pitchFamily="18" charset="0"/>
            </a:rPr>
            <a:t>Note:</a:t>
          </a:r>
          <a:r>
            <a:rPr lang="en-US" sz="1000">
              <a:latin typeface="Times New Roman" panose="02020603050405020304" pitchFamily="18" charset="0"/>
              <a:cs typeface="Times New Roman" panose="02020603050405020304" pitchFamily="18" charset="0"/>
            </a:rPr>
            <a:t> Bars show percentage</a:t>
          </a:r>
          <a:r>
            <a:rPr lang="en-US" sz="1000" baseline="0">
              <a:latin typeface="Times New Roman" panose="02020603050405020304" pitchFamily="18" charset="0"/>
              <a:cs typeface="Times New Roman" panose="02020603050405020304" pitchFamily="18" charset="0"/>
            </a:rPr>
            <a:t> of respondents who do not have an account at a financial institution and why. Percentages add up to more than 100 percent in some regions because some respondents gave more than one reason. </a:t>
          </a:r>
          <a:r>
            <a:rPr lang="en-US" sz="1000">
              <a:latin typeface="Times New Roman" panose="02020603050405020304" pitchFamily="18" charset="0"/>
              <a:cs typeface="Times New Roman" panose="02020603050405020304" pitchFamily="18" charset="0"/>
            </a:rPr>
            <a:t>See endnote 3 of chapter 2 for the list of countries in each country group. </a:t>
          </a:r>
        </a:p>
        <a:p xmlns:a="http://schemas.openxmlformats.org/drawingml/2006/main">
          <a:pPr marL="0" marR="0" indent="0" defTabSz="914400" eaLnBrk="1" fontAlgn="auto" latinLnBrk="0" hangingPunct="1">
            <a:lnSpc>
              <a:spcPct val="100000"/>
            </a:lnSpc>
            <a:spcBef>
              <a:spcPts val="0"/>
            </a:spcBef>
            <a:spcAft>
              <a:spcPts val="0"/>
            </a:spcAft>
            <a:buClrTx/>
            <a:buSzTx/>
            <a:buFontTx/>
            <a:buNone/>
            <a:tabLst/>
            <a:defRPr/>
          </a:pPr>
          <a:r>
            <a:rPr lang="en-US" sz="1000" i="1">
              <a:effectLst/>
              <a:latin typeface="Times New Roman" panose="02020603050405020304" pitchFamily="18" charset="0"/>
              <a:ea typeface="+mn-ea"/>
              <a:cs typeface="Times New Roman" panose="02020603050405020304" pitchFamily="18" charset="0"/>
            </a:rPr>
            <a:t>Source:</a:t>
          </a:r>
          <a:r>
            <a:rPr lang="en-US" sz="1000">
              <a:effectLst/>
              <a:latin typeface="Times New Roman" panose="02020603050405020304" pitchFamily="18" charset="0"/>
              <a:ea typeface="+mn-ea"/>
              <a:cs typeface="Times New Roman" panose="02020603050405020304" pitchFamily="18" charset="0"/>
            </a:rPr>
            <a:t> Authors’ calculations based on World Bank (2014b).</a:t>
          </a:r>
          <a:endParaRPr lang="en-US" sz="1000">
            <a:latin typeface="Times New Roman" panose="02020603050405020304" pitchFamily="18" charset="0"/>
            <a:cs typeface="Times New Roman" panose="02020603050405020304" pitchFamily="18" charset="0"/>
          </a:endParaRPr>
        </a:p>
      </cdr:txBody>
    </cdr:sp>
  </cdr:relSizeAnchor>
</c:userShapes>
</file>

<file path=xl/drawings/drawing6.xml><?xml version="1.0" encoding="utf-8"?>
<c:userShapes xmlns:c="http://schemas.openxmlformats.org/drawingml/2006/chart">
  <cdr:relSizeAnchor xmlns:cdr="http://schemas.openxmlformats.org/drawingml/2006/chartDrawing">
    <cdr:from>
      <cdr:x>0.03214</cdr:x>
      <cdr:y>0.87893</cdr:y>
    </cdr:from>
    <cdr:to>
      <cdr:x>0.98571</cdr:x>
      <cdr:y>0.99262</cdr:y>
    </cdr:to>
    <cdr:sp macro="" textlink="">
      <cdr:nvSpPr>
        <cdr:cNvPr id="2" name="TextBox 1"/>
        <cdr:cNvSpPr txBox="1"/>
      </cdr:nvSpPr>
      <cdr:spPr>
        <a:xfrm xmlns:a="http://schemas.openxmlformats.org/drawingml/2006/main">
          <a:off x="278704" y="5532120"/>
          <a:ext cx="8268939" cy="715549"/>
        </a:xfrm>
        <a:prstGeom xmlns:a="http://schemas.openxmlformats.org/drawingml/2006/main" prst="rect">
          <a:avLst/>
        </a:prstGeom>
      </cdr:spPr>
      <cdr:txBody>
        <a:bodyPr xmlns:a="http://schemas.openxmlformats.org/drawingml/2006/main" vertOverflow="clip" wrap="square" rtlCol="0"/>
        <a:lstStyle xmlns:a="http://schemas.openxmlformats.org/drawingml/2006/main"/>
        <a:p xmlns:a="http://schemas.openxmlformats.org/drawingml/2006/main">
          <a:r>
            <a:rPr lang="en-US" sz="1000" i="1">
              <a:latin typeface="Times New Roman" panose="02020603050405020304" pitchFamily="18" charset="0"/>
              <a:cs typeface="Times New Roman" panose="02020603050405020304" pitchFamily="18" charset="0"/>
            </a:rPr>
            <a:t>Note:</a:t>
          </a:r>
          <a:r>
            <a:rPr lang="en-US" sz="1000">
              <a:latin typeface="Times New Roman" panose="02020603050405020304" pitchFamily="18" charset="0"/>
              <a:cs typeface="Times New Roman" panose="02020603050405020304" pitchFamily="18" charset="0"/>
            </a:rPr>
            <a:t> Bars show percentage</a:t>
          </a:r>
          <a:r>
            <a:rPr lang="en-US" sz="1000" baseline="0">
              <a:latin typeface="Times New Roman" panose="02020603050405020304" pitchFamily="18" charset="0"/>
              <a:cs typeface="Times New Roman" panose="02020603050405020304" pitchFamily="18" charset="0"/>
            </a:rPr>
            <a:t> of respondents who do not have an account at a financial institution and why. Percentages add up to more than 100 percent in some regions because some respondents gave more than one reason. </a:t>
          </a:r>
          <a:r>
            <a:rPr lang="en-US" sz="1000">
              <a:latin typeface="Times New Roman" panose="02020603050405020304" pitchFamily="18" charset="0"/>
              <a:cs typeface="Times New Roman" panose="02020603050405020304" pitchFamily="18" charset="0"/>
            </a:rPr>
            <a:t>See endnote 3 of chapter 2 for the list of countries in each country group. </a:t>
          </a:r>
        </a:p>
        <a:p xmlns:a="http://schemas.openxmlformats.org/drawingml/2006/main">
          <a:pPr marL="0" marR="0" indent="0" defTabSz="914400" eaLnBrk="1" fontAlgn="auto" latinLnBrk="0" hangingPunct="1">
            <a:lnSpc>
              <a:spcPct val="100000"/>
            </a:lnSpc>
            <a:spcBef>
              <a:spcPts val="0"/>
            </a:spcBef>
            <a:spcAft>
              <a:spcPts val="0"/>
            </a:spcAft>
            <a:buClrTx/>
            <a:buSzTx/>
            <a:buFontTx/>
            <a:buNone/>
            <a:tabLst/>
            <a:defRPr/>
          </a:pPr>
          <a:r>
            <a:rPr lang="en-US" sz="1000" i="1">
              <a:effectLst/>
              <a:latin typeface="Times New Roman" panose="02020603050405020304" pitchFamily="18" charset="0"/>
              <a:ea typeface="+mn-ea"/>
              <a:cs typeface="Times New Roman" panose="02020603050405020304" pitchFamily="18" charset="0"/>
            </a:rPr>
            <a:t>Source:</a:t>
          </a:r>
          <a:r>
            <a:rPr lang="en-US" sz="1000">
              <a:effectLst/>
              <a:latin typeface="Times New Roman" panose="02020603050405020304" pitchFamily="18" charset="0"/>
              <a:ea typeface="+mn-ea"/>
              <a:cs typeface="Times New Roman" panose="02020603050405020304" pitchFamily="18" charset="0"/>
            </a:rPr>
            <a:t> Authors’ calculations based on World Bank (2014b).</a:t>
          </a:r>
          <a:endParaRPr lang="en-US" sz="1000">
            <a:latin typeface="Times New Roman" panose="02020603050405020304" pitchFamily="18" charset="0"/>
            <a:cs typeface="Times New Roman" panose="02020603050405020304" pitchFamily="18" charset="0"/>
          </a:endParaRPr>
        </a:p>
      </cdr:txBody>
    </cdr:sp>
  </cdr:relSizeAnchor>
</c:userShapes>
</file>

<file path=xl/drawings/drawing7.xml><?xml version="1.0" encoding="utf-8"?>
<xdr:wsDr xmlns:xdr="http://schemas.openxmlformats.org/drawingml/2006/spreadsheetDrawing" xmlns:a="http://schemas.openxmlformats.org/drawingml/2006/main">
  <xdr:absoluteAnchor>
    <xdr:pos x="0" y="1143000"/>
    <xdr:ext cx="8667750" cy="6296025"/>
    <xdr:graphicFrame macro="">
      <xdr:nvGraphicFramePr>
        <xdr:cNvPr id="3" name="Chart 2"/>
        <xdr:cNvGraphicFramePr>
          <a:graphicFrameLocks noGrp="1"/>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absoluteAnchor>
</xdr:wsDr>
</file>

<file path=xl/drawings/drawing8.xml><?xml version="1.0" encoding="utf-8"?>
<c:userShapes xmlns:c="http://schemas.openxmlformats.org/drawingml/2006/chart">
  <cdr:relSizeAnchor xmlns:cdr="http://schemas.openxmlformats.org/drawingml/2006/chartDrawing">
    <cdr:from>
      <cdr:x>0.15786</cdr:x>
      <cdr:y>0.3304</cdr:y>
    </cdr:from>
    <cdr:to>
      <cdr:x>0.21786</cdr:x>
      <cdr:y>0.41026</cdr:y>
    </cdr:to>
    <cdr:cxnSp macro="">
      <cdr:nvCxnSpPr>
        <cdr:cNvPr id="13" name="Elbow Connector 7"/>
        <cdr:cNvCxnSpPr/>
      </cdr:nvCxnSpPr>
      <cdr:spPr>
        <a:xfrm xmlns:a="http://schemas.openxmlformats.org/drawingml/2006/main" flipV="1">
          <a:off x="1368332" y="2080234"/>
          <a:ext cx="520065" cy="502800"/>
        </a:xfrm>
        <a:prstGeom xmlns:a="http://schemas.openxmlformats.org/drawingml/2006/main" prst="bentConnector3">
          <a:avLst>
            <a:gd name="adj1" fmla="val 656"/>
          </a:avLst>
        </a:prstGeom>
        <a:ln xmlns:a="http://schemas.openxmlformats.org/drawingml/2006/main" w="15875">
          <a:solidFill>
            <a:schemeClr val="tx1"/>
          </a:solidFill>
          <a:tailEnd type="arrow"/>
        </a:ln>
      </cdr:spPr>
      <cdr:style>
        <a:lnRef xmlns:a="http://schemas.openxmlformats.org/drawingml/2006/main" idx="1">
          <a:schemeClr val="accent1"/>
        </a:lnRef>
        <a:fillRef xmlns:a="http://schemas.openxmlformats.org/drawingml/2006/main" idx="0">
          <a:schemeClr val="accent1"/>
        </a:fillRef>
        <a:effectRef xmlns:a="http://schemas.openxmlformats.org/drawingml/2006/main" idx="0">
          <a:schemeClr val="accent1"/>
        </a:effectRef>
        <a:fontRef xmlns:a="http://schemas.openxmlformats.org/drawingml/2006/main" idx="minor">
          <a:schemeClr val="tx1"/>
        </a:fontRef>
      </cdr:style>
    </cdr:cxnSp>
  </cdr:relSizeAnchor>
  <cdr:relSizeAnchor xmlns:cdr="http://schemas.openxmlformats.org/drawingml/2006/chartDrawing">
    <cdr:from>
      <cdr:x>0.39375</cdr:x>
      <cdr:y>0.14659</cdr:y>
    </cdr:from>
    <cdr:to>
      <cdr:x>0.45763</cdr:x>
      <cdr:y>0.1891</cdr:y>
    </cdr:to>
    <cdr:cxnSp macro="">
      <cdr:nvCxnSpPr>
        <cdr:cNvPr id="14" name="Elbow Connector 13"/>
        <cdr:cNvCxnSpPr/>
      </cdr:nvCxnSpPr>
      <cdr:spPr>
        <a:xfrm xmlns:a="http://schemas.openxmlformats.org/drawingml/2006/main" flipV="1">
          <a:off x="3412904" y="922907"/>
          <a:ext cx="553696" cy="267644"/>
        </a:xfrm>
        <a:prstGeom xmlns:a="http://schemas.openxmlformats.org/drawingml/2006/main" prst="bentConnector3">
          <a:avLst>
            <a:gd name="adj1" fmla="val 1081"/>
          </a:avLst>
        </a:prstGeom>
        <a:ln xmlns:a="http://schemas.openxmlformats.org/drawingml/2006/main" w="15875">
          <a:solidFill>
            <a:schemeClr val="tx1"/>
          </a:solidFill>
          <a:tailEnd type="arrow"/>
        </a:ln>
      </cdr:spPr>
      <cdr:style>
        <a:lnRef xmlns:a="http://schemas.openxmlformats.org/drawingml/2006/main" idx="1">
          <a:schemeClr val="accent1"/>
        </a:lnRef>
        <a:fillRef xmlns:a="http://schemas.openxmlformats.org/drawingml/2006/main" idx="0">
          <a:schemeClr val="accent1"/>
        </a:fillRef>
        <a:effectRef xmlns:a="http://schemas.openxmlformats.org/drawingml/2006/main" idx="0">
          <a:schemeClr val="accent1"/>
        </a:effectRef>
        <a:fontRef xmlns:a="http://schemas.openxmlformats.org/drawingml/2006/main" idx="minor">
          <a:schemeClr val="tx1"/>
        </a:fontRef>
      </cdr:style>
    </cdr:cxnSp>
  </cdr:relSizeAnchor>
  <cdr:relSizeAnchor xmlns:cdr="http://schemas.openxmlformats.org/drawingml/2006/chartDrawing">
    <cdr:from>
      <cdr:x>0.82419</cdr:x>
      <cdr:y>0.08718</cdr:y>
    </cdr:from>
    <cdr:to>
      <cdr:x>0.89714</cdr:x>
      <cdr:y>0.11365</cdr:y>
    </cdr:to>
    <cdr:cxnSp macro="">
      <cdr:nvCxnSpPr>
        <cdr:cNvPr id="15" name="Elbow Connector 14"/>
        <cdr:cNvCxnSpPr/>
      </cdr:nvCxnSpPr>
      <cdr:spPr>
        <a:xfrm xmlns:a="http://schemas.openxmlformats.org/drawingml/2006/main" flipV="1">
          <a:off x="7143861" y="548869"/>
          <a:ext cx="632313" cy="166656"/>
        </a:xfrm>
        <a:prstGeom xmlns:a="http://schemas.openxmlformats.org/drawingml/2006/main" prst="bentConnector3">
          <a:avLst>
            <a:gd name="adj1" fmla="val 696"/>
          </a:avLst>
        </a:prstGeom>
        <a:ln xmlns:a="http://schemas.openxmlformats.org/drawingml/2006/main" w="15875">
          <a:solidFill>
            <a:schemeClr val="tx1"/>
          </a:solidFill>
          <a:tailEnd type="arrow"/>
        </a:ln>
      </cdr:spPr>
      <cdr:style>
        <a:lnRef xmlns:a="http://schemas.openxmlformats.org/drawingml/2006/main" idx="1">
          <a:schemeClr val="accent1"/>
        </a:lnRef>
        <a:fillRef xmlns:a="http://schemas.openxmlformats.org/drawingml/2006/main" idx="0">
          <a:schemeClr val="accent1"/>
        </a:fillRef>
        <a:effectRef xmlns:a="http://schemas.openxmlformats.org/drawingml/2006/main" idx="0">
          <a:schemeClr val="accent1"/>
        </a:effectRef>
        <a:fontRef xmlns:a="http://schemas.openxmlformats.org/drawingml/2006/main" idx="minor">
          <a:schemeClr val="tx1"/>
        </a:fontRef>
      </cdr:style>
    </cdr:cxnSp>
  </cdr:relSizeAnchor>
  <cdr:relSizeAnchor xmlns:cdr="http://schemas.openxmlformats.org/drawingml/2006/chartDrawing">
    <cdr:from>
      <cdr:x>0.60684</cdr:x>
      <cdr:y>0.4657</cdr:y>
    </cdr:from>
    <cdr:to>
      <cdr:x>0.66974</cdr:x>
      <cdr:y>0.50767</cdr:y>
    </cdr:to>
    <cdr:cxnSp macro="">
      <cdr:nvCxnSpPr>
        <cdr:cNvPr id="16" name="Elbow Connector 15"/>
        <cdr:cNvCxnSpPr/>
      </cdr:nvCxnSpPr>
      <cdr:spPr>
        <a:xfrm xmlns:a="http://schemas.openxmlformats.org/drawingml/2006/main" flipV="1">
          <a:off x="5259973" y="2932077"/>
          <a:ext cx="545201" cy="264244"/>
        </a:xfrm>
        <a:prstGeom xmlns:a="http://schemas.openxmlformats.org/drawingml/2006/main" prst="bentConnector3">
          <a:avLst>
            <a:gd name="adj1" fmla="val -950"/>
          </a:avLst>
        </a:prstGeom>
        <a:ln xmlns:a="http://schemas.openxmlformats.org/drawingml/2006/main" w="15875">
          <a:solidFill>
            <a:schemeClr val="tx1"/>
          </a:solidFill>
          <a:tailEnd type="arrow"/>
        </a:ln>
      </cdr:spPr>
      <cdr:style>
        <a:lnRef xmlns:a="http://schemas.openxmlformats.org/drawingml/2006/main" idx="1">
          <a:schemeClr val="accent1"/>
        </a:lnRef>
        <a:fillRef xmlns:a="http://schemas.openxmlformats.org/drawingml/2006/main" idx="0">
          <a:schemeClr val="accent1"/>
        </a:fillRef>
        <a:effectRef xmlns:a="http://schemas.openxmlformats.org/drawingml/2006/main" idx="0">
          <a:schemeClr val="accent1"/>
        </a:effectRef>
        <a:fontRef xmlns:a="http://schemas.openxmlformats.org/drawingml/2006/main" idx="minor">
          <a:schemeClr val="tx1"/>
        </a:fontRef>
      </cdr:style>
    </cdr:cxnSp>
  </cdr:relSizeAnchor>
  <cdr:relSizeAnchor xmlns:cdr="http://schemas.openxmlformats.org/drawingml/2006/chartDrawing">
    <cdr:from>
      <cdr:x>0.02109</cdr:x>
      <cdr:y>0.85023</cdr:y>
    </cdr:from>
    <cdr:to>
      <cdr:x>0.99385</cdr:x>
      <cdr:y>0.98946</cdr:y>
    </cdr:to>
    <cdr:sp macro="" textlink="">
      <cdr:nvSpPr>
        <cdr:cNvPr id="2" name="TextBox 1"/>
        <cdr:cNvSpPr txBox="1"/>
      </cdr:nvSpPr>
      <cdr:spPr>
        <a:xfrm xmlns:a="http://schemas.openxmlformats.org/drawingml/2006/main">
          <a:off x="182803" y="5353049"/>
          <a:ext cx="8431640" cy="876615"/>
        </a:xfrm>
        <a:prstGeom xmlns:a="http://schemas.openxmlformats.org/drawingml/2006/main" prst="rect">
          <a:avLst/>
        </a:prstGeom>
      </cdr:spPr>
      <cdr:txBody>
        <a:bodyPr xmlns:a="http://schemas.openxmlformats.org/drawingml/2006/main" vertOverflow="clip" wrap="square" rtlCol="0"/>
        <a:lstStyle xmlns:a="http://schemas.openxmlformats.org/drawingml/2006/main"/>
        <a:p xmlns:a="http://schemas.openxmlformats.org/drawingml/2006/main">
          <a:r>
            <a:rPr lang="en-US" sz="1000" i="1">
              <a:effectLst/>
              <a:latin typeface="Times New Roman" panose="02020603050405020304" pitchFamily="18" charset="0"/>
              <a:ea typeface="+mn-ea"/>
              <a:cs typeface="Times New Roman" panose="02020603050405020304" pitchFamily="18" charset="0"/>
            </a:rPr>
            <a:t>Note:</a:t>
          </a:r>
          <a:r>
            <a:rPr lang="en-US" sz="1000">
              <a:effectLst/>
              <a:latin typeface="Times New Roman" panose="02020603050405020304" pitchFamily="18" charset="0"/>
              <a:ea typeface="+mn-ea"/>
              <a:cs typeface="Times New Roman" panose="02020603050405020304" pitchFamily="18" charset="0"/>
            </a:rPr>
            <a:t> Account penetration is the percentage</a:t>
          </a:r>
          <a:r>
            <a:rPr lang="en-US" sz="1000" baseline="0">
              <a:effectLst/>
              <a:latin typeface="Times New Roman" panose="02020603050405020304" pitchFamily="18" charset="0"/>
              <a:ea typeface="+mn-ea"/>
              <a:cs typeface="Times New Roman" panose="02020603050405020304" pitchFamily="18" charset="0"/>
            </a:rPr>
            <a:t> of respondents older than 15 years of age who had an account at a financial institution. See endnote 3 of chapter 2 for the list of countries in each country group. </a:t>
          </a:r>
          <a:r>
            <a:rPr lang="es-ES_tradnl" sz="1000">
              <a:effectLst/>
              <a:latin typeface="Times New Roman" panose="02020603050405020304" pitchFamily="18" charset="0"/>
              <a:ea typeface="+mn-ea"/>
              <a:cs typeface="Times New Roman" panose="02020603050405020304" pitchFamily="18" charset="0"/>
            </a:rPr>
            <a:t>Data available only for 2011</a:t>
          </a:r>
          <a:r>
            <a:rPr lang="es-ES_tradnl" sz="1000" baseline="0">
              <a:effectLst/>
              <a:latin typeface="Times New Roman" panose="02020603050405020304" pitchFamily="18" charset="0"/>
              <a:ea typeface="+mn-ea"/>
              <a:cs typeface="Times New Roman" panose="02020603050405020304" pitchFamily="18" charset="0"/>
            </a:rPr>
            <a:t> for Paraguay, Trinidad and Tobago, Central African Republic, Comoros, Gabon, Lesotho, Liberia and Swaziland and </a:t>
          </a:r>
          <a:r>
            <a:rPr lang="es-ES_tradnl" sz="1000">
              <a:effectLst/>
              <a:latin typeface="Times New Roman" panose="02020603050405020304" pitchFamily="18" charset="0"/>
              <a:ea typeface="+mn-ea"/>
              <a:cs typeface="Times New Roman" panose="02020603050405020304" pitchFamily="18" charset="0"/>
            </a:rPr>
            <a:t>only for 2014 for Belize, Norway, Switzerland, Ethiopia</a:t>
          </a:r>
          <a:r>
            <a:rPr lang="es-ES_tradnl" sz="1000" baseline="0">
              <a:effectLst/>
              <a:latin typeface="Times New Roman" panose="02020603050405020304" pitchFamily="18" charset="0"/>
              <a:ea typeface="+mn-ea"/>
              <a:cs typeface="Times New Roman" panose="02020603050405020304" pitchFamily="18" charset="0"/>
            </a:rPr>
            <a:t> and Namibia</a:t>
          </a:r>
          <a:r>
            <a:rPr lang="es-ES_tradnl" sz="1000">
              <a:effectLst/>
              <a:latin typeface="Times New Roman" panose="02020603050405020304" pitchFamily="18" charset="0"/>
              <a:ea typeface="+mn-ea"/>
              <a:cs typeface="Times New Roman" panose="02020603050405020304" pitchFamily="18" charset="0"/>
            </a:rPr>
            <a:t>. </a:t>
          </a:r>
        </a:p>
        <a:p xmlns:a="http://schemas.openxmlformats.org/drawingml/2006/main">
          <a:pPr marL="0" marR="0" indent="0" defTabSz="914400" eaLnBrk="1" fontAlgn="auto" latinLnBrk="0" hangingPunct="1">
            <a:lnSpc>
              <a:spcPct val="100000"/>
            </a:lnSpc>
            <a:spcBef>
              <a:spcPts val="0"/>
            </a:spcBef>
            <a:spcAft>
              <a:spcPts val="0"/>
            </a:spcAft>
            <a:buClrTx/>
            <a:buSzTx/>
            <a:buFontTx/>
            <a:buNone/>
            <a:tabLst/>
            <a:defRPr/>
          </a:pPr>
          <a:r>
            <a:rPr lang="en-US" sz="1000" i="1">
              <a:effectLst/>
              <a:latin typeface="Times New Roman" panose="02020603050405020304" pitchFamily="18" charset="0"/>
              <a:ea typeface="+mn-ea"/>
              <a:cs typeface="Times New Roman" panose="02020603050405020304" pitchFamily="18" charset="0"/>
            </a:rPr>
            <a:t>Source:</a:t>
          </a:r>
          <a:r>
            <a:rPr lang="en-US" sz="1000">
              <a:effectLst/>
              <a:latin typeface="Times New Roman" panose="02020603050405020304" pitchFamily="18" charset="0"/>
              <a:ea typeface="+mn-ea"/>
              <a:cs typeface="Times New Roman" panose="02020603050405020304" pitchFamily="18" charset="0"/>
            </a:rPr>
            <a:t> Authors’ calculations based on World Bank Findex Database.</a:t>
          </a:r>
          <a:endParaRPr lang="en-US" sz="1000">
            <a:latin typeface="Times New Roman" panose="02020603050405020304" pitchFamily="18" charset="0"/>
            <a:cs typeface="Times New Roman" panose="02020603050405020304" pitchFamily="18" charset="0"/>
          </a:endParaRPr>
        </a:p>
      </cdr:txBody>
    </cdr:sp>
  </cdr:relSizeAnchor>
</c:userShapes>
</file>

<file path=xl/drawings/drawing9.xml><?xml version="1.0" encoding="utf-8"?>
<xdr:wsDr xmlns:xdr="http://schemas.openxmlformats.org/drawingml/2006/spreadsheetDrawing" xmlns:a="http://schemas.openxmlformats.org/drawingml/2006/main">
  <xdr:absoluteAnchor>
    <xdr:pos x="1143000" y="2676525"/>
    <xdr:ext cx="8667750" cy="6296025"/>
    <xdr:graphicFrame macro="">
      <xdr:nvGraphicFramePr>
        <xdr:cNvPr id="2" name="Chart 1"/>
        <xdr:cNvGraphicFramePr>
          <a:graphicFrameLocks noGrp="1"/>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absoluteAnchor>
</xdr:wsDr>
</file>

<file path=xl/drawings/drawing10.xml><?xml version="1.0" encoding="utf-8"?>
<c:userShapes xmlns:c="http://schemas.openxmlformats.org/drawingml/2006/chart">
  <cdr:relSizeAnchor xmlns:cdr="http://schemas.openxmlformats.org/drawingml/2006/chartDrawing">
    <cdr:from>
      <cdr:x>0.04284</cdr:x>
      <cdr:y>0.87443</cdr:y>
    </cdr:from>
    <cdr:to>
      <cdr:x>0.9989</cdr:x>
      <cdr:y>0.99395</cdr:y>
    </cdr:to>
    <cdr:sp macro="" textlink="">
      <cdr:nvSpPr>
        <cdr:cNvPr id="2" name="TextBox 1"/>
        <cdr:cNvSpPr txBox="1"/>
      </cdr:nvSpPr>
      <cdr:spPr>
        <a:xfrm xmlns:a="http://schemas.openxmlformats.org/drawingml/2006/main">
          <a:off x="371336" y="5505424"/>
          <a:ext cx="8286889" cy="752501"/>
        </a:xfrm>
        <a:prstGeom xmlns:a="http://schemas.openxmlformats.org/drawingml/2006/main" prst="rect">
          <a:avLst/>
        </a:prstGeom>
      </cdr:spPr>
      <cdr:txBody>
        <a:bodyPr xmlns:a="http://schemas.openxmlformats.org/drawingml/2006/main" vertOverflow="clip" wrap="square" rtlCol="0"/>
        <a:lstStyle xmlns:a="http://schemas.openxmlformats.org/drawingml/2006/main"/>
        <a:p xmlns:a="http://schemas.openxmlformats.org/drawingml/2006/main">
          <a:r>
            <a:rPr lang="en-US" sz="1000" i="1">
              <a:latin typeface="Times New Roman" panose="02020603050405020304" pitchFamily="18" charset="0"/>
              <a:cs typeface="Times New Roman" panose="02020603050405020304" pitchFamily="18" charset="0"/>
            </a:rPr>
            <a:t>Note:</a:t>
          </a:r>
          <a:r>
            <a:rPr lang="en-US" sz="1000" baseline="0">
              <a:latin typeface="Times New Roman" panose="02020603050405020304" pitchFamily="18" charset="0"/>
              <a:cs typeface="Times New Roman" panose="02020603050405020304" pitchFamily="18" charset="0"/>
            </a:rPr>
            <a:t> Variable denotes the percentage of transfer recipients older than 15 years who r</a:t>
          </a:r>
          <a:r>
            <a:rPr lang="en-US" sz="1000">
              <a:latin typeface="Times New Roman" panose="02020603050405020304" pitchFamily="18" charset="0"/>
              <a:cs typeface="Times New Roman" panose="02020603050405020304" pitchFamily="18" charset="0"/>
            </a:rPr>
            <a:t>eceived government transfers into an account at a financial institution or card in the past 12 months.</a:t>
          </a:r>
          <a:r>
            <a:rPr lang="en-US" sz="1000" baseline="0">
              <a:latin typeface="Times New Roman" panose="02020603050405020304" pitchFamily="18" charset="0"/>
              <a:cs typeface="Times New Roman" panose="02020603050405020304" pitchFamily="18" charset="0"/>
            </a:rPr>
            <a:t> See endnote 3 of chapter 2 for the list of countries in each country group.</a:t>
          </a:r>
        </a:p>
        <a:p xmlns:a="http://schemas.openxmlformats.org/drawingml/2006/main">
          <a:r>
            <a:rPr lang="en-US" sz="1000" i="1">
              <a:effectLst/>
              <a:latin typeface="Times New Roman" panose="02020603050405020304" pitchFamily="18" charset="0"/>
              <a:ea typeface="+mn-ea"/>
              <a:cs typeface="Times New Roman" panose="02020603050405020304" pitchFamily="18" charset="0"/>
            </a:rPr>
            <a:t>Source: </a:t>
          </a:r>
          <a:r>
            <a:rPr lang="en-US" sz="1000">
              <a:effectLst/>
              <a:latin typeface="Times New Roman" panose="02020603050405020304" pitchFamily="18" charset="0"/>
              <a:ea typeface="+mn-ea"/>
              <a:cs typeface="Times New Roman" panose="02020603050405020304" pitchFamily="18" charset="0"/>
            </a:rPr>
            <a:t>Authors’ calculations based on World Bank (2014b).</a:t>
          </a:r>
          <a:endParaRPr lang="en-US" sz="1000">
            <a:latin typeface="Times New Roman" panose="02020603050405020304" pitchFamily="18" charset="0"/>
            <a:cs typeface="Times New Roman" panose="02020603050405020304" pitchFamily="18" charset="0"/>
          </a:endParaRPr>
        </a:p>
      </cdr:txBody>
    </cdr:sp>
  </cdr:relSizeAnchor>
</c:userShapes>
</file>

<file path=xl/drawings/drawing11.xml><?xml version="1.0" encoding="utf-8"?>
<xdr:wsDr xmlns:xdr="http://schemas.openxmlformats.org/drawingml/2006/spreadsheetDrawing" xmlns:a="http://schemas.openxmlformats.org/drawingml/2006/main">
  <xdr:twoCellAnchor>
    <xdr:from>
      <xdr:col>2</xdr:col>
      <xdr:colOff>314324</xdr:colOff>
      <xdr:row>47</xdr:row>
      <xdr:rowOff>76200</xdr:rowOff>
    </xdr:from>
    <xdr:to>
      <xdr:col>21</xdr:col>
      <xdr:colOff>571499</xdr:colOff>
      <xdr:row>66</xdr:row>
      <xdr:rowOff>19050</xdr:rowOff>
    </xdr:to>
    <xdr:graphicFrame macro="">
      <xdr:nvGraphicFramePr>
        <xdr:cNvPr id="27" name="Chart 26"/>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twoCellAnchor>
    <xdr:from>
      <xdr:col>0</xdr:col>
      <xdr:colOff>1323976</xdr:colOff>
      <xdr:row>31</xdr:row>
      <xdr:rowOff>104775</xdr:rowOff>
    </xdr:from>
    <xdr:to>
      <xdr:col>4</xdr:col>
      <xdr:colOff>561976</xdr:colOff>
      <xdr:row>45</xdr:row>
      <xdr:rowOff>180975</xdr:rowOff>
    </xdr:to>
    <xdr:graphicFrame macro="">
      <xdr:nvGraphicFramePr>
        <xdr:cNvPr id="4" name="Chart 3"/>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2"/>
        </a:graphicData>
      </a:graphic>
    </xdr:graphicFrame>
    <xdr:clientData/>
  </xdr:twoCellAnchor>
  <xdr:twoCellAnchor>
    <xdr:from>
      <xdr:col>4</xdr:col>
      <xdr:colOff>523875</xdr:colOff>
      <xdr:row>31</xdr:row>
      <xdr:rowOff>114300</xdr:rowOff>
    </xdr:from>
    <xdr:to>
      <xdr:col>7</xdr:col>
      <xdr:colOff>457200</xdr:colOff>
      <xdr:row>46</xdr:row>
      <xdr:rowOff>0</xdr:rowOff>
    </xdr:to>
    <xdr:graphicFrame macro="">
      <xdr:nvGraphicFramePr>
        <xdr:cNvPr id="7" name="Chart 6"/>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3"/>
        </a:graphicData>
      </a:graphic>
    </xdr:graphicFrame>
    <xdr:clientData/>
  </xdr:twoCellAnchor>
  <xdr:twoCellAnchor>
    <xdr:from>
      <xdr:col>7</xdr:col>
      <xdr:colOff>419100</xdr:colOff>
      <xdr:row>31</xdr:row>
      <xdr:rowOff>95250</xdr:rowOff>
    </xdr:from>
    <xdr:to>
      <xdr:col>11</xdr:col>
      <xdr:colOff>457200</xdr:colOff>
      <xdr:row>45</xdr:row>
      <xdr:rowOff>171450</xdr:rowOff>
    </xdr:to>
    <xdr:graphicFrame macro="">
      <xdr:nvGraphicFramePr>
        <xdr:cNvPr id="8" name="Chart 7"/>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4"/>
        </a:graphicData>
      </a:graphic>
    </xdr:graphicFrame>
    <xdr:clientData/>
  </xdr:twoCellAnchor>
  <xdr:twoCellAnchor>
    <xdr:from>
      <xdr:col>13</xdr:col>
      <xdr:colOff>0</xdr:colOff>
      <xdr:row>31</xdr:row>
      <xdr:rowOff>9525</xdr:rowOff>
    </xdr:from>
    <xdr:to>
      <xdr:col>17</xdr:col>
      <xdr:colOff>304800</xdr:colOff>
      <xdr:row>45</xdr:row>
      <xdr:rowOff>85725</xdr:rowOff>
    </xdr:to>
    <xdr:graphicFrame macro="">
      <xdr:nvGraphicFramePr>
        <xdr:cNvPr id="18" name="Chart 17"/>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5"/>
        </a:graphicData>
      </a:graphic>
    </xdr:graphicFrame>
    <xdr:clientData/>
  </xdr:twoCellAnchor>
  <xdr:twoCellAnchor>
    <xdr:from>
      <xdr:col>17</xdr:col>
      <xdr:colOff>266699</xdr:colOff>
      <xdr:row>31</xdr:row>
      <xdr:rowOff>19050</xdr:rowOff>
    </xdr:from>
    <xdr:to>
      <xdr:col>21</xdr:col>
      <xdr:colOff>571499</xdr:colOff>
      <xdr:row>45</xdr:row>
      <xdr:rowOff>95250</xdr:rowOff>
    </xdr:to>
    <xdr:graphicFrame macro="">
      <xdr:nvGraphicFramePr>
        <xdr:cNvPr id="19" name="Chart 18"/>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6"/>
        </a:graphicData>
      </a:graphic>
    </xdr:graphicFrame>
    <xdr:clientData/>
  </xdr:twoCellAnchor>
  <xdr:twoCellAnchor>
    <xdr:from>
      <xdr:col>21</xdr:col>
      <xdr:colOff>533399</xdr:colOff>
      <xdr:row>31</xdr:row>
      <xdr:rowOff>0</xdr:rowOff>
    </xdr:from>
    <xdr:to>
      <xdr:col>26</xdr:col>
      <xdr:colOff>228599</xdr:colOff>
      <xdr:row>45</xdr:row>
      <xdr:rowOff>76200</xdr:rowOff>
    </xdr:to>
    <xdr:graphicFrame macro="">
      <xdr:nvGraphicFramePr>
        <xdr:cNvPr id="20" name="Chart 19"/>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7"/>
        </a:graphicData>
      </a:graphic>
    </xdr:graphicFrame>
    <xdr:clientData/>
  </xdr:twoCellAnchor>
  <xdr:twoCellAnchor>
    <xdr:from>
      <xdr:col>1</xdr:col>
      <xdr:colOff>0</xdr:colOff>
      <xdr:row>47</xdr:row>
      <xdr:rowOff>9525</xdr:rowOff>
    </xdr:from>
    <xdr:to>
      <xdr:col>4</xdr:col>
      <xdr:colOff>571500</xdr:colOff>
      <xdr:row>61</xdr:row>
      <xdr:rowOff>85725</xdr:rowOff>
    </xdr:to>
    <xdr:graphicFrame macro="">
      <xdr:nvGraphicFramePr>
        <xdr:cNvPr id="21" name="Chart 20"/>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8"/>
        </a:graphicData>
      </a:graphic>
    </xdr:graphicFrame>
    <xdr:clientData/>
  </xdr:twoCellAnchor>
  <xdr:twoCellAnchor>
    <xdr:from>
      <xdr:col>4</xdr:col>
      <xdr:colOff>533399</xdr:colOff>
      <xdr:row>47</xdr:row>
      <xdr:rowOff>19050</xdr:rowOff>
    </xdr:from>
    <xdr:to>
      <xdr:col>7</xdr:col>
      <xdr:colOff>466724</xdr:colOff>
      <xdr:row>61</xdr:row>
      <xdr:rowOff>95250</xdr:rowOff>
    </xdr:to>
    <xdr:graphicFrame macro="">
      <xdr:nvGraphicFramePr>
        <xdr:cNvPr id="22" name="Chart 21"/>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9"/>
        </a:graphicData>
      </a:graphic>
    </xdr:graphicFrame>
    <xdr:clientData/>
  </xdr:twoCellAnchor>
  <xdr:twoCellAnchor>
    <xdr:from>
      <xdr:col>7</xdr:col>
      <xdr:colOff>428624</xdr:colOff>
      <xdr:row>47</xdr:row>
      <xdr:rowOff>0</xdr:rowOff>
    </xdr:from>
    <xdr:to>
      <xdr:col>11</xdr:col>
      <xdr:colOff>466724</xdr:colOff>
      <xdr:row>61</xdr:row>
      <xdr:rowOff>76200</xdr:rowOff>
    </xdr:to>
    <xdr:graphicFrame macro="">
      <xdr:nvGraphicFramePr>
        <xdr:cNvPr id="23" name="Chart 22"/>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0"/>
        </a:graphicData>
      </a:graphic>
    </xdr:graphicFrame>
    <xdr:clientData/>
  </xdr:twoCellAnchor>
  <xdr:twoCellAnchor>
    <xdr:from>
      <xdr:col>13</xdr:col>
      <xdr:colOff>0</xdr:colOff>
      <xdr:row>47</xdr:row>
      <xdr:rowOff>9525</xdr:rowOff>
    </xdr:from>
    <xdr:to>
      <xdr:col>17</xdr:col>
      <xdr:colOff>304800</xdr:colOff>
      <xdr:row>61</xdr:row>
      <xdr:rowOff>85725</xdr:rowOff>
    </xdr:to>
    <xdr:graphicFrame macro="">
      <xdr:nvGraphicFramePr>
        <xdr:cNvPr id="24" name="Chart 23"/>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1"/>
        </a:graphicData>
      </a:graphic>
    </xdr:graphicFrame>
    <xdr:clientData/>
  </xdr:twoCellAnchor>
  <xdr:twoCellAnchor>
    <xdr:from>
      <xdr:col>17</xdr:col>
      <xdr:colOff>295274</xdr:colOff>
      <xdr:row>47</xdr:row>
      <xdr:rowOff>9525</xdr:rowOff>
    </xdr:from>
    <xdr:to>
      <xdr:col>21</xdr:col>
      <xdr:colOff>600074</xdr:colOff>
      <xdr:row>61</xdr:row>
      <xdr:rowOff>85725</xdr:rowOff>
    </xdr:to>
    <xdr:graphicFrame macro="">
      <xdr:nvGraphicFramePr>
        <xdr:cNvPr id="25" name="Chart 24"/>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2"/>
        </a:graphicData>
      </a:graphic>
    </xdr:graphicFrame>
    <xdr:clientData/>
  </xdr:twoCellAnchor>
  <xdr:twoCellAnchor>
    <xdr:from>
      <xdr:col>21</xdr:col>
      <xdr:colOff>533399</xdr:colOff>
      <xdr:row>47</xdr:row>
      <xdr:rowOff>0</xdr:rowOff>
    </xdr:from>
    <xdr:to>
      <xdr:col>26</xdr:col>
      <xdr:colOff>228599</xdr:colOff>
      <xdr:row>61</xdr:row>
      <xdr:rowOff>76200</xdr:rowOff>
    </xdr:to>
    <xdr:graphicFrame macro="">
      <xdr:nvGraphicFramePr>
        <xdr:cNvPr id="26" name="Chart 25"/>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3"/>
        </a:graphicData>
      </a:graphic>
    </xdr:graphicFrame>
    <xdr:clientData/>
  </xdr:twoCellAnchor>
  <xdr:twoCellAnchor>
    <xdr:from>
      <xdr:col>2</xdr:col>
      <xdr:colOff>314324</xdr:colOff>
      <xdr:row>198</xdr:row>
      <xdr:rowOff>152399</xdr:rowOff>
    </xdr:from>
    <xdr:to>
      <xdr:col>21</xdr:col>
      <xdr:colOff>571499</xdr:colOff>
      <xdr:row>218</xdr:row>
      <xdr:rowOff>19050</xdr:rowOff>
    </xdr:to>
    <xdr:graphicFrame macro="">
      <xdr:nvGraphicFramePr>
        <xdr:cNvPr id="28" name="Chart 27"/>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4"/>
        </a:graphicData>
      </a:graphic>
    </xdr:graphicFrame>
    <xdr:clientData/>
  </xdr:twoCellAnchor>
  <xdr:twoCellAnchor>
    <xdr:from>
      <xdr:col>0</xdr:col>
      <xdr:colOff>1323976</xdr:colOff>
      <xdr:row>184</xdr:row>
      <xdr:rowOff>104775</xdr:rowOff>
    </xdr:from>
    <xdr:to>
      <xdr:col>4</xdr:col>
      <xdr:colOff>561976</xdr:colOff>
      <xdr:row>198</xdr:row>
      <xdr:rowOff>180975</xdr:rowOff>
    </xdr:to>
    <xdr:graphicFrame macro="">
      <xdr:nvGraphicFramePr>
        <xdr:cNvPr id="29" name="Chart 28"/>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5"/>
        </a:graphicData>
      </a:graphic>
    </xdr:graphicFrame>
    <xdr:clientData/>
  </xdr:twoCellAnchor>
  <xdr:twoCellAnchor>
    <xdr:from>
      <xdr:col>4</xdr:col>
      <xdr:colOff>523875</xdr:colOff>
      <xdr:row>184</xdr:row>
      <xdr:rowOff>114300</xdr:rowOff>
    </xdr:from>
    <xdr:to>
      <xdr:col>7</xdr:col>
      <xdr:colOff>457200</xdr:colOff>
      <xdr:row>199</xdr:row>
      <xdr:rowOff>0</xdr:rowOff>
    </xdr:to>
    <xdr:graphicFrame macro="">
      <xdr:nvGraphicFramePr>
        <xdr:cNvPr id="30" name="Chart 29"/>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6"/>
        </a:graphicData>
      </a:graphic>
    </xdr:graphicFrame>
    <xdr:clientData/>
  </xdr:twoCellAnchor>
  <xdr:twoCellAnchor>
    <xdr:from>
      <xdr:col>7</xdr:col>
      <xdr:colOff>419100</xdr:colOff>
      <xdr:row>184</xdr:row>
      <xdr:rowOff>95250</xdr:rowOff>
    </xdr:from>
    <xdr:to>
      <xdr:col>11</xdr:col>
      <xdr:colOff>457200</xdr:colOff>
      <xdr:row>198</xdr:row>
      <xdr:rowOff>171450</xdr:rowOff>
    </xdr:to>
    <xdr:graphicFrame macro="">
      <xdr:nvGraphicFramePr>
        <xdr:cNvPr id="31" name="Chart 30"/>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7"/>
        </a:graphicData>
      </a:graphic>
    </xdr:graphicFrame>
    <xdr:clientData/>
  </xdr:twoCellAnchor>
  <xdr:twoCellAnchor>
    <xdr:from>
      <xdr:col>13</xdr:col>
      <xdr:colOff>0</xdr:colOff>
      <xdr:row>184</xdr:row>
      <xdr:rowOff>9525</xdr:rowOff>
    </xdr:from>
    <xdr:to>
      <xdr:col>17</xdr:col>
      <xdr:colOff>304800</xdr:colOff>
      <xdr:row>198</xdr:row>
      <xdr:rowOff>85725</xdr:rowOff>
    </xdr:to>
    <xdr:graphicFrame macro="">
      <xdr:nvGraphicFramePr>
        <xdr:cNvPr id="32" name="Chart 31"/>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8"/>
        </a:graphicData>
      </a:graphic>
    </xdr:graphicFrame>
    <xdr:clientData/>
  </xdr:twoCellAnchor>
  <xdr:twoCellAnchor>
    <xdr:from>
      <xdr:col>17</xdr:col>
      <xdr:colOff>266699</xdr:colOff>
      <xdr:row>184</xdr:row>
      <xdr:rowOff>19050</xdr:rowOff>
    </xdr:from>
    <xdr:to>
      <xdr:col>21</xdr:col>
      <xdr:colOff>571499</xdr:colOff>
      <xdr:row>198</xdr:row>
      <xdr:rowOff>95250</xdr:rowOff>
    </xdr:to>
    <xdr:graphicFrame macro="">
      <xdr:nvGraphicFramePr>
        <xdr:cNvPr id="33" name="Chart 32"/>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9"/>
        </a:graphicData>
      </a:graphic>
    </xdr:graphicFrame>
    <xdr:clientData/>
  </xdr:twoCellAnchor>
  <xdr:twoCellAnchor>
    <xdr:from>
      <xdr:col>21</xdr:col>
      <xdr:colOff>533399</xdr:colOff>
      <xdr:row>184</xdr:row>
      <xdr:rowOff>0</xdr:rowOff>
    </xdr:from>
    <xdr:to>
      <xdr:col>26</xdr:col>
      <xdr:colOff>228599</xdr:colOff>
      <xdr:row>198</xdr:row>
      <xdr:rowOff>76200</xdr:rowOff>
    </xdr:to>
    <xdr:graphicFrame macro="">
      <xdr:nvGraphicFramePr>
        <xdr:cNvPr id="34" name="Chart 33"/>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20"/>
        </a:graphicData>
      </a:graphic>
    </xdr:graphicFrame>
    <xdr:clientData/>
  </xdr:twoCellAnchor>
  <xdr:twoCellAnchor>
    <xdr:from>
      <xdr:col>1</xdr:col>
      <xdr:colOff>0</xdr:colOff>
      <xdr:row>199</xdr:row>
      <xdr:rowOff>9525</xdr:rowOff>
    </xdr:from>
    <xdr:to>
      <xdr:col>4</xdr:col>
      <xdr:colOff>571500</xdr:colOff>
      <xdr:row>213</xdr:row>
      <xdr:rowOff>85725</xdr:rowOff>
    </xdr:to>
    <xdr:graphicFrame macro="">
      <xdr:nvGraphicFramePr>
        <xdr:cNvPr id="35" name="Chart 34"/>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21"/>
        </a:graphicData>
      </a:graphic>
    </xdr:graphicFrame>
    <xdr:clientData/>
  </xdr:twoCellAnchor>
  <xdr:twoCellAnchor>
    <xdr:from>
      <xdr:col>4</xdr:col>
      <xdr:colOff>533399</xdr:colOff>
      <xdr:row>199</xdr:row>
      <xdr:rowOff>19050</xdr:rowOff>
    </xdr:from>
    <xdr:to>
      <xdr:col>7</xdr:col>
      <xdr:colOff>466724</xdr:colOff>
      <xdr:row>213</xdr:row>
      <xdr:rowOff>95250</xdr:rowOff>
    </xdr:to>
    <xdr:graphicFrame macro="">
      <xdr:nvGraphicFramePr>
        <xdr:cNvPr id="36" name="Chart 35"/>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22"/>
        </a:graphicData>
      </a:graphic>
    </xdr:graphicFrame>
    <xdr:clientData/>
  </xdr:twoCellAnchor>
  <xdr:twoCellAnchor>
    <xdr:from>
      <xdr:col>7</xdr:col>
      <xdr:colOff>428624</xdr:colOff>
      <xdr:row>199</xdr:row>
      <xdr:rowOff>0</xdr:rowOff>
    </xdr:from>
    <xdr:to>
      <xdr:col>11</xdr:col>
      <xdr:colOff>466724</xdr:colOff>
      <xdr:row>213</xdr:row>
      <xdr:rowOff>76200</xdr:rowOff>
    </xdr:to>
    <xdr:graphicFrame macro="">
      <xdr:nvGraphicFramePr>
        <xdr:cNvPr id="37" name="Chart 36"/>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23"/>
        </a:graphicData>
      </a:graphic>
    </xdr:graphicFrame>
    <xdr:clientData/>
  </xdr:twoCellAnchor>
  <xdr:twoCellAnchor>
    <xdr:from>
      <xdr:col>13</xdr:col>
      <xdr:colOff>0</xdr:colOff>
      <xdr:row>199</xdr:row>
      <xdr:rowOff>9525</xdr:rowOff>
    </xdr:from>
    <xdr:to>
      <xdr:col>17</xdr:col>
      <xdr:colOff>304800</xdr:colOff>
      <xdr:row>213</xdr:row>
      <xdr:rowOff>85725</xdr:rowOff>
    </xdr:to>
    <xdr:graphicFrame macro="">
      <xdr:nvGraphicFramePr>
        <xdr:cNvPr id="38" name="Chart 37"/>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24"/>
        </a:graphicData>
      </a:graphic>
    </xdr:graphicFrame>
    <xdr:clientData/>
  </xdr:twoCellAnchor>
  <xdr:twoCellAnchor>
    <xdr:from>
      <xdr:col>17</xdr:col>
      <xdr:colOff>295274</xdr:colOff>
      <xdr:row>199</xdr:row>
      <xdr:rowOff>9525</xdr:rowOff>
    </xdr:from>
    <xdr:to>
      <xdr:col>21</xdr:col>
      <xdr:colOff>600074</xdr:colOff>
      <xdr:row>213</xdr:row>
      <xdr:rowOff>85725</xdr:rowOff>
    </xdr:to>
    <xdr:graphicFrame macro="">
      <xdr:nvGraphicFramePr>
        <xdr:cNvPr id="39" name="Chart 38"/>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25"/>
        </a:graphicData>
      </a:graphic>
    </xdr:graphicFrame>
    <xdr:clientData/>
  </xdr:twoCellAnchor>
  <xdr:twoCellAnchor>
    <xdr:from>
      <xdr:col>21</xdr:col>
      <xdr:colOff>533399</xdr:colOff>
      <xdr:row>199</xdr:row>
      <xdr:rowOff>0</xdr:rowOff>
    </xdr:from>
    <xdr:to>
      <xdr:col>26</xdr:col>
      <xdr:colOff>228599</xdr:colOff>
      <xdr:row>213</xdr:row>
      <xdr:rowOff>76200</xdr:rowOff>
    </xdr:to>
    <xdr:graphicFrame macro="">
      <xdr:nvGraphicFramePr>
        <xdr:cNvPr id="40" name="Chart 39"/>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26"/>
        </a:graphicData>
      </a:graphic>
    </xdr:graphicFrame>
    <xdr:clientData/>
  </xdr:twoCellAnchor>
</xdr:wsDr>
</file>

<file path=xl/drawings/drawing12.xml><?xml version="1.0" encoding="utf-8"?>
<xdr:wsDr xmlns:xdr="http://schemas.openxmlformats.org/drawingml/2006/spreadsheetDrawing" xmlns:a="http://schemas.openxmlformats.org/drawingml/2006/main">
  <xdr:absoluteAnchor>
    <xdr:pos x="171450" y="1438275"/>
    <xdr:ext cx="8667750" cy="6296025"/>
    <xdr:graphicFrame macro="">
      <xdr:nvGraphicFramePr>
        <xdr:cNvPr id="2" name="Chart 1"/>
        <xdr:cNvGraphicFramePr>
          <a:graphicFrameLocks noGrp="1"/>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absoluteAnchor>
</xdr:wsDr>
</file>

<file path=xl/drawings/drawing13.xml><?xml version="1.0" encoding="utf-8"?>
<c:userShapes xmlns:c="http://schemas.openxmlformats.org/drawingml/2006/chart">
  <cdr:relSizeAnchor xmlns:cdr="http://schemas.openxmlformats.org/drawingml/2006/chartDrawing">
    <cdr:from>
      <cdr:x>0.82667</cdr:x>
      <cdr:y>0.09178</cdr:y>
    </cdr:from>
    <cdr:to>
      <cdr:x>0.89862</cdr:x>
      <cdr:y>0.14891</cdr:y>
    </cdr:to>
    <cdr:cxnSp macro="">
      <cdr:nvCxnSpPr>
        <cdr:cNvPr id="8" name="Elbow Connector 7"/>
        <cdr:cNvCxnSpPr/>
      </cdr:nvCxnSpPr>
      <cdr:spPr>
        <a:xfrm xmlns:a="http://schemas.openxmlformats.org/drawingml/2006/main" flipV="1">
          <a:off x="7165368" y="577849"/>
          <a:ext cx="623645" cy="359692"/>
        </a:xfrm>
        <a:prstGeom xmlns:a="http://schemas.openxmlformats.org/drawingml/2006/main" prst="bentConnector3">
          <a:avLst>
            <a:gd name="adj1" fmla="val -1292"/>
          </a:avLst>
        </a:prstGeom>
        <a:ln xmlns:a="http://schemas.openxmlformats.org/drawingml/2006/main" w="15875">
          <a:solidFill>
            <a:schemeClr val="tx1"/>
          </a:solidFill>
          <a:tailEnd type="arrow"/>
        </a:ln>
      </cdr:spPr>
      <cdr:style>
        <a:lnRef xmlns:a="http://schemas.openxmlformats.org/drawingml/2006/main" idx="1">
          <a:schemeClr val="accent1"/>
        </a:lnRef>
        <a:fillRef xmlns:a="http://schemas.openxmlformats.org/drawingml/2006/main" idx="0">
          <a:schemeClr val="accent1"/>
        </a:fillRef>
        <a:effectRef xmlns:a="http://schemas.openxmlformats.org/drawingml/2006/main" idx="0">
          <a:schemeClr val="accent1"/>
        </a:effectRef>
        <a:fontRef xmlns:a="http://schemas.openxmlformats.org/drawingml/2006/main" idx="minor">
          <a:schemeClr val="tx1"/>
        </a:fontRef>
      </cdr:style>
    </cdr:cxnSp>
  </cdr:relSizeAnchor>
  <cdr:relSizeAnchor xmlns:cdr="http://schemas.openxmlformats.org/drawingml/2006/chartDrawing">
    <cdr:from>
      <cdr:x>0.60896</cdr:x>
      <cdr:y>0.45219</cdr:y>
    </cdr:from>
    <cdr:to>
      <cdr:x>0.67787</cdr:x>
      <cdr:y>0.48</cdr:y>
    </cdr:to>
    <cdr:cxnSp macro="">
      <cdr:nvCxnSpPr>
        <cdr:cNvPr id="9" name="Elbow Connector 8"/>
        <cdr:cNvCxnSpPr/>
      </cdr:nvCxnSpPr>
      <cdr:spPr>
        <a:xfrm xmlns:a="http://schemas.openxmlformats.org/drawingml/2006/main" flipV="1">
          <a:off x="5278351" y="2846973"/>
          <a:ext cx="597295" cy="175093"/>
        </a:xfrm>
        <a:prstGeom xmlns:a="http://schemas.openxmlformats.org/drawingml/2006/main" prst="bentConnector3">
          <a:avLst>
            <a:gd name="adj1" fmla="val 272"/>
          </a:avLst>
        </a:prstGeom>
        <a:ln xmlns:a="http://schemas.openxmlformats.org/drawingml/2006/main" w="15875">
          <a:solidFill>
            <a:schemeClr val="tx1"/>
          </a:solidFill>
          <a:tailEnd type="arrow"/>
        </a:ln>
      </cdr:spPr>
      <cdr:style>
        <a:lnRef xmlns:a="http://schemas.openxmlformats.org/drawingml/2006/main" idx="1">
          <a:schemeClr val="accent1"/>
        </a:lnRef>
        <a:fillRef xmlns:a="http://schemas.openxmlformats.org/drawingml/2006/main" idx="0">
          <a:schemeClr val="accent1"/>
        </a:fillRef>
        <a:effectRef xmlns:a="http://schemas.openxmlformats.org/drawingml/2006/main" idx="0">
          <a:schemeClr val="accent1"/>
        </a:effectRef>
        <a:fontRef xmlns:a="http://schemas.openxmlformats.org/drawingml/2006/main" idx="minor">
          <a:schemeClr val="tx1"/>
        </a:fontRef>
      </cdr:style>
    </cdr:cxnSp>
  </cdr:relSizeAnchor>
  <cdr:relSizeAnchor xmlns:cdr="http://schemas.openxmlformats.org/drawingml/2006/chartDrawing">
    <cdr:from>
      <cdr:x>0.39199</cdr:x>
      <cdr:y>0.17083</cdr:y>
    </cdr:from>
    <cdr:to>
      <cdr:x>0.4663</cdr:x>
      <cdr:y>0.19333</cdr:y>
    </cdr:to>
    <cdr:cxnSp macro="">
      <cdr:nvCxnSpPr>
        <cdr:cNvPr id="10" name="Elbow Connector 9"/>
        <cdr:cNvCxnSpPr/>
      </cdr:nvCxnSpPr>
      <cdr:spPr>
        <a:xfrm xmlns:a="http://schemas.openxmlformats.org/drawingml/2006/main" flipV="1">
          <a:off x="3397653" y="1075541"/>
          <a:ext cx="644101" cy="141661"/>
        </a:xfrm>
        <a:prstGeom xmlns:a="http://schemas.openxmlformats.org/drawingml/2006/main" prst="bentConnector3">
          <a:avLst>
            <a:gd name="adj1" fmla="val -467"/>
          </a:avLst>
        </a:prstGeom>
        <a:ln xmlns:a="http://schemas.openxmlformats.org/drawingml/2006/main" w="15875">
          <a:solidFill>
            <a:schemeClr val="tx1"/>
          </a:solidFill>
          <a:tailEnd type="arrow"/>
        </a:ln>
      </cdr:spPr>
      <cdr:style>
        <a:lnRef xmlns:a="http://schemas.openxmlformats.org/drawingml/2006/main" idx="1">
          <a:schemeClr val="accent1"/>
        </a:lnRef>
        <a:fillRef xmlns:a="http://schemas.openxmlformats.org/drawingml/2006/main" idx="0">
          <a:schemeClr val="accent1"/>
        </a:fillRef>
        <a:effectRef xmlns:a="http://schemas.openxmlformats.org/drawingml/2006/main" idx="0">
          <a:schemeClr val="accent1"/>
        </a:effectRef>
        <a:fontRef xmlns:a="http://schemas.openxmlformats.org/drawingml/2006/main" idx="minor">
          <a:schemeClr val="tx1"/>
        </a:fontRef>
      </cdr:style>
    </cdr:cxnSp>
  </cdr:relSizeAnchor>
  <cdr:relSizeAnchor xmlns:cdr="http://schemas.openxmlformats.org/drawingml/2006/chartDrawing">
    <cdr:from>
      <cdr:x>0.14466</cdr:x>
      <cdr:y>0.41111</cdr:y>
    </cdr:from>
    <cdr:to>
      <cdr:x>0.21706</cdr:x>
      <cdr:y>0.46196</cdr:y>
    </cdr:to>
    <cdr:cxnSp macro="">
      <cdr:nvCxnSpPr>
        <cdr:cNvPr id="11" name="Elbow Connector 10"/>
        <cdr:cNvCxnSpPr/>
      </cdr:nvCxnSpPr>
      <cdr:spPr>
        <a:xfrm xmlns:a="http://schemas.openxmlformats.org/drawingml/2006/main" flipV="1">
          <a:off x="1253896" y="2588333"/>
          <a:ext cx="627545" cy="320153"/>
        </a:xfrm>
        <a:prstGeom xmlns:a="http://schemas.openxmlformats.org/drawingml/2006/main" prst="bentConnector3">
          <a:avLst>
            <a:gd name="adj1" fmla="val 1081"/>
          </a:avLst>
        </a:prstGeom>
        <a:ln xmlns:a="http://schemas.openxmlformats.org/drawingml/2006/main" w="15875">
          <a:solidFill>
            <a:schemeClr val="tx1"/>
          </a:solidFill>
          <a:tailEnd type="arrow"/>
        </a:ln>
      </cdr:spPr>
      <cdr:style>
        <a:lnRef xmlns:a="http://schemas.openxmlformats.org/drawingml/2006/main" idx="1">
          <a:schemeClr val="accent1"/>
        </a:lnRef>
        <a:fillRef xmlns:a="http://schemas.openxmlformats.org/drawingml/2006/main" idx="0">
          <a:schemeClr val="accent1"/>
        </a:fillRef>
        <a:effectRef xmlns:a="http://schemas.openxmlformats.org/drawingml/2006/main" idx="0">
          <a:schemeClr val="accent1"/>
        </a:effectRef>
        <a:fontRef xmlns:a="http://schemas.openxmlformats.org/drawingml/2006/main" idx="minor">
          <a:schemeClr val="tx1"/>
        </a:fontRef>
      </cdr:style>
    </cdr:cxnSp>
  </cdr:relSizeAnchor>
  <cdr:relSizeAnchor xmlns:cdr="http://schemas.openxmlformats.org/drawingml/2006/chartDrawing">
    <cdr:from>
      <cdr:x>0.03427</cdr:x>
      <cdr:y>0.81543</cdr:y>
    </cdr:from>
    <cdr:to>
      <cdr:x>0.9877</cdr:x>
      <cdr:y>0.95764</cdr:y>
    </cdr:to>
    <cdr:sp macro="" textlink="">
      <cdr:nvSpPr>
        <cdr:cNvPr id="2" name="TextBox 1"/>
        <cdr:cNvSpPr txBox="1"/>
      </cdr:nvSpPr>
      <cdr:spPr>
        <a:xfrm xmlns:a="http://schemas.openxmlformats.org/drawingml/2006/main">
          <a:off x="297044" y="5133975"/>
          <a:ext cx="8264093" cy="895350"/>
        </a:xfrm>
        <a:prstGeom xmlns:a="http://schemas.openxmlformats.org/drawingml/2006/main" prst="rect">
          <a:avLst/>
        </a:prstGeom>
      </cdr:spPr>
      <cdr:txBody>
        <a:bodyPr xmlns:a="http://schemas.openxmlformats.org/drawingml/2006/main" vertOverflow="clip" wrap="square" rtlCol="0"/>
        <a:lstStyle xmlns:a="http://schemas.openxmlformats.org/drawingml/2006/main"/>
        <a:p xmlns:a="http://schemas.openxmlformats.org/drawingml/2006/main">
          <a:pPr marL="0" marR="0">
            <a:spcBef>
              <a:spcPts val="0"/>
            </a:spcBef>
            <a:spcAft>
              <a:spcPts val="0"/>
            </a:spcAft>
          </a:pPr>
          <a:r>
            <a:rPr lang="en-US" sz="1000" i="1">
              <a:effectLst/>
              <a:latin typeface="Times New Roman"/>
              <a:ea typeface="+mn-ea"/>
            </a:rPr>
            <a:t>Note:</a:t>
          </a:r>
          <a:r>
            <a:rPr lang="en-US" sz="1000">
              <a:effectLst/>
              <a:latin typeface="Times New Roman"/>
              <a:ea typeface="+mn-ea"/>
            </a:rPr>
            <a:t> Measured as the percentage of respondents older than 15 years who saved at a financial institution in the past 12 months. </a:t>
          </a:r>
          <a:endParaRPr lang="en-US" sz="1200">
            <a:effectLst/>
            <a:latin typeface="Times New Roman"/>
            <a:ea typeface="Times New Roman"/>
          </a:endParaRPr>
        </a:p>
        <a:p xmlns:a="http://schemas.openxmlformats.org/drawingml/2006/main">
          <a:pPr marL="0" marR="0">
            <a:spcBef>
              <a:spcPts val="0"/>
            </a:spcBef>
            <a:spcAft>
              <a:spcPts val="0"/>
            </a:spcAft>
          </a:pPr>
          <a:r>
            <a:rPr lang="es-ES_tradnl" sz="1000">
              <a:effectLst/>
              <a:latin typeface="Times New Roman"/>
              <a:ea typeface="+mn-ea"/>
            </a:rPr>
            <a:t>See endnote 3 of chapter 2 for the list of countries in each country group, restricted here depending on data availability. Data available only for 2011 for Paraguay, Trinidad and Tobago, Central African Republic, Comoros, Gabon, Lesotho, Liberia and Swaziland and only for 2014 for Belize, Norway, Switzerland, Ethiopia and Namibia. </a:t>
          </a:r>
        </a:p>
        <a:p xmlns:a="http://schemas.openxmlformats.org/drawingml/2006/main">
          <a:pPr marL="0" marR="0">
            <a:spcBef>
              <a:spcPts val="0"/>
            </a:spcBef>
            <a:spcAft>
              <a:spcPts val="0"/>
            </a:spcAft>
          </a:pPr>
          <a:r>
            <a:rPr lang="en-US" sz="1000" i="1">
              <a:effectLst/>
              <a:latin typeface="Times New Roman"/>
              <a:ea typeface="+mn-ea"/>
            </a:rPr>
            <a:t>Source:</a:t>
          </a:r>
          <a:r>
            <a:rPr lang="en-US" sz="1000">
              <a:effectLst/>
              <a:latin typeface="Times New Roman"/>
              <a:ea typeface="+mn-ea"/>
            </a:rPr>
            <a:t> Authors’ calculations based on World Bank (2014b).</a:t>
          </a:r>
          <a:endParaRPr lang="en-US" sz="1200">
            <a:effectLst/>
            <a:latin typeface="Times New Roman"/>
            <a:ea typeface="Times New Roman"/>
          </a:endParaRPr>
        </a:p>
      </cdr:txBody>
    </cdr:sp>
  </cdr:relSizeAnchor>
</c:userShapes>
</file>

<file path=xl/drawings/drawing14.xml><?xml version="1.0" encoding="utf-8"?>
<xdr:wsDr xmlns:xdr="http://schemas.openxmlformats.org/drawingml/2006/spreadsheetDrawing" xmlns:a="http://schemas.openxmlformats.org/drawingml/2006/main">
  <xdr:twoCellAnchor>
    <xdr:from>
      <xdr:col>6</xdr:col>
      <xdr:colOff>0</xdr:colOff>
      <xdr:row>1</xdr:row>
      <xdr:rowOff>9524</xdr:rowOff>
    </xdr:from>
    <xdr:to>
      <xdr:col>16</xdr:col>
      <xdr:colOff>342899</xdr:colOff>
      <xdr:row>27</xdr:row>
      <xdr:rowOff>190499</xdr:rowOff>
    </xdr:to>
    <xdr:graphicFrame macro="">
      <xdr:nvGraphicFramePr>
        <xdr:cNvPr id="2" name="Chart 1"/>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twoCellAnchor>
    <xdr:from>
      <xdr:col>16</xdr:col>
      <xdr:colOff>333375</xdr:colOff>
      <xdr:row>1</xdr:row>
      <xdr:rowOff>19049</xdr:rowOff>
    </xdr:from>
    <xdr:to>
      <xdr:col>27</xdr:col>
      <xdr:colOff>333375</xdr:colOff>
      <xdr:row>28</xdr:row>
      <xdr:rowOff>0</xdr:rowOff>
    </xdr:to>
    <xdr:graphicFrame macro="">
      <xdr:nvGraphicFramePr>
        <xdr:cNvPr id="3" name="Chart 2"/>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2"/>
        </a:graphicData>
      </a:graphic>
    </xdr:graphicFrame>
    <xdr:clientData/>
  </xdr:twoCellAnchor>
  <xdr:twoCellAnchor>
    <xdr:from>
      <xdr:col>6</xdr:col>
      <xdr:colOff>38100</xdr:colOff>
      <xdr:row>28</xdr:row>
      <xdr:rowOff>85725</xdr:rowOff>
    </xdr:from>
    <xdr:to>
      <xdr:col>27</xdr:col>
      <xdr:colOff>381000</xdr:colOff>
      <xdr:row>34</xdr:row>
      <xdr:rowOff>95250</xdr:rowOff>
    </xdr:to>
    <xdr:sp macro="" textlink="">
      <xdr:nvSpPr>
        <xdr:cNvPr id="4" name="TextBox 3"/>
        <xdr:cNvSpPr txBox="1"/>
      </xdr:nvSpPr>
      <xdr:spPr>
        <a:xfrm>
          <a:off x="38100" y="5419725"/>
          <a:ext cx="13144500" cy="1190625"/>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r>
            <a:rPr lang="en-US" sz="1000" i="1">
              <a:latin typeface="Times New Roman" panose="02020603050405020304" pitchFamily="18" charset="0"/>
              <a:cs typeface="Times New Roman" panose="02020603050405020304" pitchFamily="18" charset="0"/>
            </a:rPr>
            <a:t>Note:</a:t>
          </a:r>
          <a:r>
            <a:rPr lang="en-US" sz="1000">
              <a:latin typeface="Times New Roman" panose="02020603050405020304" pitchFamily="18" charset="0"/>
              <a:cs typeface="Times New Roman" panose="02020603050405020304" pitchFamily="18" charset="0"/>
            </a:rPr>
            <a:t> The left panel plots the observed values for the fraction of adults with a mobile account (penetration) against those predicted by a linear regression using mobile phone penetration, bank branch and ATM per km2 and urbanization rate. The predictions in the right panel are for the use of mobile accounts (receiving domestic transfers) with mobile account penetration as sole regressor. Countries in sample: Argentina, Benin, Bolivia, Botswana</a:t>
          </a:r>
          <a:r>
            <a:rPr lang="en-US" sz="1100" baseline="30000">
              <a:solidFill>
                <a:schemeClr val="dk1"/>
              </a:solidFill>
              <a:effectLst/>
              <a:latin typeface="+mn-lt"/>
              <a:ea typeface="+mn-ea"/>
              <a:cs typeface="+mn-cs"/>
            </a:rPr>
            <a:t>a</a:t>
          </a:r>
          <a:r>
            <a:rPr lang="en-US" sz="1000">
              <a:latin typeface="Times New Roman" panose="02020603050405020304" pitchFamily="18" charset="0"/>
              <a:cs typeface="Times New Roman" panose="02020603050405020304" pitchFamily="18" charset="0"/>
            </a:rPr>
            <a:t>, Brazil, Burkina Faso, Burundi, Cameroon, Chad, Chile, Colombia, Democratic Republic of the Congo, Dominican Republic, El Salvador, Gabon, Ghana, Guatemala, Guinea, Haiti, Honduras, Indonesia, Jamaica, Kenya</a:t>
          </a:r>
          <a:r>
            <a:rPr lang="en-US" sz="1100" baseline="30000">
              <a:solidFill>
                <a:schemeClr val="dk1"/>
              </a:solidFill>
              <a:effectLst/>
              <a:latin typeface="+mn-lt"/>
              <a:ea typeface="+mn-ea"/>
              <a:cs typeface="+mn-cs"/>
            </a:rPr>
            <a:t>a</a:t>
          </a:r>
          <a:r>
            <a:rPr lang="en-US" sz="1000">
              <a:latin typeface="Times New Roman" panose="02020603050405020304" pitchFamily="18" charset="0"/>
              <a:cs typeface="Times New Roman" panose="02020603050405020304" pitchFamily="18" charset="0"/>
            </a:rPr>
            <a:t>, Madagascar, Malawi, Malaysia, Mali, Mauritius, Mexico, Namibia, Nicaragua, Niger, Nigeria, Panama, Peru, Republic of the Congo, Rwanda, Senegal, South Africa, Tanzania</a:t>
          </a:r>
          <a:r>
            <a:rPr lang="en-US" sz="1100" baseline="30000">
              <a:solidFill>
                <a:schemeClr val="dk1"/>
              </a:solidFill>
              <a:effectLst/>
              <a:latin typeface="+mn-lt"/>
              <a:ea typeface="+mn-ea"/>
              <a:cs typeface="+mn-cs"/>
            </a:rPr>
            <a:t>a</a:t>
          </a:r>
          <a:r>
            <a:rPr lang="en-US" sz="1000">
              <a:latin typeface="Times New Roman" panose="02020603050405020304" pitchFamily="18" charset="0"/>
              <a:cs typeface="Times New Roman" panose="02020603050405020304" pitchFamily="18" charset="0"/>
            </a:rPr>
            <a:t>, Thailand, Togo, Uganda</a:t>
          </a:r>
          <a:r>
            <a:rPr lang="en-US" sz="1100" baseline="30000">
              <a:solidFill>
                <a:schemeClr val="dk1"/>
              </a:solidFill>
              <a:effectLst/>
              <a:latin typeface="+mn-lt"/>
              <a:ea typeface="+mn-ea"/>
              <a:cs typeface="+mn-cs"/>
            </a:rPr>
            <a:t>a</a:t>
          </a:r>
          <a:r>
            <a:rPr lang="en-US" sz="1000">
              <a:latin typeface="Times New Roman" panose="02020603050405020304" pitchFamily="18" charset="0"/>
              <a:cs typeface="Times New Roman" panose="02020603050405020304" pitchFamily="18" charset="0"/>
            </a:rPr>
            <a:t>, Uruguay, Venezuela, Zambia and Zimbabwe.</a:t>
          </a:r>
          <a:r>
            <a:rPr lang="en-US" sz="1100" baseline="30000">
              <a:solidFill>
                <a:schemeClr val="dk1"/>
              </a:solidFill>
              <a:effectLst/>
              <a:latin typeface="+mn-lt"/>
              <a:ea typeface="+mn-ea"/>
              <a:cs typeface="+mn-cs"/>
            </a:rPr>
            <a:t>a</a:t>
          </a:r>
          <a:r>
            <a:rPr lang="en-US" sz="1000">
              <a:latin typeface="Times New Roman" panose="02020603050405020304" pitchFamily="18" charset="0"/>
              <a:cs typeface="Times New Roman" panose="02020603050405020304" pitchFamily="18" charset="0"/>
            </a:rPr>
            <a:t> </a:t>
          </a:r>
        </a:p>
        <a:p>
          <a:r>
            <a:rPr lang="en-US" sz="1000">
              <a:latin typeface="Times New Roman" panose="02020603050405020304" pitchFamily="18" charset="0"/>
              <a:cs typeface="Times New Roman" panose="02020603050405020304" pitchFamily="18" charset="0"/>
            </a:rPr>
            <a:t>a. These countries are in the sample but are not shown; their predicted or observed values are greater than 20 percent.                                               </a:t>
          </a:r>
        </a:p>
        <a:p>
          <a:r>
            <a:rPr lang="en-US" sz="1000" i="1">
              <a:latin typeface="Times New Roman" panose="02020603050405020304" pitchFamily="18" charset="0"/>
              <a:cs typeface="Times New Roman" panose="02020603050405020304" pitchFamily="18" charset="0"/>
            </a:rPr>
            <a:t>Source:</a:t>
          </a:r>
          <a:r>
            <a:rPr lang="en-US" sz="1000">
              <a:latin typeface="Times New Roman" panose="02020603050405020304" pitchFamily="18" charset="0"/>
              <a:cs typeface="Times New Roman" panose="02020603050405020304" pitchFamily="18" charset="0"/>
            </a:rPr>
            <a:t> Author's calculations based on World Bank</a:t>
          </a:r>
          <a:r>
            <a:rPr lang="en-US" sz="1000" baseline="0">
              <a:latin typeface="Times New Roman" panose="02020603050405020304" pitchFamily="18" charset="0"/>
              <a:cs typeface="Times New Roman" panose="02020603050405020304" pitchFamily="18" charset="0"/>
            </a:rPr>
            <a:t> (2014b</a:t>
          </a:r>
          <a:r>
            <a:rPr lang="en-US" sz="1000">
              <a:latin typeface="Times New Roman" panose="02020603050405020304" pitchFamily="18" charset="0"/>
              <a:cs typeface="Times New Roman" panose="02020603050405020304" pitchFamily="18" charset="0"/>
            </a:rPr>
            <a:t>) and World Develompent</a:t>
          </a:r>
          <a:r>
            <a:rPr lang="en-US" sz="1000" baseline="0">
              <a:latin typeface="Times New Roman" panose="02020603050405020304" pitchFamily="18" charset="0"/>
              <a:cs typeface="Times New Roman" panose="02020603050405020304" pitchFamily="18" charset="0"/>
            </a:rPr>
            <a:t> </a:t>
          </a:r>
          <a:r>
            <a:rPr lang="en-US" sz="1000">
              <a:latin typeface="Times New Roman" panose="02020603050405020304" pitchFamily="18" charset="0"/>
              <a:cs typeface="Times New Roman" panose="02020603050405020304" pitchFamily="18" charset="0"/>
            </a:rPr>
            <a:t>Indicators database (World Bank). </a:t>
          </a:r>
        </a:p>
      </xdr:txBody>
    </xdr:sp>
    <xdr:clientData/>
  </xdr:twoCellAnchor>
</xdr:wsDr>
</file>

<file path=xl/drawings/drawing15.xml><?xml version="1.0" encoding="utf-8"?>
<xdr:wsDr xmlns:xdr="http://schemas.openxmlformats.org/drawingml/2006/spreadsheetDrawing" xmlns:a="http://schemas.openxmlformats.org/drawingml/2006/main">
  <xdr:twoCellAnchor>
    <xdr:from>
      <xdr:col>0</xdr:col>
      <xdr:colOff>0</xdr:colOff>
      <xdr:row>2</xdr:row>
      <xdr:rowOff>0</xdr:rowOff>
    </xdr:from>
    <xdr:to>
      <xdr:col>11</xdr:col>
      <xdr:colOff>600724</xdr:colOff>
      <xdr:row>26</xdr:row>
      <xdr:rowOff>71022</xdr:rowOff>
    </xdr:to>
    <xdr:graphicFrame macro="">
      <xdr:nvGraphicFramePr>
        <xdr:cNvPr id="2" name="Diagram 1"/>
        <xdr:cNvGraphicFramePr/>
      </xdr:nvGraphicFramePr>
      <xdr:xfrm>
        <a:off x="0" y="0"/>
        <a:ext cx="0" cy="0"/>
      </xdr:xfrm>
      <a:graphic>
        <a:graphicData uri="http://schemas.openxmlformats.org/drawingml/2006/diagram">
          <dgm:relIds xmlns:dgm="http://schemas.openxmlformats.org/drawingml/2006/diagram" xmlns:r="http://schemas.openxmlformats.org/officeDocument/2006/relationships" r:dm="rId1" r:lo="rId2" r:qs="rId3" r:cs="rId4"/>
        </a:graphicData>
      </a:graphic>
    </xdr:graphicFrame>
    <xdr:clientData/>
  </xdr:twoCellAnchor>
</xdr:wsDr>
</file>

<file path=xl/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3.xml.rels><?xml version="1.0" encoding="UTF-8" standalone="yes"?>
<Relationships xmlns="http://schemas.openxmlformats.org/package/2006/relationships"><Relationship Id="rId1" Type="http://schemas.openxmlformats.org/officeDocument/2006/relationships/drawing" Target="../drawings/drawing1.xml"/></Relationships>
</file>

<file path=xl/worksheets/_rels/sheet4.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2.bin"/></Relationships>
</file>

<file path=xl/worksheets/_rels/sheet5.xml.rels><?xml version="1.0" encoding="UTF-8" standalone="yes"?>
<Relationships xmlns="http://schemas.openxmlformats.org/package/2006/relationships"><Relationship Id="rId2" Type="http://schemas.openxmlformats.org/officeDocument/2006/relationships/drawing" Target="../drawings/drawing4.xml"/><Relationship Id="rId1" Type="http://schemas.openxmlformats.org/officeDocument/2006/relationships/printerSettings" Target="../printerSettings/printerSettings3.bin"/></Relationships>
</file>

<file path=xl/worksheets/_rels/sheet6.xml.rels><?xml version="1.0" encoding="UTF-8" standalone="yes"?>
<Relationships xmlns="http://schemas.openxmlformats.org/package/2006/relationships"><Relationship Id="rId1" Type="http://schemas.openxmlformats.org/officeDocument/2006/relationships/drawing" Target="../drawings/drawing7.xml"/></Relationships>
</file>

<file path=xl/worksheets/_rels/sheet7.xml.rels><?xml version="1.0" encoding="UTF-8" standalone="yes"?>
<Relationships xmlns="http://schemas.openxmlformats.org/package/2006/relationships"><Relationship Id="rId1" Type="http://schemas.openxmlformats.org/officeDocument/2006/relationships/drawing" Target="../drawings/drawing9.xml"/></Relationships>
</file>

<file path=xl/worksheets/_rels/sheet8.xml.rels><?xml version="1.0" encoding="UTF-8" standalone="yes"?>
<Relationships xmlns="http://schemas.openxmlformats.org/package/2006/relationships"><Relationship Id="rId2" Type="http://schemas.openxmlformats.org/officeDocument/2006/relationships/drawing" Target="../drawings/drawing11.xml"/><Relationship Id="rId1" Type="http://schemas.openxmlformats.org/officeDocument/2006/relationships/printerSettings" Target="../printerSettings/printerSettings4.bin"/></Relationships>
</file>

<file path=xl/worksheets/_rels/sheet9.xml.rels><?xml version="1.0" encoding="UTF-8" standalone="yes"?>
<Relationships xmlns="http://schemas.openxmlformats.org/package/2006/relationships"><Relationship Id="rId2" Type="http://schemas.openxmlformats.org/officeDocument/2006/relationships/drawing" Target="../drawings/drawing12.xml"/><Relationship Id="rId1" Type="http://schemas.openxmlformats.org/officeDocument/2006/relationships/printerSettings" Target="../printerSettings/printerSettings5.bin"/></Relationships>
</file>

<file path=xl/worksheets/_rels/sheet10.xml.rels><?xml version="1.0" encoding="UTF-8" standalone="yes"?>
<Relationships xmlns="http://schemas.openxmlformats.org/package/2006/relationships"><Relationship Id="rId2" Type="http://schemas.openxmlformats.org/officeDocument/2006/relationships/drawing" Target="../drawings/drawing14.xml"/><Relationship Id="rId1" Type="http://schemas.openxmlformats.org/officeDocument/2006/relationships/printerSettings" Target="../printerSettings/printerSettings6.bin"/></Relationships>
</file>

<file path=xl/worksheets/_rels/sheet11.xml.rels><?xml version="1.0" encoding="UTF-8" standalone="yes"?>
<Relationships xmlns="http://schemas.openxmlformats.org/package/2006/relationships"><Relationship Id="rId1" Type="http://schemas.openxmlformats.org/officeDocument/2006/relationships/drawing" Target="../drawings/drawing15.xml"/></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E24"/>
  <sheetViews>
    <sheetView showGridLines="0" tabSelected="1" zoomScaleNormal="100" workbookViewId="0"/>
  </sheetViews>
  <sheetFormatPr defaultRowHeight="12.75" x14ac:dyDescent="0.2"/>
  <cols>
    <col min="1" max="1" width="34.85546875" style="13" customWidth="1"/>
    <col min="2" max="3" width="26.28515625" style="13" customWidth="1"/>
    <col min="4" max="256" width="9.140625" style="13"/>
    <col min="257" max="257" width="31.7109375" style="13" bestFit="1" customWidth="1"/>
    <col min="258" max="259" width="26.28515625" style="13" customWidth="1"/>
    <col min="260" max="512" width="9.140625" style="13"/>
    <col min="513" max="513" width="31.7109375" style="13" bestFit="1" customWidth="1"/>
    <col min="514" max="515" width="26.28515625" style="13" customWidth="1"/>
    <col min="516" max="768" width="9.140625" style="13"/>
    <col min="769" max="769" width="31.7109375" style="13" bestFit="1" customWidth="1"/>
    <col min="770" max="771" width="26.28515625" style="13" customWidth="1"/>
    <col min="772" max="1024" width="9.140625" style="13"/>
    <col min="1025" max="1025" width="31.7109375" style="13" bestFit="1" customWidth="1"/>
    <col min="1026" max="1027" width="26.28515625" style="13" customWidth="1"/>
    <col min="1028" max="1280" width="9.140625" style="13"/>
    <col min="1281" max="1281" width="31.7109375" style="13" bestFit="1" customWidth="1"/>
    <col min="1282" max="1283" width="26.28515625" style="13" customWidth="1"/>
    <col min="1284" max="1536" width="9.140625" style="13"/>
    <col min="1537" max="1537" width="31.7109375" style="13" bestFit="1" customWidth="1"/>
    <col min="1538" max="1539" width="26.28515625" style="13" customWidth="1"/>
    <col min="1540" max="1792" width="9.140625" style="13"/>
    <col min="1793" max="1793" width="31.7109375" style="13" bestFit="1" customWidth="1"/>
    <col min="1794" max="1795" width="26.28515625" style="13" customWidth="1"/>
    <col min="1796" max="2048" width="9.140625" style="13"/>
    <col min="2049" max="2049" width="31.7109375" style="13" bestFit="1" customWidth="1"/>
    <col min="2050" max="2051" width="26.28515625" style="13" customWidth="1"/>
    <col min="2052" max="2304" width="9.140625" style="13"/>
    <col min="2305" max="2305" width="31.7109375" style="13" bestFit="1" customWidth="1"/>
    <col min="2306" max="2307" width="26.28515625" style="13" customWidth="1"/>
    <col min="2308" max="2560" width="9.140625" style="13"/>
    <col min="2561" max="2561" width="31.7109375" style="13" bestFit="1" customWidth="1"/>
    <col min="2562" max="2563" width="26.28515625" style="13" customWidth="1"/>
    <col min="2564" max="2816" width="9.140625" style="13"/>
    <col min="2817" max="2817" width="31.7109375" style="13" bestFit="1" customWidth="1"/>
    <col min="2818" max="2819" width="26.28515625" style="13" customWidth="1"/>
    <col min="2820" max="3072" width="9.140625" style="13"/>
    <col min="3073" max="3073" width="31.7109375" style="13" bestFit="1" customWidth="1"/>
    <col min="3074" max="3075" width="26.28515625" style="13" customWidth="1"/>
    <col min="3076" max="3328" width="9.140625" style="13"/>
    <col min="3329" max="3329" width="31.7109375" style="13" bestFit="1" customWidth="1"/>
    <col min="3330" max="3331" width="26.28515625" style="13" customWidth="1"/>
    <col min="3332" max="3584" width="9.140625" style="13"/>
    <col min="3585" max="3585" width="31.7109375" style="13" bestFit="1" customWidth="1"/>
    <col min="3586" max="3587" width="26.28515625" style="13" customWidth="1"/>
    <col min="3588" max="3840" width="9.140625" style="13"/>
    <col min="3841" max="3841" width="31.7109375" style="13" bestFit="1" customWidth="1"/>
    <col min="3842" max="3843" width="26.28515625" style="13" customWidth="1"/>
    <col min="3844" max="4096" width="9.140625" style="13"/>
    <col min="4097" max="4097" width="31.7109375" style="13" bestFit="1" customWidth="1"/>
    <col min="4098" max="4099" width="26.28515625" style="13" customWidth="1"/>
    <col min="4100" max="4352" width="9.140625" style="13"/>
    <col min="4353" max="4353" width="31.7109375" style="13" bestFit="1" customWidth="1"/>
    <col min="4354" max="4355" width="26.28515625" style="13" customWidth="1"/>
    <col min="4356" max="4608" width="9.140625" style="13"/>
    <col min="4609" max="4609" width="31.7109375" style="13" bestFit="1" customWidth="1"/>
    <col min="4610" max="4611" width="26.28515625" style="13" customWidth="1"/>
    <col min="4612" max="4864" width="9.140625" style="13"/>
    <col min="4865" max="4865" width="31.7109375" style="13" bestFit="1" customWidth="1"/>
    <col min="4866" max="4867" width="26.28515625" style="13" customWidth="1"/>
    <col min="4868" max="5120" width="9.140625" style="13"/>
    <col min="5121" max="5121" width="31.7109375" style="13" bestFit="1" customWidth="1"/>
    <col min="5122" max="5123" width="26.28515625" style="13" customWidth="1"/>
    <col min="5124" max="5376" width="9.140625" style="13"/>
    <col min="5377" max="5377" width="31.7109375" style="13" bestFit="1" customWidth="1"/>
    <col min="5378" max="5379" width="26.28515625" style="13" customWidth="1"/>
    <col min="5380" max="5632" width="9.140625" style="13"/>
    <col min="5633" max="5633" width="31.7109375" style="13" bestFit="1" customWidth="1"/>
    <col min="5634" max="5635" width="26.28515625" style="13" customWidth="1"/>
    <col min="5636" max="5888" width="9.140625" style="13"/>
    <col min="5889" max="5889" width="31.7109375" style="13" bestFit="1" customWidth="1"/>
    <col min="5890" max="5891" width="26.28515625" style="13" customWidth="1"/>
    <col min="5892" max="6144" width="9.140625" style="13"/>
    <col min="6145" max="6145" width="31.7109375" style="13" bestFit="1" customWidth="1"/>
    <col min="6146" max="6147" width="26.28515625" style="13" customWidth="1"/>
    <col min="6148" max="6400" width="9.140625" style="13"/>
    <col min="6401" max="6401" width="31.7109375" style="13" bestFit="1" customWidth="1"/>
    <col min="6402" max="6403" width="26.28515625" style="13" customWidth="1"/>
    <col min="6404" max="6656" width="9.140625" style="13"/>
    <col min="6657" max="6657" width="31.7109375" style="13" bestFit="1" customWidth="1"/>
    <col min="6658" max="6659" width="26.28515625" style="13" customWidth="1"/>
    <col min="6660" max="6912" width="9.140625" style="13"/>
    <col min="6913" max="6913" width="31.7109375" style="13" bestFit="1" customWidth="1"/>
    <col min="6914" max="6915" width="26.28515625" style="13" customWidth="1"/>
    <col min="6916" max="7168" width="9.140625" style="13"/>
    <col min="7169" max="7169" width="31.7109375" style="13" bestFit="1" customWidth="1"/>
    <col min="7170" max="7171" width="26.28515625" style="13" customWidth="1"/>
    <col min="7172" max="7424" width="9.140625" style="13"/>
    <col min="7425" max="7425" width="31.7109375" style="13" bestFit="1" customWidth="1"/>
    <col min="7426" max="7427" width="26.28515625" style="13" customWidth="1"/>
    <col min="7428" max="7680" width="9.140625" style="13"/>
    <col min="7681" max="7681" width="31.7109375" style="13" bestFit="1" customWidth="1"/>
    <col min="7682" max="7683" width="26.28515625" style="13" customWidth="1"/>
    <col min="7684" max="7936" width="9.140625" style="13"/>
    <col min="7937" max="7937" width="31.7109375" style="13" bestFit="1" customWidth="1"/>
    <col min="7938" max="7939" width="26.28515625" style="13" customWidth="1"/>
    <col min="7940" max="8192" width="9.140625" style="13"/>
    <col min="8193" max="8193" width="31.7109375" style="13" bestFit="1" customWidth="1"/>
    <col min="8194" max="8195" width="26.28515625" style="13" customWidth="1"/>
    <col min="8196" max="8448" width="9.140625" style="13"/>
    <col min="8449" max="8449" width="31.7109375" style="13" bestFit="1" customWidth="1"/>
    <col min="8450" max="8451" width="26.28515625" style="13" customWidth="1"/>
    <col min="8452" max="8704" width="9.140625" style="13"/>
    <col min="8705" max="8705" width="31.7109375" style="13" bestFit="1" customWidth="1"/>
    <col min="8706" max="8707" width="26.28515625" style="13" customWidth="1"/>
    <col min="8708" max="8960" width="9.140625" style="13"/>
    <col min="8961" max="8961" width="31.7109375" style="13" bestFit="1" customWidth="1"/>
    <col min="8962" max="8963" width="26.28515625" style="13" customWidth="1"/>
    <col min="8964" max="9216" width="9.140625" style="13"/>
    <col min="9217" max="9217" width="31.7109375" style="13" bestFit="1" customWidth="1"/>
    <col min="9218" max="9219" width="26.28515625" style="13" customWidth="1"/>
    <col min="9220" max="9472" width="9.140625" style="13"/>
    <col min="9473" max="9473" width="31.7109375" style="13" bestFit="1" customWidth="1"/>
    <col min="9474" max="9475" width="26.28515625" style="13" customWidth="1"/>
    <col min="9476" max="9728" width="9.140625" style="13"/>
    <col min="9729" max="9729" width="31.7109375" style="13" bestFit="1" customWidth="1"/>
    <col min="9730" max="9731" width="26.28515625" style="13" customWidth="1"/>
    <col min="9732" max="9984" width="9.140625" style="13"/>
    <col min="9985" max="9985" width="31.7109375" style="13" bestFit="1" customWidth="1"/>
    <col min="9986" max="9987" width="26.28515625" style="13" customWidth="1"/>
    <col min="9988" max="10240" width="9.140625" style="13"/>
    <col min="10241" max="10241" width="31.7109375" style="13" bestFit="1" customWidth="1"/>
    <col min="10242" max="10243" width="26.28515625" style="13" customWidth="1"/>
    <col min="10244" max="10496" width="9.140625" style="13"/>
    <col min="10497" max="10497" width="31.7109375" style="13" bestFit="1" customWidth="1"/>
    <col min="10498" max="10499" width="26.28515625" style="13" customWidth="1"/>
    <col min="10500" max="10752" width="9.140625" style="13"/>
    <col min="10753" max="10753" width="31.7109375" style="13" bestFit="1" customWidth="1"/>
    <col min="10754" max="10755" width="26.28515625" style="13" customWidth="1"/>
    <col min="10756" max="11008" width="9.140625" style="13"/>
    <col min="11009" max="11009" width="31.7109375" style="13" bestFit="1" customWidth="1"/>
    <col min="11010" max="11011" width="26.28515625" style="13" customWidth="1"/>
    <col min="11012" max="11264" width="9.140625" style="13"/>
    <col min="11265" max="11265" width="31.7109375" style="13" bestFit="1" customWidth="1"/>
    <col min="11266" max="11267" width="26.28515625" style="13" customWidth="1"/>
    <col min="11268" max="11520" width="9.140625" style="13"/>
    <col min="11521" max="11521" width="31.7109375" style="13" bestFit="1" customWidth="1"/>
    <col min="11522" max="11523" width="26.28515625" style="13" customWidth="1"/>
    <col min="11524" max="11776" width="9.140625" style="13"/>
    <col min="11777" max="11777" width="31.7109375" style="13" bestFit="1" customWidth="1"/>
    <col min="11778" max="11779" width="26.28515625" style="13" customWidth="1"/>
    <col min="11780" max="12032" width="9.140625" style="13"/>
    <col min="12033" max="12033" width="31.7109375" style="13" bestFit="1" customWidth="1"/>
    <col min="12034" max="12035" width="26.28515625" style="13" customWidth="1"/>
    <col min="12036" max="12288" width="9.140625" style="13"/>
    <col min="12289" max="12289" width="31.7109375" style="13" bestFit="1" customWidth="1"/>
    <col min="12290" max="12291" width="26.28515625" style="13" customWidth="1"/>
    <col min="12292" max="12544" width="9.140625" style="13"/>
    <col min="12545" max="12545" width="31.7109375" style="13" bestFit="1" customWidth="1"/>
    <col min="12546" max="12547" width="26.28515625" style="13" customWidth="1"/>
    <col min="12548" max="12800" width="9.140625" style="13"/>
    <col min="12801" max="12801" width="31.7109375" style="13" bestFit="1" customWidth="1"/>
    <col min="12802" max="12803" width="26.28515625" style="13" customWidth="1"/>
    <col min="12804" max="13056" width="9.140625" style="13"/>
    <col min="13057" max="13057" width="31.7109375" style="13" bestFit="1" customWidth="1"/>
    <col min="13058" max="13059" width="26.28515625" style="13" customWidth="1"/>
    <col min="13060" max="13312" width="9.140625" style="13"/>
    <col min="13313" max="13313" width="31.7109375" style="13" bestFit="1" customWidth="1"/>
    <col min="13314" max="13315" width="26.28515625" style="13" customWidth="1"/>
    <col min="13316" max="13568" width="9.140625" style="13"/>
    <col min="13569" max="13569" width="31.7109375" style="13" bestFit="1" customWidth="1"/>
    <col min="13570" max="13571" width="26.28515625" style="13" customWidth="1"/>
    <col min="13572" max="13824" width="9.140625" style="13"/>
    <col min="13825" max="13825" width="31.7109375" style="13" bestFit="1" customWidth="1"/>
    <col min="13826" max="13827" width="26.28515625" style="13" customWidth="1"/>
    <col min="13828" max="14080" width="9.140625" style="13"/>
    <col min="14081" max="14081" width="31.7109375" style="13" bestFit="1" customWidth="1"/>
    <col min="14082" max="14083" width="26.28515625" style="13" customWidth="1"/>
    <col min="14084" max="14336" width="9.140625" style="13"/>
    <col min="14337" max="14337" width="31.7109375" style="13" bestFit="1" customWidth="1"/>
    <col min="14338" max="14339" width="26.28515625" style="13" customWidth="1"/>
    <col min="14340" max="14592" width="9.140625" style="13"/>
    <col min="14593" max="14593" width="31.7109375" style="13" bestFit="1" customWidth="1"/>
    <col min="14594" max="14595" width="26.28515625" style="13" customWidth="1"/>
    <col min="14596" max="14848" width="9.140625" style="13"/>
    <col min="14849" max="14849" width="31.7109375" style="13" bestFit="1" customWidth="1"/>
    <col min="14850" max="14851" width="26.28515625" style="13" customWidth="1"/>
    <col min="14852" max="15104" width="9.140625" style="13"/>
    <col min="15105" max="15105" width="31.7109375" style="13" bestFit="1" customWidth="1"/>
    <col min="15106" max="15107" width="26.28515625" style="13" customWidth="1"/>
    <col min="15108" max="15360" width="9.140625" style="13"/>
    <col min="15361" max="15361" width="31.7109375" style="13" bestFit="1" customWidth="1"/>
    <col min="15362" max="15363" width="26.28515625" style="13" customWidth="1"/>
    <col min="15364" max="15616" width="9.140625" style="13"/>
    <col min="15617" max="15617" width="31.7109375" style="13" bestFit="1" customWidth="1"/>
    <col min="15618" max="15619" width="26.28515625" style="13" customWidth="1"/>
    <col min="15620" max="15872" width="9.140625" style="13"/>
    <col min="15873" max="15873" width="31.7109375" style="13" bestFit="1" customWidth="1"/>
    <col min="15874" max="15875" width="26.28515625" style="13" customWidth="1"/>
    <col min="15876" max="16128" width="9.140625" style="13"/>
    <col min="16129" max="16129" width="31.7109375" style="13" bestFit="1" customWidth="1"/>
    <col min="16130" max="16131" width="26.28515625" style="13" customWidth="1"/>
    <col min="16132" max="16384" width="9.140625" style="13"/>
  </cols>
  <sheetData>
    <row r="1" spans="1:5" ht="18.75" x14ac:dyDescent="0.3">
      <c r="A1" s="24" t="s">
        <v>145</v>
      </c>
    </row>
    <row r="2" spans="1:5" ht="34.5" x14ac:dyDescent="0.25">
      <c r="A2" s="18" t="s">
        <v>121</v>
      </c>
      <c r="B2" s="19" t="s">
        <v>129</v>
      </c>
      <c r="C2" s="19" t="s">
        <v>130</v>
      </c>
    </row>
    <row r="3" spans="1:5" ht="15.75" x14ac:dyDescent="0.25">
      <c r="A3" s="20" t="s">
        <v>114</v>
      </c>
      <c r="B3" s="21">
        <v>5.8000000317891436</v>
      </c>
      <c r="C3" s="21">
        <v>4.3866666952768965</v>
      </c>
    </row>
    <row r="4" spans="1:5" ht="15.75" x14ac:dyDescent="0.25">
      <c r="A4" s="20" t="s">
        <v>125</v>
      </c>
      <c r="B4" s="21">
        <v>6.7192982037862139</v>
      </c>
      <c r="C4" s="21">
        <v>6.0526313781738281</v>
      </c>
    </row>
    <row r="5" spans="1:5" ht="15.75" x14ac:dyDescent="0.25">
      <c r="A5" s="22" t="s">
        <v>126</v>
      </c>
      <c r="B5" s="23">
        <v>6.4000000953674316</v>
      </c>
      <c r="C5" s="23">
        <v>5.0222222010294599</v>
      </c>
    </row>
    <row r="8" spans="1:5" ht="124.5" customHeight="1" x14ac:dyDescent="0.2">
      <c r="A8" s="42" t="s">
        <v>141</v>
      </c>
      <c r="B8" s="42"/>
      <c r="C8" s="42"/>
      <c r="D8" s="14"/>
      <c r="E8" s="14"/>
    </row>
    <row r="9" spans="1:5" x14ac:dyDescent="0.2">
      <c r="A9" s="13" t="s">
        <v>142</v>
      </c>
      <c r="B9" s="14"/>
      <c r="C9" s="14"/>
      <c r="D9" s="14"/>
      <c r="E9" s="14"/>
    </row>
    <row r="10" spans="1:5" x14ac:dyDescent="0.2">
      <c r="A10" s="14"/>
      <c r="B10" s="14"/>
      <c r="C10" s="14"/>
      <c r="D10" s="14"/>
      <c r="E10" s="14"/>
    </row>
    <row r="11" spans="1:5" x14ac:dyDescent="0.2">
      <c r="A11" s="14"/>
      <c r="B11" s="14"/>
      <c r="C11" s="14"/>
      <c r="D11" s="14"/>
      <c r="E11" s="14"/>
    </row>
    <row r="12" spans="1:5" x14ac:dyDescent="0.2">
      <c r="A12" s="14"/>
      <c r="B12" s="14"/>
      <c r="C12" s="14"/>
      <c r="D12" s="14"/>
      <c r="E12" s="14"/>
    </row>
    <row r="13" spans="1:5" x14ac:dyDescent="0.2">
      <c r="A13" s="14"/>
      <c r="B13" s="14"/>
      <c r="C13" s="14"/>
      <c r="D13" s="14"/>
      <c r="E13" s="14"/>
    </row>
    <row r="14" spans="1:5" x14ac:dyDescent="0.2">
      <c r="A14" s="14"/>
      <c r="B14" s="14"/>
      <c r="C14" s="14"/>
      <c r="D14" s="14"/>
      <c r="E14" s="14"/>
    </row>
    <row r="15" spans="1:5" x14ac:dyDescent="0.2">
      <c r="A15" s="14"/>
      <c r="B15" s="14"/>
      <c r="C15" s="14"/>
      <c r="D15" s="14"/>
      <c r="E15" s="14"/>
    </row>
    <row r="16" spans="1:5" x14ac:dyDescent="0.2">
      <c r="A16" s="14"/>
      <c r="B16" s="14"/>
      <c r="C16" s="14"/>
      <c r="D16" s="14"/>
      <c r="E16" s="14"/>
    </row>
    <row r="17" spans="1:5" x14ac:dyDescent="0.2">
      <c r="A17" s="14"/>
      <c r="B17" s="14"/>
      <c r="C17" s="14"/>
      <c r="D17" s="14"/>
      <c r="E17" s="14"/>
    </row>
    <row r="18" spans="1:5" x14ac:dyDescent="0.2">
      <c r="A18" s="14"/>
      <c r="B18" s="14"/>
      <c r="C18" s="14"/>
      <c r="D18" s="14"/>
      <c r="E18" s="14"/>
    </row>
    <row r="19" spans="1:5" x14ac:dyDescent="0.2">
      <c r="A19" s="14"/>
      <c r="B19" s="14"/>
      <c r="C19" s="14"/>
      <c r="D19" s="14"/>
      <c r="E19" s="14"/>
    </row>
    <row r="20" spans="1:5" x14ac:dyDescent="0.2">
      <c r="A20" s="14"/>
      <c r="B20" s="14"/>
      <c r="C20" s="14"/>
      <c r="D20" s="14"/>
      <c r="E20" s="14"/>
    </row>
    <row r="21" spans="1:5" x14ac:dyDescent="0.2">
      <c r="A21" s="14"/>
      <c r="B21" s="14"/>
      <c r="C21" s="14"/>
      <c r="D21" s="14"/>
      <c r="E21" s="14"/>
    </row>
    <row r="22" spans="1:5" x14ac:dyDescent="0.2">
      <c r="A22" s="14"/>
      <c r="B22" s="14"/>
      <c r="C22" s="14"/>
      <c r="D22" s="14"/>
      <c r="E22" s="14"/>
    </row>
    <row r="23" spans="1:5" x14ac:dyDescent="0.2">
      <c r="A23" s="14"/>
      <c r="B23" s="14"/>
      <c r="C23" s="14"/>
      <c r="D23" s="14"/>
      <c r="E23" s="14"/>
    </row>
    <row r="24" spans="1:5" x14ac:dyDescent="0.2">
      <c r="A24" s="14"/>
      <c r="B24" s="14"/>
      <c r="C24" s="14"/>
      <c r="D24" s="14"/>
      <c r="E24" s="14"/>
    </row>
  </sheetData>
  <mergeCells count="1">
    <mergeCell ref="A8:C8"/>
  </mergeCells>
  <pageMargins left="0.7" right="0.7" top="0.75" bottom="0.75" header="0.3" footer="0.3"/>
  <pageSetup orientation="portrait" verticalDpi="0" r:id="rId1"/>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F35"/>
  <sheetViews>
    <sheetView workbookViewId="0"/>
  </sheetViews>
  <sheetFormatPr defaultRowHeight="15" x14ac:dyDescent="0.25"/>
  <cols>
    <col min="1" max="1" width="32" customWidth="1"/>
    <col min="2" max="2" width="13.5703125" style="7" customWidth="1"/>
    <col min="3" max="3" width="12.85546875" customWidth="1"/>
    <col min="4" max="4" width="2.42578125" customWidth="1"/>
  </cols>
  <sheetData>
    <row r="1" spans="1:6" ht="18.75" x14ac:dyDescent="0.25">
      <c r="A1" s="32" t="s">
        <v>146</v>
      </c>
      <c r="B1" s="6"/>
      <c r="C1" s="2"/>
      <c r="D1" s="2"/>
    </row>
    <row r="2" spans="1:6" ht="30" customHeight="1" x14ac:dyDescent="0.25">
      <c r="A2" s="25"/>
      <c r="B2" s="43" t="s">
        <v>131</v>
      </c>
      <c r="C2" s="43" t="s">
        <v>109</v>
      </c>
      <c r="D2" s="2"/>
    </row>
    <row r="3" spans="1:6" ht="32.25" customHeight="1" thickBot="1" x14ac:dyDescent="0.3">
      <c r="A3" s="26"/>
      <c r="B3" s="44"/>
      <c r="C3" s="44"/>
      <c r="D3" s="2"/>
    </row>
    <row r="4" spans="1:6" ht="27.75" customHeight="1" thickTop="1" x14ac:dyDescent="0.25">
      <c r="A4" s="27" t="s">
        <v>11</v>
      </c>
      <c r="B4" s="28">
        <v>208.21993670283246</v>
      </c>
      <c r="C4" s="28">
        <v>44.1</v>
      </c>
      <c r="D4" s="2"/>
    </row>
    <row r="5" spans="1:6" ht="15.75" x14ac:dyDescent="0.25">
      <c r="A5" s="27" t="s">
        <v>34</v>
      </c>
      <c r="B5" s="28">
        <v>115.27326539235067</v>
      </c>
      <c r="C5" s="28">
        <v>43.1</v>
      </c>
      <c r="D5" s="2"/>
    </row>
    <row r="6" spans="1:6" ht="15.75" x14ac:dyDescent="0.25">
      <c r="A6" s="27" t="s">
        <v>12</v>
      </c>
      <c r="B6" s="28">
        <v>118.0154794370202</v>
      </c>
      <c r="C6" s="28">
        <v>23.9</v>
      </c>
      <c r="D6" s="2"/>
    </row>
    <row r="7" spans="1:6" ht="15.75" x14ac:dyDescent="0.25">
      <c r="A7" s="27" t="s">
        <v>56</v>
      </c>
      <c r="B7" s="28">
        <v>69.194502441824795</v>
      </c>
      <c r="C7" s="28">
        <v>14.8</v>
      </c>
      <c r="D7" s="2"/>
    </row>
    <row r="8" spans="1:6" ht="15.75" x14ac:dyDescent="0.25">
      <c r="A8" s="27" t="s">
        <v>110</v>
      </c>
      <c r="B8" s="28">
        <v>49.220721099228484</v>
      </c>
      <c r="C8" s="28">
        <v>27.3</v>
      </c>
      <c r="D8" s="2"/>
    </row>
    <row r="9" spans="1:6" ht="15.75" x14ac:dyDescent="0.25">
      <c r="A9" s="27" t="s">
        <v>39</v>
      </c>
      <c r="B9" s="28">
        <v>43.674803434090272</v>
      </c>
      <c r="C9" s="28">
        <v>54.7</v>
      </c>
      <c r="D9" s="2"/>
    </row>
    <row r="10" spans="1:6" ht="15.75" x14ac:dyDescent="0.25">
      <c r="A10" s="27" t="s">
        <v>16</v>
      </c>
      <c r="B10" s="28">
        <v>22.726941161818434</v>
      </c>
      <c r="C10" s="28">
        <v>12.9</v>
      </c>
      <c r="D10" s="2"/>
    </row>
    <row r="11" spans="1:6" ht="15.75" x14ac:dyDescent="0.25">
      <c r="A11" s="27" t="s">
        <v>66</v>
      </c>
      <c r="B11" s="28">
        <v>10.265130045882806</v>
      </c>
      <c r="C11" s="28">
        <v>3.1</v>
      </c>
      <c r="D11" s="2"/>
    </row>
    <row r="12" spans="1:6" ht="15.75" x14ac:dyDescent="0.25">
      <c r="A12" s="27" t="s">
        <v>111</v>
      </c>
      <c r="B12" s="28">
        <v>5.7191005911375905</v>
      </c>
      <c r="C12" s="28">
        <v>0.9</v>
      </c>
      <c r="D12" s="2"/>
    </row>
    <row r="13" spans="1:6" ht="15.75" x14ac:dyDescent="0.25">
      <c r="A13" s="27" t="s">
        <v>14</v>
      </c>
      <c r="B13" s="28">
        <v>1.0038641996149529</v>
      </c>
      <c r="C13" s="28">
        <v>2.7</v>
      </c>
      <c r="D13" s="2"/>
    </row>
    <row r="14" spans="1:6" ht="15.75" x14ac:dyDescent="0.25">
      <c r="A14" s="27" t="s">
        <v>10</v>
      </c>
      <c r="B14" s="28">
        <v>0.7997596137897458</v>
      </c>
      <c r="C14" s="28">
        <v>0.1</v>
      </c>
      <c r="D14" s="2"/>
    </row>
    <row r="15" spans="1:6" ht="15.75" x14ac:dyDescent="0.25">
      <c r="A15" s="27"/>
      <c r="B15" s="29"/>
      <c r="C15" s="27"/>
      <c r="D15" s="2"/>
    </row>
    <row r="16" spans="1:6" ht="15.75" x14ac:dyDescent="0.25">
      <c r="A16" s="27" t="s">
        <v>112</v>
      </c>
      <c r="B16" s="28">
        <v>32.26934449201346</v>
      </c>
      <c r="C16" s="28">
        <v>36.299999999999997</v>
      </c>
      <c r="D16" s="2"/>
      <c r="F16" t="s">
        <v>147</v>
      </c>
    </row>
    <row r="17" spans="1:4" ht="15.75" x14ac:dyDescent="0.25">
      <c r="A17" s="27" t="s">
        <v>113</v>
      </c>
      <c r="B17" s="28">
        <v>24.967486329579479</v>
      </c>
      <c r="C17" s="28">
        <v>2.7</v>
      </c>
      <c r="D17" s="2"/>
    </row>
    <row r="18" spans="1:4" ht="15.75" x14ac:dyDescent="0.25">
      <c r="A18" s="27" t="s">
        <v>114</v>
      </c>
      <c r="B18" s="28">
        <v>100.67444168171232</v>
      </c>
      <c r="C18" s="28">
        <v>26.8</v>
      </c>
      <c r="D18" s="2"/>
    </row>
    <row r="19" spans="1:4" ht="15.75" x14ac:dyDescent="0.25">
      <c r="A19" s="27" t="s">
        <v>115</v>
      </c>
      <c r="B19" s="28">
        <v>50.184362594226549</v>
      </c>
      <c r="C19" s="28">
        <v>32.799999999999997</v>
      </c>
      <c r="D19" s="2"/>
    </row>
    <row r="20" spans="1:4" ht="15.75" x14ac:dyDescent="0.25">
      <c r="A20" s="27" t="s">
        <v>116</v>
      </c>
      <c r="B20" s="28">
        <v>57.560251879912627</v>
      </c>
      <c r="C20" s="28">
        <v>221.9</v>
      </c>
      <c r="D20" s="2"/>
    </row>
    <row r="21" spans="1:4" ht="15.75" x14ac:dyDescent="0.25">
      <c r="A21" s="27" t="s">
        <v>4</v>
      </c>
      <c r="B21" s="28">
        <v>5.2311122602441689</v>
      </c>
      <c r="C21" s="28">
        <v>3</v>
      </c>
      <c r="D21" s="2"/>
    </row>
    <row r="22" spans="1:4" ht="27.75" customHeight="1" x14ac:dyDescent="0.25">
      <c r="A22" s="30" t="s">
        <v>117</v>
      </c>
      <c r="B22" s="31">
        <v>18.811085613082184</v>
      </c>
      <c r="C22" s="31">
        <v>3.7</v>
      </c>
      <c r="D22" s="2"/>
    </row>
    <row r="23" spans="1:4" ht="4.5" customHeight="1" x14ac:dyDescent="0.25">
      <c r="A23" s="2"/>
      <c r="B23" s="6"/>
      <c r="C23" s="2"/>
      <c r="D23" s="2"/>
    </row>
    <row r="24" spans="1:4" ht="14.25" customHeight="1" x14ac:dyDescent="0.25">
      <c r="B24" s="6"/>
      <c r="C24" s="2"/>
      <c r="D24" s="2"/>
    </row>
    <row r="25" spans="1:4" ht="14.25" customHeight="1" x14ac:dyDescent="0.25">
      <c r="A25" s="45" t="s">
        <v>144</v>
      </c>
      <c r="B25" s="45"/>
      <c r="C25" s="45"/>
      <c r="D25" s="2"/>
    </row>
    <row r="26" spans="1:4" x14ac:dyDescent="0.25">
      <c r="A26" s="45"/>
      <c r="B26" s="45"/>
      <c r="C26" s="45"/>
      <c r="D26" s="2"/>
    </row>
    <row r="27" spans="1:4" x14ac:dyDescent="0.25">
      <c r="A27" s="45"/>
      <c r="B27" s="45"/>
      <c r="C27" s="45"/>
      <c r="D27" s="2"/>
    </row>
    <row r="28" spans="1:4" x14ac:dyDescent="0.25">
      <c r="A28" s="45" t="s">
        <v>143</v>
      </c>
      <c r="B28" s="45"/>
      <c r="C28" s="45"/>
      <c r="D28" s="45"/>
    </row>
    <row r="29" spans="1:4" x14ac:dyDescent="0.25">
      <c r="A29" s="45"/>
      <c r="B29" s="45"/>
      <c r="C29" s="45"/>
      <c r="D29" s="45"/>
    </row>
    <row r="30" spans="1:4" x14ac:dyDescent="0.25">
      <c r="A30" s="2"/>
      <c r="B30" s="6"/>
      <c r="C30" s="2"/>
      <c r="D30" s="2"/>
    </row>
    <row r="31" spans="1:4" ht="15" customHeight="1" x14ac:dyDescent="0.25">
      <c r="A31" s="2"/>
      <c r="B31" s="6"/>
      <c r="C31" s="2"/>
      <c r="D31" s="2"/>
    </row>
    <row r="32" spans="1:4" x14ac:dyDescent="0.25">
      <c r="A32" s="2"/>
      <c r="B32" s="6"/>
      <c r="C32" s="2"/>
      <c r="D32" s="2"/>
    </row>
    <row r="33" spans="1:4" x14ac:dyDescent="0.25">
      <c r="A33" s="2"/>
      <c r="B33" s="6"/>
      <c r="C33" s="2"/>
      <c r="D33" s="2"/>
    </row>
    <row r="34" spans="1:4" x14ac:dyDescent="0.25">
      <c r="A34" s="2"/>
      <c r="B34" s="6"/>
      <c r="C34" s="2"/>
      <c r="D34" s="2"/>
    </row>
    <row r="35" spans="1:4" x14ac:dyDescent="0.25">
      <c r="A35" s="2"/>
      <c r="B35" s="6"/>
      <c r="C35" s="2"/>
      <c r="D35" s="2"/>
    </row>
  </sheetData>
  <mergeCells count="4">
    <mergeCell ref="B2:B3"/>
    <mergeCell ref="C2:C3"/>
    <mergeCell ref="A25:C27"/>
    <mergeCell ref="A28:D29"/>
  </mergeCells>
  <pageMargins left="0.7" right="0.7" top="0.75" bottom="0.75" header="0.3" footer="0.3"/>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F1:Q29"/>
  <sheetViews>
    <sheetView workbookViewId="0">
      <selection activeCell="V25" sqref="V25"/>
    </sheetView>
  </sheetViews>
  <sheetFormatPr defaultRowHeight="15" x14ac:dyDescent="0.25"/>
  <cols>
    <col min="1" max="16384" width="9.140625" style="15"/>
  </cols>
  <sheetData>
    <row r="1" spans="6:17" ht="18.75" x14ac:dyDescent="0.25">
      <c r="F1" s="16" t="s">
        <v>139</v>
      </c>
      <c r="G1" s="2"/>
      <c r="H1" s="2"/>
      <c r="I1" s="2"/>
      <c r="J1" s="2"/>
      <c r="K1" s="2"/>
      <c r="L1" s="2"/>
      <c r="M1" s="2"/>
      <c r="N1" s="2"/>
      <c r="O1" s="2"/>
      <c r="P1" s="2"/>
      <c r="Q1" s="2"/>
    </row>
    <row r="2" spans="6:17" x14ac:dyDescent="0.25">
      <c r="F2" s="2"/>
      <c r="G2" s="2"/>
      <c r="H2" s="2"/>
      <c r="I2" s="2"/>
      <c r="J2" s="2"/>
      <c r="K2" s="2"/>
      <c r="L2" s="2"/>
      <c r="M2" s="2"/>
      <c r="N2" s="2"/>
      <c r="O2" s="2"/>
      <c r="P2" s="2"/>
      <c r="Q2" s="2"/>
    </row>
    <row r="3" spans="6:17" x14ac:dyDescent="0.25">
      <c r="F3" s="2"/>
      <c r="G3" s="2"/>
      <c r="H3" s="2"/>
      <c r="I3" s="2"/>
      <c r="J3" s="2"/>
      <c r="K3" s="2"/>
      <c r="L3" s="2"/>
      <c r="M3" s="2"/>
      <c r="N3" s="2"/>
      <c r="O3" s="2"/>
      <c r="P3" s="2"/>
      <c r="Q3" s="2"/>
    </row>
    <row r="4" spans="6:17" x14ac:dyDescent="0.25">
      <c r="F4" s="2"/>
      <c r="G4" s="2"/>
      <c r="H4" s="2"/>
      <c r="I4" s="2"/>
      <c r="J4" s="2"/>
      <c r="K4" s="2"/>
      <c r="L4" s="2"/>
      <c r="M4" s="2"/>
      <c r="N4" s="2"/>
      <c r="O4" s="2"/>
      <c r="P4" s="2"/>
      <c r="Q4" s="2"/>
    </row>
    <row r="5" spans="6:17" x14ac:dyDescent="0.25">
      <c r="F5" s="2"/>
      <c r="G5" s="2"/>
      <c r="H5" s="2"/>
      <c r="I5" s="2"/>
      <c r="J5" s="2"/>
      <c r="K5" s="2"/>
      <c r="L5" s="2"/>
      <c r="M5" s="2"/>
      <c r="N5" s="2"/>
      <c r="O5" s="2"/>
      <c r="P5" s="2"/>
      <c r="Q5" s="2"/>
    </row>
    <row r="6" spans="6:17" x14ac:dyDescent="0.25">
      <c r="F6" s="2"/>
      <c r="G6" s="2"/>
      <c r="H6" s="2"/>
      <c r="I6" s="2"/>
      <c r="J6" s="2"/>
      <c r="K6" s="2"/>
      <c r="L6" s="2"/>
      <c r="M6" s="2"/>
      <c r="N6" s="2"/>
      <c r="O6" s="2"/>
      <c r="P6" s="2"/>
      <c r="Q6" s="2"/>
    </row>
    <row r="7" spans="6:17" x14ac:dyDescent="0.25">
      <c r="F7" s="2"/>
      <c r="G7" s="2"/>
      <c r="H7" s="2"/>
      <c r="I7" s="2"/>
      <c r="J7" s="2"/>
      <c r="K7" s="2"/>
      <c r="L7" s="2"/>
      <c r="M7" s="2"/>
      <c r="N7" s="2"/>
      <c r="O7" s="2"/>
      <c r="P7" s="2"/>
      <c r="Q7" s="2"/>
    </row>
    <row r="8" spans="6:17" x14ac:dyDescent="0.25">
      <c r="F8" s="2"/>
      <c r="G8" s="2"/>
      <c r="H8" s="2"/>
      <c r="I8" s="2"/>
      <c r="J8" s="2"/>
      <c r="K8" s="2"/>
      <c r="L8" s="2"/>
      <c r="M8" s="2"/>
      <c r="N8" s="2"/>
      <c r="O8" s="2"/>
      <c r="P8" s="2"/>
      <c r="Q8" s="2"/>
    </row>
    <row r="9" spans="6:17" x14ac:dyDescent="0.25">
      <c r="F9" s="2"/>
      <c r="G9" s="2"/>
      <c r="H9" s="2"/>
      <c r="I9" s="2"/>
      <c r="J9" s="2"/>
      <c r="K9" s="2"/>
      <c r="L9" s="2"/>
      <c r="M9" s="2"/>
      <c r="N9" s="2"/>
      <c r="O9" s="2"/>
      <c r="P9" s="2"/>
      <c r="Q9" s="2"/>
    </row>
    <row r="10" spans="6:17" x14ac:dyDescent="0.25">
      <c r="F10" s="2"/>
      <c r="G10" s="2"/>
      <c r="H10" s="2"/>
      <c r="I10" s="2"/>
      <c r="J10" s="2"/>
      <c r="K10" s="2"/>
      <c r="L10" s="2"/>
      <c r="M10" s="2"/>
      <c r="N10" s="2"/>
      <c r="O10" s="2"/>
      <c r="P10" s="2"/>
      <c r="Q10" s="2"/>
    </row>
    <row r="11" spans="6:17" x14ac:dyDescent="0.25">
      <c r="F11" s="2"/>
      <c r="G11" s="2"/>
      <c r="H11" s="2"/>
      <c r="I11" s="2"/>
      <c r="J11" s="2"/>
      <c r="K11" s="2"/>
      <c r="L11" s="2"/>
      <c r="M11" s="2"/>
      <c r="N11" s="2"/>
      <c r="O11" s="2"/>
      <c r="P11" s="2"/>
      <c r="Q11" s="2"/>
    </row>
    <row r="12" spans="6:17" x14ac:dyDescent="0.25">
      <c r="F12" s="2"/>
      <c r="G12" s="2"/>
      <c r="H12" s="2"/>
      <c r="I12" s="2"/>
      <c r="J12" s="2"/>
      <c r="K12" s="2"/>
      <c r="L12" s="2"/>
      <c r="M12" s="2"/>
      <c r="N12" s="2"/>
      <c r="O12" s="2"/>
      <c r="P12" s="2"/>
      <c r="Q12" s="2"/>
    </row>
    <row r="13" spans="6:17" x14ac:dyDescent="0.25">
      <c r="F13" s="2"/>
      <c r="G13" s="2"/>
      <c r="H13" s="2"/>
      <c r="I13" s="2"/>
      <c r="J13" s="2"/>
      <c r="K13" s="2"/>
      <c r="L13" s="2"/>
      <c r="M13" s="2"/>
      <c r="N13" s="2"/>
      <c r="O13" s="2"/>
      <c r="P13" s="2"/>
      <c r="Q13" s="2"/>
    </row>
    <row r="14" spans="6:17" x14ac:dyDescent="0.25">
      <c r="F14" s="2"/>
      <c r="G14" s="2"/>
      <c r="H14" s="2"/>
      <c r="I14" s="2"/>
      <c r="J14" s="2"/>
      <c r="K14" s="2"/>
      <c r="L14" s="2"/>
      <c r="M14" s="2"/>
      <c r="N14" s="2"/>
      <c r="O14" s="2"/>
      <c r="P14" s="2"/>
      <c r="Q14" s="2"/>
    </row>
    <row r="15" spans="6:17" x14ac:dyDescent="0.25">
      <c r="F15" s="2"/>
      <c r="G15" s="2"/>
      <c r="H15" s="2"/>
      <c r="I15" s="2"/>
      <c r="J15" s="2"/>
      <c r="K15" s="2"/>
      <c r="L15" s="2"/>
      <c r="M15" s="2"/>
      <c r="N15" s="2"/>
      <c r="O15" s="2"/>
      <c r="P15" s="2"/>
      <c r="Q15" s="2"/>
    </row>
    <row r="16" spans="6:17" x14ac:dyDescent="0.25">
      <c r="F16" s="2"/>
      <c r="G16" s="2"/>
      <c r="H16" s="2"/>
      <c r="I16" s="2"/>
      <c r="J16" s="2"/>
      <c r="K16" s="2"/>
      <c r="L16" s="2"/>
      <c r="M16" s="2"/>
      <c r="N16" s="2"/>
      <c r="O16" s="2"/>
      <c r="P16" s="2"/>
      <c r="Q16" s="2"/>
    </row>
    <row r="17" spans="6:17" x14ac:dyDescent="0.25">
      <c r="F17" s="2"/>
      <c r="G17" s="2"/>
      <c r="H17" s="2"/>
      <c r="I17" s="2"/>
      <c r="J17" s="2"/>
      <c r="K17" s="2"/>
      <c r="L17" s="2"/>
      <c r="M17" s="2"/>
      <c r="N17" s="2"/>
      <c r="O17" s="2"/>
      <c r="P17" s="2"/>
      <c r="Q17" s="2"/>
    </row>
    <row r="18" spans="6:17" x14ac:dyDescent="0.25">
      <c r="F18" s="2"/>
      <c r="G18" s="2"/>
      <c r="H18" s="2"/>
      <c r="I18" s="2"/>
      <c r="J18" s="2"/>
      <c r="K18" s="2"/>
      <c r="L18" s="2"/>
      <c r="M18" s="2"/>
      <c r="N18" s="2"/>
      <c r="O18" s="2"/>
      <c r="P18" s="2"/>
      <c r="Q18" s="2"/>
    </row>
    <row r="19" spans="6:17" x14ac:dyDescent="0.25">
      <c r="F19" s="2"/>
      <c r="G19" s="2"/>
      <c r="H19" s="2"/>
      <c r="I19" s="2"/>
      <c r="J19" s="2"/>
      <c r="K19" s="2"/>
      <c r="L19" s="2"/>
      <c r="M19" s="2"/>
      <c r="N19" s="2"/>
      <c r="O19" s="2"/>
      <c r="P19" s="2"/>
      <c r="Q19" s="2"/>
    </row>
    <row r="20" spans="6:17" x14ac:dyDescent="0.25">
      <c r="F20" s="2"/>
      <c r="G20" s="2"/>
      <c r="H20" s="2"/>
      <c r="I20" s="2"/>
      <c r="J20" s="2"/>
      <c r="K20" s="2"/>
      <c r="L20" s="2"/>
      <c r="M20" s="2"/>
      <c r="N20" s="2"/>
      <c r="O20" s="2"/>
      <c r="P20" s="2"/>
      <c r="Q20" s="2"/>
    </row>
    <row r="21" spans="6:17" x14ac:dyDescent="0.25">
      <c r="F21" s="2"/>
      <c r="G21" s="2"/>
      <c r="H21" s="2"/>
      <c r="I21" s="2"/>
      <c r="J21" s="2"/>
      <c r="K21" s="2"/>
      <c r="L21" s="2"/>
      <c r="M21" s="2"/>
      <c r="N21" s="2"/>
      <c r="O21" s="2"/>
      <c r="P21" s="2"/>
      <c r="Q21" s="2"/>
    </row>
    <row r="22" spans="6:17" x14ac:dyDescent="0.25">
      <c r="F22" s="2"/>
      <c r="G22" s="2"/>
      <c r="H22" s="2"/>
      <c r="I22" s="2"/>
      <c r="J22" s="2"/>
      <c r="K22" s="2"/>
      <c r="L22" s="2"/>
      <c r="M22" s="2"/>
      <c r="N22" s="2"/>
      <c r="O22" s="2"/>
      <c r="P22" s="2"/>
      <c r="Q22" s="2"/>
    </row>
    <row r="23" spans="6:17" x14ac:dyDescent="0.25">
      <c r="F23" s="2"/>
      <c r="G23" s="2"/>
      <c r="H23" s="2"/>
      <c r="I23" s="2"/>
      <c r="J23" s="2"/>
      <c r="K23" s="2"/>
      <c r="L23" s="2"/>
      <c r="M23" s="2"/>
      <c r="N23" s="2"/>
      <c r="O23" s="2"/>
      <c r="P23" s="2"/>
      <c r="Q23" s="2"/>
    </row>
    <row r="24" spans="6:17" x14ac:dyDescent="0.25">
      <c r="F24" s="2"/>
      <c r="G24" s="2"/>
      <c r="H24" s="2"/>
      <c r="I24" s="2"/>
      <c r="J24" s="2"/>
      <c r="K24" s="2"/>
      <c r="L24" s="2"/>
      <c r="M24" s="2"/>
      <c r="N24" s="2"/>
      <c r="O24" s="2"/>
      <c r="P24" s="2"/>
      <c r="Q24" s="2"/>
    </row>
    <row r="25" spans="6:17" x14ac:dyDescent="0.25">
      <c r="F25" s="2"/>
      <c r="G25" s="2"/>
      <c r="H25" s="2"/>
      <c r="I25" s="2"/>
      <c r="J25" s="2"/>
      <c r="K25" s="2"/>
      <c r="L25" s="2"/>
      <c r="M25" s="2"/>
      <c r="N25" s="2"/>
      <c r="O25" s="2"/>
      <c r="P25" s="2"/>
      <c r="Q25" s="2"/>
    </row>
    <row r="26" spans="6:17" x14ac:dyDescent="0.25">
      <c r="F26" s="2"/>
      <c r="G26" s="2"/>
      <c r="H26" s="2"/>
      <c r="I26" s="2"/>
      <c r="J26" s="2"/>
      <c r="K26" s="2"/>
      <c r="L26" s="2"/>
      <c r="M26" s="2"/>
      <c r="N26" s="2"/>
      <c r="O26" s="2"/>
      <c r="P26" s="2"/>
      <c r="Q26" s="2"/>
    </row>
    <row r="27" spans="6:17" x14ac:dyDescent="0.25">
      <c r="F27" s="2"/>
      <c r="G27" s="2"/>
      <c r="H27" s="2"/>
      <c r="I27" s="2"/>
      <c r="J27" s="2"/>
      <c r="K27" s="2"/>
      <c r="L27" s="2"/>
      <c r="M27" s="2"/>
      <c r="N27" s="2"/>
      <c r="O27" s="2"/>
      <c r="P27" s="2"/>
      <c r="Q27" s="2"/>
    </row>
    <row r="28" spans="6:17" x14ac:dyDescent="0.25">
      <c r="F28" s="2"/>
      <c r="G28" s="2"/>
      <c r="H28" s="2"/>
      <c r="I28" s="2"/>
      <c r="J28" s="2"/>
      <c r="K28" s="2"/>
      <c r="L28" s="2"/>
      <c r="M28" s="2"/>
      <c r="N28" s="2"/>
      <c r="O28" s="2"/>
      <c r="P28" s="2"/>
      <c r="Q28" s="2"/>
    </row>
    <row r="29" spans="6:17" x14ac:dyDescent="0.25">
      <c r="F29" s="17" t="s">
        <v>128</v>
      </c>
      <c r="G29" s="2"/>
      <c r="H29" s="2"/>
      <c r="I29" s="2"/>
      <c r="J29" s="2"/>
      <c r="K29" s="2"/>
      <c r="L29" s="2"/>
      <c r="M29" s="2"/>
      <c r="N29" s="2"/>
      <c r="O29" s="2"/>
      <c r="P29" s="2"/>
      <c r="Q29" s="2"/>
    </row>
  </sheetData>
  <pageMargins left="0.7" right="0.7" top="0.75" bottom="0.75" header="0.3" footer="0.3"/>
  <drawing r:id="rId1"/>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2:C17"/>
  <sheetViews>
    <sheetView workbookViewId="0">
      <selection activeCell="D3" sqref="D3"/>
    </sheetView>
  </sheetViews>
  <sheetFormatPr defaultRowHeight="15" x14ac:dyDescent="0.25"/>
  <cols>
    <col min="1" max="1" width="20.5703125" customWidth="1"/>
    <col min="3" max="3" width="14.28515625" customWidth="1"/>
  </cols>
  <sheetData>
    <row r="2" spans="1:3" x14ac:dyDescent="0.25">
      <c r="B2" s="1" t="s">
        <v>118</v>
      </c>
      <c r="C2" s="1" t="s">
        <v>119</v>
      </c>
    </row>
    <row r="3" spans="1:3" ht="15" customHeight="1" x14ac:dyDescent="0.25">
      <c r="A3" s="47" t="s">
        <v>123</v>
      </c>
      <c r="B3" s="48">
        <v>2.3680489671993117</v>
      </c>
      <c r="C3" s="48">
        <v>2.5913125425577173</v>
      </c>
    </row>
    <row r="4" spans="1:3" ht="15" customHeight="1" x14ac:dyDescent="0.25">
      <c r="A4" s="47" t="s">
        <v>138</v>
      </c>
      <c r="B4" s="48">
        <v>3.8620535433292384</v>
      </c>
      <c r="C4" s="48">
        <v>4.3981249928474444</v>
      </c>
    </row>
    <row r="5" spans="1:3" ht="15" customHeight="1" x14ac:dyDescent="0.25">
      <c r="A5" s="47" t="s">
        <v>122</v>
      </c>
      <c r="B5" s="48">
        <v>10.107519709750225</v>
      </c>
      <c r="C5" s="48">
        <v>8.0767499208450317</v>
      </c>
    </row>
    <row r="6" spans="1:3" ht="15" customHeight="1" x14ac:dyDescent="0.25">
      <c r="A6" s="47" t="s">
        <v>124</v>
      </c>
      <c r="B6" s="48">
        <v>10.488809261580599</v>
      </c>
      <c r="C6" s="48">
        <v>8.3114375472068787</v>
      </c>
    </row>
    <row r="7" spans="1:3" ht="15" customHeight="1" x14ac:dyDescent="0.25"/>
    <row r="15" spans="1:3" x14ac:dyDescent="0.25">
      <c r="C15" s="37"/>
    </row>
    <row r="16" spans="1:3" x14ac:dyDescent="0.25">
      <c r="C16" s="34"/>
    </row>
    <row r="17" spans="3:3" x14ac:dyDescent="0.25">
      <c r="C17" s="37"/>
    </row>
  </sheetData>
  <pageMargins left="0.7" right="0.7" top="0.75" bottom="0.75" header="0.3" footer="0.3"/>
  <pageSetup orientation="portrait" verticalDpi="0" r:id="rId1"/>
  <drawing r:id="rId2"/>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Z67"/>
  <sheetViews>
    <sheetView topLeftCell="A48" zoomScale="85" zoomScaleNormal="85" workbookViewId="0">
      <selection activeCell="A48" sqref="A48"/>
    </sheetView>
  </sheetViews>
  <sheetFormatPr defaultRowHeight="15" x14ac:dyDescent="0.25"/>
  <cols>
    <col min="1" max="1" width="20" bestFit="1" customWidth="1"/>
    <col min="2" max="2" width="30.28515625" bestFit="1" customWidth="1"/>
    <col min="3" max="3" width="18.42578125" bestFit="1" customWidth="1"/>
    <col min="4" max="4" width="18.85546875" bestFit="1" customWidth="1"/>
    <col min="5" max="5" width="21.42578125" bestFit="1" customWidth="1"/>
    <col min="6" max="6" width="10.7109375" bestFit="1" customWidth="1"/>
    <col min="7" max="7" width="16.7109375" bestFit="1" customWidth="1"/>
    <col min="8" max="8" width="11.5703125" bestFit="1" customWidth="1"/>
    <col min="9" max="9" width="10.7109375" bestFit="1" customWidth="1"/>
  </cols>
  <sheetData>
    <row r="1" spans="1:21" hidden="1" x14ac:dyDescent="0.25">
      <c r="A1" t="s">
        <v>0</v>
      </c>
      <c r="B1" t="s">
        <v>7</v>
      </c>
      <c r="C1" t="s">
        <v>76</v>
      </c>
      <c r="D1" t="s">
        <v>77</v>
      </c>
      <c r="E1" t="s">
        <v>78</v>
      </c>
      <c r="F1" t="s">
        <v>79</v>
      </c>
      <c r="G1" t="s">
        <v>80</v>
      </c>
      <c r="H1" t="s">
        <v>84</v>
      </c>
      <c r="I1" t="s">
        <v>85</v>
      </c>
    </row>
    <row r="2" spans="1:21" hidden="1" x14ac:dyDescent="0.25">
      <c r="A2" t="s">
        <v>1</v>
      </c>
      <c r="B2">
        <v>2011</v>
      </c>
      <c r="C2">
        <v>5.8180000000000003E-3</v>
      </c>
      <c r="D2">
        <v>1.36857E-2</v>
      </c>
      <c r="E2">
        <v>5.0169999999999998E-3</v>
      </c>
      <c r="F2">
        <v>1.4007800000000001E-2</v>
      </c>
      <c r="G2">
        <v>1.1029E-3</v>
      </c>
      <c r="H2">
        <v>3.2717400000000001E-2</v>
      </c>
      <c r="I2">
        <v>2.08303E-2</v>
      </c>
    </row>
    <row r="3" spans="1:21" hidden="1" x14ac:dyDescent="0.25">
      <c r="A3" t="s">
        <v>1</v>
      </c>
      <c r="B3">
        <v>2014</v>
      </c>
      <c r="C3">
        <v>7.2062000000000003E-3</v>
      </c>
      <c r="D3">
        <v>1.5059700000000001E-2</v>
      </c>
      <c r="E3">
        <v>5.4809000000000004E-3</v>
      </c>
      <c r="F3">
        <v>1.1920200000000001E-2</v>
      </c>
      <c r="G3">
        <v>1.6773999999999999E-3</v>
      </c>
      <c r="H3">
        <v>2.3206999999999998E-2</v>
      </c>
      <c r="I3">
        <v>1.68495E-2</v>
      </c>
    </row>
    <row r="4" spans="1:21" hidden="1" x14ac:dyDescent="0.25">
      <c r="A4" t="s">
        <v>1</v>
      </c>
      <c r="B4" t="s">
        <v>83</v>
      </c>
      <c r="C4">
        <v>1.3882E-3</v>
      </c>
      <c r="D4">
        <v>1.374E-3</v>
      </c>
      <c r="E4">
        <v>4.639E-4</v>
      </c>
      <c r="F4">
        <v>-2.0877000000000001E-3</v>
      </c>
      <c r="G4">
        <v>5.7450000000000003E-4</v>
      </c>
      <c r="H4">
        <v>-9.5104999999999999E-3</v>
      </c>
      <c r="I4">
        <v>-3.9808999999999999E-3</v>
      </c>
    </row>
    <row r="5" spans="1:21" hidden="1" x14ac:dyDescent="0.25">
      <c r="A5" t="s">
        <v>2</v>
      </c>
      <c r="B5">
        <v>2011</v>
      </c>
      <c r="C5">
        <v>6.59E-2</v>
      </c>
      <c r="D5">
        <v>6.0393700000000002E-2</v>
      </c>
      <c r="E5">
        <v>5.3233200000000001E-2</v>
      </c>
      <c r="F5">
        <v>2.1429400000000001E-2</v>
      </c>
      <c r="G5">
        <v>5.2985000000000003E-3</v>
      </c>
      <c r="H5">
        <v>0.1720894</v>
      </c>
      <c r="I5">
        <v>8.53183E-2</v>
      </c>
    </row>
    <row r="6" spans="1:21" hidden="1" x14ac:dyDescent="0.25">
      <c r="A6" t="s">
        <v>2</v>
      </c>
      <c r="B6">
        <v>2014</v>
      </c>
      <c r="C6">
        <v>5.0262899999999999E-2</v>
      </c>
      <c r="D6">
        <v>3.91489E-2</v>
      </c>
      <c r="E6">
        <v>3.4010699999999998E-2</v>
      </c>
      <c r="F6">
        <v>1.91138E-2</v>
      </c>
      <c r="G6">
        <v>9.1059000000000001E-3</v>
      </c>
      <c r="H6">
        <v>0.11268300000000001</v>
      </c>
      <c r="I6">
        <v>8.1460400000000002E-2</v>
      </c>
    </row>
    <row r="7" spans="1:21" hidden="1" x14ac:dyDescent="0.25">
      <c r="A7" t="s">
        <v>2</v>
      </c>
      <c r="B7" t="s">
        <v>83</v>
      </c>
      <c r="C7">
        <v>-1.56372E-2</v>
      </c>
      <c r="D7">
        <v>-2.1244800000000001E-2</v>
      </c>
      <c r="E7">
        <v>-1.92225E-2</v>
      </c>
      <c r="F7">
        <v>-2.3156000000000001E-3</v>
      </c>
      <c r="G7">
        <v>3.8073999999999998E-3</v>
      </c>
      <c r="H7">
        <v>-5.9406399999999998E-2</v>
      </c>
      <c r="I7">
        <v>-3.8579E-3</v>
      </c>
    </row>
    <row r="8" spans="1:21" hidden="1" x14ac:dyDescent="0.25">
      <c r="A8" t="s">
        <v>114</v>
      </c>
      <c r="B8">
        <v>2011</v>
      </c>
      <c r="C8">
        <v>0.2269217</v>
      </c>
      <c r="D8">
        <v>0.38152269999999999</v>
      </c>
      <c r="E8">
        <v>0.27667849999999999</v>
      </c>
      <c r="F8">
        <v>0.3233857</v>
      </c>
      <c r="G8">
        <v>6.9631100000000001E-2</v>
      </c>
      <c r="H8">
        <v>0.51871299999999998</v>
      </c>
      <c r="I8">
        <v>0.1980527</v>
      </c>
    </row>
    <row r="9" spans="1:21" hidden="1" x14ac:dyDescent="0.25">
      <c r="A9" t="s">
        <v>114</v>
      </c>
      <c r="B9">
        <v>2014</v>
      </c>
      <c r="C9">
        <v>0.16633590000000001</v>
      </c>
      <c r="D9">
        <v>0.29542020000000002</v>
      </c>
      <c r="E9">
        <v>0.18032790000000001</v>
      </c>
      <c r="F9">
        <v>0.21882270000000001</v>
      </c>
      <c r="G9">
        <v>4.7403000000000001E-2</v>
      </c>
      <c r="H9">
        <v>0.40627649999999998</v>
      </c>
      <c r="I9">
        <v>0.17655129999999999</v>
      </c>
    </row>
    <row r="10" spans="1:21" hidden="1" x14ac:dyDescent="0.25">
      <c r="A10" t="s">
        <v>114</v>
      </c>
      <c r="B10" t="s">
        <v>83</v>
      </c>
      <c r="C10">
        <v>-6.0585899999999998E-2</v>
      </c>
      <c r="D10">
        <v>-8.6102399999999996E-2</v>
      </c>
      <c r="E10">
        <v>-9.6350699999999997E-2</v>
      </c>
      <c r="F10">
        <v>-0.104563</v>
      </c>
      <c r="G10">
        <v>-2.2228100000000001E-2</v>
      </c>
      <c r="H10">
        <v>-0.11243649999999999</v>
      </c>
      <c r="I10">
        <v>-2.15014E-2</v>
      </c>
    </row>
    <row r="11" spans="1:21" hidden="1" x14ac:dyDescent="0.25">
      <c r="A11" t="s">
        <v>4</v>
      </c>
      <c r="B11">
        <v>2011</v>
      </c>
      <c r="C11">
        <v>0.44401940000000001</v>
      </c>
      <c r="D11">
        <v>0.46952189999999999</v>
      </c>
      <c r="E11">
        <v>0.44803140000000002</v>
      </c>
      <c r="F11">
        <v>0.30429230000000002</v>
      </c>
      <c r="G11">
        <v>9.8241999999999996E-2</v>
      </c>
      <c r="H11">
        <v>0.69361589999999995</v>
      </c>
      <c r="I11">
        <v>0.1349206</v>
      </c>
    </row>
    <row r="12" spans="1:21" hidden="1" x14ac:dyDescent="0.25">
      <c r="A12" t="s">
        <v>4</v>
      </c>
      <c r="B12">
        <v>2014</v>
      </c>
      <c r="C12">
        <v>0.3268701</v>
      </c>
      <c r="D12">
        <v>0.33588800000000002</v>
      </c>
      <c r="E12">
        <v>0.28931220000000002</v>
      </c>
      <c r="F12">
        <v>0.1888406</v>
      </c>
      <c r="G12">
        <v>0.1044837</v>
      </c>
      <c r="H12">
        <v>0.57003320000000002</v>
      </c>
      <c r="I12">
        <v>0.1020725</v>
      </c>
    </row>
    <row r="13" spans="1:21" hidden="1" x14ac:dyDescent="0.25">
      <c r="A13" t="s">
        <v>4</v>
      </c>
      <c r="B13" t="s">
        <v>83</v>
      </c>
      <c r="C13">
        <v>-0.1171492</v>
      </c>
      <c r="D13">
        <v>-0.1336339</v>
      </c>
      <c r="E13">
        <v>-0.1587192</v>
      </c>
      <c r="F13">
        <v>-0.11545179999999999</v>
      </c>
      <c r="G13">
        <v>6.2417000000000002E-3</v>
      </c>
      <c r="H13">
        <v>-0.1235827</v>
      </c>
      <c r="I13">
        <v>-3.2848200000000001E-2</v>
      </c>
    </row>
    <row r="14" spans="1:21" hidden="1" x14ac:dyDescent="0.25"/>
    <row r="15" spans="1:21" hidden="1" x14ac:dyDescent="0.25"/>
    <row r="16" spans="1:21" hidden="1" x14ac:dyDescent="0.25">
      <c r="B16" t="s">
        <v>7</v>
      </c>
      <c r="C16" t="s">
        <v>101</v>
      </c>
      <c r="D16" t="s">
        <v>102</v>
      </c>
      <c r="E16" t="s">
        <v>103</v>
      </c>
      <c r="F16" t="s">
        <v>105</v>
      </c>
      <c r="G16" t="s">
        <v>104</v>
      </c>
      <c r="I16" t="s">
        <v>7</v>
      </c>
      <c r="J16" t="s">
        <v>101</v>
      </c>
      <c r="K16" t="s">
        <v>102</v>
      </c>
      <c r="L16" t="s">
        <v>103</v>
      </c>
      <c r="M16" t="s">
        <v>105</v>
      </c>
      <c r="N16" t="s">
        <v>104</v>
      </c>
      <c r="Q16" t="s">
        <v>101</v>
      </c>
      <c r="R16" t="s">
        <v>102</v>
      </c>
      <c r="S16" t="s">
        <v>103</v>
      </c>
      <c r="T16" t="s">
        <v>105</v>
      </c>
      <c r="U16" t="s">
        <v>104</v>
      </c>
    </row>
    <row r="17" spans="1:26" hidden="1" x14ac:dyDescent="0.25">
      <c r="A17" t="s">
        <v>1</v>
      </c>
      <c r="B17">
        <v>2011</v>
      </c>
      <c r="C17">
        <v>5.8180000000000003E-3</v>
      </c>
      <c r="D17">
        <v>1.36857E-2</v>
      </c>
      <c r="E17">
        <v>5.0169999999999998E-3</v>
      </c>
      <c r="F17">
        <v>1.4007800000000001E-2</v>
      </c>
      <c r="G17">
        <v>1.1029E-3</v>
      </c>
      <c r="I17">
        <v>2014</v>
      </c>
      <c r="J17">
        <v>7.2062000000000003E-3</v>
      </c>
      <c r="K17">
        <v>1.5059700000000001E-2</v>
      </c>
      <c r="L17">
        <v>5.4809000000000004E-3</v>
      </c>
      <c r="M17">
        <v>1.1920200000000001E-2</v>
      </c>
      <c r="N17">
        <v>1.6773999999999999E-3</v>
      </c>
      <c r="P17" t="s">
        <v>83</v>
      </c>
      <c r="Q17">
        <v>1.3882E-3</v>
      </c>
      <c r="R17">
        <v>1.374E-3</v>
      </c>
      <c r="S17">
        <v>4.639E-4</v>
      </c>
      <c r="T17">
        <v>-2.0877000000000001E-3</v>
      </c>
      <c r="U17">
        <v>5.7450000000000003E-4</v>
      </c>
    </row>
    <row r="18" spans="1:26" hidden="1" x14ac:dyDescent="0.25">
      <c r="A18" t="s">
        <v>2</v>
      </c>
      <c r="B18">
        <v>2011</v>
      </c>
      <c r="C18">
        <v>6.59E-2</v>
      </c>
      <c r="D18">
        <v>6.0393700000000002E-2</v>
      </c>
      <c r="E18">
        <v>5.3233200000000001E-2</v>
      </c>
      <c r="F18">
        <v>2.1429400000000001E-2</v>
      </c>
      <c r="G18">
        <v>5.2985000000000003E-3</v>
      </c>
      <c r="I18">
        <v>2014</v>
      </c>
      <c r="J18">
        <v>5.0262899999999999E-2</v>
      </c>
      <c r="K18">
        <v>3.91489E-2</v>
      </c>
      <c r="L18">
        <v>3.4010699999999998E-2</v>
      </c>
      <c r="M18">
        <v>1.91138E-2</v>
      </c>
      <c r="N18">
        <v>9.1059000000000001E-3</v>
      </c>
      <c r="P18" t="s">
        <v>83</v>
      </c>
      <c r="Q18">
        <v>-1.56372E-2</v>
      </c>
      <c r="R18">
        <v>-2.1244800000000001E-2</v>
      </c>
      <c r="S18">
        <v>-1.92225E-2</v>
      </c>
      <c r="T18">
        <v>-2.3156000000000001E-3</v>
      </c>
      <c r="U18">
        <v>3.8073999999999998E-3</v>
      </c>
    </row>
    <row r="19" spans="1:26" hidden="1" x14ac:dyDescent="0.25">
      <c r="A19" t="s">
        <v>114</v>
      </c>
      <c r="B19">
        <v>2011</v>
      </c>
      <c r="C19">
        <v>0.2269217</v>
      </c>
      <c r="D19">
        <v>0.38152269999999999</v>
      </c>
      <c r="E19">
        <v>0.27667849999999999</v>
      </c>
      <c r="F19">
        <v>0.3233857</v>
      </c>
      <c r="G19">
        <v>6.9631100000000001E-2</v>
      </c>
      <c r="I19">
        <v>2014</v>
      </c>
      <c r="J19">
        <v>0.16633590000000001</v>
      </c>
      <c r="K19">
        <v>0.29542020000000002</v>
      </c>
      <c r="L19">
        <v>0.18032790000000001</v>
      </c>
      <c r="M19">
        <v>0.21882270000000001</v>
      </c>
      <c r="N19">
        <v>4.7403000000000001E-2</v>
      </c>
      <c r="P19" t="s">
        <v>83</v>
      </c>
      <c r="Q19">
        <v>-6.0585899999999998E-2</v>
      </c>
      <c r="R19">
        <v>-8.6102399999999996E-2</v>
      </c>
      <c r="S19">
        <v>-9.6350699999999997E-2</v>
      </c>
      <c r="T19">
        <v>-0.104563</v>
      </c>
      <c r="U19">
        <v>-2.2228100000000001E-2</v>
      </c>
    </row>
    <row r="20" spans="1:26" hidden="1" x14ac:dyDescent="0.25">
      <c r="A20" t="s">
        <v>4</v>
      </c>
      <c r="B20">
        <v>2011</v>
      </c>
      <c r="C20">
        <v>0.44401940000000001</v>
      </c>
      <c r="D20">
        <v>0.46952189999999999</v>
      </c>
      <c r="E20">
        <v>0.44803140000000002</v>
      </c>
      <c r="F20">
        <v>0.30429230000000002</v>
      </c>
      <c r="G20">
        <v>9.8241999999999996E-2</v>
      </c>
      <c r="I20">
        <v>2014</v>
      </c>
      <c r="J20">
        <v>0.3268701</v>
      </c>
      <c r="K20">
        <v>0.33588800000000002</v>
      </c>
      <c r="L20">
        <v>0.28931220000000002</v>
      </c>
      <c r="M20">
        <v>0.1888406</v>
      </c>
      <c r="N20">
        <v>0.1044837</v>
      </c>
      <c r="P20" t="s">
        <v>83</v>
      </c>
      <c r="Q20">
        <v>-0.1171492</v>
      </c>
      <c r="R20">
        <v>-0.1336339</v>
      </c>
      <c r="S20">
        <v>-0.1587192</v>
      </c>
      <c r="T20">
        <v>-0.11545179999999999</v>
      </c>
      <c r="U20">
        <v>6.2417000000000002E-3</v>
      </c>
    </row>
    <row r="21" spans="1:26" hidden="1" x14ac:dyDescent="0.25"/>
    <row r="22" spans="1:26" hidden="1" x14ac:dyDescent="0.25"/>
    <row r="23" spans="1:26" hidden="1" x14ac:dyDescent="0.25">
      <c r="A23" t="s">
        <v>0</v>
      </c>
      <c r="B23" t="s">
        <v>86</v>
      </c>
      <c r="C23" t="s">
        <v>87</v>
      </c>
      <c r="D23" t="s">
        <v>88</v>
      </c>
      <c r="E23" t="s">
        <v>89</v>
      </c>
      <c r="F23" t="s">
        <v>90</v>
      </c>
      <c r="G23" t="s">
        <v>72</v>
      </c>
      <c r="H23" t="s">
        <v>73</v>
      </c>
      <c r="I23" t="s">
        <v>91</v>
      </c>
      <c r="J23" t="s">
        <v>92</v>
      </c>
      <c r="K23" t="s">
        <v>93</v>
      </c>
      <c r="L23" t="s">
        <v>94</v>
      </c>
      <c r="M23" t="s">
        <v>95</v>
      </c>
      <c r="N23" t="s">
        <v>74</v>
      </c>
      <c r="O23" t="s">
        <v>75</v>
      </c>
      <c r="P23" t="s">
        <v>96</v>
      </c>
      <c r="Q23" t="s">
        <v>97</v>
      </c>
      <c r="R23" t="s">
        <v>98</v>
      </c>
      <c r="S23" t="s">
        <v>99</v>
      </c>
      <c r="T23" t="s">
        <v>100</v>
      </c>
      <c r="U23" t="s">
        <v>81</v>
      </c>
      <c r="V23" t="s">
        <v>82</v>
      </c>
    </row>
    <row r="24" spans="1:26" hidden="1" x14ac:dyDescent="0.25">
      <c r="A24" t="s">
        <v>1</v>
      </c>
      <c r="B24">
        <v>5.8180000000000003E-3</v>
      </c>
      <c r="C24">
        <v>1.36857E-2</v>
      </c>
      <c r="D24">
        <v>5.0169999999999998E-3</v>
      </c>
      <c r="E24">
        <v>1.4007800000000001E-2</v>
      </c>
      <c r="F24">
        <v>1.1029E-3</v>
      </c>
      <c r="G24">
        <v>3.2717400000000001E-2</v>
      </c>
      <c r="H24">
        <v>2.08303E-2</v>
      </c>
      <c r="I24">
        <v>7.2062000000000003E-3</v>
      </c>
      <c r="J24">
        <v>1.5059700000000001E-2</v>
      </c>
      <c r="K24">
        <v>5.4809000000000004E-3</v>
      </c>
      <c r="L24">
        <v>1.1920200000000001E-2</v>
      </c>
      <c r="M24">
        <v>1.6773999999999999E-3</v>
      </c>
      <c r="N24">
        <v>2.3206999999999998E-2</v>
      </c>
      <c r="O24">
        <v>1.68495E-2</v>
      </c>
      <c r="P24">
        <v>1.3882E-3</v>
      </c>
      <c r="Q24">
        <v>1.374E-3</v>
      </c>
      <c r="R24">
        <v>4.639E-4</v>
      </c>
      <c r="S24">
        <v>-2.0877000000000001E-3</v>
      </c>
      <c r="T24">
        <v>5.7450000000000003E-4</v>
      </c>
      <c r="U24">
        <v>-9.5104999999999999E-3</v>
      </c>
      <c r="V24">
        <v>-3.9808999999999999E-3</v>
      </c>
    </row>
    <row r="25" spans="1:26" hidden="1" x14ac:dyDescent="0.25">
      <c r="A25" t="s">
        <v>2</v>
      </c>
      <c r="B25">
        <v>6.59E-2</v>
      </c>
      <c r="C25">
        <v>6.0393700000000002E-2</v>
      </c>
      <c r="D25">
        <v>5.3233200000000001E-2</v>
      </c>
      <c r="E25">
        <v>2.1429400000000001E-2</v>
      </c>
      <c r="F25">
        <v>5.2985000000000003E-3</v>
      </c>
      <c r="G25">
        <v>0.1720894</v>
      </c>
      <c r="H25">
        <v>8.53183E-2</v>
      </c>
      <c r="I25">
        <v>5.0262899999999999E-2</v>
      </c>
      <c r="J25">
        <v>3.91489E-2</v>
      </c>
      <c r="K25">
        <v>3.4010699999999998E-2</v>
      </c>
      <c r="L25">
        <v>1.91138E-2</v>
      </c>
      <c r="M25">
        <v>9.1059000000000001E-3</v>
      </c>
      <c r="N25">
        <v>0.11268300000000001</v>
      </c>
      <c r="O25">
        <v>8.1460400000000002E-2</v>
      </c>
      <c r="P25">
        <v>-1.56372E-2</v>
      </c>
      <c r="Q25">
        <v>-2.1244800000000001E-2</v>
      </c>
      <c r="R25">
        <v>-1.92225E-2</v>
      </c>
      <c r="S25">
        <v>-2.3156000000000001E-3</v>
      </c>
      <c r="T25">
        <v>3.8073999999999998E-3</v>
      </c>
      <c r="U25">
        <v>-5.9406399999999998E-2</v>
      </c>
      <c r="V25">
        <v>-3.8579E-3</v>
      </c>
    </row>
    <row r="26" spans="1:26" hidden="1" x14ac:dyDescent="0.25">
      <c r="A26" t="s">
        <v>114</v>
      </c>
      <c r="B26">
        <v>0.2269217</v>
      </c>
      <c r="C26">
        <v>0.38152269999999999</v>
      </c>
      <c r="D26">
        <v>0.27667849999999999</v>
      </c>
      <c r="E26">
        <v>0.3233857</v>
      </c>
      <c r="F26">
        <v>6.9631100000000001E-2</v>
      </c>
      <c r="G26">
        <v>0.51871299999999998</v>
      </c>
      <c r="H26">
        <v>0.1980527</v>
      </c>
      <c r="I26">
        <v>0.16633590000000001</v>
      </c>
      <c r="J26">
        <v>0.29542020000000002</v>
      </c>
      <c r="K26">
        <v>0.18032790000000001</v>
      </c>
      <c r="L26">
        <v>0.21882270000000001</v>
      </c>
      <c r="M26">
        <v>4.7403000000000001E-2</v>
      </c>
      <c r="N26">
        <v>0.40627649999999998</v>
      </c>
      <c r="O26">
        <v>0.17655129999999999</v>
      </c>
      <c r="P26">
        <v>-6.0585899999999998E-2</v>
      </c>
      <c r="Q26">
        <v>-8.6102399999999996E-2</v>
      </c>
      <c r="R26">
        <v>-9.6350699999999997E-2</v>
      </c>
      <c r="S26">
        <v>-0.104563</v>
      </c>
      <c r="T26">
        <v>-2.2228100000000001E-2</v>
      </c>
      <c r="U26">
        <v>-0.11243649999999999</v>
      </c>
      <c r="V26">
        <v>-2.15014E-2</v>
      </c>
    </row>
    <row r="27" spans="1:26" hidden="1" x14ac:dyDescent="0.25">
      <c r="A27" t="s">
        <v>4</v>
      </c>
      <c r="B27">
        <v>0.44401940000000001</v>
      </c>
      <c r="C27">
        <v>0.46952189999999999</v>
      </c>
      <c r="D27">
        <v>0.44803140000000002</v>
      </c>
      <c r="E27">
        <v>0.30429230000000002</v>
      </c>
      <c r="F27">
        <v>9.8241999999999996E-2</v>
      </c>
      <c r="G27">
        <v>0.69361589999999995</v>
      </c>
      <c r="H27">
        <v>0.1349206</v>
      </c>
      <c r="I27">
        <v>0.3268701</v>
      </c>
      <c r="J27">
        <v>0.33588800000000002</v>
      </c>
      <c r="K27">
        <v>0.28931220000000002</v>
      </c>
      <c r="L27">
        <v>0.1888406</v>
      </c>
      <c r="M27">
        <v>0.1044837</v>
      </c>
      <c r="N27">
        <v>0.57003320000000002</v>
      </c>
      <c r="O27">
        <v>0.1020725</v>
      </c>
      <c r="P27">
        <v>-0.1171492</v>
      </c>
      <c r="Q27">
        <v>-0.1336339</v>
      </c>
      <c r="R27">
        <v>-0.1587192</v>
      </c>
      <c r="S27">
        <v>-0.11545179999999999</v>
      </c>
      <c r="T27">
        <v>6.2417000000000002E-3</v>
      </c>
      <c r="U27">
        <v>-0.1235827</v>
      </c>
      <c r="V27">
        <v>-3.2848200000000001E-2</v>
      </c>
    </row>
    <row r="28" spans="1:26" hidden="1" x14ac:dyDescent="0.25"/>
    <row r="29" spans="1:26" hidden="1" x14ac:dyDescent="0.25">
      <c r="B29" s="1"/>
    </row>
    <row r="30" spans="1:26" ht="21" hidden="1" x14ac:dyDescent="0.35">
      <c r="D30" s="11"/>
    </row>
    <row r="31" spans="1:26" ht="18.75" hidden="1" x14ac:dyDescent="0.3">
      <c r="A31" s="9"/>
      <c r="B31" s="9"/>
      <c r="C31" s="9"/>
      <c r="E31" s="10"/>
      <c r="F31" s="10"/>
      <c r="G31" s="10"/>
      <c r="H31" s="10"/>
      <c r="I31" s="10"/>
      <c r="J31" s="10"/>
      <c r="K31" s="10"/>
      <c r="L31" s="10"/>
      <c r="M31" s="10"/>
      <c r="N31" s="10"/>
      <c r="O31" s="10"/>
      <c r="P31" s="10"/>
      <c r="Q31" s="10"/>
      <c r="R31" s="10"/>
      <c r="S31" s="10"/>
      <c r="T31" s="10"/>
      <c r="U31" s="10"/>
      <c r="V31" s="10"/>
      <c r="W31" s="9"/>
      <c r="X31" s="9"/>
      <c r="Y31" s="2"/>
      <c r="Z31" s="2"/>
    </row>
    <row r="32" spans="1:26" ht="18.75" hidden="1" x14ac:dyDescent="0.3">
      <c r="A32" s="9"/>
      <c r="B32" s="9"/>
      <c r="C32" s="9"/>
      <c r="D32" s="9"/>
      <c r="E32" s="10"/>
      <c r="F32" s="10"/>
      <c r="G32" s="10"/>
      <c r="H32" s="10"/>
      <c r="I32" s="10"/>
      <c r="J32" s="10"/>
      <c r="K32" s="10"/>
      <c r="L32" s="10"/>
      <c r="M32" s="10"/>
      <c r="N32" s="10"/>
      <c r="O32" s="10"/>
      <c r="P32" s="10"/>
      <c r="Q32" s="10"/>
      <c r="R32" s="10"/>
      <c r="S32" s="10"/>
      <c r="T32" s="10"/>
      <c r="U32" s="10"/>
      <c r="V32" s="10"/>
      <c r="W32" s="9"/>
      <c r="X32" s="9"/>
      <c r="Y32" s="2"/>
      <c r="Z32" s="2"/>
    </row>
    <row r="33" spans="1:26" ht="18.75" hidden="1" x14ac:dyDescent="0.3">
      <c r="A33" s="9"/>
      <c r="B33" s="9"/>
      <c r="C33" s="9"/>
      <c r="D33" s="9"/>
      <c r="E33" s="10"/>
      <c r="F33" s="10"/>
      <c r="G33" s="10"/>
      <c r="H33" s="10"/>
      <c r="I33" s="10"/>
      <c r="J33" s="10"/>
      <c r="K33" s="10"/>
      <c r="L33" s="10"/>
      <c r="M33" s="10"/>
      <c r="N33" s="10"/>
      <c r="O33" s="10"/>
      <c r="P33" s="10"/>
      <c r="Q33" s="10"/>
      <c r="R33" s="10"/>
      <c r="S33" s="10"/>
      <c r="T33" s="10"/>
      <c r="U33" s="10"/>
      <c r="V33" s="10"/>
      <c r="W33" s="9"/>
      <c r="X33" s="9"/>
      <c r="Y33" s="2"/>
      <c r="Z33" s="2"/>
    </row>
    <row r="34" spans="1:26" ht="18.75" hidden="1" x14ac:dyDescent="0.3">
      <c r="A34" s="9"/>
      <c r="B34" s="9"/>
      <c r="C34" s="9"/>
      <c r="D34" s="9"/>
      <c r="E34" s="10"/>
      <c r="F34" s="10"/>
      <c r="G34" s="10"/>
      <c r="H34" s="10"/>
      <c r="I34" s="10"/>
      <c r="J34" s="10"/>
      <c r="K34" s="10"/>
      <c r="L34" s="10"/>
      <c r="M34" s="10"/>
      <c r="N34" s="10"/>
      <c r="O34" s="10"/>
      <c r="P34" s="10"/>
      <c r="Q34" s="10"/>
      <c r="R34" s="10"/>
      <c r="S34" s="10"/>
      <c r="T34" s="10"/>
      <c r="U34" s="10"/>
      <c r="V34" s="10"/>
      <c r="W34" s="9"/>
      <c r="X34" s="9"/>
      <c r="Y34" s="2"/>
      <c r="Z34" s="2"/>
    </row>
    <row r="35" spans="1:26" ht="18.75" hidden="1" x14ac:dyDescent="0.3">
      <c r="A35" s="9"/>
      <c r="B35" s="9"/>
      <c r="C35" s="9"/>
      <c r="D35" s="9"/>
      <c r="E35" s="10"/>
      <c r="F35" s="10"/>
      <c r="G35" s="10"/>
      <c r="H35" s="10"/>
      <c r="I35" s="10"/>
      <c r="J35" s="10"/>
      <c r="K35" s="10"/>
      <c r="L35" s="10"/>
      <c r="M35" s="10"/>
      <c r="N35" s="10"/>
      <c r="O35" s="10"/>
      <c r="P35" s="10"/>
      <c r="Q35" s="10"/>
      <c r="R35" s="10"/>
      <c r="S35" s="10"/>
      <c r="T35" s="10"/>
      <c r="U35" s="10"/>
      <c r="V35" s="10"/>
      <c r="W35" s="9"/>
      <c r="X35" s="9"/>
      <c r="Y35" s="2"/>
      <c r="Z35" s="2"/>
    </row>
    <row r="36" spans="1:26" ht="18.75" hidden="1" x14ac:dyDescent="0.3">
      <c r="A36" s="9"/>
      <c r="B36" s="9"/>
      <c r="C36" s="9"/>
      <c r="D36" s="9"/>
      <c r="E36" s="10"/>
      <c r="F36" s="10"/>
      <c r="G36" s="10"/>
      <c r="H36" s="10"/>
      <c r="I36" s="10"/>
      <c r="J36" s="10"/>
      <c r="K36" s="10"/>
      <c r="L36" s="10"/>
      <c r="M36" s="10"/>
      <c r="N36" s="10"/>
      <c r="O36" s="10"/>
      <c r="P36" s="10"/>
      <c r="Q36" s="10"/>
      <c r="R36" s="10"/>
      <c r="S36" s="10"/>
      <c r="T36" s="10"/>
      <c r="U36" s="10"/>
      <c r="V36" s="10"/>
      <c r="W36" s="9"/>
      <c r="X36" s="9"/>
      <c r="Y36" s="2"/>
      <c r="Z36" s="2"/>
    </row>
    <row r="37" spans="1:26" ht="18.75" hidden="1" x14ac:dyDescent="0.3">
      <c r="A37" s="9"/>
      <c r="B37" s="9"/>
      <c r="C37" s="9"/>
      <c r="D37" s="9"/>
      <c r="E37" s="10"/>
      <c r="F37" s="10"/>
      <c r="G37" s="10"/>
      <c r="H37" s="10"/>
      <c r="I37" s="10"/>
      <c r="J37" s="10"/>
      <c r="K37" s="10"/>
      <c r="L37" s="10"/>
      <c r="M37" s="10"/>
      <c r="N37" s="10"/>
      <c r="O37" s="10"/>
      <c r="P37" s="10"/>
      <c r="Q37" s="10"/>
      <c r="R37" s="10"/>
      <c r="S37" s="10"/>
      <c r="T37" s="10"/>
      <c r="U37" s="10"/>
      <c r="V37" s="10"/>
      <c r="W37" s="9"/>
      <c r="X37" s="9"/>
      <c r="Y37" s="2"/>
      <c r="Z37" s="2"/>
    </row>
    <row r="38" spans="1:26" ht="18.75" hidden="1" x14ac:dyDescent="0.3">
      <c r="A38" s="9"/>
      <c r="B38" s="9"/>
      <c r="C38" s="9"/>
      <c r="D38" s="9"/>
      <c r="E38" s="10"/>
      <c r="F38" s="10"/>
      <c r="G38" s="10"/>
      <c r="H38" s="10"/>
      <c r="I38" s="10"/>
      <c r="J38" s="10"/>
      <c r="K38" s="10"/>
      <c r="L38" s="10"/>
      <c r="M38" s="10"/>
      <c r="N38" s="10"/>
      <c r="O38" s="10"/>
      <c r="P38" s="10"/>
      <c r="Q38" s="10"/>
      <c r="R38" s="10"/>
      <c r="S38" s="10"/>
      <c r="T38" s="10"/>
      <c r="U38" s="10"/>
      <c r="V38" s="10"/>
      <c r="W38" s="9"/>
      <c r="X38" s="9"/>
      <c r="Y38" s="2"/>
      <c r="Z38" s="2"/>
    </row>
    <row r="39" spans="1:26" ht="18.75" hidden="1" x14ac:dyDescent="0.3">
      <c r="A39" s="9"/>
      <c r="B39" s="9"/>
      <c r="C39" s="9"/>
      <c r="D39" s="9"/>
      <c r="E39" s="10"/>
      <c r="F39" s="10"/>
      <c r="G39" s="10"/>
      <c r="H39" s="10"/>
      <c r="I39" s="10"/>
      <c r="J39" s="10"/>
      <c r="K39" s="10"/>
      <c r="L39" s="10"/>
      <c r="M39" s="10"/>
      <c r="N39" s="10"/>
      <c r="O39" s="10"/>
      <c r="P39" s="10"/>
      <c r="Q39" s="10"/>
      <c r="R39" s="10"/>
      <c r="S39" s="10"/>
      <c r="T39" s="10"/>
      <c r="U39" s="10"/>
      <c r="V39" s="10"/>
      <c r="W39" s="9"/>
      <c r="X39" s="9"/>
      <c r="Y39" s="2"/>
      <c r="Z39" s="2"/>
    </row>
    <row r="40" spans="1:26" ht="18.75" hidden="1" x14ac:dyDescent="0.3">
      <c r="A40" s="9"/>
      <c r="B40" s="9"/>
      <c r="C40" s="9"/>
      <c r="D40" s="9"/>
      <c r="E40" s="10"/>
      <c r="F40" s="10"/>
      <c r="G40" s="10"/>
      <c r="H40" s="10"/>
      <c r="I40" s="10"/>
      <c r="J40" s="10"/>
      <c r="K40" s="10"/>
      <c r="L40" s="10"/>
      <c r="M40" s="10"/>
      <c r="N40" s="10"/>
      <c r="O40" s="10"/>
      <c r="P40" s="10"/>
      <c r="Q40" s="10"/>
      <c r="R40" s="10"/>
      <c r="S40" s="10"/>
      <c r="T40" s="10"/>
      <c r="U40" s="10"/>
      <c r="V40" s="10"/>
      <c r="W40" s="9"/>
      <c r="X40" s="9"/>
      <c r="Y40" s="2"/>
      <c r="Z40" s="2"/>
    </row>
    <row r="41" spans="1:26" ht="18.75" hidden="1" x14ac:dyDescent="0.3">
      <c r="A41" s="9"/>
      <c r="B41" s="9"/>
      <c r="C41" s="9"/>
      <c r="D41" s="9"/>
      <c r="E41" s="10"/>
      <c r="F41" s="10"/>
      <c r="G41" s="10"/>
      <c r="H41" s="10"/>
      <c r="I41" s="10"/>
      <c r="J41" s="10"/>
      <c r="K41" s="10"/>
      <c r="L41" s="10"/>
      <c r="M41" s="10"/>
      <c r="N41" s="10"/>
      <c r="O41" s="10"/>
      <c r="P41" s="10"/>
      <c r="Q41" s="10"/>
      <c r="R41" s="10"/>
      <c r="S41" s="10"/>
      <c r="T41" s="10"/>
      <c r="U41" s="10"/>
      <c r="V41" s="10"/>
      <c r="W41" s="9"/>
      <c r="X41" s="9"/>
      <c r="Y41" s="2"/>
      <c r="Z41" s="2"/>
    </row>
    <row r="42" spans="1:26" ht="18.75" hidden="1" x14ac:dyDescent="0.3">
      <c r="A42" s="9"/>
      <c r="B42" s="9"/>
      <c r="C42" s="9"/>
      <c r="D42" s="9"/>
      <c r="E42" s="10"/>
      <c r="F42" s="10"/>
      <c r="G42" s="10"/>
      <c r="H42" s="10"/>
      <c r="I42" s="10"/>
      <c r="J42" s="10"/>
      <c r="K42" s="10"/>
      <c r="L42" s="10"/>
      <c r="M42" s="10"/>
      <c r="N42" s="10"/>
      <c r="O42" s="10"/>
      <c r="P42" s="10"/>
      <c r="Q42" s="10"/>
      <c r="R42" s="10"/>
      <c r="S42" s="10"/>
      <c r="T42" s="10"/>
      <c r="U42" s="10"/>
      <c r="V42" s="10"/>
      <c r="W42" s="9"/>
      <c r="X42" s="9"/>
      <c r="Y42" s="2"/>
      <c r="Z42" s="2"/>
    </row>
    <row r="43" spans="1:26" ht="18.75" hidden="1" x14ac:dyDescent="0.3">
      <c r="A43" s="9"/>
      <c r="B43" s="9"/>
      <c r="C43" s="9"/>
      <c r="D43" s="9"/>
      <c r="E43" s="10"/>
      <c r="F43" s="10"/>
      <c r="G43" s="10"/>
      <c r="H43" s="10"/>
      <c r="I43" s="10"/>
      <c r="J43" s="10"/>
      <c r="K43" s="10"/>
      <c r="L43" s="10"/>
      <c r="M43" s="10"/>
      <c r="N43" s="10"/>
      <c r="O43" s="10"/>
      <c r="P43" s="10"/>
      <c r="Q43" s="10"/>
      <c r="R43" s="10"/>
      <c r="S43" s="10"/>
      <c r="T43" s="10"/>
      <c r="U43" s="10"/>
      <c r="V43" s="10"/>
      <c r="W43" s="9"/>
      <c r="X43" s="9"/>
      <c r="Y43" s="2"/>
      <c r="Z43" s="2"/>
    </row>
    <row r="44" spans="1:26" ht="18.75" hidden="1" x14ac:dyDescent="0.3">
      <c r="A44" s="9"/>
      <c r="B44" s="9"/>
      <c r="C44" s="9"/>
      <c r="D44" s="9"/>
      <c r="E44" s="10"/>
      <c r="F44" s="10"/>
      <c r="G44" s="10"/>
      <c r="H44" s="10"/>
      <c r="I44" s="10"/>
      <c r="J44" s="10"/>
      <c r="K44" s="10"/>
      <c r="L44" s="10"/>
      <c r="M44" s="10"/>
      <c r="N44" s="10"/>
      <c r="O44" s="10"/>
      <c r="P44" s="10"/>
      <c r="Q44" s="10"/>
      <c r="R44" s="10"/>
      <c r="S44" s="10"/>
      <c r="T44" s="10"/>
      <c r="U44" s="10"/>
      <c r="V44" s="10"/>
      <c r="W44" s="9"/>
      <c r="X44" s="9"/>
      <c r="Y44" s="2"/>
      <c r="Z44" s="2"/>
    </row>
    <row r="45" spans="1:26" ht="18.75" hidden="1" x14ac:dyDescent="0.3">
      <c r="A45" s="9"/>
      <c r="B45" s="9"/>
      <c r="C45" s="9"/>
      <c r="D45" s="9"/>
      <c r="E45" s="10"/>
      <c r="F45" s="10"/>
      <c r="G45" s="10"/>
      <c r="H45" s="10"/>
      <c r="I45" s="10"/>
      <c r="J45" s="10"/>
      <c r="K45" s="10"/>
      <c r="L45" s="10"/>
      <c r="M45" s="10"/>
      <c r="N45" s="10"/>
      <c r="O45" s="10"/>
      <c r="P45" s="10"/>
      <c r="Q45" s="10"/>
      <c r="R45" s="10"/>
      <c r="S45" s="10"/>
      <c r="T45" s="10"/>
      <c r="U45" s="10"/>
      <c r="V45" s="10"/>
      <c r="W45" s="9"/>
      <c r="X45" s="9"/>
      <c r="Y45" s="2"/>
      <c r="Z45" s="2"/>
    </row>
    <row r="46" spans="1:26" ht="18.75" hidden="1" x14ac:dyDescent="0.3">
      <c r="A46" s="9"/>
      <c r="B46" s="9"/>
      <c r="C46" s="9"/>
      <c r="D46" s="9"/>
      <c r="E46" s="10"/>
      <c r="F46" s="10"/>
      <c r="G46" s="10"/>
      <c r="H46" s="10"/>
      <c r="I46" s="10"/>
      <c r="J46" s="10"/>
      <c r="K46" s="10"/>
      <c r="L46" s="10"/>
      <c r="M46" s="10"/>
      <c r="N46" s="10"/>
      <c r="O46" s="10"/>
      <c r="P46" s="10"/>
      <c r="Q46" s="10"/>
      <c r="R46" s="10"/>
      <c r="S46" s="10"/>
      <c r="T46" s="10"/>
      <c r="U46" s="10"/>
      <c r="V46" s="10"/>
      <c r="W46" s="9"/>
      <c r="X46" s="9"/>
      <c r="Y46" s="2"/>
      <c r="Z46" s="2"/>
    </row>
    <row r="47" spans="1:26" ht="18.75" hidden="1" x14ac:dyDescent="0.3">
      <c r="A47" s="9"/>
      <c r="B47" s="9"/>
      <c r="C47" s="9"/>
      <c r="D47" s="9"/>
      <c r="E47" s="10"/>
      <c r="F47" s="10"/>
      <c r="G47" s="10"/>
      <c r="H47" s="10"/>
      <c r="I47" s="10"/>
      <c r="J47" s="10"/>
      <c r="K47" s="10"/>
      <c r="L47" s="10"/>
      <c r="M47" s="10"/>
      <c r="N47" s="10"/>
      <c r="O47" s="10"/>
      <c r="P47" s="10"/>
      <c r="Q47" s="10"/>
      <c r="R47" s="10"/>
      <c r="S47" s="10"/>
      <c r="T47" s="10"/>
      <c r="U47" s="10"/>
      <c r="V47" s="10"/>
      <c r="W47" s="9"/>
      <c r="X47" s="9"/>
      <c r="Y47" s="2"/>
      <c r="Z47" s="2"/>
    </row>
    <row r="48" spans="1:26" ht="18.75" x14ac:dyDescent="0.3">
      <c r="A48" s="9"/>
      <c r="B48" s="9"/>
      <c r="C48" s="9"/>
      <c r="D48" s="9"/>
      <c r="E48" s="10"/>
      <c r="F48" s="10"/>
      <c r="G48" s="10"/>
      <c r="H48" s="10"/>
      <c r="I48" s="10"/>
      <c r="J48" s="10"/>
      <c r="K48" s="10"/>
      <c r="L48" s="10"/>
      <c r="M48" s="10"/>
      <c r="N48" s="10"/>
      <c r="O48" s="10"/>
      <c r="P48" s="10"/>
      <c r="Q48" s="10"/>
      <c r="R48" s="10"/>
      <c r="S48" s="10"/>
      <c r="T48" s="10"/>
      <c r="U48" s="10"/>
      <c r="V48" s="10"/>
      <c r="W48" s="9"/>
      <c r="X48" s="9"/>
      <c r="Y48" s="2"/>
      <c r="Z48" s="2"/>
    </row>
    <row r="49" spans="1:26" ht="18.75" x14ac:dyDescent="0.3">
      <c r="A49" s="1">
        <v>2014</v>
      </c>
      <c r="B49" s="1" t="s">
        <v>114</v>
      </c>
      <c r="C49" s="1" t="s">
        <v>2</v>
      </c>
      <c r="D49" s="1" t="s">
        <v>4</v>
      </c>
      <c r="E49" s="1" t="s">
        <v>1</v>
      </c>
      <c r="G49" s="10"/>
      <c r="H49" s="10"/>
      <c r="I49" s="10"/>
      <c r="J49" s="10"/>
      <c r="K49" s="10"/>
      <c r="L49" s="10"/>
      <c r="M49" s="10"/>
      <c r="N49" s="10"/>
      <c r="O49" s="10"/>
      <c r="P49" s="10"/>
      <c r="Q49" s="10"/>
      <c r="R49" s="10"/>
      <c r="S49" s="10"/>
      <c r="T49" s="10"/>
      <c r="U49" s="10"/>
      <c r="V49" s="10"/>
      <c r="W49" s="9"/>
      <c r="X49" s="9"/>
      <c r="Y49" s="2"/>
      <c r="Z49" s="2"/>
    </row>
    <row r="50" spans="1:26" x14ac:dyDescent="0.25">
      <c r="A50" t="s">
        <v>101</v>
      </c>
      <c r="B50">
        <v>16.633590000000002</v>
      </c>
      <c r="C50">
        <v>5.0262899999999995</v>
      </c>
      <c r="D50">
        <v>32.687010000000001</v>
      </c>
      <c r="E50">
        <v>0.72062000000000004</v>
      </c>
      <c r="F50" s="9"/>
      <c r="G50" s="9"/>
      <c r="H50" s="9"/>
      <c r="I50" s="9"/>
      <c r="J50" s="9"/>
      <c r="K50" s="9"/>
      <c r="L50" s="9"/>
      <c r="M50" s="9"/>
      <c r="N50" s="9"/>
      <c r="O50" s="9"/>
      <c r="P50" s="9"/>
      <c r="Q50" s="9"/>
      <c r="R50" s="9"/>
      <c r="S50" s="9"/>
      <c r="T50" s="9"/>
      <c r="U50" s="9"/>
      <c r="V50" s="9"/>
      <c r="W50" s="9"/>
      <c r="X50" s="9"/>
      <c r="Y50" s="2"/>
      <c r="Z50" s="2"/>
    </row>
    <row r="51" spans="1:26" x14ac:dyDescent="0.25">
      <c r="A51" t="s">
        <v>102</v>
      </c>
      <c r="B51">
        <v>29.542020000000001</v>
      </c>
      <c r="C51">
        <v>3.9148900000000002</v>
      </c>
      <c r="D51">
        <v>33.588799999999999</v>
      </c>
      <c r="E51">
        <v>1.50597</v>
      </c>
      <c r="F51" s="9"/>
      <c r="G51" s="9"/>
      <c r="H51" s="9"/>
      <c r="I51" s="9"/>
      <c r="J51" s="9"/>
      <c r="K51" s="9"/>
      <c r="L51" s="9"/>
      <c r="M51" s="9"/>
      <c r="N51" s="9"/>
      <c r="O51" s="9"/>
      <c r="P51" s="9"/>
      <c r="Q51" s="9"/>
      <c r="R51" s="9"/>
      <c r="S51" s="9"/>
      <c r="T51" s="9"/>
      <c r="U51" s="9"/>
      <c r="V51" s="9"/>
      <c r="W51" s="9"/>
      <c r="X51" s="9"/>
      <c r="Y51" s="2"/>
      <c r="Z51" s="2"/>
    </row>
    <row r="52" spans="1:26" x14ac:dyDescent="0.25">
      <c r="A52" t="s">
        <v>103</v>
      </c>
      <c r="B52">
        <v>18.032790000000002</v>
      </c>
      <c r="C52">
        <v>3.4010699999999998</v>
      </c>
      <c r="D52">
        <v>28.931220000000003</v>
      </c>
      <c r="E52">
        <v>0.54809000000000008</v>
      </c>
      <c r="F52" s="9"/>
      <c r="G52" s="9"/>
      <c r="H52" s="9"/>
      <c r="I52" s="9"/>
      <c r="J52" s="9"/>
      <c r="K52" s="9"/>
      <c r="L52" s="9"/>
      <c r="M52" s="9"/>
      <c r="N52" s="9"/>
      <c r="O52" s="9"/>
      <c r="P52" s="9"/>
      <c r="Q52" s="9"/>
      <c r="R52" s="9"/>
      <c r="S52" s="9"/>
      <c r="T52" s="9"/>
      <c r="U52" s="9"/>
      <c r="V52" s="9"/>
      <c r="W52" s="9"/>
      <c r="X52" s="9"/>
      <c r="Y52" s="2"/>
      <c r="Z52" s="2"/>
    </row>
    <row r="53" spans="1:26" x14ac:dyDescent="0.25">
      <c r="A53" t="s">
        <v>105</v>
      </c>
      <c r="B53">
        <v>21.882270000000002</v>
      </c>
      <c r="C53">
        <v>1.9113800000000001</v>
      </c>
      <c r="D53">
        <v>18.884059999999998</v>
      </c>
      <c r="E53">
        <v>1.1920200000000001</v>
      </c>
      <c r="F53" s="9"/>
      <c r="G53" s="9"/>
      <c r="H53" s="9"/>
      <c r="I53" s="9"/>
      <c r="J53" s="9"/>
      <c r="K53" s="9"/>
      <c r="L53" s="9"/>
      <c r="M53" s="9"/>
      <c r="N53" s="9"/>
      <c r="O53" s="9"/>
      <c r="P53" s="9"/>
      <c r="Q53" s="9"/>
      <c r="R53" s="9"/>
      <c r="S53" s="9"/>
      <c r="T53" s="9"/>
      <c r="U53" s="9"/>
      <c r="V53" s="9"/>
      <c r="W53" s="9"/>
      <c r="X53" s="9"/>
      <c r="Y53" s="2"/>
      <c r="Z53" s="2"/>
    </row>
    <row r="54" spans="1:26" x14ac:dyDescent="0.25">
      <c r="A54" t="s">
        <v>104</v>
      </c>
      <c r="B54">
        <v>4.7403000000000004</v>
      </c>
      <c r="C54">
        <v>0.91059000000000001</v>
      </c>
      <c r="D54">
        <v>10.448370000000001</v>
      </c>
      <c r="E54">
        <v>0.16774</v>
      </c>
      <c r="F54" s="9"/>
      <c r="G54" s="9"/>
      <c r="H54" s="9"/>
      <c r="I54" s="9"/>
      <c r="J54" s="9"/>
      <c r="K54" s="9"/>
      <c r="L54" s="9"/>
      <c r="M54" s="9"/>
      <c r="N54" s="9"/>
      <c r="O54" s="9"/>
      <c r="P54" s="9"/>
      <c r="Q54" s="9"/>
      <c r="R54" s="9"/>
      <c r="S54" s="9"/>
      <c r="T54" s="9"/>
      <c r="U54" s="9"/>
      <c r="V54" s="9"/>
      <c r="W54" s="9"/>
      <c r="X54" s="9"/>
      <c r="Y54" s="2"/>
      <c r="Z54" s="2"/>
    </row>
    <row r="55" spans="1:26" x14ac:dyDescent="0.25">
      <c r="B55" s="2"/>
      <c r="C55" s="2"/>
      <c r="D55" s="2"/>
      <c r="E55" s="2"/>
      <c r="F55" s="2"/>
      <c r="G55" s="2"/>
      <c r="H55" s="2"/>
      <c r="I55" s="2"/>
      <c r="J55" s="2"/>
      <c r="K55" s="2"/>
      <c r="L55" s="2"/>
      <c r="M55" s="2"/>
      <c r="N55" s="2"/>
      <c r="O55" s="2"/>
      <c r="P55" s="2"/>
      <c r="Q55" s="2"/>
      <c r="R55" s="2"/>
      <c r="S55" s="2"/>
      <c r="T55" s="2"/>
      <c r="U55" s="2"/>
      <c r="V55" s="2"/>
      <c r="W55" s="2"/>
      <c r="X55" s="2"/>
      <c r="Y55" s="2"/>
      <c r="Z55" s="2"/>
    </row>
    <row r="56" spans="1:26" x14ac:dyDescent="0.25">
      <c r="B56" s="2"/>
      <c r="C56" s="2"/>
      <c r="D56" s="2"/>
      <c r="E56" s="2"/>
      <c r="F56" s="2"/>
      <c r="G56" s="2"/>
      <c r="H56" s="2"/>
      <c r="I56" s="2"/>
      <c r="J56" s="2"/>
      <c r="K56" s="2"/>
      <c r="L56" s="2"/>
      <c r="M56" s="2"/>
      <c r="N56" s="2"/>
      <c r="O56" s="2"/>
      <c r="P56" s="2"/>
      <c r="Q56" s="2"/>
      <c r="R56" s="2"/>
      <c r="S56" s="2"/>
      <c r="T56" s="2"/>
      <c r="U56" s="2"/>
      <c r="V56" s="2"/>
      <c r="W56" s="2"/>
      <c r="X56" s="2"/>
      <c r="Y56" s="2"/>
      <c r="Z56" s="2"/>
    </row>
    <row r="57" spans="1:26" x14ac:dyDescent="0.25">
      <c r="B57" s="2"/>
      <c r="C57" s="2"/>
      <c r="D57" s="2"/>
      <c r="E57" s="2"/>
      <c r="F57" s="2"/>
      <c r="G57" s="2"/>
      <c r="H57" s="2"/>
      <c r="I57" s="2"/>
      <c r="J57" s="2"/>
      <c r="K57" s="2"/>
      <c r="L57" s="2"/>
      <c r="M57" s="2"/>
      <c r="N57" s="2"/>
      <c r="O57" s="2"/>
      <c r="P57" s="2"/>
      <c r="Q57" s="2"/>
      <c r="R57" s="2"/>
      <c r="S57" s="2"/>
      <c r="T57" s="2"/>
      <c r="U57" s="2"/>
      <c r="V57" s="2"/>
      <c r="W57" s="2"/>
      <c r="X57" s="2"/>
      <c r="Y57" s="2"/>
      <c r="Z57" s="2"/>
    </row>
    <row r="58" spans="1:26" x14ac:dyDescent="0.25">
      <c r="B58" s="2"/>
      <c r="C58" s="2"/>
      <c r="D58" s="2"/>
      <c r="E58" s="2"/>
      <c r="F58" s="2"/>
      <c r="G58" s="2"/>
      <c r="H58" s="2"/>
      <c r="I58" s="2"/>
      <c r="J58" s="2"/>
      <c r="K58" s="2"/>
      <c r="L58" s="2"/>
      <c r="M58" s="2"/>
      <c r="N58" s="2"/>
      <c r="O58" s="2"/>
      <c r="P58" s="2"/>
      <c r="Q58" s="2"/>
      <c r="R58" s="2"/>
      <c r="S58" s="2"/>
      <c r="T58" s="2"/>
      <c r="U58" s="2"/>
      <c r="V58" s="2"/>
      <c r="W58" s="2"/>
      <c r="X58" s="2"/>
      <c r="Y58" s="2"/>
      <c r="Z58" s="2"/>
    </row>
    <row r="59" spans="1:26" x14ac:dyDescent="0.25">
      <c r="B59" s="2"/>
      <c r="C59" s="2"/>
      <c r="D59" s="2"/>
      <c r="E59" s="2"/>
      <c r="F59" s="2"/>
      <c r="G59" s="2"/>
      <c r="H59" s="2"/>
      <c r="I59" s="2"/>
      <c r="J59" s="2"/>
      <c r="K59" s="2"/>
      <c r="L59" s="2"/>
      <c r="M59" s="2"/>
      <c r="N59" s="2"/>
      <c r="O59" s="2"/>
      <c r="P59" s="2"/>
      <c r="Q59" s="2"/>
      <c r="R59" s="2"/>
      <c r="S59" s="2"/>
      <c r="T59" s="2"/>
      <c r="U59" s="2"/>
      <c r="V59" s="2"/>
      <c r="W59" s="2"/>
      <c r="X59" s="2"/>
      <c r="Y59" s="2"/>
      <c r="Z59" s="2"/>
    </row>
    <row r="60" spans="1:26" x14ac:dyDescent="0.25">
      <c r="B60" s="2"/>
      <c r="C60" s="2"/>
      <c r="D60" s="2"/>
      <c r="E60" s="2"/>
      <c r="F60" s="2"/>
      <c r="G60" s="2"/>
      <c r="H60" s="2"/>
      <c r="I60" s="2"/>
      <c r="J60" s="2"/>
      <c r="K60" s="2"/>
      <c r="L60" s="2"/>
      <c r="M60" s="2"/>
      <c r="N60" s="2"/>
      <c r="O60" s="2"/>
      <c r="P60" s="2"/>
      <c r="Q60" s="2"/>
      <c r="R60" s="2"/>
      <c r="S60" s="2"/>
      <c r="T60" s="2"/>
      <c r="U60" s="2"/>
      <c r="V60" s="2"/>
      <c r="W60" s="2"/>
      <c r="X60" s="2"/>
      <c r="Y60" s="2"/>
      <c r="Z60" s="2"/>
    </row>
    <row r="61" spans="1:26" x14ac:dyDescent="0.25">
      <c r="B61" s="2"/>
      <c r="C61" s="2"/>
      <c r="D61" s="2"/>
      <c r="E61" s="2"/>
      <c r="F61" s="2"/>
      <c r="G61" s="2"/>
      <c r="H61" s="2"/>
      <c r="I61" s="2"/>
      <c r="J61" s="2"/>
      <c r="K61" s="2"/>
      <c r="L61" s="2"/>
      <c r="M61" s="2"/>
      <c r="N61" s="2"/>
      <c r="O61" s="2"/>
      <c r="P61" s="2"/>
      <c r="Q61" s="2"/>
      <c r="R61" s="2"/>
      <c r="S61" s="2"/>
      <c r="T61" s="2"/>
      <c r="U61" s="2"/>
      <c r="V61" s="2"/>
      <c r="W61" s="2"/>
      <c r="X61" s="2"/>
      <c r="Y61" s="2"/>
      <c r="Z61" s="2"/>
    </row>
    <row r="62" spans="1:26" x14ac:dyDescent="0.25">
      <c r="B62" s="2"/>
      <c r="C62" s="2"/>
      <c r="D62" s="2"/>
      <c r="E62" s="2"/>
      <c r="F62" s="2"/>
      <c r="G62" s="2"/>
      <c r="H62" s="2"/>
      <c r="I62" s="2"/>
      <c r="J62" s="2"/>
      <c r="K62" s="2"/>
      <c r="L62" s="2"/>
      <c r="M62" s="2"/>
      <c r="N62" s="2"/>
      <c r="O62" s="2"/>
      <c r="P62" s="2"/>
      <c r="Q62" s="2"/>
      <c r="R62" s="2"/>
      <c r="S62" s="2"/>
      <c r="T62" s="2"/>
      <c r="U62" s="2"/>
      <c r="V62" s="2"/>
      <c r="W62" s="2"/>
      <c r="X62" s="2"/>
      <c r="Y62" s="2"/>
      <c r="Z62" s="2"/>
    </row>
    <row r="63" spans="1:26" x14ac:dyDescent="0.25">
      <c r="B63" s="2"/>
      <c r="C63" s="2"/>
      <c r="D63" s="2"/>
      <c r="E63" s="2"/>
      <c r="F63" s="2"/>
      <c r="G63" s="2"/>
      <c r="H63" s="2"/>
      <c r="I63" s="2"/>
      <c r="J63" s="2"/>
      <c r="K63" s="2"/>
      <c r="L63" s="2"/>
      <c r="M63" s="2"/>
      <c r="N63" s="2"/>
      <c r="O63" s="2"/>
      <c r="P63" s="2"/>
      <c r="Q63" s="2"/>
      <c r="R63" s="2"/>
      <c r="S63" s="2"/>
      <c r="T63" s="2"/>
      <c r="U63" s="2"/>
      <c r="V63" s="2"/>
      <c r="W63" s="2"/>
      <c r="X63" s="2"/>
      <c r="Y63" s="2"/>
      <c r="Z63" s="2"/>
    </row>
    <row r="64" spans="1:26" x14ac:dyDescent="0.25">
      <c r="B64" s="2"/>
      <c r="C64" s="2"/>
      <c r="D64" s="2"/>
      <c r="E64" s="2"/>
      <c r="F64" s="2"/>
      <c r="G64" s="2"/>
      <c r="H64" s="2"/>
      <c r="I64" s="2"/>
      <c r="J64" s="2"/>
      <c r="K64" s="2"/>
      <c r="L64" s="2"/>
      <c r="M64" s="2"/>
      <c r="N64" s="2"/>
      <c r="O64" s="2"/>
      <c r="P64" s="2"/>
      <c r="Q64" s="2"/>
      <c r="R64" s="2"/>
      <c r="S64" s="2"/>
      <c r="T64" s="2"/>
      <c r="U64" s="2"/>
      <c r="V64" s="2"/>
      <c r="W64" s="2"/>
      <c r="X64" s="2"/>
      <c r="Y64" s="2"/>
      <c r="Z64" s="2"/>
    </row>
    <row r="65" spans="2:26" x14ac:dyDescent="0.25">
      <c r="B65" s="2"/>
      <c r="C65" s="2"/>
      <c r="D65" s="2"/>
      <c r="E65" s="2"/>
      <c r="F65" s="2"/>
      <c r="G65" s="2"/>
      <c r="H65" s="2"/>
      <c r="I65" s="2"/>
      <c r="J65" s="2"/>
      <c r="K65" s="2"/>
      <c r="L65" s="2"/>
      <c r="M65" s="2"/>
      <c r="N65" s="2"/>
      <c r="O65" s="2"/>
      <c r="P65" s="2"/>
      <c r="Q65" s="2"/>
      <c r="R65" s="2"/>
      <c r="S65" s="2"/>
      <c r="T65" s="2"/>
      <c r="U65" s="2"/>
      <c r="V65" s="2"/>
      <c r="W65" s="2"/>
      <c r="X65" s="2"/>
      <c r="Y65" s="2"/>
      <c r="Z65" s="2"/>
    </row>
    <row r="66" spans="2:26" x14ac:dyDescent="0.25">
      <c r="B66" s="2"/>
      <c r="C66" s="2"/>
      <c r="D66" s="2"/>
      <c r="E66" s="2"/>
      <c r="F66" s="2"/>
      <c r="G66" s="2"/>
      <c r="H66" s="2"/>
      <c r="I66" s="2"/>
      <c r="J66" s="2"/>
      <c r="K66" s="2"/>
      <c r="L66" s="2"/>
      <c r="M66" s="2"/>
      <c r="N66" s="2"/>
      <c r="O66" s="2"/>
      <c r="P66" s="2"/>
      <c r="Q66" s="2"/>
      <c r="R66" s="2"/>
      <c r="S66" s="2"/>
      <c r="T66" s="2"/>
      <c r="U66" s="2"/>
      <c r="V66" s="2"/>
      <c r="W66" s="2"/>
      <c r="X66" s="2"/>
      <c r="Y66" s="2"/>
      <c r="Z66" s="2"/>
    </row>
    <row r="67" spans="2:26" x14ac:dyDescent="0.25">
      <c r="B67" s="2"/>
      <c r="C67" s="2"/>
      <c r="D67" s="2"/>
      <c r="E67" s="2"/>
      <c r="F67" s="2"/>
      <c r="G67" s="2"/>
      <c r="H67" s="2"/>
      <c r="I67" s="2"/>
      <c r="J67" s="2"/>
      <c r="K67" s="2"/>
      <c r="L67" s="2"/>
      <c r="M67" s="2"/>
      <c r="N67" s="2"/>
      <c r="O67" s="2"/>
      <c r="P67" s="2"/>
      <c r="Q67" s="2"/>
      <c r="R67" s="2"/>
      <c r="S67" s="2"/>
      <c r="T67" s="2"/>
      <c r="U67" s="2"/>
      <c r="V67" s="2"/>
      <c r="W67" s="2"/>
      <c r="X67" s="2"/>
      <c r="Y67" s="2"/>
      <c r="Z67" s="2"/>
    </row>
  </sheetData>
  <pageMargins left="0.7" right="0.7" top="0.75" bottom="0.75" header="0.3" footer="0.3"/>
  <pageSetup orientation="portrait" verticalDpi="0" r:id="rId1"/>
  <drawing r:id="rId2"/>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E5"/>
  <sheetViews>
    <sheetView zoomScale="85" zoomScaleNormal="85" workbookViewId="0">
      <selection activeCell="A6" sqref="A6"/>
    </sheetView>
  </sheetViews>
  <sheetFormatPr defaultRowHeight="15" x14ac:dyDescent="0.25"/>
  <cols>
    <col min="1" max="1" width="20" bestFit="1" customWidth="1"/>
    <col min="2" max="3" width="11.85546875" bestFit="1" customWidth="1"/>
    <col min="4" max="5" width="10.140625" bestFit="1" customWidth="1"/>
  </cols>
  <sheetData>
    <row r="1" spans="1:5" x14ac:dyDescent="0.25">
      <c r="A1" s="1" t="s">
        <v>0</v>
      </c>
      <c r="B1" s="1">
        <v>2011</v>
      </c>
      <c r="C1" s="1">
        <v>2014</v>
      </c>
      <c r="D1" s="1" t="s">
        <v>5</v>
      </c>
      <c r="E1" s="1" t="s">
        <v>107</v>
      </c>
    </row>
    <row r="2" spans="1:5" x14ac:dyDescent="0.25">
      <c r="A2" s="1" t="s">
        <v>120</v>
      </c>
      <c r="B2">
        <v>34.135899999999999</v>
      </c>
      <c r="C2">
        <v>45.350299999999997</v>
      </c>
      <c r="D2" s="12">
        <f>(+C2-B2)/B2</f>
        <v>0.32852217167263781</v>
      </c>
    </row>
    <row r="3" spans="1:5" x14ac:dyDescent="0.25">
      <c r="A3" s="1" t="s">
        <v>2</v>
      </c>
      <c r="B3">
        <v>73.688699999999997</v>
      </c>
      <c r="C3">
        <v>81.490300000000005</v>
      </c>
      <c r="D3" s="12">
        <f t="shared" ref="D3:D5" si="0">(+C3-B3)/B3</f>
        <v>0.1058724064883762</v>
      </c>
    </row>
    <row r="4" spans="1:5" x14ac:dyDescent="0.25">
      <c r="A4" s="1" t="s">
        <v>4</v>
      </c>
      <c r="B4">
        <v>20.6479</v>
      </c>
      <c r="C4">
        <v>25.599499999999999</v>
      </c>
      <c r="D4" s="12">
        <f t="shared" si="0"/>
        <v>0.23981131253057208</v>
      </c>
    </row>
    <row r="5" spans="1:5" x14ac:dyDescent="0.25">
      <c r="A5" s="1" t="s">
        <v>1</v>
      </c>
      <c r="B5">
        <v>91.791499999999999</v>
      </c>
      <c r="C5">
        <v>94.304500000000004</v>
      </c>
      <c r="D5" s="12">
        <f t="shared" si="0"/>
        <v>2.7377262600567647E-2</v>
      </c>
    </row>
  </sheetData>
  <pageMargins left="0.7" right="0.7" top="0.75" bottom="0.75" header="0.3" footer="0.3"/>
  <drawing r:id="rId1"/>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J12"/>
  <sheetViews>
    <sheetView workbookViewId="0">
      <selection activeCell="J3" sqref="J3"/>
    </sheetView>
  </sheetViews>
  <sheetFormatPr defaultRowHeight="15" x14ac:dyDescent="0.25"/>
  <cols>
    <col min="1" max="7" width="16.85546875" customWidth="1"/>
  </cols>
  <sheetData>
    <row r="1" spans="1:10" ht="30" x14ac:dyDescent="0.25">
      <c r="A1" s="47" t="s">
        <v>6</v>
      </c>
      <c r="B1" s="47" t="s">
        <v>6</v>
      </c>
      <c r="C1" s="47" t="s">
        <v>8</v>
      </c>
      <c r="D1" s="47" t="s">
        <v>114</v>
      </c>
      <c r="E1" s="47" t="s">
        <v>2</v>
      </c>
      <c r="F1" s="47" t="s">
        <v>4</v>
      </c>
      <c r="G1" s="47" t="s">
        <v>1</v>
      </c>
      <c r="J1" s="5"/>
    </row>
    <row r="2" spans="1:10" x14ac:dyDescent="0.25">
      <c r="A2" s="1"/>
      <c r="D2">
        <v>47.580800000000004</v>
      </c>
      <c r="E2">
        <v>63.933100000000003</v>
      </c>
      <c r="F2">
        <v>56.770099999999999</v>
      </c>
      <c r="G2">
        <v>86.069599999999994</v>
      </c>
    </row>
    <row r="3" spans="1:10" x14ac:dyDescent="0.25">
      <c r="A3" s="1" t="s">
        <v>11</v>
      </c>
      <c r="B3" s="1" t="s">
        <v>11</v>
      </c>
      <c r="C3">
        <v>87.661699999999996</v>
      </c>
      <c r="D3">
        <v>47.580800000000004</v>
      </c>
      <c r="E3">
        <v>63.933100000000003</v>
      </c>
      <c r="F3">
        <v>56.770099999999999</v>
      </c>
      <c r="G3">
        <v>86.069599999999994</v>
      </c>
    </row>
    <row r="4" spans="1:10" x14ac:dyDescent="0.25">
      <c r="A4" s="1" t="s">
        <v>13</v>
      </c>
      <c r="B4" s="1" t="s">
        <v>13</v>
      </c>
      <c r="C4">
        <v>77.427599999999998</v>
      </c>
      <c r="D4">
        <v>47.580800000000004</v>
      </c>
      <c r="E4">
        <v>63.933100000000003</v>
      </c>
      <c r="F4">
        <v>56.770099999999999</v>
      </c>
      <c r="G4">
        <v>86.069599999999994</v>
      </c>
    </row>
    <row r="5" spans="1:10" x14ac:dyDescent="0.25">
      <c r="A5" s="1" t="s">
        <v>9</v>
      </c>
      <c r="B5" s="1" t="s">
        <v>9</v>
      </c>
      <c r="C5">
        <v>70.625299999999996</v>
      </c>
      <c r="D5">
        <v>47.580800000000004</v>
      </c>
      <c r="E5">
        <v>63.933100000000003</v>
      </c>
      <c r="F5">
        <v>56.770099999999999</v>
      </c>
      <c r="G5">
        <v>86.069599999999994</v>
      </c>
    </row>
    <row r="6" spans="1:10" x14ac:dyDescent="0.25">
      <c r="A6" s="1" t="s">
        <v>16</v>
      </c>
      <c r="B6" s="1" t="s">
        <v>16</v>
      </c>
      <c r="C6">
        <v>55.956499999999998</v>
      </c>
      <c r="D6">
        <v>47.580800000000004</v>
      </c>
      <c r="E6">
        <v>63.933100000000003</v>
      </c>
      <c r="F6">
        <v>56.770099999999999</v>
      </c>
      <c r="G6">
        <v>86.069599999999994</v>
      </c>
    </row>
    <row r="7" spans="1:10" x14ac:dyDescent="0.25">
      <c r="A7" s="1" t="s">
        <v>17</v>
      </c>
      <c r="B7" s="1" t="s">
        <v>17</v>
      </c>
      <c r="C7">
        <v>45.363900000000001</v>
      </c>
      <c r="D7">
        <v>47.580800000000004</v>
      </c>
      <c r="E7">
        <v>63.933100000000003</v>
      </c>
      <c r="F7">
        <v>56.770099999999999</v>
      </c>
      <c r="G7">
        <v>86.069599999999994</v>
      </c>
    </row>
    <row r="8" spans="1:10" x14ac:dyDescent="0.25">
      <c r="A8" s="1" t="s">
        <v>18</v>
      </c>
      <c r="B8" s="1" t="s">
        <v>18</v>
      </c>
      <c r="C8">
        <v>42.542400000000001</v>
      </c>
      <c r="D8">
        <v>47.580800000000004</v>
      </c>
      <c r="E8">
        <v>63.933100000000003</v>
      </c>
      <c r="F8">
        <v>56.770099999999999</v>
      </c>
      <c r="G8">
        <v>86.069599999999994</v>
      </c>
    </row>
    <row r="9" spans="1:10" x14ac:dyDescent="0.25">
      <c r="A9" s="1" t="s">
        <v>12</v>
      </c>
      <c r="B9" s="1" t="s">
        <v>12</v>
      </c>
      <c r="C9">
        <v>29.688300000000002</v>
      </c>
      <c r="D9">
        <v>47.580800000000004</v>
      </c>
      <c r="E9">
        <v>63.933100000000003</v>
      </c>
      <c r="F9">
        <v>56.770099999999999</v>
      </c>
      <c r="G9">
        <v>86.069599999999994</v>
      </c>
    </row>
    <row r="10" spans="1:10" x14ac:dyDescent="0.25">
      <c r="A10" s="1" t="s">
        <v>14</v>
      </c>
      <c r="B10" s="1" t="s">
        <v>14</v>
      </c>
      <c r="C10">
        <v>26.1218</v>
      </c>
      <c r="D10">
        <v>47.580800000000004</v>
      </c>
      <c r="E10">
        <v>63.933100000000003</v>
      </c>
      <c r="F10">
        <v>56.770099999999999</v>
      </c>
      <c r="G10">
        <v>86.069599999999994</v>
      </c>
    </row>
    <row r="11" spans="1:10" x14ac:dyDescent="0.25">
      <c r="A11" s="1" t="s">
        <v>15</v>
      </c>
      <c r="B11" s="1" t="s">
        <v>15</v>
      </c>
      <c r="C11">
        <v>24.169599999999999</v>
      </c>
      <c r="D11">
        <v>47.580800000000004</v>
      </c>
      <c r="E11">
        <v>63.933100000000003</v>
      </c>
      <c r="F11">
        <v>56.770099999999999</v>
      </c>
      <c r="G11">
        <v>86.069599999999994</v>
      </c>
    </row>
    <row r="12" spans="1:10" x14ac:dyDescent="0.25">
      <c r="A12" s="1" t="s">
        <v>10</v>
      </c>
      <c r="B12" s="1" t="s">
        <v>10</v>
      </c>
      <c r="C12">
        <v>11.1547</v>
      </c>
      <c r="D12">
        <v>47.580800000000004</v>
      </c>
      <c r="E12">
        <v>63.933100000000003</v>
      </c>
      <c r="F12">
        <v>56.770099999999999</v>
      </c>
      <c r="G12">
        <v>86.069599999999994</v>
      </c>
    </row>
  </sheetData>
  <sortState ref="B2:D21">
    <sortCondition descending="1" ref="C1"/>
  </sortState>
  <pageMargins left="0.7" right="0.7" top="0.75" bottom="0.75" header="0.3" footer="0.3"/>
  <drawing r:id="rId1"/>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Z218"/>
  <sheetViews>
    <sheetView topLeftCell="A37" workbookViewId="0">
      <selection activeCell="G30" sqref="G30"/>
    </sheetView>
  </sheetViews>
  <sheetFormatPr defaultRowHeight="15" x14ac:dyDescent="0.25"/>
  <cols>
    <col min="1" max="1" width="20" bestFit="1" customWidth="1"/>
    <col min="2" max="2" width="7.5703125" bestFit="1" customWidth="1"/>
    <col min="3" max="3" width="10.7109375" bestFit="1" customWidth="1"/>
    <col min="4" max="4" width="14.28515625" bestFit="1" customWidth="1"/>
    <col min="5" max="5" width="14.7109375" bestFit="1" customWidth="1"/>
    <col min="6" max="6" width="10.7109375" bestFit="1" customWidth="1"/>
    <col min="7" max="7" width="16.7109375" bestFit="1" customWidth="1"/>
    <col min="8" max="8" width="11.5703125" bestFit="1" customWidth="1"/>
    <col min="9" max="9" width="10.7109375" bestFit="1" customWidth="1"/>
  </cols>
  <sheetData>
    <row r="1" spans="1:21" x14ac:dyDescent="0.25">
      <c r="A1" t="s">
        <v>0</v>
      </c>
      <c r="B1" t="s">
        <v>7</v>
      </c>
      <c r="C1" t="s">
        <v>76</v>
      </c>
      <c r="D1" t="s">
        <v>77</v>
      </c>
      <c r="E1" t="s">
        <v>78</v>
      </c>
      <c r="F1" t="s">
        <v>79</v>
      </c>
      <c r="G1" t="s">
        <v>80</v>
      </c>
      <c r="H1" t="s">
        <v>84</v>
      </c>
      <c r="I1" t="s">
        <v>85</v>
      </c>
    </row>
    <row r="2" spans="1:21" x14ac:dyDescent="0.25">
      <c r="A2" t="s">
        <v>1</v>
      </c>
      <c r="B2">
        <v>2011</v>
      </c>
      <c r="C2">
        <v>5.8180000000000003E-3</v>
      </c>
      <c r="D2">
        <v>1.36857E-2</v>
      </c>
      <c r="E2">
        <v>5.0169999999999998E-3</v>
      </c>
      <c r="F2">
        <v>1.4007800000000001E-2</v>
      </c>
      <c r="G2">
        <v>1.1029E-3</v>
      </c>
      <c r="H2">
        <v>3.2717400000000001E-2</v>
      </c>
      <c r="I2">
        <v>2.08303E-2</v>
      </c>
    </row>
    <row r="3" spans="1:21" x14ac:dyDescent="0.25">
      <c r="A3" t="s">
        <v>1</v>
      </c>
      <c r="B3">
        <v>2014</v>
      </c>
      <c r="C3">
        <v>7.2062000000000003E-3</v>
      </c>
      <c r="D3">
        <v>1.5059700000000001E-2</v>
      </c>
      <c r="E3">
        <v>5.4809000000000004E-3</v>
      </c>
      <c r="F3">
        <v>1.1920200000000001E-2</v>
      </c>
      <c r="G3">
        <v>1.6773999999999999E-3</v>
      </c>
      <c r="H3">
        <v>2.3206999999999998E-2</v>
      </c>
      <c r="I3">
        <v>1.68495E-2</v>
      </c>
    </row>
    <row r="4" spans="1:21" x14ac:dyDescent="0.25">
      <c r="A4" t="s">
        <v>1</v>
      </c>
      <c r="B4" t="s">
        <v>83</v>
      </c>
      <c r="C4">
        <v>1.3882E-3</v>
      </c>
      <c r="D4">
        <v>1.374E-3</v>
      </c>
      <c r="E4">
        <v>4.639E-4</v>
      </c>
      <c r="F4">
        <v>-2.0877000000000001E-3</v>
      </c>
      <c r="G4">
        <v>5.7450000000000003E-4</v>
      </c>
      <c r="H4">
        <v>-9.5104999999999999E-3</v>
      </c>
      <c r="I4">
        <v>-3.9808999999999999E-3</v>
      </c>
    </row>
    <row r="5" spans="1:21" x14ac:dyDescent="0.25">
      <c r="A5" t="s">
        <v>2</v>
      </c>
      <c r="B5">
        <v>2011</v>
      </c>
      <c r="C5">
        <v>6.59E-2</v>
      </c>
      <c r="D5">
        <v>6.0393700000000002E-2</v>
      </c>
      <c r="E5">
        <v>5.3233200000000001E-2</v>
      </c>
      <c r="F5">
        <v>2.1429400000000001E-2</v>
      </c>
      <c r="G5">
        <v>5.2985000000000003E-3</v>
      </c>
      <c r="H5">
        <v>0.1720894</v>
      </c>
      <c r="I5">
        <v>8.53183E-2</v>
      </c>
    </row>
    <row r="6" spans="1:21" x14ac:dyDescent="0.25">
      <c r="A6" t="s">
        <v>2</v>
      </c>
      <c r="B6">
        <v>2014</v>
      </c>
      <c r="C6">
        <v>5.0262899999999999E-2</v>
      </c>
      <c r="D6">
        <v>3.91489E-2</v>
      </c>
      <c r="E6">
        <v>3.4010699999999998E-2</v>
      </c>
      <c r="F6">
        <v>1.91138E-2</v>
      </c>
      <c r="G6">
        <v>9.1059000000000001E-3</v>
      </c>
      <c r="H6">
        <v>0.11268300000000001</v>
      </c>
      <c r="I6">
        <v>8.1460400000000002E-2</v>
      </c>
    </row>
    <row r="7" spans="1:21" x14ac:dyDescent="0.25">
      <c r="A7" t="s">
        <v>2</v>
      </c>
      <c r="B7" t="s">
        <v>83</v>
      </c>
      <c r="C7">
        <v>-1.56372E-2</v>
      </c>
      <c r="D7">
        <v>-2.1244800000000001E-2</v>
      </c>
      <c r="E7">
        <v>-1.92225E-2</v>
      </c>
      <c r="F7">
        <v>-2.3156000000000001E-3</v>
      </c>
      <c r="G7">
        <v>3.8073999999999998E-3</v>
      </c>
      <c r="H7">
        <v>-5.9406399999999998E-2</v>
      </c>
      <c r="I7">
        <v>-3.8579E-3</v>
      </c>
    </row>
    <row r="8" spans="1:21" x14ac:dyDescent="0.25">
      <c r="A8" t="s">
        <v>3</v>
      </c>
      <c r="B8">
        <v>2011</v>
      </c>
      <c r="C8">
        <v>0.2269217</v>
      </c>
      <c r="D8">
        <v>0.38152269999999999</v>
      </c>
      <c r="E8">
        <v>0.27667849999999999</v>
      </c>
      <c r="F8">
        <v>0.3233857</v>
      </c>
      <c r="G8">
        <v>6.9631100000000001E-2</v>
      </c>
      <c r="H8">
        <v>0.51871299999999998</v>
      </c>
      <c r="I8">
        <v>0.1980527</v>
      </c>
    </row>
    <row r="9" spans="1:21" x14ac:dyDescent="0.25">
      <c r="A9" t="s">
        <v>3</v>
      </c>
      <c r="B9">
        <v>2014</v>
      </c>
      <c r="C9">
        <v>0.16633590000000001</v>
      </c>
      <c r="D9">
        <v>0.29542020000000002</v>
      </c>
      <c r="E9">
        <v>0.18032790000000001</v>
      </c>
      <c r="F9">
        <v>0.21882270000000001</v>
      </c>
      <c r="G9">
        <v>4.7403000000000001E-2</v>
      </c>
      <c r="H9">
        <v>0.40627649999999998</v>
      </c>
      <c r="I9">
        <v>0.17655129999999999</v>
      </c>
    </row>
    <row r="10" spans="1:21" x14ac:dyDescent="0.25">
      <c r="A10" t="s">
        <v>3</v>
      </c>
      <c r="B10" t="s">
        <v>83</v>
      </c>
      <c r="C10">
        <v>-6.0585899999999998E-2</v>
      </c>
      <c r="D10">
        <v>-8.6102399999999996E-2</v>
      </c>
      <c r="E10">
        <v>-9.6350699999999997E-2</v>
      </c>
      <c r="F10">
        <v>-0.104563</v>
      </c>
      <c r="G10">
        <v>-2.2228100000000001E-2</v>
      </c>
      <c r="H10">
        <v>-0.11243649999999999</v>
      </c>
      <c r="I10">
        <v>-2.15014E-2</v>
      </c>
    </row>
    <row r="11" spans="1:21" x14ac:dyDescent="0.25">
      <c r="A11" t="s">
        <v>4</v>
      </c>
      <c r="B11">
        <v>2011</v>
      </c>
      <c r="C11">
        <v>0.44401940000000001</v>
      </c>
      <c r="D11">
        <v>0.46952189999999999</v>
      </c>
      <c r="E11">
        <v>0.44803140000000002</v>
      </c>
      <c r="F11">
        <v>0.30429230000000002</v>
      </c>
      <c r="G11">
        <v>9.8241999999999996E-2</v>
      </c>
      <c r="H11">
        <v>0.69361589999999995</v>
      </c>
      <c r="I11">
        <v>0.1349206</v>
      </c>
    </row>
    <row r="12" spans="1:21" x14ac:dyDescent="0.25">
      <c r="A12" t="s">
        <v>4</v>
      </c>
      <c r="B12">
        <v>2014</v>
      </c>
      <c r="C12">
        <v>0.3268701</v>
      </c>
      <c r="D12">
        <v>0.33588800000000002</v>
      </c>
      <c r="E12">
        <v>0.28931220000000002</v>
      </c>
      <c r="F12">
        <v>0.1888406</v>
      </c>
      <c r="G12">
        <v>0.1044837</v>
      </c>
      <c r="H12">
        <v>0.57003320000000002</v>
      </c>
      <c r="I12">
        <v>0.1020725</v>
      </c>
    </row>
    <row r="13" spans="1:21" x14ac:dyDescent="0.25">
      <c r="A13" t="s">
        <v>4</v>
      </c>
      <c r="B13" t="s">
        <v>83</v>
      </c>
      <c r="C13">
        <v>-0.1171492</v>
      </c>
      <c r="D13">
        <v>-0.1336339</v>
      </c>
      <c r="E13">
        <v>-0.1587192</v>
      </c>
      <c r="F13">
        <v>-0.11545179999999999</v>
      </c>
      <c r="G13">
        <v>6.2417000000000002E-3</v>
      </c>
      <c r="H13">
        <v>-0.1235827</v>
      </c>
      <c r="I13">
        <v>-3.2848200000000001E-2</v>
      </c>
    </row>
    <row r="16" spans="1:21" x14ac:dyDescent="0.25">
      <c r="B16" t="s">
        <v>7</v>
      </c>
      <c r="C16" t="s">
        <v>101</v>
      </c>
      <c r="D16" t="s">
        <v>102</v>
      </c>
      <c r="E16" t="s">
        <v>103</v>
      </c>
      <c r="F16" t="s">
        <v>105</v>
      </c>
      <c r="G16" t="s">
        <v>104</v>
      </c>
      <c r="I16" t="s">
        <v>7</v>
      </c>
      <c r="J16" t="s">
        <v>101</v>
      </c>
      <c r="K16" t="s">
        <v>102</v>
      </c>
      <c r="L16" t="s">
        <v>103</v>
      </c>
      <c r="M16" t="s">
        <v>105</v>
      </c>
      <c r="N16" t="s">
        <v>104</v>
      </c>
      <c r="Q16" t="s">
        <v>101</v>
      </c>
      <c r="R16" t="s">
        <v>102</v>
      </c>
      <c r="S16" t="s">
        <v>103</v>
      </c>
      <c r="T16" t="s">
        <v>105</v>
      </c>
      <c r="U16" t="s">
        <v>104</v>
      </c>
    </row>
    <row r="17" spans="1:26" x14ac:dyDescent="0.25">
      <c r="A17" t="s">
        <v>1</v>
      </c>
      <c r="B17">
        <v>2011</v>
      </c>
      <c r="C17">
        <v>5.8180000000000003E-3</v>
      </c>
      <c r="D17">
        <v>1.36857E-2</v>
      </c>
      <c r="E17">
        <v>5.0169999999999998E-3</v>
      </c>
      <c r="F17">
        <v>1.4007800000000001E-2</v>
      </c>
      <c r="G17">
        <v>1.1029E-3</v>
      </c>
      <c r="I17">
        <v>2014</v>
      </c>
      <c r="J17">
        <v>7.2062000000000003E-3</v>
      </c>
      <c r="K17">
        <v>1.5059700000000001E-2</v>
      </c>
      <c r="L17">
        <v>5.4809000000000004E-3</v>
      </c>
      <c r="M17">
        <v>1.1920200000000001E-2</v>
      </c>
      <c r="N17">
        <v>1.6773999999999999E-3</v>
      </c>
      <c r="P17" t="s">
        <v>83</v>
      </c>
      <c r="Q17">
        <v>1.3882E-3</v>
      </c>
      <c r="R17">
        <v>1.374E-3</v>
      </c>
      <c r="S17">
        <v>4.639E-4</v>
      </c>
      <c r="T17">
        <v>-2.0877000000000001E-3</v>
      </c>
      <c r="U17">
        <v>5.7450000000000003E-4</v>
      </c>
    </row>
    <row r="18" spans="1:26" x14ac:dyDescent="0.25">
      <c r="A18" t="s">
        <v>2</v>
      </c>
      <c r="B18">
        <v>2011</v>
      </c>
      <c r="C18">
        <v>6.59E-2</v>
      </c>
      <c r="D18">
        <v>6.0393700000000002E-2</v>
      </c>
      <c r="E18">
        <v>5.3233200000000001E-2</v>
      </c>
      <c r="F18">
        <v>2.1429400000000001E-2</v>
      </c>
      <c r="G18">
        <v>5.2985000000000003E-3</v>
      </c>
      <c r="I18">
        <v>2014</v>
      </c>
      <c r="J18">
        <v>5.0262899999999999E-2</v>
      </c>
      <c r="K18">
        <v>3.91489E-2</v>
      </c>
      <c r="L18">
        <v>3.4010699999999998E-2</v>
      </c>
      <c r="M18">
        <v>1.91138E-2</v>
      </c>
      <c r="N18">
        <v>9.1059000000000001E-3</v>
      </c>
      <c r="P18" t="s">
        <v>83</v>
      </c>
      <c r="Q18">
        <v>-1.56372E-2</v>
      </c>
      <c r="R18">
        <v>-2.1244800000000001E-2</v>
      </c>
      <c r="S18">
        <v>-1.92225E-2</v>
      </c>
      <c r="T18">
        <v>-2.3156000000000001E-3</v>
      </c>
      <c r="U18">
        <v>3.8073999999999998E-3</v>
      </c>
    </row>
    <row r="19" spans="1:26" x14ac:dyDescent="0.25">
      <c r="A19" t="s">
        <v>3</v>
      </c>
      <c r="B19">
        <v>2011</v>
      </c>
      <c r="C19">
        <v>0.2269217</v>
      </c>
      <c r="D19">
        <v>0.38152269999999999</v>
      </c>
      <c r="E19">
        <v>0.27667849999999999</v>
      </c>
      <c r="F19">
        <v>0.3233857</v>
      </c>
      <c r="G19">
        <v>6.9631100000000001E-2</v>
      </c>
      <c r="I19">
        <v>2014</v>
      </c>
      <c r="J19">
        <v>0.16633590000000001</v>
      </c>
      <c r="K19">
        <v>0.29542020000000002</v>
      </c>
      <c r="L19">
        <v>0.18032790000000001</v>
      </c>
      <c r="M19">
        <v>0.21882270000000001</v>
      </c>
      <c r="N19">
        <v>4.7403000000000001E-2</v>
      </c>
      <c r="P19" t="s">
        <v>83</v>
      </c>
      <c r="Q19">
        <v>-6.0585899999999998E-2</v>
      </c>
      <c r="R19">
        <v>-8.6102399999999996E-2</v>
      </c>
      <c r="S19">
        <v>-9.6350699999999997E-2</v>
      </c>
      <c r="T19">
        <v>-0.104563</v>
      </c>
      <c r="U19">
        <v>-2.2228100000000001E-2</v>
      </c>
    </row>
    <row r="20" spans="1:26" x14ac:dyDescent="0.25">
      <c r="A20" t="s">
        <v>4</v>
      </c>
      <c r="B20">
        <v>2011</v>
      </c>
      <c r="C20">
        <v>0.44401940000000001</v>
      </c>
      <c r="D20">
        <v>0.46952189999999999</v>
      </c>
      <c r="E20">
        <v>0.44803140000000002</v>
      </c>
      <c r="F20">
        <v>0.30429230000000002</v>
      </c>
      <c r="G20">
        <v>9.8241999999999996E-2</v>
      </c>
      <c r="I20">
        <v>2014</v>
      </c>
      <c r="J20">
        <v>0.3268701</v>
      </c>
      <c r="K20">
        <v>0.33588800000000002</v>
      </c>
      <c r="L20">
        <v>0.28931220000000002</v>
      </c>
      <c r="M20">
        <v>0.1888406</v>
      </c>
      <c r="N20">
        <v>0.1044837</v>
      </c>
      <c r="P20" t="s">
        <v>83</v>
      </c>
      <c r="Q20">
        <v>-0.1171492</v>
      </c>
      <c r="R20">
        <v>-0.1336339</v>
      </c>
      <c r="S20">
        <v>-0.1587192</v>
      </c>
      <c r="T20">
        <v>-0.11545179999999999</v>
      </c>
      <c r="U20">
        <v>6.2417000000000002E-3</v>
      </c>
    </row>
    <row r="23" spans="1:26" x14ac:dyDescent="0.25">
      <c r="A23" t="s">
        <v>0</v>
      </c>
      <c r="B23" t="s">
        <v>86</v>
      </c>
      <c r="C23" t="s">
        <v>87</v>
      </c>
      <c r="D23" t="s">
        <v>88</v>
      </c>
      <c r="E23" t="s">
        <v>89</v>
      </c>
      <c r="F23" t="s">
        <v>90</v>
      </c>
      <c r="G23" t="s">
        <v>72</v>
      </c>
      <c r="H23" t="s">
        <v>73</v>
      </c>
      <c r="I23" t="s">
        <v>91</v>
      </c>
      <c r="J23" t="s">
        <v>92</v>
      </c>
      <c r="K23" t="s">
        <v>93</v>
      </c>
      <c r="L23" t="s">
        <v>94</v>
      </c>
      <c r="M23" t="s">
        <v>95</v>
      </c>
      <c r="N23" t="s">
        <v>74</v>
      </c>
      <c r="O23" t="s">
        <v>75</v>
      </c>
      <c r="P23" t="s">
        <v>96</v>
      </c>
      <c r="Q23" t="s">
        <v>97</v>
      </c>
      <c r="R23" t="s">
        <v>98</v>
      </c>
      <c r="S23" t="s">
        <v>99</v>
      </c>
      <c r="T23" t="s">
        <v>100</v>
      </c>
      <c r="U23" t="s">
        <v>81</v>
      </c>
      <c r="V23" t="s">
        <v>82</v>
      </c>
    </row>
    <row r="24" spans="1:26" x14ac:dyDescent="0.25">
      <c r="A24" t="s">
        <v>1</v>
      </c>
      <c r="B24">
        <v>5.8180000000000003E-3</v>
      </c>
      <c r="C24">
        <v>1.36857E-2</v>
      </c>
      <c r="D24">
        <v>5.0169999999999998E-3</v>
      </c>
      <c r="E24">
        <v>1.4007800000000001E-2</v>
      </c>
      <c r="F24">
        <v>1.1029E-3</v>
      </c>
      <c r="G24">
        <v>3.2717400000000001E-2</v>
      </c>
      <c r="H24">
        <v>2.08303E-2</v>
      </c>
      <c r="I24">
        <v>7.2062000000000003E-3</v>
      </c>
      <c r="J24">
        <v>1.5059700000000001E-2</v>
      </c>
      <c r="K24">
        <v>5.4809000000000004E-3</v>
      </c>
      <c r="L24">
        <v>1.1920200000000001E-2</v>
      </c>
      <c r="M24">
        <v>1.6773999999999999E-3</v>
      </c>
      <c r="N24">
        <v>2.3206999999999998E-2</v>
      </c>
      <c r="O24">
        <v>1.68495E-2</v>
      </c>
      <c r="P24">
        <v>1.3882E-3</v>
      </c>
      <c r="Q24">
        <v>1.374E-3</v>
      </c>
      <c r="R24">
        <v>4.639E-4</v>
      </c>
      <c r="S24">
        <v>-2.0877000000000001E-3</v>
      </c>
      <c r="T24">
        <v>5.7450000000000003E-4</v>
      </c>
      <c r="U24">
        <v>-9.5104999999999999E-3</v>
      </c>
      <c r="V24">
        <v>-3.9808999999999999E-3</v>
      </c>
    </row>
    <row r="25" spans="1:26" x14ac:dyDescent="0.25">
      <c r="A25" t="s">
        <v>2</v>
      </c>
      <c r="B25">
        <v>6.59E-2</v>
      </c>
      <c r="C25">
        <v>6.0393700000000002E-2</v>
      </c>
      <c r="D25">
        <v>5.3233200000000001E-2</v>
      </c>
      <c r="E25">
        <v>2.1429400000000001E-2</v>
      </c>
      <c r="F25">
        <v>5.2985000000000003E-3</v>
      </c>
      <c r="G25">
        <v>0.1720894</v>
      </c>
      <c r="H25">
        <v>8.53183E-2</v>
      </c>
      <c r="I25">
        <v>5.0262899999999999E-2</v>
      </c>
      <c r="J25">
        <v>3.91489E-2</v>
      </c>
      <c r="K25">
        <v>3.4010699999999998E-2</v>
      </c>
      <c r="L25">
        <v>1.91138E-2</v>
      </c>
      <c r="M25">
        <v>9.1059000000000001E-3</v>
      </c>
      <c r="N25">
        <v>0.11268300000000001</v>
      </c>
      <c r="O25">
        <v>8.1460400000000002E-2</v>
      </c>
      <c r="P25">
        <v>-1.56372E-2</v>
      </c>
      <c r="Q25">
        <v>-2.1244800000000001E-2</v>
      </c>
      <c r="R25">
        <v>-1.92225E-2</v>
      </c>
      <c r="S25">
        <v>-2.3156000000000001E-3</v>
      </c>
      <c r="T25">
        <v>3.8073999999999998E-3</v>
      </c>
      <c r="U25">
        <v>-5.9406399999999998E-2</v>
      </c>
      <c r="V25">
        <v>-3.8579E-3</v>
      </c>
    </row>
    <row r="26" spans="1:26" x14ac:dyDescent="0.25">
      <c r="A26" t="s">
        <v>3</v>
      </c>
      <c r="B26">
        <v>0.2269217</v>
      </c>
      <c r="C26">
        <v>0.38152269999999999</v>
      </c>
      <c r="D26">
        <v>0.27667849999999999</v>
      </c>
      <c r="E26">
        <v>0.3233857</v>
      </c>
      <c r="F26">
        <v>6.9631100000000001E-2</v>
      </c>
      <c r="G26">
        <v>0.51871299999999998</v>
      </c>
      <c r="H26">
        <v>0.1980527</v>
      </c>
      <c r="I26">
        <v>0.16633590000000001</v>
      </c>
      <c r="J26">
        <v>0.29542020000000002</v>
      </c>
      <c r="K26">
        <v>0.18032790000000001</v>
      </c>
      <c r="L26">
        <v>0.21882270000000001</v>
      </c>
      <c r="M26">
        <v>4.7403000000000001E-2</v>
      </c>
      <c r="N26">
        <v>0.40627649999999998</v>
      </c>
      <c r="O26">
        <v>0.17655129999999999</v>
      </c>
      <c r="P26">
        <v>-6.0585899999999998E-2</v>
      </c>
      <c r="Q26">
        <v>-8.6102399999999996E-2</v>
      </c>
      <c r="R26">
        <v>-9.6350699999999997E-2</v>
      </c>
      <c r="S26">
        <v>-0.104563</v>
      </c>
      <c r="T26">
        <v>-2.2228100000000001E-2</v>
      </c>
      <c r="U26">
        <v>-0.11243649999999999</v>
      </c>
      <c r="V26">
        <v>-2.15014E-2</v>
      </c>
    </row>
    <row r="27" spans="1:26" x14ac:dyDescent="0.25">
      <c r="A27" t="s">
        <v>4</v>
      </c>
      <c r="B27">
        <v>0.44401940000000001</v>
      </c>
      <c r="C27">
        <v>0.46952189999999999</v>
      </c>
      <c r="D27">
        <v>0.44803140000000002</v>
      </c>
      <c r="E27">
        <v>0.30429230000000002</v>
      </c>
      <c r="F27">
        <v>9.8241999999999996E-2</v>
      </c>
      <c r="G27">
        <v>0.69361589999999995</v>
      </c>
      <c r="H27">
        <v>0.1349206</v>
      </c>
      <c r="I27">
        <v>0.3268701</v>
      </c>
      <c r="J27">
        <v>0.33588800000000002</v>
      </c>
      <c r="K27">
        <v>0.28931220000000002</v>
      </c>
      <c r="L27">
        <v>0.1888406</v>
      </c>
      <c r="M27">
        <v>0.1044837</v>
      </c>
      <c r="N27">
        <v>0.57003320000000002</v>
      </c>
      <c r="O27">
        <v>0.1020725</v>
      </c>
      <c r="P27">
        <v>-0.1171492</v>
      </c>
      <c r="Q27">
        <v>-0.1336339</v>
      </c>
      <c r="R27">
        <v>-0.1587192</v>
      </c>
      <c r="S27">
        <v>-0.11545179999999999</v>
      </c>
      <c r="T27">
        <v>6.2417000000000002E-3</v>
      </c>
      <c r="U27">
        <v>-0.1235827</v>
      </c>
      <c r="V27">
        <v>-3.2848200000000001E-2</v>
      </c>
    </row>
    <row r="29" spans="1:26" x14ac:dyDescent="0.25">
      <c r="B29" s="1" t="s">
        <v>106</v>
      </c>
    </row>
    <row r="31" spans="1:26" ht="18.75" x14ac:dyDescent="0.3">
      <c r="B31" s="2"/>
      <c r="C31" s="2"/>
      <c r="D31" s="2"/>
      <c r="E31" s="3" t="s">
        <v>1</v>
      </c>
      <c r="F31" s="3"/>
      <c r="G31" s="3"/>
      <c r="H31" s="3"/>
      <c r="I31" s="3"/>
      <c r="J31" s="3"/>
      <c r="K31" s="3"/>
      <c r="L31" s="3"/>
      <c r="M31" s="3"/>
      <c r="N31" s="3"/>
      <c r="O31" s="3"/>
      <c r="P31" s="3"/>
      <c r="Q31" s="3"/>
      <c r="R31" s="3"/>
      <c r="S31" s="3" t="s">
        <v>3</v>
      </c>
      <c r="T31" s="3"/>
      <c r="U31" s="3"/>
      <c r="V31" s="3"/>
      <c r="W31" s="2"/>
      <c r="X31" s="2"/>
      <c r="Y31" s="2"/>
      <c r="Z31" s="2"/>
    </row>
    <row r="32" spans="1:26" ht="18.75" x14ac:dyDescent="0.3">
      <c r="B32" s="2"/>
      <c r="C32" s="2"/>
      <c r="D32" s="2"/>
      <c r="E32" s="3"/>
      <c r="F32" s="3"/>
      <c r="G32" s="3"/>
      <c r="H32" s="3"/>
      <c r="I32" s="3"/>
      <c r="J32" s="3"/>
      <c r="K32" s="3"/>
      <c r="L32" s="3"/>
      <c r="M32" s="3"/>
      <c r="N32" s="3"/>
      <c r="O32" s="3"/>
      <c r="P32" s="3"/>
      <c r="Q32" s="3"/>
      <c r="R32" s="3"/>
      <c r="S32" s="3"/>
      <c r="T32" s="3"/>
      <c r="U32" s="3"/>
      <c r="V32" s="3"/>
      <c r="W32" s="2"/>
      <c r="X32" s="2"/>
      <c r="Y32" s="2"/>
      <c r="Z32" s="2"/>
    </row>
    <row r="33" spans="2:26" ht="18.75" x14ac:dyDescent="0.3">
      <c r="B33" s="2"/>
      <c r="C33" s="2"/>
      <c r="D33" s="2"/>
      <c r="E33" s="3"/>
      <c r="F33" s="3"/>
      <c r="G33" s="3"/>
      <c r="H33" s="3"/>
      <c r="I33" s="3"/>
      <c r="J33" s="3"/>
      <c r="K33" s="3"/>
      <c r="L33" s="3"/>
      <c r="M33" s="3"/>
      <c r="N33" s="3"/>
      <c r="O33" s="3"/>
      <c r="P33" s="3"/>
      <c r="Q33" s="3"/>
      <c r="R33" s="3"/>
      <c r="S33" s="3"/>
      <c r="T33" s="3"/>
      <c r="U33" s="3"/>
      <c r="V33" s="3"/>
      <c r="W33" s="2"/>
      <c r="X33" s="2"/>
      <c r="Y33" s="2"/>
      <c r="Z33" s="2"/>
    </row>
    <row r="34" spans="2:26" ht="18.75" x14ac:dyDescent="0.3">
      <c r="B34" s="2"/>
      <c r="C34" s="2"/>
      <c r="D34" s="2"/>
      <c r="E34" s="3"/>
      <c r="F34" s="3"/>
      <c r="G34" s="3"/>
      <c r="H34" s="3"/>
      <c r="I34" s="3"/>
      <c r="J34" s="3"/>
      <c r="K34" s="3"/>
      <c r="L34" s="3"/>
      <c r="M34" s="3"/>
      <c r="N34" s="3"/>
      <c r="O34" s="3"/>
      <c r="P34" s="3"/>
      <c r="Q34" s="3"/>
      <c r="R34" s="3"/>
      <c r="S34" s="3"/>
      <c r="T34" s="3"/>
      <c r="U34" s="3"/>
      <c r="V34" s="3"/>
      <c r="W34" s="2"/>
      <c r="X34" s="2"/>
      <c r="Y34" s="2"/>
      <c r="Z34" s="2"/>
    </row>
    <row r="35" spans="2:26" ht="18.75" x14ac:dyDescent="0.3">
      <c r="B35" s="2"/>
      <c r="C35" s="2"/>
      <c r="D35" s="2"/>
      <c r="E35" s="3"/>
      <c r="F35" s="3"/>
      <c r="G35" s="3"/>
      <c r="H35" s="3"/>
      <c r="I35" s="3"/>
      <c r="J35" s="3"/>
      <c r="K35" s="3"/>
      <c r="L35" s="3"/>
      <c r="M35" s="3"/>
      <c r="N35" s="3"/>
      <c r="O35" s="3"/>
      <c r="P35" s="3"/>
      <c r="Q35" s="3"/>
      <c r="R35" s="3"/>
      <c r="S35" s="3"/>
      <c r="T35" s="3"/>
      <c r="U35" s="3"/>
      <c r="V35" s="3"/>
      <c r="W35" s="2"/>
      <c r="X35" s="2"/>
      <c r="Y35" s="2"/>
      <c r="Z35" s="2"/>
    </row>
    <row r="36" spans="2:26" ht="18.75" x14ac:dyDescent="0.3">
      <c r="B36" s="2"/>
      <c r="C36" s="2"/>
      <c r="D36" s="2"/>
      <c r="E36" s="3"/>
      <c r="F36" s="3"/>
      <c r="G36" s="3"/>
      <c r="H36" s="3"/>
      <c r="I36" s="3"/>
      <c r="J36" s="3"/>
      <c r="K36" s="3"/>
      <c r="L36" s="3"/>
      <c r="M36" s="3"/>
      <c r="N36" s="3"/>
      <c r="O36" s="3"/>
      <c r="P36" s="3"/>
      <c r="Q36" s="3"/>
      <c r="R36" s="3"/>
      <c r="S36" s="3"/>
      <c r="T36" s="3"/>
      <c r="U36" s="3"/>
      <c r="V36" s="3"/>
      <c r="W36" s="2"/>
      <c r="X36" s="2"/>
      <c r="Y36" s="2"/>
      <c r="Z36" s="2"/>
    </row>
    <row r="37" spans="2:26" ht="18.75" x14ac:dyDescent="0.3">
      <c r="B37" s="2"/>
      <c r="C37" s="2"/>
      <c r="D37" s="2"/>
      <c r="E37" s="3"/>
      <c r="F37" s="3"/>
      <c r="G37" s="3"/>
      <c r="H37" s="3"/>
      <c r="I37" s="3"/>
      <c r="J37" s="3"/>
      <c r="K37" s="3"/>
      <c r="L37" s="3"/>
      <c r="M37" s="3"/>
      <c r="N37" s="3"/>
      <c r="O37" s="3"/>
      <c r="P37" s="3"/>
      <c r="Q37" s="3"/>
      <c r="R37" s="3"/>
      <c r="S37" s="3"/>
      <c r="T37" s="3"/>
      <c r="U37" s="3"/>
      <c r="V37" s="3"/>
      <c r="W37" s="2"/>
      <c r="X37" s="2"/>
      <c r="Y37" s="2"/>
      <c r="Z37" s="2"/>
    </row>
    <row r="38" spans="2:26" ht="18.75" x14ac:dyDescent="0.3">
      <c r="B38" s="2"/>
      <c r="C38" s="2"/>
      <c r="D38" s="2"/>
      <c r="E38" s="3"/>
      <c r="F38" s="3"/>
      <c r="G38" s="3"/>
      <c r="H38" s="3"/>
      <c r="I38" s="3"/>
      <c r="J38" s="3"/>
      <c r="K38" s="3"/>
      <c r="L38" s="3"/>
      <c r="M38" s="3"/>
      <c r="N38" s="3"/>
      <c r="O38" s="3"/>
      <c r="P38" s="3"/>
      <c r="Q38" s="3"/>
      <c r="R38" s="3"/>
      <c r="S38" s="3"/>
      <c r="T38" s="3"/>
      <c r="U38" s="3"/>
      <c r="V38" s="3"/>
      <c r="W38" s="2"/>
      <c r="X38" s="2"/>
      <c r="Y38" s="2"/>
      <c r="Z38" s="2"/>
    </row>
    <row r="39" spans="2:26" ht="18.75" x14ac:dyDescent="0.3">
      <c r="B39" s="2"/>
      <c r="C39" s="2"/>
      <c r="D39" s="2"/>
      <c r="E39" s="3"/>
      <c r="F39" s="3"/>
      <c r="G39" s="3"/>
      <c r="H39" s="3"/>
      <c r="I39" s="3"/>
      <c r="J39" s="3"/>
      <c r="K39" s="3"/>
      <c r="L39" s="3"/>
      <c r="M39" s="3"/>
      <c r="N39" s="3"/>
      <c r="O39" s="3"/>
      <c r="P39" s="3"/>
      <c r="Q39" s="3"/>
      <c r="R39" s="3"/>
      <c r="S39" s="3"/>
      <c r="T39" s="3"/>
      <c r="U39" s="3"/>
      <c r="V39" s="3"/>
      <c r="W39" s="2"/>
      <c r="X39" s="2"/>
      <c r="Y39" s="2"/>
      <c r="Z39" s="2"/>
    </row>
    <row r="40" spans="2:26" ht="18.75" x14ac:dyDescent="0.3">
      <c r="B40" s="2"/>
      <c r="C40" s="2"/>
      <c r="D40" s="2"/>
      <c r="E40" s="3"/>
      <c r="F40" s="3"/>
      <c r="G40" s="3"/>
      <c r="H40" s="3"/>
      <c r="I40" s="3"/>
      <c r="J40" s="3"/>
      <c r="K40" s="3"/>
      <c r="L40" s="3"/>
      <c r="M40" s="3"/>
      <c r="N40" s="3"/>
      <c r="O40" s="3"/>
      <c r="P40" s="3"/>
      <c r="Q40" s="3"/>
      <c r="R40" s="3"/>
      <c r="S40" s="3"/>
      <c r="T40" s="3"/>
      <c r="U40" s="3"/>
      <c r="V40" s="3"/>
      <c r="W40" s="2"/>
      <c r="X40" s="2"/>
      <c r="Y40" s="2"/>
      <c r="Z40" s="2"/>
    </row>
    <row r="41" spans="2:26" ht="18.75" x14ac:dyDescent="0.3">
      <c r="B41" s="2"/>
      <c r="C41" s="2"/>
      <c r="D41" s="2"/>
      <c r="E41" s="3"/>
      <c r="F41" s="3"/>
      <c r="G41" s="3"/>
      <c r="H41" s="3"/>
      <c r="I41" s="3"/>
      <c r="J41" s="3"/>
      <c r="K41" s="3"/>
      <c r="L41" s="3"/>
      <c r="M41" s="3"/>
      <c r="N41" s="3"/>
      <c r="O41" s="3"/>
      <c r="P41" s="3"/>
      <c r="Q41" s="3"/>
      <c r="R41" s="3"/>
      <c r="S41" s="3"/>
      <c r="T41" s="3"/>
      <c r="U41" s="3"/>
      <c r="V41" s="3"/>
      <c r="W41" s="2"/>
      <c r="X41" s="2"/>
      <c r="Y41" s="2"/>
      <c r="Z41" s="2"/>
    </row>
    <row r="42" spans="2:26" ht="18.75" x14ac:dyDescent="0.3">
      <c r="B42" s="2"/>
      <c r="C42" s="2"/>
      <c r="D42" s="2"/>
      <c r="E42" s="3"/>
      <c r="F42" s="3"/>
      <c r="G42" s="3"/>
      <c r="H42" s="3"/>
      <c r="I42" s="3"/>
      <c r="J42" s="3"/>
      <c r="K42" s="3"/>
      <c r="L42" s="3"/>
      <c r="M42" s="3"/>
      <c r="N42" s="3"/>
      <c r="O42" s="3"/>
      <c r="P42" s="3"/>
      <c r="Q42" s="3"/>
      <c r="R42" s="3"/>
      <c r="S42" s="3"/>
      <c r="T42" s="3"/>
      <c r="U42" s="3"/>
      <c r="V42" s="3"/>
      <c r="W42" s="2"/>
      <c r="X42" s="2"/>
      <c r="Y42" s="2"/>
      <c r="Z42" s="2"/>
    </row>
    <row r="43" spans="2:26" ht="18.75" x14ac:dyDescent="0.3">
      <c r="B43" s="2"/>
      <c r="C43" s="2"/>
      <c r="D43" s="2"/>
      <c r="E43" s="3"/>
      <c r="F43" s="3"/>
      <c r="G43" s="3"/>
      <c r="H43" s="3"/>
      <c r="I43" s="3"/>
      <c r="J43" s="3"/>
      <c r="K43" s="3"/>
      <c r="L43" s="3"/>
      <c r="M43" s="3"/>
      <c r="N43" s="3"/>
      <c r="O43" s="3"/>
      <c r="P43" s="3"/>
      <c r="Q43" s="3"/>
      <c r="R43" s="3"/>
      <c r="S43" s="3"/>
      <c r="T43" s="3"/>
      <c r="U43" s="3"/>
      <c r="V43" s="3"/>
      <c r="W43" s="2"/>
      <c r="X43" s="2"/>
      <c r="Y43" s="2"/>
      <c r="Z43" s="2"/>
    </row>
    <row r="44" spans="2:26" ht="18.75" x14ac:dyDescent="0.3">
      <c r="B44" s="2"/>
      <c r="C44" s="2"/>
      <c r="D44" s="2"/>
      <c r="E44" s="3"/>
      <c r="F44" s="3"/>
      <c r="G44" s="3"/>
      <c r="H44" s="3"/>
      <c r="I44" s="3"/>
      <c r="J44" s="3"/>
      <c r="K44" s="3"/>
      <c r="L44" s="3"/>
      <c r="M44" s="3"/>
      <c r="N44" s="3"/>
      <c r="O44" s="3"/>
      <c r="P44" s="3"/>
      <c r="Q44" s="3"/>
      <c r="R44" s="3"/>
      <c r="S44" s="3"/>
      <c r="T44" s="3"/>
      <c r="U44" s="3"/>
      <c r="V44" s="3"/>
      <c r="W44" s="2"/>
      <c r="X44" s="2"/>
      <c r="Y44" s="2"/>
      <c r="Z44" s="2"/>
    </row>
    <row r="45" spans="2:26" ht="18.75" x14ac:dyDescent="0.3">
      <c r="B45" s="2"/>
      <c r="C45" s="2"/>
      <c r="D45" s="2"/>
      <c r="E45" s="3"/>
      <c r="F45" s="3"/>
      <c r="G45" s="3"/>
      <c r="H45" s="3"/>
      <c r="I45" s="3"/>
      <c r="J45" s="3"/>
      <c r="K45" s="3"/>
      <c r="L45" s="3"/>
      <c r="M45" s="3"/>
      <c r="N45" s="3"/>
      <c r="O45" s="3"/>
      <c r="P45" s="3"/>
      <c r="Q45" s="3"/>
      <c r="R45" s="3"/>
      <c r="S45" s="3"/>
      <c r="T45" s="3"/>
      <c r="U45" s="3"/>
      <c r="V45" s="3"/>
      <c r="W45" s="2"/>
      <c r="X45" s="2"/>
      <c r="Y45" s="2"/>
      <c r="Z45" s="2"/>
    </row>
    <row r="46" spans="2:26" ht="18.75" x14ac:dyDescent="0.3">
      <c r="B46" s="2"/>
      <c r="C46" s="2"/>
      <c r="D46" s="2"/>
      <c r="E46" s="3"/>
      <c r="F46" s="3"/>
      <c r="G46" s="3"/>
      <c r="H46" s="3"/>
      <c r="I46" s="3"/>
      <c r="J46" s="3"/>
      <c r="K46" s="3"/>
      <c r="L46" s="3"/>
      <c r="M46" s="3"/>
      <c r="N46" s="3"/>
      <c r="O46" s="3"/>
      <c r="P46" s="3"/>
      <c r="Q46" s="3"/>
      <c r="R46" s="3"/>
      <c r="S46" s="3"/>
      <c r="T46" s="3"/>
      <c r="U46" s="3"/>
      <c r="V46" s="3"/>
      <c r="W46" s="2"/>
      <c r="X46" s="2"/>
      <c r="Y46" s="2"/>
      <c r="Z46" s="2"/>
    </row>
    <row r="47" spans="2:26" ht="18.75" x14ac:dyDescent="0.3">
      <c r="B47" s="2"/>
      <c r="C47" s="2"/>
      <c r="D47" s="2"/>
      <c r="E47" s="3" t="s">
        <v>2</v>
      </c>
      <c r="F47" s="3"/>
      <c r="G47" s="3"/>
      <c r="H47" s="3"/>
      <c r="I47" s="3"/>
      <c r="J47" s="3"/>
      <c r="K47" s="3"/>
      <c r="L47" s="3"/>
      <c r="M47" s="3"/>
      <c r="N47" s="3"/>
      <c r="O47" s="3"/>
      <c r="P47" s="3"/>
      <c r="Q47" s="3"/>
      <c r="R47" s="3"/>
      <c r="S47" s="3" t="s">
        <v>4</v>
      </c>
      <c r="T47" s="3"/>
      <c r="U47" s="3"/>
      <c r="V47" s="3"/>
      <c r="W47" s="2"/>
      <c r="X47" s="2"/>
      <c r="Y47" s="2"/>
      <c r="Z47" s="2"/>
    </row>
    <row r="48" spans="2:26" ht="18.75" x14ac:dyDescent="0.3">
      <c r="B48" s="2"/>
      <c r="C48" s="2"/>
      <c r="D48" s="2"/>
      <c r="E48" s="3"/>
      <c r="F48" s="3"/>
      <c r="G48" s="3"/>
      <c r="H48" s="3"/>
      <c r="I48" s="3"/>
      <c r="J48" s="3"/>
      <c r="K48" s="3"/>
      <c r="L48" s="3"/>
      <c r="M48" s="3"/>
      <c r="N48" s="3"/>
      <c r="O48" s="3"/>
      <c r="P48" s="3"/>
      <c r="Q48" s="3"/>
      <c r="R48" s="3"/>
      <c r="S48" s="3"/>
      <c r="T48" s="3"/>
      <c r="U48" s="3"/>
      <c r="V48" s="3"/>
      <c r="W48" s="2"/>
      <c r="X48" s="2"/>
      <c r="Y48" s="2"/>
      <c r="Z48" s="2"/>
    </row>
    <row r="49" spans="2:26" ht="18.75" x14ac:dyDescent="0.3">
      <c r="B49" s="2"/>
      <c r="C49" s="2"/>
      <c r="D49" s="2"/>
      <c r="E49" s="3"/>
      <c r="F49" s="3"/>
      <c r="G49" s="3"/>
      <c r="H49" s="3"/>
      <c r="I49" s="3"/>
      <c r="J49" s="3"/>
      <c r="K49" s="3"/>
      <c r="L49" s="3"/>
      <c r="M49" s="3"/>
      <c r="N49" s="3"/>
      <c r="O49" s="3"/>
      <c r="P49" s="3"/>
      <c r="Q49" s="3"/>
      <c r="R49" s="3"/>
      <c r="S49" s="3"/>
      <c r="T49" s="3"/>
      <c r="U49" s="3"/>
      <c r="V49" s="3"/>
      <c r="W49" s="2"/>
      <c r="X49" s="2"/>
      <c r="Y49" s="2"/>
      <c r="Z49" s="2"/>
    </row>
    <row r="50" spans="2:26" ht="18.75" x14ac:dyDescent="0.3">
      <c r="B50" s="2"/>
      <c r="C50" s="2"/>
      <c r="D50" s="2"/>
      <c r="E50" s="3"/>
      <c r="F50" s="3"/>
      <c r="G50" s="3"/>
      <c r="H50" s="3"/>
      <c r="I50" s="3"/>
      <c r="J50" s="3"/>
      <c r="K50" s="3"/>
      <c r="L50" s="3"/>
      <c r="M50" s="3"/>
      <c r="N50" s="3"/>
      <c r="O50" s="3"/>
      <c r="P50" s="3"/>
      <c r="Q50" s="3"/>
      <c r="R50" s="3"/>
      <c r="S50" s="3"/>
      <c r="T50" s="3"/>
      <c r="U50" s="3"/>
      <c r="V50" s="3"/>
      <c r="W50" s="2"/>
      <c r="X50" s="2"/>
      <c r="Y50" s="2"/>
      <c r="Z50" s="2"/>
    </row>
    <row r="51" spans="2:26" x14ac:dyDescent="0.25">
      <c r="B51" s="2"/>
      <c r="C51" s="2"/>
      <c r="D51" s="2"/>
      <c r="E51" s="2"/>
      <c r="F51" s="2"/>
      <c r="G51" s="2"/>
      <c r="H51" s="2"/>
      <c r="I51" s="2"/>
      <c r="J51" s="2"/>
      <c r="K51" s="2"/>
      <c r="L51" s="2"/>
      <c r="M51" s="2"/>
      <c r="N51" s="2"/>
      <c r="O51" s="2"/>
      <c r="P51" s="2"/>
      <c r="Q51" s="2"/>
      <c r="R51" s="2"/>
      <c r="S51" s="2"/>
      <c r="T51" s="2"/>
      <c r="U51" s="2"/>
      <c r="V51" s="2"/>
      <c r="W51" s="2"/>
      <c r="X51" s="2"/>
      <c r="Y51" s="2"/>
      <c r="Z51" s="2"/>
    </row>
    <row r="52" spans="2:26" x14ac:dyDescent="0.25">
      <c r="B52" s="2"/>
      <c r="C52" s="2"/>
      <c r="D52" s="2"/>
      <c r="E52" s="2"/>
      <c r="F52" s="2"/>
      <c r="G52" s="2"/>
      <c r="H52" s="2"/>
      <c r="I52" s="2"/>
      <c r="J52" s="2"/>
      <c r="K52" s="2"/>
      <c r="L52" s="2"/>
      <c r="M52" s="2"/>
      <c r="N52" s="2"/>
      <c r="O52" s="2"/>
      <c r="P52" s="2"/>
      <c r="Q52" s="2"/>
      <c r="R52" s="2"/>
      <c r="S52" s="2"/>
      <c r="T52" s="2"/>
      <c r="U52" s="2"/>
      <c r="V52" s="2"/>
      <c r="W52" s="2"/>
      <c r="X52" s="2"/>
      <c r="Y52" s="2"/>
      <c r="Z52" s="2"/>
    </row>
    <row r="53" spans="2:26" x14ac:dyDescent="0.25">
      <c r="B53" s="2"/>
      <c r="C53" s="2"/>
      <c r="D53" s="2"/>
      <c r="E53" s="2"/>
      <c r="F53" s="2"/>
      <c r="G53" s="2"/>
      <c r="H53" s="2"/>
      <c r="I53" s="2"/>
      <c r="J53" s="2"/>
      <c r="K53" s="2"/>
      <c r="L53" s="2"/>
      <c r="M53" s="2"/>
      <c r="N53" s="2"/>
      <c r="O53" s="2"/>
      <c r="P53" s="2"/>
      <c r="Q53" s="2"/>
      <c r="R53" s="2"/>
      <c r="S53" s="2"/>
      <c r="T53" s="2"/>
      <c r="U53" s="2"/>
      <c r="V53" s="2"/>
      <c r="W53" s="2"/>
      <c r="X53" s="2"/>
      <c r="Y53" s="2"/>
      <c r="Z53" s="2"/>
    </row>
    <row r="54" spans="2:26" x14ac:dyDescent="0.25">
      <c r="B54" s="2"/>
      <c r="C54" s="2"/>
      <c r="D54" s="2"/>
      <c r="E54" s="2"/>
      <c r="F54" s="2"/>
      <c r="G54" s="2"/>
      <c r="H54" s="2"/>
      <c r="I54" s="2"/>
      <c r="J54" s="2"/>
      <c r="K54" s="2"/>
      <c r="L54" s="2"/>
      <c r="M54" s="2"/>
      <c r="N54" s="2"/>
      <c r="O54" s="2"/>
      <c r="P54" s="2"/>
      <c r="Q54" s="2"/>
      <c r="R54" s="2"/>
      <c r="S54" s="2"/>
      <c r="T54" s="2"/>
      <c r="U54" s="2"/>
      <c r="V54" s="2"/>
      <c r="W54" s="2"/>
      <c r="X54" s="2"/>
      <c r="Y54" s="2"/>
      <c r="Z54" s="2"/>
    </row>
    <row r="55" spans="2:26" x14ac:dyDescent="0.25">
      <c r="B55" s="2"/>
      <c r="C55" s="2"/>
      <c r="D55" s="2"/>
      <c r="E55" s="2"/>
      <c r="F55" s="2"/>
      <c r="G55" s="2"/>
      <c r="H55" s="2"/>
      <c r="I55" s="2"/>
      <c r="J55" s="2"/>
      <c r="K55" s="2"/>
      <c r="L55" s="2"/>
      <c r="M55" s="2"/>
      <c r="N55" s="2"/>
      <c r="O55" s="2"/>
      <c r="P55" s="2"/>
      <c r="Q55" s="2"/>
      <c r="R55" s="2"/>
      <c r="S55" s="2"/>
      <c r="T55" s="2"/>
      <c r="U55" s="2"/>
      <c r="V55" s="2"/>
      <c r="W55" s="2"/>
      <c r="X55" s="2"/>
      <c r="Y55" s="2"/>
      <c r="Z55" s="2"/>
    </row>
    <row r="56" spans="2:26" x14ac:dyDescent="0.25">
      <c r="B56" s="2"/>
      <c r="C56" s="2"/>
      <c r="D56" s="2"/>
      <c r="E56" s="2"/>
      <c r="F56" s="2"/>
      <c r="G56" s="2"/>
      <c r="H56" s="2"/>
      <c r="I56" s="2"/>
      <c r="J56" s="2"/>
      <c r="K56" s="2"/>
      <c r="L56" s="2"/>
      <c r="M56" s="2"/>
      <c r="N56" s="2"/>
      <c r="O56" s="2"/>
      <c r="P56" s="2"/>
      <c r="Q56" s="2"/>
      <c r="R56" s="2"/>
      <c r="S56" s="2"/>
      <c r="T56" s="2"/>
      <c r="U56" s="2"/>
      <c r="V56" s="2"/>
      <c r="W56" s="2"/>
      <c r="X56" s="2"/>
      <c r="Y56" s="2"/>
      <c r="Z56" s="2"/>
    </row>
    <row r="57" spans="2:26" x14ac:dyDescent="0.25">
      <c r="B57" s="2"/>
      <c r="C57" s="2"/>
      <c r="D57" s="2"/>
      <c r="E57" s="2"/>
      <c r="F57" s="2"/>
      <c r="G57" s="2"/>
      <c r="H57" s="2"/>
      <c r="I57" s="2"/>
      <c r="J57" s="2"/>
      <c r="K57" s="2"/>
      <c r="L57" s="2"/>
      <c r="M57" s="2"/>
      <c r="N57" s="2"/>
      <c r="O57" s="2"/>
      <c r="P57" s="2"/>
      <c r="Q57" s="2"/>
      <c r="R57" s="2"/>
      <c r="S57" s="2"/>
      <c r="T57" s="2"/>
      <c r="U57" s="2"/>
      <c r="V57" s="2"/>
      <c r="W57" s="2"/>
      <c r="X57" s="2"/>
      <c r="Y57" s="2"/>
      <c r="Z57" s="2"/>
    </row>
    <row r="58" spans="2:26" x14ac:dyDescent="0.25">
      <c r="B58" s="2"/>
      <c r="C58" s="2"/>
      <c r="D58" s="2"/>
      <c r="E58" s="2"/>
      <c r="F58" s="2"/>
      <c r="G58" s="2"/>
      <c r="H58" s="2"/>
      <c r="I58" s="2"/>
      <c r="J58" s="2"/>
      <c r="K58" s="2"/>
      <c r="L58" s="2"/>
      <c r="M58" s="2"/>
      <c r="N58" s="2"/>
      <c r="O58" s="2"/>
      <c r="P58" s="2"/>
      <c r="Q58" s="2"/>
      <c r="R58" s="2"/>
      <c r="S58" s="2"/>
      <c r="T58" s="2"/>
      <c r="U58" s="2"/>
      <c r="V58" s="2"/>
      <c r="W58" s="2"/>
      <c r="X58" s="2"/>
      <c r="Y58" s="2"/>
      <c r="Z58" s="2"/>
    </row>
    <row r="59" spans="2:26" x14ac:dyDescent="0.25">
      <c r="B59" s="2"/>
      <c r="C59" s="2"/>
      <c r="D59" s="2"/>
      <c r="E59" s="2"/>
      <c r="F59" s="2"/>
      <c r="G59" s="2"/>
      <c r="H59" s="2"/>
      <c r="I59" s="2"/>
      <c r="J59" s="2"/>
      <c r="K59" s="2"/>
      <c r="L59" s="2"/>
      <c r="M59" s="2"/>
      <c r="N59" s="2"/>
      <c r="O59" s="2"/>
      <c r="P59" s="2"/>
      <c r="Q59" s="2"/>
      <c r="R59" s="2"/>
      <c r="S59" s="2"/>
      <c r="T59" s="2"/>
      <c r="U59" s="2"/>
      <c r="V59" s="2"/>
      <c r="W59" s="2"/>
      <c r="X59" s="2"/>
      <c r="Y59" s="2"/>
      <c r="Z59" s="2"/>
    </row>
    <row r="60" spans="2:26" x14ac:dyDescent="0.25">
      <c r="B60" s="2"/>
      <c r="C60" s="2"/>
      <c r="D60" s="2"/>
      <c r="E60" s="2"/>
      <c r="F60" s="2"/>
      <c r="G60" s="2"/>
      <c r="H60" s="2"/>
      <c r="I60" s="2"/>
      <c r="J60" s="2"/>
      <c r="K60" s="2"/>
      <c r="L60" s="2"/>
      <c r="M60" s="2"/>
      <c r="N60" s="2"/>
      <c r="O60" s="2"/>
      <c r="P60" s="2"/>
      <c r="Q60" s="2"/>
      <c r="R60" s="2"/>
      <c r="S60" s="2"/>
      <c r="T60" s="2"/>
      <c r="U60" s="2"/>
      <c r="V60" s="2"/>
      <c r="W60" s="2"/>
      <c r="X60" s="2"/>
      <c r="Y60" s="2"/>
      <c r="Z60" s="2"/>
    </row>
    <row r="61" spans="2:26" x14ac:dyDescent="0.25">
      <c r="B61" s="2"/>
      <c r="C61" s="2"/>
      <c r="D61" s="2"/>
      <c r="E61" s="2"/>
      <c r="F61" s="2"/>
      <c r="G61" s="2"/>
      <c r="H61" s="2"/>
      <c r="I61" s="2"/>
      <c r="J61" s="2"/>
      <c r="K61" s="2"/>
      <c r="L61" s="2"/>
      <c r="M61" s="2"/>
      <c r="N61" s="2"/>
      <c r="O61" s="2"/>
      <c r="P61" s="2"/>
      <c r="Q61" s="2"/>
      <c r="R61" s="2"/>
      <c r="S61" s="2"/>
      <c r="T61" s="2"/>
      <c r="U61" s="2"/>
      <c r="V61" s="2"/>
      <c r="W61" s="2"/>
      <c r="X61" s="2"/>
      <c r="Y61" s="2"/>
      <c r="Z61" s="2"/>
    </row>
    <row r="62" spans="2:26" x14ac:dyDescent="0.25">
      <c r="B62" s="2"/>
      <c r="C62" s="2"/>
      <c r="D62" s="2"/>
      <c r="E62" s="2"/>
      <c r="F62" s="2"/>
      <c r="G62" s="2"/>
      <c r="H62" s="2"/>
      <c r="I62" s="2"/>
      <c r="J62" s="2"/>
      <c r="K62" s="2"/>
      <c r="L62" s="2"/>
      <c r="M62" s="2"/>
      <c r="N62" s="2"/>
      <c r="O62" s="2"/>
      <c r="P62" s="2"/>
      <c r="Q62" s="2"/>
      <c r="R62" s="2"/>
      <c r="S62" s="2"/>
      <c r="T62" s="2"/>
      <c r="U62" s="2"/>
      <c r="V62" s="2"/>
      <c r="W62" s="2"/>
      <c r="X62" s="2"/>
      <c r="Y62" s="2"/>
      <c r="Z62" s="2"/>
    </row>
    <row r="63" spans="2:26" x14ac:dyDescent="0.25">
      <c r="B63" s="2"/>
      <c r="C63" s="2"/>
      <c r="D63" s="2"/>
      <c r="E63" s="2"/>
      <c r="F63" s="2"/>
      <c r="G63" s="2"/>
      <c r="H63" s="2"/>
      <c r="I63" s="2"/>
      <c r="J63" s="2"/>
      <c r="K63" s="2"/>
      <c r="L63" s="2"/>
      <c r="M63" s="2"/>
      <c r="N63" s="2"/>
      <c r="O63" s="2"/>
      <c r="P63" s="2"/>
      <c r="Q63" s="2"/>
      <c r="R63" s="2"/>
      <c r="S63" s="2"/>
      <c r="T63" s="2"/>
      <c r="U63" s="2"/>
      <c r="V63" s="2"/>
      <c r="W63" s="2"/>
      <c r="X63" s="2"/>
      <c r="Y63" s="2"/>
      <c r="Z63" s="2"/>
    </row>
    <row r="64" spans="2:26" x14ac:dyDescent="0.25">
      <c r="B64" s="2"/>
      <c r="C64" s="2"/>
      <c r="D64" s="2"/>
      <c r="E64" s="2"/>
      <c r="F64" s="2"/>
      <c r="G64" s="2"/>
      <c r="H64" s="2"/>
      <c r="I64" s="2"/>
      <c r="J64" s="2"/>
      <c r="K64" s="2"/>
      <c r="L64" s="2"/>
      <c r="M64" s="2"/>
      <c r="N64" s="2"/>
      <c r="O64" s="2"/>
      <c r="P64" s="2"/>
      <c r="Q64" s="2"/>
      <c r="R64" s="2"/>
      <c r="S64" s="2"/>
      <c r="T64" s="2"/>
      <c r="U64" s="2"/>
      <c r="V64" s="2"/>
      <c r="W64" s="2"/>
      <c r="X64" s="2"/>
      <c r="Y64" s="2"/>
      <c r="Z64" s="2"/>
    </row>
    <row r="65" spans="2:26" x14ac:dyDescent="0.25">
      <c r="B65" s="2"/>
      <c r="C65" s="2"/>
      <c r="D65" s="2"/>
      <c r="E65" s="2"/>
      <c r="F65" s="2"/>
      <c r="G65" s="2"/>
      <c r="H65" s="2"/>
      <c r="I65" s="2"/>
      <c r="J65" s="2"/>
      <c r="K65" s="2"/>
      <c r="L65" s="2"/>
      <c r="M65" s="2"/>
      <c r="N65" s="2"/>
      <c r="O65" s="2"/>
      <c r="P65" s="2"/>
      <c r="Q65" s="2"/>
      <c r="R65" s="2"/>
      <c r="S65" s="2"/>
      <c r="T65" s="2"/>
      <c r="U65" s="2"/>
      <c r="V65" s="2"/>
      <c r="W65" s="2"/>
      <c r="X65" s="2"/>
      <c r="Y65" s="2"/>
      <c r="Z65" s="2"/>
    </row>
    <row r="66" spans="2:26" x14ac:dyDescent="0.25">
      <c r="B66" s="2"/>
      <c r="C66" s="2"/>
      <c r="D66" s="2"/>
      <c r="E66" s="2"/>
      <c r="F66" s="2"/>
      <c r="G66" s="2"/>
      <c r="H66" s="2"/>
      <c r="I66" s="2"/>
      <c r="J66" s="2"/>
      <c r="K66" s="2"/>
      <c r="L66" s="2"/>
      <c r="M66" s="2"/>
      <c r="N66" s="2"/>
      <c r="O66" s="2"/>
      <c r="P66" s="2"/>
      <c r="Q66" s="2"/>
      <c r="R66" s="2"/>
      <c r="S66" s="2"/>
      <c r="T66" s="2"/>
      <c r="U66" s="2"/>
      <c r="V66" s="2"/>
      <c r="W66" s="2"/>
      <c r="X66" s="2"/>
      <c r="Y66" s="2"/>
      <c r="Z66" s="2"/>
    </row>
    <row r="67" spans="2:26" x14ac:dyDescent="0.25">
      <c r="B67" s="2"/>
      <c r="C67" s="2"/>
      <c r="D67" s="2"/>
      <c r="E67" s="2"/>
      <c r="F67" s="2"/>
      <c r="G67" s="2"/>
      <c r="H67" s="2"/>
      <c r="I67" s="2"/>
      <c r="J67" s="2"/>
      <c r="K67" s="2"/>
      <c r="L67" s="2"/>
      <c r="M67" s="2"/>
      <c r="N67" s="2"/>
      <c r="O67" s="2"/>
      <c r="P67" s="2"/>
      <c r="Q67" s="2"/>
      <c r="R67" s="2"/>
      <c r="S67" s="2"/>
      <c r="T67" s="2"/>
      <c r="U67" s="2"/>
      <c r="V67" s="2"/>
      <c r="W67" s="2"/>
      <c r="X67" s="2"/>
      <c r="Y67" s="2"/>
      <c r="Z67" s="2"/>
    </row>
    <row r="68" spans="2:26" x14ac:dyDescent="0.25">
      <c r="B68" s="2"/>
      <c r="C68" s="2"/>
      <c r="D68" s="2"/>
      <c r="E68" s="2"/>
      <c r="F68" s="2"/>
      <c r="G68" s="2"/>
      <c r="H68" s="2"/>
      <c r="I68" s="2"/>
      <c r="J68" s="2"/>
      <c r="K68" s="2"/>
      <c r="L68" s="2"/>
      <c r="M68" s="2"/>
      <c r="N68" s="2"/>
      <c r="O68" s="2"/>
      <c r="P68" s="2"/>
      <c r="Q68" s="2"/>
      <c r="R68" s="2"/>
      <c r="S68" s="2"/>
      <c r="T68" s="2"/>
      <c r="U68" s="2"/>
      <c r="V68" s="2"/>
      <c r="W68" s="2"/>
      <c r="X68" s="2"/>
      <c r="Y68" s="2"/>
      <c r="Z68" s="2"/>
    </row>
    <row r="69" spans="2:26" x14ac:dyDescent="0.25">
      <c r="B69" s="2"/>
      <c r="C69" s="2"/>
      <c r="D69" s="2"/>
      <c r="E69" s="2"/>
      <c r="F69" s="2"/>
      <c r="G69" s="2"/>
      <c r="H69" s="2"/>
      <c r="I69" s="2"/>
      <c r="J69" s="2"/>
      <c r="K69" s="2"/>
      <c r="L69" s="2"/>
      <c r="M69" s="2"/>
      <c r="N69" s="2"/>
      <c r="O69" s="2"/>
      <c r="P69" s="2"/>
      <c r="Q69" s="2"/>
      <c r="R69" s="2"/>
      <c r="S69" s="2"/>
      <c r="T69" s="2"/>
      <c r="U69" s="2"/>
      <c r="V69" s="2"/>
      <c r="W69" s="2"/>
      <c r="X69" s="2"/>
      <c r="Y69" s="2"/>
      <c r="Z69" s="2"/>
    </row>
    <row r="185" spans="2:26" x14ac:dyDescent="0.25">
      <c r="B185" s="2"/>
      <c r="C185" s="2"/>
      <c r="D185" s="2"/>
      <c r="E185" s="2"/>
      <c r="F185" s="2"/>
      <c r="G185" s="2"/>
      <c r="H185" s="2"/>
      <c r="I185" s="2"/>
      <c r="J185" s="2"/>
      <c r="K185" s="2"/>
      <c r="L185" s="2"/>
      <c r="M185" s="2"/>
      <c r="N185" s="2"/>
      <c r="O185" s="2"/>
      <c r="P185" s="2"/>
      <c r="Q185" s="2"/>
      <c r="R185" s="2"/>
      <c r="S185" s="2"/>
      <c r="T185" s="2"/>
      <c r="U185" s="2"/>
      <c r="V185" s="2"/>
      <c r="W185" s="2"/>
      <c r="X185" s="2"/>
      <c r="Y185" s="2"/>
      <c r="Z185" s="2"/>
    </row>
    <row r="186" spans="2:26" x14ac:dyDescent="0.25">
      <c r="B186" s="2"/>
      <c r="C186" s="2"/>
      <c r="D186" s="2"/>
      <c r="E186" s="2"/>
      <c r="F186" s="2"/>
      <c r="G186" s="2"/>
      <c r="H186" s="2"/>
      <c r="I186" s="2"/>
      <c r="J186" s="2"/>
      <c r="K186" s="2"/>
      <c r="L186" s="2"/>
      <c r="M186" s="2"/>
      <c r="N186" s="2"/>
      <c r="O186" s="2"/>
      <c r="P186" s="2"/>
      <c r="Q186" s="2"/>
      <c r="R186" s="2"/>
      <c r="S186" s="2"/>
      <c r="T186" s="2"/>
      <c r="U186" s="2"/>
      <c r="V186" s="2"/>
      <c r="W186" s="2"/>
      <c r="X186" s="2"/>
      <c r="Y186" s="2"/>
      <c r="Z186" s="2"/>
    </row>
    <row r="187" spans="2:26" x14ac:dyDescent="0.25">
      <c r="B187" s="2"/>
      <c r="C187" s="2"/>
      <c r="D187" s="2"/>
      <c r="E187" s="2"/>
      <c r="F187" s="2"/>
      <c r="G187" s="2"/>
      <c r="H187" s="2"/>
      <c r="I187" s="2"/>
      <c r="J187" s="2"/>
      <c r="K187" s="2"/>
      <c r="L187" s="2"/>
      <c r="M187" s="2"/>
      <c r="N187" s="2"/>
      <c r="O187" s="2"/>
      <c r="P187" s="2"/>
      <c r="Q187" s="2"/>
      <c r="R187" s="2"/>
      <c r="S187" s="2"/>
      <c r="T187" s="2"/>
      <c r="U187" s="2"/>
      <c r="V187" s="2"/>
      <c r="W187" s="2"/>
      <c r="X187" s="2"/>
      <c r="Y187" s="2"/>
      <c r="Z187" s="2"/>
    </row>
    <row r="188" spans="2:26" x14ac:dyDescent="0.25">
      <c r="B188" s="2"/>
      <c r="C188" s="2"/>
      <c r="D188" s="2"/>
      <c r="E188" s="2"/>
      <c r="F188" s="2"/>
      <c r="G188" s="2"/>
      <c r="H188" s="2"/>
      <c r="I188" s="2"/>
      <c r="J188" s="2"/>
      <c r="K188" s="2"/>
      <c r="L188" s="2"/>
      <c r="M188" s="2"/>
      <c r="N188" s="2"/>
      <c r="O188" s="2"/>
      <c r="P188" s="2"/>
      <c r="Q188" s="2"/>
      <c r="R188" s="2"/>
      <c r="S188" s="2"/>
      <c r="T188" s="2"/>
      <c r="U188" s="2"/>
      <c r="V188" s="2"/>
      <c r="W188" s="2"/>
      <c r="X188" s="2"/>
      <c r="Y188" s="2"/>
      <c r="Z188" s="2"/>
    </row>
    <row r="189" spans="2:26" x14ac:dyDescent="0.25">
      <c r="B189" s="2"/>
      <c r="C189" s="2"/>
      <c r="D189" s="2"/>
      <c r="E189" s="2"/>
      <c r="F189" s="2"/>
      <c r="G189" s="2"/>
      <c r="H189" s="2"/>
      <c r="I189" s="2"/>
      <c r="J189" s="2"/>
      <c r="K189" s="2"/>
      <c r="L189" s="2"/>
      <c r="M189" s="2"/>
      <c r="N189" s="2"/>
      <c r="O189" s="2"/>
      <c r="P189" s="2"/>
      <c r="Q189" s="2"/>
      <c r="R189" s="2"/>
      <c r="S189" s="2"/>
      <c r="T189" s="2"/>
      <c r="U189" s="2"/>
      <c r="V189" s="2"/>
      <c r="W189" s="2"/>
      <c r="X189" s="2"/>
      <c r="Y189" s="2"/>
      <c r="Z189" s="2"/>
    </row>
    <row r="190" spans="2:26" x14ac:dyDescent="0.25">
      <c r="B190" s="2"/>
      <c r="C190" s="2"/>
      <c r="D190" s="2"/>
      <c r="E190" s="2"/>
      <c r="F190" s="2"/>
      <c r="G190" s="2"/>
      <c r="H190" s="2"/>
      <c r="I190" s="2"/>
      <c r="J190" s="2"/>
      <c r="K190" s="2"/>
      <c r="L190" s="2"/>
      <c r="M190" s="2"/>
      <c r="N190" s="2"/>
      <c r="O190" s="2"/>
      <c r="P190" s="2"/>
      <c r="Q190" s="2"/>
      <c r="R190" s="2"/>
      <c r="S190" s="2"/>
      <c r="T190" s="2"/>
      <c r="U190" s="2"/>
      <c r="V190" s="2"/>
      <c r="W190" s="2"/>
      <c r="X190" s="2"/>
      <c r="Y190" s="2"/>
      <c r="Z190" s="2"/>
    </row>
    <row r="191" spans="2:26" x14ac:dyDescent="0.25">
      <c r="B191" s="2"/>
      <c r="C191" s="2"/>
      <c r="D191" s="2"/>
      <c r="E191" s="2"/>
      <c r="F191" s="2"/>
      <c r="G191" s="2"/>
      <c r="H191" s="2"/>
      <c r="I191" s="2"/>
      <c r="J191" s="2"/>
      <c r="K191" s="2"/>
      <c r="L191" s="2"/>
      <c r="M191" s="2"/>
      <c r="N191" s="2"/>
      <c r="O191" s="2"/>
      <c r="P191" s="2"/>
      <c r="Q191" s="2"/>
      <c r="R191" s="2"/>
      <c r="S191" s="2"/>
      <c r="T191" s="2"/>
      <c r="U191" s="2"/>
      <c r="V191" s="2"/>
      <c r="W191" s="2"/>
      <c r="X191" s="2"/>
      <c r="Y191" s="2"/>
      <c r="Z191" s="2"/>
    </row>
    <row r="192" spans="2:26" x14ac:dyDescent="0.25">
      <c r="B192" s="2"/>
      <c r="C192" s="2"/>
      <c r="D192" s="2"/>
      <c r="E192" s="2"/>
      <c r="F192" s="2"/>
      <c r="G192" s="2"/>
      <c r="H192" s="2"/>
      <c r="I192" s="2"/>
      <c r="J192" s="2"/>
      <c r="K192" s="2"/>
      <c r="L192" s="2"/>
      <c r="M192" s="2"/>
      <c r="N192" s="2"/>
      <c r="O192" s="2"/>
      <c r="P192" s="2"/>
      <c r="Q192" s="2"/>
      <c r="R192" s="2"/>
      <c r="S192" s="2"/>
      <c r="T192" s="2"/>
      <c r="U192" s="2"/>
      <c r="V192" s="2"/>
      <c r="W192" s="2"/>
      <c r="X192" s="2"/>
      <c r="Y192" s="2"/>
      <c r="Z192" s="2"/>
    </row>
    <row r="193" spans="2:26" x14ac:dyDescent="0.25">
      <c r="B193" s="2"/>
      <c r="C193" s="2"/>
      <c r="D193" s="2"/>
      <c r="E193" s="2"/>
      <c r="F193" s="2"/>
      <c r="G193" s="2"/>
      <c r="H193" s="2"/>
      <c r="I193" s="2"/>
      <c r="J193" s="2"/>
      <c r="K193" s="2"/>
      <c r="L193" s="2"/>
      <c r="M193" s="2"/>
      <c r="N193" s="2"/>
      <c r="O193" s="2"/>
      <c r="P193" s="2"/>
      <c r="Q193" s="2"/>
      <c r="R193" s="2"/>
      <c r="S193" s="2"/>
      <c r="T193" s="2"/>
      <c r="U193" s="2"/>
      <c r="V193" s="2"/>
      <c r="W193" s="2"/>
      <c r="X193" s="2"/>
      <c r="Y193" s="2"/>
      <c r="Z193" s="2"/>
    </row>
    <row r="194" spans="2:26" x14ac:dyDescent="0.25">
      <c r="B194" s="2"/>
      <c r="C194" s="2"/>
      <c r="D194" s="2"/>
      <c r="E194" s="2"/>
      <c r="F194" s="2"/>
      <c r="G194" s="2"/>
      <c r="H194" s="2"/>
      <c r="I194" s="2"/>
      <c r="J194" s="2"/>
      <c r="K194" s="2"/>
      <c r="L194" s="2"/>
      <c r="M194" s="2"/>
      <c r="N194" s="2"/>
      <c r="O194" s="2"/>
      <c r="P194" s="2"/>
      <c r="Q194" s="2"/>
      <c r="R194" s="2"/>
      <c r="S194" s="2"/>
      <c r="T194" s="2"/>
      <c r="U194" s="2"/>
      <c r="V194" s="2"/>
      <c r="W194" s="2"/>
      <c r="X194" s="2"/>
      <c r="Y194" s="2"/>
      <c r="Z194" s="2"/>
    </row>
    <row r="195" spans="2:26" x14ac:dyDescent="0.25">
      <c r="B195" s="2"/>
      <c r="C195" s="2"/>
      <c r="D195" s="2"/>
      <c r="E195" s="2"/>
      <c r="F195" s="2"/>
      <c r="G195" s="2"/>
      <c r="H195" s="2"/>
      <c r="I195" s="2"/>
      <c r="J195" s="2"/>
      <c r="K195" s="2"/>
      <c r="L195" s="2"/>
      <c r="M195" s="2"/>
      <c r="N195" s="2"/>
      <c r="O195" s="2"/>
      <c r="P195" s="2"/>
      <c r="Q195" s="2"/>
      <c r="R195" s="2"/>
      <c r="S195" s="2"/>
      <c r="T195" s="2"/>
      <c r="U195" s="2"/>
      <c r="V195" s="2"/>
      <c r="W195" s="2"/>
      <c r="X195" s="2"/>
      <c r="Y195" s="2"/>
      <c r="Z195" s="2"/>
    </row>
    <row r="196" spans="2:26" x14ac:dyDescent="0.25">
      <c r="B196" s="2"/>
      <c r="C196" s="2"/>
      <c r="D196" s="2"/>
      <c r="E196" s="2"/>
      <c r="F196" s="2"/>
      <c r="G196" s="2"/>
      <c r="H196" s="2"/>
      <c r="I196" s="2"/>
      <c r="J196" s="2"/>
      <c r="K196" s="2"/>
      <c r="L196" s="2"/>
      <c r="M196" s="2"/>
      <c r="N196" s="2"/>
      <c r="O196" s="2"/>
      <c r="P196" s="2"/>
      <c r="Q196" s="2"/>
      <c r="R196" s="2"/>
      <c r="S196" s="2"/>
      <c r="T196" s="2"/>
      <c r="U196" s="2"/>
      <c r="V196" s="2"/>
      <c r="W196" s="2"/>
      <c r="X196" s="2"/>
      <c r="Y196" s="2"/>
      <c r="Z196" s="2"/>
    </row>
    <row r="197" spans="2:26" x14ac:dyDescent="0.25">
      <c r="B197" s="2"/>
      <c r="C197" s="2"/>
      <c r="D197" s="2"/>
      <c r="E197" s="2"/>
      <c r="F197" s="2"/>
      <c r="G197" s="2"/>
      <c r="H197" s="2"/>
      <c r="I197" s="2"/>
      <c r="J197" s="2"/>
      <c r="K197" s="2"/>
      <c r="L197" s="2"/>
      <c r="M197" s="2"/>
      <c r="N197" s="2"/>
      <c r="O197" s="2"/>
      <c r="P197" s="2"/>
      <c r="Q197" s="2"/>
      <c r="R197" s="2"/>
      <c r="S197" s="2"/>
      <c r="T197" s="2"/>
      <c r="U197" s="2"/>
      <c r="V197" s="2"/>
      <c r="W197" s="2"/>
      <c r="X197" s="2"/>
      <c r="Y197" s="2"/>
      <c r="Z197" s="2"/>
    </row>
    <row r="198" spans="2:26" x14ac:dyDescent="0.25">
      <c r="B198" s="2"/>
      <c r="C198" s="2"/>
      <c r="D198" s="2"/>
      <c r="E198" s="2"/>
      <c r="F198" s="2"/>
      <c r="G198" s="2"/>
      <c r="H198" s="2"/>
      <c r="I198" s="2"/>
      <c r="J198" s="2"/>
      <c r="K198" s="2"/>
      <c r="L198" s="2"/>
      <c r="M198" s="2"/>
      <c r="N198" s="2"/>
      <c r="O198" s="2"/>
      <c r="P198" s="2"/>
      <c r="Q198" s="2"/>
      <c r="R198" s="2"/>
      <c r="S198" s="2"/>
      <c r="T198" s="2"/>
      <c r="U198" s="2"/>
      <c r="V198" s="2"/>
      <c r="W198" s="2"/>
      <c r="X198" s="2"/>
      <c r="Y198" s="2"/>
      <c r="Z198" s="2"/>
    </row>
    <row r="199" spans="2:26" x14ac:dyDescent="0.25">
      <c r="B199" s="2"/>
      <c r="C199" s="2"/>
      <c r="D199" s="2"/>
      <c r="E199" s="2"/>
      <c r="F199" s="2"/>
      <c r="G199" s="2"/>
      <c r="H199" s="2"/>
      <c r="I199" s="2"/>
      <c r="J199" s="2"/>
      <c r="K199" s="2"/>
      <c r="L199" s="2"/>
      <c r="M199" s="2"/>
      <c r="N199" s="2"/>
      <c r="O199" s="2"/>
      <c r="P199" s="2"/>
      <c r="Q199" s="2"/>
      <c r="R199" s="2"/>
      <c r="S199" s="2"/>
      <c r="T199" s="2"/>
      <c r="U199" s="2"/>
      <c r="V199" s="2"/>
      <c r="W199" s="2"/>
      <c r="X199" s="2"/>
      <c r="Y199" s="2"/>
      <c r="Z199" s="2"/>
    </row>
    <row r="200" spans="2:26" x14ac:dyDescent="0.25">
      <c r="B200" s="2"/>
      <c r="C200" s="2"/>
      <c r="D200" s="2"/>
      <c r="E200" s="2"/>
      <c r="F200" s="2"/>
      <c r="G200" s="2"/>
      <c r="H200" s="2"/>
      <c r="I200" s="2"/>
      <c r="J200" s="2"/>
      <c r="K200" s="2"/>
      <c r="L200" s="2"/>
      <c r="M200" s="2"/>
      <c r="N200" s="2"/>
      <c r="O200" s="2"/>
      <c r="P200" s="2"/>
      <c r="Q200" s="2"/>
      <c r="R200" s="2"/>
      <c r="S200" s="2"/>
      <c r="T200" s="2"/>
      <c r="U200" s="2"/>
      <c r="V200" s="2"/>
      <c r="W200" s="2"/>
      <c r="X200" s="2"/>
      <c r="Y200" s="2"/>
      <c r="Z200" s="2"/>
    </row>
    <row r="201" spans="2:26" x14ac:dyDescent="0.25">
      <c r="B201" s="2"/>
      <c r="C201" s="2"/>
      <c r="D201" s="2"/>
      <c r="E201" s="2"/>
      <c r="F201" s="2"/>
      <c r="G201" s="2"/>
      <c r="H201" s="2"/>
      <c r="I201" s="2"/>
      <c r="J201" s="2"/>
      <c r="K201" s="2"/>
      <c r="L201" s="2"/>
      <c r="M201" s="2"/>
      <c r="N201" s="2"/>
      <c r="O201" s="2"/>
      <c r="P201" s="2"/>
      <c r="Q201" s="2"/>
      <c r="R201" s="2"/>
      <c r="S201" s="2"/>
      <c r="T201" s="2"/>
      <c r="U201" s="2"/>
      <c r="V201" s="2"/>
      <c r="W201" s="2"/>
      <c r="X201" s="2"/>
      <c r="Y201" s="2"/>
      <c r="Z201" s="2"/>
    </row>
    <row r="202" spans="2:26" x14ac:dyDescent="0.25">
      <c r="B202" s="2"/>
      <c r="C202" s="2"/>
      <c r="D202" s="2"/>
      <c r="E202" s="2"/>
      <c r="F202" s="2"/>
      <c r="G202" s="2"/>
      <c r="H202" s="2"/>
      <c r="I202" s="2"/>
      <c r="J202" s="2"/>
      <c r="K202" s="2"/>
      <c r="L202" s="2"/>
      <c r="M202" s="2"/>
      <c r="N202" s="2"/>
      <c r="O202" s="2"/>
      <c r="P202" s="2"/>
      <c r="Q202" s="2"/>
      <c r="R202" s="2"/>
      <c r="S202" s="2"/>
      <c r="T202" s="2"/>
      <c r="U202" s="2"/>
      <c r="V202" s="2"/>
      <c r="W202" s="2"/>
      <c r="X202" s="2"/>
      <c r="Y202" s="2"/>
      <c r="Z202" s="2"/>
    </row>
    <row r="203" spans="2:26" x14ac:dyDescent="0.25">
      <c r="B203" s="2"/>
      <c r="C203" s="2"/>
      <c r="D203" s="2"/>
      <c r="E203" s="2"/>
      <c r="F203" s="2"/>
      <c r="G203" s="2"/>
      <c r="H203" s="2"/>
      <c r="I203" s="2"/>
      <c r="J203" s="2"/>
      <c r="K203" s="2"/>
      <c r="L203" s="2"/>
      <c r="M203" s="2"/>
      <c r="N203" s="2"/>
      <c r="O203" s="2"/>
      <c r="P203" s="2"/>
      <c r="Q203" s="2"/>
      <c r="R203" s="2"/>
      <c r="S203" s="2"/>
      <c r="T203" s="2"/>
      <c r="U203" s="2"/>
      <c r="V203" s="2"/>
      <c r="W203" s="2"/>
      <c r="X203" s="2"/>
      <c r="Y203" s="2"/>
      <c r="Z203" s="2"/>
    </row>
    <row r="204" spans="2:26" x14ac:dyDescent="0.25">
      <c r="B204" s="2"/>
      <c r="C204" s="2"/>
      <c r="D204" s="2"/>
      <c r="E204" s="2"/>
      <c r="F204" s="2"/>
      <c r="G204" s="2"/>
      <c r="H204" s="2"/>
      <c r="I204" s="2"/>
      <c r="J204" s="2"/>
      <c r="K204" s="2"/>
      <c r="L204" s="2"/>
      <c r="M204" s="2"/>
      <c r="N204" s="2"/>
      <c r="O204" s="2"/>
      <c r="P204" s="2"/>
      <c r="Q204" s="2"/>
      <c r="R204" s="2"/>
      <c r="S204" s="2"/>
      <c r="T204" s="2"/>
      <c r="U204" s="2"/>
      <c r="V204" s="2"/>
      <c r="W204" s="2"/>
      <c r="X204" s="2"/>
      <c r="Y204" s="2"/>
      <c r="Z204" s="2"/>
    </row>
    <row r="205" spans="2:26" x14ac:dyDescent="0.25">
      <c r="B205" s="2"/>
      <c r="C205" s="2"/>
      <c r="D205" s="2"/>
      <c r="E205" s="2"/>
      <c r="F205" s="2"/>
      <c r="G205" s="2"/>
      <c r="H205" s="2"/>
      <c r="I205" s="2"/>
      <c r="J205" s="2"/>
      <c r="K205" s="2"/>
      <c r="L205" s="2"/>
      <c r="M205" s="2"/>
      <c r="N205" s="2"/>
      <c r="O205" s="2"/>
      <c r="P205" s="2"/>
      <c r="Q205" s="2"/>
      <c r="R205" s="2"/>
      <c r="S205" s="2"/>
      <c r="T205" s="2"/>
      <c r="U205" s="2"/>
      <c r="V205" s="2"/>
      <c r="W205" s="2"/>
      <c r="X205" s="2"/>
      <c r="Y205" s="2"/>
      <c r="Z205" s="2"/>
    </row>
    <row r="206" spans="2:26" x14ac:dyDescent="0.25">
      <c r="B206" s="2"/>
      <c r="C206" s="2"/>
      <c r="D206" s="2"/>
      <c r="E206" s="2"/>
      <c r="F206" s="2"/>
      <c r="G206" s="2"/>
      <c r="H206" s="2"/>
      <c r="I206" s="2"/>
      <c r="J206" s="2"/>
      <c r="K206" s="2"/>
      <c r="L206" s="2"/>
      <c r="M206" s="2"/>
      <c r="N206" s="2"/>
      <c r="O206" s="2"/>
      <c r="P206" s="2"/>
      <c r="Q206" s="2"/>
      <c r="R206" s="2"/>
      <c r="S206" s="2"/>
      <c r="T206" s="2"/>
      <c r="U206" s="2"/>
      <c r="V206" s="2"/>
      <c r="W206" s="2"/>
      <c r="X206" s="2"/>
      <c r="Y206" s="2"/>
      <c r="Z206" s="2"/>
    </row>
    <row r="207" spans="2:26" x14ac:dyDescent="0.25">
      <c r="B207" s="2"/>
      <c r="C207" s="2"/>
      <c r="D207" s="2"/>
      <c r="E207" s="2"/>
      <c r="F207" s="2"/>
      <c r="G207" s="2"/>
      <c r="H207" s="2"/>
      <c r="I207" s="2"/>
      <c r="J207" s="2"/>
      <c r="K207" s="2"/>
      <c r="L207" s="2"/>
      <c r="M207" s="2"/>
      <c r="N207" s="2"/>
      <c r="O207" s="2"/>
      <c r="P207" s="2"/>
      <c r="Q207" s="2"/>
      <c r="R207" s="2"/>
      <c r="S207" s="2"/>
      <c r="T207" s="2"/>
      <c r="U207" s="2"/>
      <c r="V207" s="2"/>
      <c r="W207" s="2"/>
      <c r="X207" s="2"/>
      <c r="Y207" s="2"/>
      <c r="Z207" s="2"/>
    </row>
    <row r="208" spans="2:26" x14ac:dyDescent="0.25">
      <c r="B208" s="2"/>
      <c r="C208" s="2"/>
      <c r="D208" s="2"/>
      <c r="E208" s="2"/>
      <c r="F208" s="2"/>
      <c r="G208" s="2"/>
      <c r="H208" s="2"/>
      <c r="I208" s="2"/>
      <c r="J208" s="2"/>
      <c r="K208" s="2"/>
      <c r="L208" s="2"/>
      <c r="M208" s="2"/>
      <c r="N208" s="2"/>
      <c r="O208" s="2"/>
      <c r="P208" s="2"/>
      <c r="Q208" s="2"/>
      <c r="R208" s="2"/>
      <c r="S208" s="2"/>
      <c r="T208" s="2"/>
      <c r="U208" s="2"/>
      <c r="V208" s="2"/>
      <c r="W208" s="2"/>
      <c r="X208" s="2"/>
      <c r="Y208" s="2"/>
      <c r="Z208" s="2"/>
    </row>
    <row r="209" spans="2:26" x14ac:dyDescent="0.25">
      <c r="B209" s="2"/>
      <c r="C209" s="2"/>
      <c r="D209" s="2"/>
      <c r="E209" s="2"/>
      <c r="F209" s="2"/>
      <c r="G209" s="2"/>
      <c r="H209" s="2"/>
      <c r="I209" s="2"/>
      <c r="J209" s="2"/>
      <c r="K209" s="2"/>
      <c r="L209" s="2"/>
      <c r="M209" s="2"/>
      <c r="N209" s="2"/>
      <c r="O209" s="2"/>
      <c r="P209" s="2"/>
      <c r="Q209" s="2"/>
      <c r="R209" s="2"/>
      <c r="S209" s="2"/>
      <c r="T209" s="2"/>
      <c r="U209" s="2"/>
      <c r="V209" s="2"/>
      <c r="W209" s="2"/>
      <c r="X209" s="2"/>
      <c r="Y209" s="2"/>
      <c r="Z209" s="2"/>
    </row>
    <row r="210" spans="2:26" x14ac:dyDescent="0.25">
      <c r="B210" s="2"/>
      <c r="C210" s="2"/>
      <c r="D210" s="2"/>
      <c r="E210" s="2"/>
      <c r="F210" s="2"/>
      <c r="G210" s="2"/>
      <c r="H210" s="2"/>
      <c r="I210" s="2"/>
      <c r="J210" s="2"/>
      <c r="K210" s="2"/>
      <c r="L210" s="2"/>
      <c r="M210" s="2"/>
      <c r="N210" s="2"/>
      <c r="O210" s="2"/>
      <c r="P210" s="2"/>
      <c r="Q210" s="2"/>
      <c r="R210" s="2"/>
      <c r="S210" s="2"/>
      <c r="T210" s="2"/>
      <c r="U210" s="2"/>
      <c r="V210" s="2"/>
      <c r="W210" s="2"/>
      <c r="X210" s="2"/>
      <c r="Y210" s="2"/>
      <c r="Z210" s="2"/>
    </row>
    <row r="211" spans="2:26" x14ac:dyDescent="0.25">
      <c r="B211" s="2"/>
      <c r="C211" s="2"/>
      <c r="D211" s="2"/>
      <c r="E211" s="2"/>
      <c r="F211" s="2"/>
      <c r="G211" s="2"/>
      <c r="H211" s="2"/>
      <c r="I211" s="2"/>
      <c r="J211" s="2"/>
      <c r="K211" s="2"/>
      <c r="L211" s="2"/>
      <c r="M211" s="2"/>
      <c r="N211" s="2"/>
      <c r="O211" s="2"/>
      <c r="P211" s="2"/>
      <c r="Q211" s="2"/>
      <c r="R211" s="2"/>
      <c r="S211" s="2"/>
      <c r="T211" s="2"/>
      <c r="U211" s="2"/>
      <c r="V211" s="2"/>
      <c r="W211" s="2"/>
      <c r="X211" s="2"/>
      <c r="Y211" s="2"/>
      <c r="Z211" s="2"/>
    </row>
    <row r="212" spans="2:26" x14ac:dyDescent="0.25">
      <c r="B212" s="2"/>
      <c r="C212" s="2"/>
      <c r="D212" s="2"/>
      <c r="E212" s="2"/>
      <c r="F212" s="2"/>
      <c r="G212" s="2"/>
      <c r="H212" s="2"/>
      <c r="I212" s="2"/>
      <c r="J212" s="2"/>
      <c r="K212" s="2"/>
      <c r="L212" s="2"/>
      <c r="M212" s="2"/>
      <c r="N212" s="2"/>
      <c r="O212" s="2"/>
      <c r="P212" s="2"/>
      <c r="Q212" s="2"/>
      <c r="R212" s="2"/>
      <c r="S212" s="2"/>
      <c r="T212" s="2"/>
      <c r="U212" s="2"/>
      <c r="V212" s="2"/>
      <c r="W212" s="2"/>
      <c r="X212" s="2"/>
      <c r="Y212" s="2"/>
      <c r="Z212" s="2"/>
    </row>
    <row r="213" spans="2:26" x14ac:dyDescent="0.25">
      <c r="B213" s="2"/>
      <c r="C213" s="2"/>
      <c r="D213" s="2"/>
      <c r="E213" s="2"/>
      <c r="F213" s="2"/>
      <c r="G213" s="2"/>
      <c r="H213" s="2"/>
      <c r="I213" s="2"/>
      <c r="J213" s="2"/>
      <c r="K213" s="2"/>
      <c r="L213" s="2"/>
      <c r="M213" s="2"/>
      <c r="N213" s="2"/>
      <c r="O213" s="2"/>
      <c r="P213" s="2"/>
      <c r="Q213" s="2"/>
      <c r="R213" s="2"/>
      <c r="S213" s="2"/>
      <c r="T213" s="2"/>
      <c r="U213" s="2"/>
      <c r="V213" s="2"/>
      <c r="W213" s="2"/>
      <c r="X213" s="2"/>
      <c r="Y213" s="2"/>
      <c r="Z213" s="2"/>
    </row>
    <row r="214" spans="2:26" x14ac:dyDescent="0.25">
      <c r="B214" s="2"/>
      <c r="C214" s="2"/>
      <c r="D214" s="2"/>
      <c r="E214" s="2"/>
      <c r="F214" s="2"/>
      <c r="G214" s="2"/>
      <c r="H214" s="2"/>
      <c r="I214" s="2"/>
      <c r="J214" s="2"/>
      <c r="K214" s="2"/>
      <c r="L214" s="2"/>
      <c r="M214" s="2"/>
      <c r="N214" s="2"/>
      <c r="O214" s="2"/>
      <c r="P214" s="2"/>
      <c r="Q214" s="2"/>
      <c r="R214" s="2"/>
      <c r="S214" s="2"/>
      <c r="T214" s="2"/>
      <c r="U214" s="2"/>
      <c r="V214" s="2"/>
      <c r="W214" s="2"/>
      <c r="X214" s="2"/>
      <c r="Y214" s="2"/>
      <c r="Z214" s="2"/>
    </row>
    <row r="215" spans="2:26" x14ac:dyDescent="0.25">
      <c r="B215" s="2"/>
      <c r="C215" s="2"/>
      <c r="D215" s="2"/>
      <c r="E215" s="2"/>
      <c r="F215" s="2"/>
      <c r="G215" s="2"/>
      <c r="H215" s="2"/>
      <c r="I215" s="2"/>
      <c r="J215" s="2"/>
      <c r="K215" s="2"/>
      <c r="L215" s="2"/>
      <c r="M215" s="2"/>
      <c r="N215" s="2"/>
      <c r="O215" s="2"/>
      <c r="P215" s="2"/>
      <c r="Q215" s="2"/>
      <c r="R215" s="2"/>
      <c r="S215" s="2"/>
      <c r="T215" s="2"/>
      <c r="U215" s="2"/>
      <c r="V215" s="2"/>
      <c r="W215" s="2"/>
      <c r="X215" s="2"/>
      <c r="Y215" s="2"/>
      <c r="Z215" s="2"/>
    </row>
    <row r="216" spans="2:26" x14ac:dyDescent="0.25">
      <c r="B216" s="2"/>
      <c r="C216" s="2"/>
      <c r="D216" s="2"/>
      <c r="E216" s="2"/>
      <c r="F216" s="2"/>
      <c r="G216" s="2"/>
      <c r="H216" s="2"/>
      <c r="I216" s="2"/>
      <c r="J216" s="2"/>
      <c r="K216" s="2"/>
      <c r="L216" s="2"/>
      <c r="M216" s="2"/>
      <c r="N216" s="2"/>
      <c r="O216" s="2"/>
      <c r="P216" s="2"/>
      <c r="Q216" s="2"/>
      <c r="R216" s="2"/>
      <c r="S216" s="2"/>
      <c r="T216" s="2"/>
      <c r="U216" s="2"/>
      <c r="V216" s="2"/>
      <c r="W216" s="2"/>
      <c r="X216" s="2"/>
      <c r="Y216" s="2"/>
      <c r="Z216" s="2"/>
    </row>
    <row r="217" spans="2:26" x14ac:dyDescent="0.25">
      <c r="B217" s="2"/>
      <c r="C217" s="2"/>
      <c r="D217" s="2"/>
      <c r="E217" s="2"/>
      <c r="F217" s="2"/>
      <c r="G217" s="2"/>
      <c r="H217" s="2"/>
      <c r="I217" s="2"/>
      <c r="J217" s="2"/>
      <c r="K217" s="2"/>
      <c r="L217" s="2"/>
      <c r="M217" s="2"/>
      <c r="N217" s="2"/>
      <c r="O217" s="2"/>
      <c r="P217" s="2"/>
      <c r="Q217" s="2"/>
      <c r="R217" s="2"/>
      <c r="S217" s="2"/>
      <c r="T217" s="2"/>
      <c r="U217" s="2"/>
      <c r="V217" s="2"/>
      <c r="W217" s="2"/>
      <c r="X217" s="2"/>
      <c r="Y217" s="2"/>
      <c r="Z217" s="2"/>
    </row>
    <row r="218" spans="2:26" x14ac:dyDescent="0.25">
      <c r="B218" s="2"/>
      <c r="C218" s="2"/>
      <c r="D218" s="2"/>
      <c r="E218" s="2"/>
      <c r="F218" s="2"/>
      <c r="G218" s="2"/>
      <c r="H218" s="2"/>
      <c r="I218" s="2"/>
      <c r="J218" s="2"/>
      <c r="K218" s="2"/>
      <c r="L218" s="2"/>
      <c r="M218" s="2"/>
      <c r="N218" s="2"/>
      <c r="O218" s="2"/>
      <c r="P218" s="2"/>
      <c r="Q218" s="2"/>
      <c r="R218" s="2"/>
      <c r="S218" s="2"/>
      <c r="T218" s="2"/>
      <c r="U218" s="2"/>
      <c r="V218" s="2"/>
      <c r="W218" s="2"/>
      <c r="X218" s="2"/>
      <c r="Y218" s="2"/>
      <c r="Z218" s="2"/>
    </row>
  </sheetData>
  <pageMargins left="0.7" right="0.7" top="0.75" bottom="0.75" header="0.3" footer="0.3"/>
  <pageSetup orientation="portrait" verticalDpi="0" r:id="rId1"/>
  <drawing r:id="rId2"/>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D6"/>
  <sheetViews>
    <sheetView zoomScale="85" zoomScaleNormal="85" workbookViewId="0"/>
  </sheetViews>
  <sheetFormatPr defaultRowHeight="15" x14ac:dyDescent="0.25"/>
  <cols>
    <col min="1" max="1" width="20" bestFit="1" customWidth="1"/>
    <col min="2" max="3" width="11.85546875" bestFit="1" customWidth="1"/>
    <col min="4" max="5" width="10.140625" bestFit="1" customWidth="1"/>
  </cols>
  <sheetData>
    <row r="1" spans="1:4" ht="15.75" x14ac:dyDescent="0.25">
      <c r="A1" s="4" t="s">
        <v>108</v>
      </c>
    </row>
    <row r="2" spans="1:4" x14ac:dyDescent="0.25">
      <c r="A2" s="1" t="s">
        <v>0</v>
      </c>
      <c r="B2" s="1">
        <v>2011</v>
      </c>
      <c r="C2" s="1">
        <v>2014</v>
      </c>
      <c r="D2" s="1" t="s">
        <v>5</v>
      </c>
    </row>
    <row r="3" spans="1:4" x14ac:dyDescent="0.25">
      <c r="A3" s="1" t="s">
        <v>114</v>
      </c>
      <c r="B3">
        <v>13.8553</v>
      </c>
      <c r="C3">
        <v>16.371200000000002</v>
      </c>
      <c r="D3" s="12">
        <f>(+C3-B3)/B3</f>
        <v>0.18158394260680044</v>
      </c>
    </row>
    <row r="4" spans="1:4" x14ac:dyDescent="0.25">
      <c r="A4" s="1" t="s">
        <v>2</v>
      </c>
      <c r="B4">
        <v>39.928800000000003</v>
      </c>
      <c r="C4">
        <v>41.291800000000002</v>
      </c>
      <c r="D4" s="12">
        <f t="shared" ref="D4:D6" si="0">(+C4-B4)/B4</f>
        <v>3.4135761655747214E-2</v>
      </c>
    </row>
    <row r="5" spans="1:4" x14ac:dyDescent="0.25">
      <c r="A5" s="1" t="s">
        <v>4</v>
      </c>
      <c r="B5">
        <v>11.106</v>
      </c>
      <c r="C5">
        <v>13.3873</v>
      </c>
      <c r="D5" s="12">
        <f t="shared" si="0"/>
        <v>0.20541148928507114</v>
      </c>
    </row>
    <row r="6" spans="1:4" x14ac:dyDescent="0.25">
      <c r="A6" s="1" t="s">
        <v>1</v>
      </c>
      <c r="B6">
        <v>41.993299999999998</v>
      </c>
      <c r="C6">
        <v>49.1</v>
      </c>
      <c r="D6" s="12">
        <f t="shared" si="0"/>
        <v>0.16923413973181445</v>
      </c>
    </row>
  </sheetData>
  <pageMargins left="0.7" right="0.7" top="0.75" bottom="0.75" header="0.3" footer="0.3"/>
  <pageSetup orientation="portrait" verticalDpi="0" r:id="rId1"/>
  <drawing r:id="rId2"/>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B96"/>
  <sheetViews>
    <sheetView zoomScale="85" zoomScaleNormal="85" workbookViewId="0"/>
  </sheetViews>
  <sheetFormatPr defaultRowHeight="15" x14ac:dyDescent="0.25"/>
  <cols>
    <col min="1" max="1" width="9.140625" style="1"/>
  </cols>
  <sheetData>
    <row r="1" spans="1:28" ht="18.75" x14ac:dyDescent="0.3">
      <c r="A1" s="1" t="s">
        <v>6</v>
      </c>
      <c r="B1" s="1" t="s">
        <v>7</v>
      </c>
      <c r="C1" s="1" t="s">
        <v>26</v>
      </c>
      <c r="D1" s="1" t="s">
        <v>132</v>
      </c>
      <c r="E1" s="1" t="s">
        <v>133</v>
      </c>
      <c r="G1" s="38" t="s">
        <v>137</v>
      </c>
      <c r="H1" s="2"/>
      <c r="I1" s="2"/>
      <c r="J1" s="2"/>
      <c r="K1" s="2"/>
      <c r="L1" s="2"/>
      <c r="M1" s="2"/>
      <c r="N1" s="2"/>
      <c r="O1" s="2"/>
      <c r="P1" s="2"/>
      <c r="Q1" s="2"/>
      <c r="R1" s="2"/>
      <c r="S1" s="2"/>
      <c r="T1" s="2"/>
      <c r="U1" s="2"/>
      <c r="V1" s="2"/>
      <c r="W1" s="2"/>
      <c r="X1" s="2"/>
      <c r="Y1" s="2"/>
      <c r="Z1" s="2"/>
      <c r="AA1" s="2"/>
      <c r="AB1" s="2"/>
    </row>
    <row r="2" spans="1:28" x14ac:dyDescent="0.25">
      <c r="A2" s="1" t="s">
        <v>9</v>
      </c>
      <c r="B2">
        <v>2014</v>
      </c>
      <c r="C2" t="s">
        <v>20</v>
      </c>
      <c r="D2">
        <v>1.137635</v>
      </c>
      <c r="E2">
        <v>0.43231999999999998</v>
      </c>
      <c r="G2" s="2"/>
      <c r="H2" s="2"/>
      <c r="I2" s="2"/>
      <c r="J2" s="2"/>
      <c r="K2" s="2"/>
      <c r="L2" s="2"/>
      <c r="M2" s="2"/>
      <c r="N2" s="2"/>
      <c r="O2" s="2"/>
      <c r="P2" s="2"/>
      <c r="Q2" s="2"/>
      <c r="R2" s="2"/>
      <c r="S2" s="2"/>
      <c r="T2" s="2"/>
      <c r="U2" s="2"/>
      <c r="V2" s="2"/>
      <c r="W2" s="2"/>
      <c r="X2" s="2"/>
      <c r="Y2" s="2"/>
      <c r="Z2" s="2"/>
      <c r="AA2" s="2"/>
      <c r="AB2" s="2"/>
    </row>
    <row r="3" spans="1:28" x14ac:dyDescent="0.25">
      <c r="A3" s="1" t="s">
        <v>27</v>
      </c>
      <c r="B3">
        <v>2014</v>
      </c>
      <c r="D3">
        <v>13.9666</v>
      </c>
      <c r="E3">
        <v>0.74638499999999997</v>
      </c>
      <c r="G3" s="2"/>
      <c r="H3" s="2"/>
      <c r="I3" s="2"/>
      <c r="J3" s="2"/>
      <c r="K3" s="2"/>
      <c r="L3" s="2"/>
      <c r="M3" s="2"/>
      <c r="N3" s="2"/>
      <c r="O3" s="2"/>
      <c r="P3" s="2"/>
      <c r="Q3" s="2"/>
      <c r="R3" s="2"/>
      <c r="S3" s="2"/>
      <c r="T3" s="2"/>
      <c r="U3" s="2"/>
      <c r="V3" s="2"/>
      <c r="W3" s="2"/>
      <c r="X3" s="2"/>
      <c r="Y3" s="2"/>
      <c r="Z3" s="2"/>
      <c r="AA3" s="2"/>
      <c r="AB3" s="2"/>
    </row>
    <row r="4" spans="1:28" x14ac:dyDescent="0.25">
      <c r="A4" s="1" t="s">
        <v>28</v>
      </c>
      <c r="B4">
        <v>2014</v>
      </c>
      <c r="D4">
        <v>10.420959999999999</v>
      </c>
      <c r="E4">
        <v>2.0227300000000001</v>
      </c>
      <c r="G4" s="2"/>
      <c r="H4" s="2"/>
      <c r="I4" s="2"/>
      <c r="J4" s="2"/>
      <c r="K4" s="2"/>
      <c r="L4" s="2"/>
      <c r="M4" s="2"/>
      <c r="N4" s="2"/>
      <c r="O4" s="2"/>
      <c r="P4" s="2"/>
      <c r="Q4" s="2"/>
      <c r="R4" s="2"/>
      <c r="S4" s="2"/>
      <c r="T4" s="2"/>
      <c r="U4" s="2"/>
      <c r="V4" s="2"/>
      <c r="W4" s="2"/>
      <c r="X4" s="2"/>
      <c r="Y4" s="2"/>
      <c r="Z4" s="2"/>
      <c r="AA4" s="2"/>
      <c r="AB4" s="2"/>
    </row>
    <row r="5" spans="1:28" x14ac:dyDescent="0.25">
      <c r="A5" s="1" t="s">
        <v>29</v>
      </c>
      <c r="B5">
        <v>2014</v>
      </c>
      <c r="D5">
        <v>12.5747</v>
      </c>
      <c r="E5">
        <v>3.0809700000000002</v>
      </c>
      <c r="G5" s="2"/>
      <c r="H5" s="2"/>
      <c r="I5" s="2"/>
      <c r="J5" s="2"/>
      <c r="K5" s="2"/>
      <c r="L5" s="2"/>
      <c r="M5" s="2"/>
      <c r="N5" s="2"/>
      <c r="O5" s="2"/>
      <c r="P5" s="2"/>
      <c r="Q5" s="2"/>
      <c r="R5" s="2"/>
      <c r="S5" s="2"/>
      <c r="T5" s="2"/>
      <c r="U5" s="2"/>
      <c r="V5" s="2"/>
      <c r="W5" s="2"/>
      <c r="X5" s="2"/>
      <c r="Y5" s="2"/>
      <c r="Z5" s="2"/>
      <c r="AA5" s="2"/>
      <c r="AB5" s="2"/>
    </row>
    <row r="6" spans="1:28" x14ac:dyDescent="0.25">
      <c r="A6" s="1" t="s">
        <v>10</v>
      </c>
      <c r="B6">
        <v>2014</v>
      </c>
      <c r="C6" t="s">
        <v>25</v>
      </c>
      <c r="D6">
        <v>3.6616520000000001</v>
      </c>
      <c r="E6">
        <v>2.7771400000000002</v>
      </c>
      <c r="G6" s="2"/>
      <c r="H6" s="2"/>
      <c r="I6" s="2"/>
      <c r="J6" s="2"/>
      <c r="K6" s="2"/>
      <c r="L6" s="2"/>
      <c r="M6" s="2"/>
      <c r="N6" s="2"/>
      <c r="O6" s="2"/>
      <c r="P6" s="2"/>
      <c r="Q6" s="2"/>
      <c r="R6" s="2"/>
      <c r="S6" s="2"/>
      <c r="T6" s="2"/>
      <c r="U6" s="2"/>
      <c r="V6" s="2"/>
      <c r="W6" s="2"/>
      <c r="X6" s="2"/>
      <c r="Y6" s="2"/>
      <c r="Z6" s="2"/>
      <c r="AA6" s="2"/>
      <c r="AB6" s="2"/>
    </row>
    <row r="7" spans="1:28" x14ac:dyDescent="0.25">
      <c r="A7" s="1" t="s">
        <v>11</v>
      </c>
      <c r="B7">
        <v>2014</v>
      </c>
      <c r="C7" t="s">
        <v>134</v>
      </c>
      <c r="D7">
        <v>1.064344</v>
      </c>
      <c r="E7">
        <v>0.85774600000000001</v>
      </c>
      <c r="G7" s="2"/>
      <c r="H7" s="2"/>
      <c r="I7" s="2"/>
      <c r="J7" s="2"/>
      <c r="K7" s="2"/>
      <c r="L7" s="2"/>
      <c r="M7" s="2"/>
      <c r="N7" s="2"/>
      <c r="O7" s="2"/>
      <c r="P7" s="2"/>
      <c r="Q7" s="2"/>
      <c r="R7" s="2"/>
      <c r="S7" s="2"/>
      <c r="T7" s="2"/>
      <c r="U7" s="2"/>
      <c r="V7" s="2"/>
      <c r="W7" s="2"/>
      <c r="X7" s="2"/>
      <c r="Y7" s="2"/>
      <c r="Z7" s="2"/>
      <c r="AA7" s="2"/>
      <c r="AB7" s="2"/>
    </row>
    <row r="8" spans="1:28" x14ac:dyDescent="0.25">
      <c r="A8" s="1" t="s">
        <v>12</v>
      </c>
      <c r="B8">
        <v>2014</v>
      </c>
      <c r="C8" t="s">
        <v>31</v>
      </c>
      <c r="D8">
        <v>0.11957669999999999</v>
      </c>
      <c r="E8">
        <v>3.7898499999999999</v>
      </c>
      <c r="G8" s="2"/>
      <c r="H8" s="2"/>
      <c r="I8" s="2"/>
      <c r="J8" s="2"/>
      <c r="K8" s="2"/>
      <c r="L8" s="2"/>
      <c r="M8" s="2"/>
      <c r="N8" s="2"/>
      <c r="O8" s="2"/>
      <c r="P8" s="2"/>
      <c r="Q8" s="2"/>
      <c r="R8" s="2"/>
      <c r="S8" s="2"/>
      <c r="T8" s="2"/>
      <c r="U8" s="2"/>
      <c r="V8" s="2"/>
      <c r="W8" s="2"/>
      <c r="X8" s="2"/>
      <c r="Y8" s="2"/>
      <c r="Z8" s="2"/>
      <c r="AA8" s="2"/>
      <c r="AB8" s="2"/>
    </row>
    <row r="9" spans="1:28" x14ac:dyDescent="0.25">
      <c r="A9" s="1" t="s">
        <v>32</v>
      </c>
      <c r="B9">
        <v>2014</v>
      </c>
      <c r="D9">
        <v>6.2332799999999997</v>
      </c>
      <c r="E9">
        <v>1.7966</v>
      </c>
      <c r="G9" s="2"/>
      <c r="H9" s="2"/>
      <c r="I9" s="2"/>
      <c r="J9" s="2"/>
      <c r="K9" s="2"/>
      <c r="L9" s="2"/>
      <c r="M9" s="2"/>
      <c r="N9" s="2"/>
      <c r="O9" s="2"/>
      <c r="P9" s="2"/>
      <c r="Q9" s="2"/>
      <c r="R9" s="2"/>
      <c r="S9" s="2"/>
      <c r="T9" s="2"/>
      <c r="U9" s="2"/>
      <c r="V9" s="2"/>
      <c r="W9" s="2"/>
      <c r="X9" s="2"/>
      <c r="Y9" s="2"/>
      <c r="Z9" s="2"/>
      <c r="AA9" s="2"/>
      <c r="AB9" s="2"/>
    </row>
    <row r="10" spans="1:28" x14ac:dyDescent="0.25">
      <c r="A10" s="1" t="s">
        <v>33</v>
      </c>
      <c r="B10">
        <v>2014</v>
      </c>
      <c r="D10">
        <v>5.2313520000000002</v>
      </c>
      <c r="E10">
        <v>1.9854499999999999</v>
      </c>
      <c r="G10" s="2"/>
      <c r="H10" s="2"/>
      <c r="I10" s="2"/>
      <c r="J10" s="2"/>
      <c r="K10" s="2"/>
      <c r="L10" s="2"/>
      <c r="M10" s="2"/>
      <c r="N10" s="2"/>
      <c r="O10" s="2"/>
      <c r="P10" s="2"/>
      <c r="Q10" s="2"/>
      <c r="R10" s="2"/>
      <c r="S10" s="2"/>
      <c r="T10" s="2"/>
      <c r="U10" s="2"/>
      <c r="V10" s="2"/>
      <c r="W10" s="2"/>
      <c r="X10" s="2"/>
      <c r="Y10" s="2"/>
      <c r="Z10" s="2"/>
      <c r="AA10" s="2"/>
      <c r="AB10" s="2"/>
    </row>
    <row r="11" spans="1:28" x14ac:dyDescent="0.25">
      <c r="A11" s="1" t="s">
        <v>34</v>
      </c>
      <c r="B11">
        <v>2014</v>
      </c>
      <c r="C11" t="s">
        <v>35</v>
      </c>
      <c r="D11">
        <v>-3.2203179999999998</v>
      </c>
      <c r="E11">
        <v>2.21244</v>
      </c>
      <c r="G11" s="2"/>
      <c r="H11" s="2"/>
      <c r="I11" s="2"/>
      <c r="J11" s="2"/>
      <c r="K11" s="2"/>
      <c r="L11" s="2"/>
      <c r="M11" s="2"/>
      <c r="N11" s="2"/>
      <c r="O11" s="2"/>
      <c r="P11" s="2"/>
      <c r="Q11" s="2"/>
      <c r="R11" s="2"/>
      <c r="S11" s="2"/>
      <c r="T11" s="2"/>
      <c r="U11" s="2"/>
      <c r="V11" s="2"/>
      <c r="W11" s="2"/>
      <c r="X11" s="2"/>
      <c r="Y11" s="2"/>
      <c r="Z11" s="2"/>
      <c r="AA11" s="2"/>
      <c r="AB11" s="2"/>
    </row>
    <row r="12" spans="1:28" x14ac:dyDescent="0.25">
      <c r="A12" s="1" t="s">
        <v>13</v>
      </c>
      <c r="B12">
        <v>2014</v>
      </c>
      <c r="C12" t="s">
        <v>19</v>
      </c>
      <c r="D12">
        <v>-1.124811</v>
      </c>
      <c r="E12">
        <v>2.31806</v>
      </c>
      <c r="G12" s="2"/>
      <c r="H12" s="2"/>
      <c r="I12" s="2"/>
      <c r="J12" s="2"/>
      <c r="K12" s="2"/>
      <c r="L12" s="2"/>
      <c r="M12" s="2"/>
      <c r="N12" s="2"/>
      <c r="O12" s="2"/>
      <c r="P12" s="2"/>
      <c r="Q12" s="2"/>
      <c r="R12" s="2"/>
      <c r="S12" s="2"/>
      <c r="T12" s="2"/>
      <c r="U12" s="2"/>
      <c r="V12" s="2"/>
      <c r="W12" s="2"/>
      <c r="X12" s="2"/>
      <c r="Y12" s="2"/>
      <c r="Z12" s="2"/>
      <c r="AA12" s="2"/>
      <c r="AB12" s="2"/>
    </row>
    <row r="13" spans="1:28" x14ac:dyDescent="0.25">
      <c r="A13" s="1" t="s">
        <v>36</v>
      </c>
      <c r="B13">
        <v>2014</v>
      </c>
      <c r="D13">
        <v>5.4885580000000003</v>
      </c>
      <c r="E13">
        <v>6.6484300000000003</v>
      </c>
      <c r="G13" s="2"/>
      <c r="H13" s="2"/>
      <c r="I13" s="2"/>
      <c r="J13" s="2"/>
      <c r="K13" s="2"/>
      <c r="L13" s="2"/>
      <c r="M13" s="2"/>
      <c r="N13" s="2"/>
      <c r="O13" s="2"/>
      <c r="P13" s="2"/>
      <c r="Q13" s="2"/>
      <c r="R13" s="2"/>
      <c r="S13" s="2"/>
      <c r="T13" s="2"/>
      <c r="U13" s="2"/>
      <c r="V13" s="2"/>
      <c r="W13" s="2"/>
      <c r="X13" s="2"/>
      <c r="Y13" s="2"/>
      <c r="Z13" s="2"/>
      <c r="AA13" s="2"/>
      <c r="AB13" s="2"/>
    </row>
    <row r="14" spans="1:28" x14ac:dyDescent="0.25">
      <c r="A14" s="1" t="s">
        <v>37</v>
      </c>
      <c r="B14">
        <v>2014</v>
      </c>
      <c r="D14">
        <v>8.3316079999999992</v>
      </c>
      <c r="E14">
        <v>13.006500000000001</v>
      </c>
      <c r="G14" s="2"/>
      <c r="H14" s="2"/>
      <c r="I14" s="2"/>
      <c r="J14" s="2"/>
      <c r="K14" s="2"/>
      <c r="L14" s="2"/>
      <c r="M14" s="2"/>
      <c r="N14" s="2"/>
      <c r="O14" s="2"/>
      <c r="P14" s="2"/>
      <c r="Q14" s="2"/>
      <c r="R14" s="2"/>
      <c r="S14" s="2"/>
      <c r="T14" s="2"/>
      <c r="U14" s="2"/>
      <c r="V14" s="2"/>
      <c r="W14" s="2"/>
      <c r="X14" s="2"/>
      <c r="Y14" s="2"/>
      <c r="Z14" s="2"/>
      <c r="AA14" s="2"/>
      <c r="AB14" s="2"/>
    </row>
    <row r="15" spans="1:28" x14ac:dyDescent="0.25">
      <c r="A15" s="1" t="s">
        <v>38</v>
      </c>
      <c r="B15">
        <v>2014</v>
      </c>
      <c r="D15">
        <v>10.58309</v>
      </c>
      <c r="E15">
        <v>1.47329</v>
      </c>
      <c r="G15" s="2"/>
      <c r="H15" s="2"/>
      <c r="I15" s="2"/>
      <c r="J15" s="2"/>
      <c r="K15" s="2"/>
      <c r="L15" s="2"/>
      <c r="M15" s="2"/>
      <c r="N15" s="2"/>
      <c r="O15" s="2"/>
      <c r="P15" s="2"/>
      <c r="Q15" s="2"/>
      <c r="R15" s="2"/>
      <c r="S15" s="2"/>
      <c r="T15" s="2"/>
      <c r="U15" s="2"/>
      <c r="V15" s="2"/>
      <c r="W15" s="2"/>
      <c r="X15" s="2"/>
      <c r="Y15" s="2"/>
      <c r="Z15" s="2"/>
      <c r="AA15" s="2"/>
      <c r="AB15" s="2"/>
    </row>
    <row r="16" spans="1:28" x14ac:dyDescent="0.25">
      <c r="A16" s="1" t="s">
        <v>39</v>
      </c>
      <c r="B16">
        <v>2014</v>
      </c>
      <c r="C16" t="s">
        <v>40</v>
      </c>
      <c r="D16">
        <v>5.3179340000000002</v>
      </c>
      <c r="E16">
        <v>1.7702800000000001</v>
      </c>
      <c r="G16" s="2"/>
      <c r="H16" s="2"/>
      <c r="I16" s="2"/>
      <c r="J16" s="2"/>
      <c r="K16" s="2"/>
      <c r="L16" s="2"/>
      <c r="M16" s="2"/>
      <c r="N16" s="2"/>
      <c r="O16" s="2"/>
      <c r="P16" s="2"/>
      <c r="Q16" s="2"/>
      <c r="R16" s="2"/>
      <c r="S16" s="2"/>
      <c r="T16" s="2"/>
      <c r="U16" s="2"/>
      <c r="V16" s="2"/>
      <c r="W16" s="2"/>
      <c r="X16" s="2"/>
      <c r="Y16" s="2"/>
      <c r="Z16" s="2"/>
      <c r="AA16" s="2"/>
      <c r="AB16" s="2"/>
    </row>
    <row r="17" spans="1:28" x14ac:dyDescent="0.25">
      <c r="A17" s="1" t="s">
        <v>41</v>
      </c>
      <c r="B17">
        <v>2014</v>
      </c>
      <c r="C17" t="s">
        <v>42</v>
      </c>
      <c r="D17">
        <v>6.0829490000000002</v>
      </c>
      <c r="E17">
        <v>3.4087000000000001</v>
      </c>
      <c r="G17" s="2"/>
      <c r="H17" s="2"/>
      <c r="I17" s="2"/>
      <c r="J17" s="2"/>
      <c r="K17" s="2"/>
      <c r="L17" s="2"/>
      <c r="M17" s="2"/>
      <c r="N17" s="2"/>
      <c r="O17" s="2"/>
      <c r="P17" s="2"/>
      <c r="Q17" s="2"/>
      <c r="R17" s="2"/>
      <c r="S17" s="2"/>
      <c r="T17" s="2"/>
      <c r="U17" s="2"/>
      <c r="V17" s="2"/>
      <c r="W17" s="2"/>
      <c r="X17" s="2"/>
      <c r="Y17" s="2"/>
      <c r="Z17" s="2"/>
      <c r="AA17" s="2"/>
      <c r="AB17" s="2"/>
    </row>
    <row r="18" spans="1:28" x14ac:dyDescent="0.25">
      <c r="A18" s="1" t="s">
        <v>43</v>
      </c>
      <c r="B18">
        <v>2014</v>
      </c>
      <c r="C18" t="s">
        <v>44</v>
      </c>
      <c r="D18">
        <v>3.7712810000000001</v>
      </c>
      <c r="E18">
        <v>3.7826900000000001</v>
      </c>
      <c r="G18" s="2"/>
      <c r="H18" s="2"/>
      <c r="I18" s="2"/>
      <c r="J18" s="2"/>
      <c r="K18" s="2"/>
      <c r="L18" s="2"/>
      <c r="M18" s="2"/>
      <c r="N18" s="2"/>
      <c r="O18" s="2"/>
      <c r="P18" s="2"/>
      <c r="Q18" s="2"/>
      <c r="R18" s="2"/>
      <c r="S18" s="2"/>
      <c r="T18" s="2"/>
      <c r="U18" s="2"/>
      <c r="V18" s="2"/>
      <c r="W18" s="2"/>
      <c r="X18" s="2"/>
      <c r="Y18" s="2"/>
      <c r="Z18" s="2"/>
      <c r="AA18" s="2"/>
      <c r="AB18" s="2"/>
    </row>
    <row r="19" spans="1:28" x14ac:dyDescent="0.25">
      <c r="A19" s="1" t="s">
        <v>45</v>
      </c>
      <c r="B19">
        <v>2014</v>
      </c>
      <c r="D19">
        <v>9.1585819999999991</v>
      </c>
      <c r="E19">
        <v>0.44963199999999998</v>
      </c>
      <c r="G19" s="2"/>
      <c r="H19" s="2"/>
      <c r="I19" s="2"/>
      <c r="J19" s="2"/>
      <c r="K19" s="2"/>
      <c r="L19" s="2"/>
      <c r="M19" s="2"/>
      <c r="N19" s="2"/>
      <c r="O19" s="2"/>
      <c r="P19" s="2"/>
      <c r="Q19" s="2"/>
      <c r="R19" s="2"/>
      <c r="S19" s="2"/>
      <c r="T19" s="2"/>
      <c r="U19" s="2"/>
      <c r="V19" s="2"/>
      <c r="W19" s="2"/>
      <c r="X19" s="2"/>
      <c r="Y19" s="2"/>
      <c r="Z19" s="2"/>
      <c r="AA19" s="2"/>
      <c r="AB19" s="2"/>
    </row>
    <row r="20" spans="1:28" x14ac:dyDescent="0.25">
      <c r="A20" s="1" t="s">
        <v>15</v>
      </c>
      <c r="B20">
        <v>2014</v>
      </c>
      <c r="C20" t="s">
        <v>24</v>
      </c>
      <c r="D20">
        <v>7.5369910000000004</v>
      </c>
      <c r="E20">
        <v>0.91650299999999996</v>
      </c>
      <c r="G20" s="2"/>
      <c r="H20" s="2"/>
      <c r="I20" s="2"/>
      <c r="J20" s="2"/>
      <c r="K20" s="2"/>
      <c r="L20" s="2"/>
      <c r="M20" s="2"/>
      <c r="N20" s="2"/>
      <c r="O20" s="2"/>
      <c r="P20" s="2"/>
      <c r="Q20" s="2"/>
      <c r="R20" s="2"/>
      <c r="S20" s="2"/>
      <c r="T20" s="2"/>
      <c r="U20" s="2"/>
      <c r="V20" s="2"/>
      <c r="W20" s="2"/>
      <c r="X20" s="2"/>
      <c r="Y20" s="2"/>
      <c r="Z20" s="2"/>
      <c r="AA20" s="2"/>
      <c r="AB20" s="2"/>
    </row>
    <row r="21" spans="1:28" x14ac:dyDescent="0.25">
      <c r="A21" s="1" t="s">
        <v>47</v>
      </c>
      <c r="B21">
        <v>2014</v>
      </c>
      <c r="D21">
        <v>9.1560839999999999</v>
      </c>
      <c r="E21">
        <v>4.35602</v>
      </c>
      <c r="G21" s="2"/>
      <c r="H21" s="2"/>
      <c r="I21" s="2"/>
      <c r="J21" s="2"/>
      <c r="K21" s="2"/>
      <c r="L21" s="2"/>
      <c r="M21" s="2"/>
      <c r="N21" s="2"/>
      <c r="O21" s="2"/>
      <c r="P21" s="2"/>
      <c r="Q21" s="2"/>
      <c r="R21" s="2"/>
      <c r="S21" s="2"/>
      <c r="T21" s="2"/>
      <c r="U21" s="2"/>
      <c r="V21" s="2"/>
      <c r="W21" s="2"/>
      <c r="X21" s="2"/>
      <c r="Y21" s="2"/>
      <c r="Z21" s="2"/>
      <c r="AA21" s="2"/>
      <c r="AB21" s="2"/>
    </row>
    <row r="22" spans="1:28" x14ac:dyDescent="0.25">
      <c r="A22" s="1" t="s">
        <v>16</v>
      </c>
      <c r="B22">
        <v>2014</v>
      </c>
      <c r="C22" t="s">
        <v>21</v>
      </c>
      <c r="D22">
        <v>-0.40579670000000001</v>
      </c>
      <c r="E22">
        <v>3.4240300000000001</v>
      </c>
      <c r="G22" s="2"/>
      <c r="H22" s="2"/>
      <c r="I22" s="2"/>
      <c r="J22" s="2"/>
      <c r="K22" s="2"/>
      <c r="L22" s="2"/>
      <c r="M22" s="2"/>
      <c r="N22" s="2"/>
      <c r="O22" s="2"/>
      <c r="P22" s="2"/>
      <c r="Q22" s="2"/>
      <c r="R22" s="2"/>
      <c r="S22" s="2"/>
      <c r="T22" s="2"/>
      <c r="U22" s="2"/>
      <c r="V22" s="2"/>
      <c r="W22" s="2"/>
      <c r="X22" s="2"/>
      <c r="Y22" s="2"/>
      <c r="Z22" s="2"/>
      <c r="AA22" s="2"/>
      <c r="AB22" s="2"/>
    </row>
    <row r="23" spans="1:28" x14ac:dyDescent="0.25">
      <c r="A23" s="1" t="s">
        <v>48</v>
      </c>
      <c r="B23">
        <v>2014</v>
      </c>
      <c r="D23">
        <v>14.55433</v>
      </c>
      <c r="E23">
        <v>11.6425</v>
      </c>
      <c r="G23" s="2"/>
      <c r="H23" s="2"/>
      <c r="I23" s="2"/>
      <c r="J23" s="2"/>
      <c r="K23" s="2"/>
      <c r="L23" s="2"/>
      <c r="M23" s="2"/>
      <c r="N23" s="2"/>
      <c r="O23" s="2"/>
      <c r="P23" s="2"/>
      <c r="Q23" s="2"/>
      <c r="R23" s="2"/>
      <c r="S23" s="2"/>
      <c r="T23" s="2"/>
      <c r="U23" s="2"/>
      <c r="V23" s="2"/>
      <c r="W23" s="2"/>
      <c r="X23" s="2"/>
      <c r="Y23" s="2"/>
      <c r="Z23" s="2"/>
      <c r="AA23" s="2"/>
      <c r="AB23" s="2"/>
    </row>
    <row r="24" spans="1:28" x14ac:dyDescent="0.25">
      <c r="A24" s="1" t="s">
        <v>135</v>
      </c>
      <c r="B24">
        <v>2014</v>
      </c>
      <c r="D24">
        <v>4.0339280000000004</v>
      </c>
      <c r="E24">
        <v>0.86433099999999996</v>
      </c>
      <c r="G24" s="2"/>
      <c r="H24" s="2"/>
      <c r="I24" s="2"/>
      <c r="J24" s="2"/>
      <c r="K24" s="2"/>
      <c r="L24" s="2"/>
      <c r="M24" s="2"/>
      <c r="N24" s="2"/>
      <c r="O24" s="2"/>
      <c r="P24" s="2"/>
      <c r="Q24" s="2"/>
      <c r="R24" s="2"/>
      <c r="S24" s="2"/>
      <c r="T24" s="2"/>
      <c r="U24" s="2"/>
      <c r="V24" s="2"/>
      <c r="W24" s="2"/>
      <c r="X24" s="2"/>
      <c r="Y24" s="2"/>
      <c r="Z24" s="2"/>
      <c r="AA24" s="2"/>
      <c r="AB24" s="2"/>
    </row>
    <row r="25" spans="1:28" x14ac:dyDescent="0.25">
      <c r="A25" s="1" t="s">
        <v>49</v>
      </c>
      <c r="B25">
        <v>2014</v>
      </c>
      <c r="D25">
        <v>13.330030000000001</v>
      </c>
      <c r="E25">
        <v>3.8441000000000001</v>
      </c>
      <c r="G25" s="2"/>
      <c r="H25" s="2"/>
      <c r="I25" s="2"/>
      <c r="J25" s="2"/>
      <c r="K25" s="2"/>
      <c r="L25" s="2"/>
      <c r="M25" s="2"/>
      <c r="N25" s="2"/>
      <c r="O25" s="2"/>
      <c r="P25" s="2"/>
      <c r="Q25" s="2"/>
      <c r="R25" s="2"/>
      <c r="S25" s="2"/>
      <c r="T25" s="2"/>
      <c r="U25" s="2"/>
      <c r="V25" s="2"/>
      <c r="W25" s="2"/>
      <c r="X25" s="2"/>
      <c r="Y25" s="2"/>
      <c r="Z25" s="2"/>
      <c r="AA25" s="2"/>
      <c r="AB25" s="2"/>
    </row>
    <row r="26" spans="1:28" x14ac:dyDescent="0.25">
      <c r="A26" s="1" t="s">
        <v>50</v>
      </c>
      <c r="B26">
        <v>2014</v>
      </c>
      <c r="D26">
        <v>5.1818270000000002</v>
      </c>
      <c r="E26">
        <v>2.8302100000000001</v>
      </c>
      <c r="G26" s="2"/>
      <c r="H26" s="2"/>
      <c r="I26" s="2"/>
      <c r="J26" s="2"/>
      <c r="K26" s="2"/>
      <c r="L26" s="2"/>
      <c r="M26" s="2"/>
      <c r="N26" s="2"/>
      <c r="O26" s="2"/>
      <c r="P26" s="2"/>
      <c r="Q26" s="2"/>
      <c r="R26" s="2"/>
      <c r="S26" s="2"/>
      <c r="T26" s="2"/>
      <c r="U26" s="2"/>
      <c r="V26" s="2"/>
      <c r="W26" s="2"/>
      <c r="X26" s="2"/>
      <c r="Y26" s="2"/>
      <c r="Z26" s="2"/>
      <c r="AA26" s="2"/>
      <c r="AB26" s="2"/>
    </row>
    <row r="27" spans="1:28" x14ac:dyDescent="0.25">
      <c r="A27" s="1" t="s">
        <v>51</v>
      </c>
      <c r="B27">
        <v>2014</v>
      </c>
      <c r="D27">
        <v>10.729559999999999</v>
      </c>
      <c r="E27">
        <v>10.3591</v>
      </c>
      <c r="G27" s="2"/>
      <c r="H27" s="2"/>
      <c r="I27" s="2"/>
      <c r="J27" s="2"/>
      <c r="K27" s="2"/>
      <c r="L27" s="2"/>
      <c r="M27" s="2"/>
      <c r="N27" s="2"/>
      <c r="O27" s="2"/>
      <c r="P27" s="2"/>
      <c r="Q27" s="2"/>
      <c r="R27" s="2"/>
      <c r="S27" s="2"/>
      <c r="T27" s="2"/>
      <c r="U27" s="2"/>
      <c r="V27" s="2"/>
      <c r="W27" s="2"/>
      <c r="X27" s="2"/>
      <c r="Y27" s="2"/>
      <c r="Z27" s="2"/>
      <c r="AA27" s="2"/>
      <c r="AB27" s="2"/>
    </row>
    <row r="28" spans="1:28" x14ac:dyDescent="0.25">
      <c r="A28" s="1" t="s">
        <v>52</v>
      </c>
      <c r="B28">
        <v>2014</v>
      </c>
      <c r="D28">
        <v>13.82419</v>
      </c>
      <c r="E28">
        <v>3.8526600000000002</v>
      </c>
      <c r="G28" s="39"/>
      <c r="H28" s="39"/>
      <c r="I28" s="39"/>
      <c r="J28" s="39"/>
      <c r="K28" s="39"/>
      <c r="L28" s="39"/>
      <c r="M28" s="39"/>
      <c r="N28" s="39"/>
      <c r="O28" s="39"/>
      <c r="P28" s="39"/>
      <c r="Q28" s="39"/>
      <c r="R28" s="39"/>
      <c r="S28" s="39"/>
      <c r="T28" s="39"/>
      <c r="U28" s="39"/>
      <c r="V28" s="39"/>
      <c r="W28" s="39"/>
      <c r="X28" s="39"/>
      <c r="Y28" s="39"/>
      <c r="Z28" s="39"/>
      <c r="AA28" s="39"/>
      <c r="AB28" s="2"/>
    </row>
    <row r="29" spans="1:28" x14ac:dyDescent="0.25">
      <c r="A29" s="1" t="s">
        <v>53</v>
      </c>
      <c r="B29">
        <v>2014</v>
      </c>
      <c r="D29">
        <v>7.7515390000000002</v>
      </c>
      <c r="E29">
        <v>2.2949600000000001</v>
      </c>
      <c r="G29" s="46"/>
      <c r="H29" s="46"/>
      <c r="I29" s="46"/>
      <c r="J29" s="46"/>
      <c r="K29" s="46"/>
      <c r="L29" s="46"/>
      <c r="M29" s="46"/>
      <c r="N29" s="46"/>
      <c r="O29" s="46"/>
      <c r="P29" s="46"/>
      <c r="Q29" s="46"/>
      <c r="R29" s="46"/>
      <c r="S29" s="46"/>
      <c r="T29" s="46"/>
      <c r="U29" s="46"/>
      <c r="V29" s="46"/>
      <c r="W29" s="46"/>
      <c r="X29" s="46"/>
      <c r="Y29" s="46"/>
      <c r="Z29" s="46"/>
      <c r="AA29" s="46"/>
      <c r="AB29" s="46"/>
    </row>
    <row r="30" spans="1:28" x14ac:dyDescent="0.25">
      <c r="A30" s="1" t="s">
        <v>54</v>
      </c>
      <c r="B30">
        <v>2014</v>
      </c>
      <c r="C30" t="s">
        <v>55</v>
      </c>
      <c r="D30">
        <v>7.1564649999999999</v>
      </c>
      <c r="E30">
        <v>1.0537700000000001</v>
      </c>
      <c r="G30" s="40"/>
      <c r="H30" s="40"/>
      <c r="I30" s="40"/>
      <c r="J30" s="40"/>
      <c r="K30" s="40"/>
      <c r="L30" s="40"/>
      <c r="M30" s="40"/>
      <c r="N30" s="40"/>
      <c r="O30" s="40"/>
      <c r="P30" s="40"/>
      <c r="Q30" s="40"/>
      <c r="R30" s="40"/>
      <c r="S30" s="40"/>
      <c r="T30" s="40"/>
      <c r="U30" s="40"/>
      <c r="V30" s="40"/>
      <c r="W30" s="40"/>
      <c r="X30" s="40"/>
      <c r="Y30" s="40"/>
      <c r="Z30" s="40"/>
      <c r="AA30" s="40"/>
      <c r="AB30" s="40"/>
    </row>
    <row r="31" spans="1:28" x14ac:dyDescent="0.25">
      <c r="A31" s="1" t="s">
        <v>17</v>
      </c>
      <c r="B31">
        <v>2014</v>
      </c>
      <c r="C31" t="s">
        <v>22</v>
      </c>
      <c r="D31">
        <v>7.2254189999999996</v>
      </c>
      <c r="E31">
        <v>1.5579499999999999</v>
      </c>
      <c r="G31" s="17"/>
      <c r="H31" s="2"/>
      <c r="I31" s="2"/>
      <c r="J31" s="2"/>
      <c r="K31" s="2"/>
      <c r="L31" s="2"/>
      <c r="M31" s="2"/>
      <c r="N31" s="2"/>
      <c r="O31" s="2"/>
      <c r="P31" s="2"/>
      <c r="Q31" s="2"/>
      <c r="R31" s="2"/>
      <c r="S31" s="2"/>
      <c r="T31" s="2"/>
      <c r="U31" s="2"/>
      <c r="V31" s="2"/>
      <c r="W31" s="2"/>
      <c r="X31" s="2"/>
      <c r="Y31" s="2"/>
      <c r="Z31" s="2"/>
      <c r="AA31" s="2"/>
      <c r="AB31" s="2"/>
    </row>
    <row r="32" spans="1:28" x14ac:dyDescent="0.25">
      <c r="A32" s="1" t="s">
        <v>56</v>
      </c>
      <c r="B32">
        <v>2014</v>
      </c>
      <c r="C32" t="s">
        <v>57</v>
      </c>
      <c r="D32">
        <v>-0.40165770000000001</v>
      </c>
      <c r="E32">
        <v>0</v>
      </c>
      <c r="G32" s="41"/>
      <c r="H32" s="2"/>
      <c r="I32" s="2"/>
      <c r="J32" s="2"/>
      <c r="K32" s="2"/>
      <c r="L32" s="2"/>
      <c r="M32" s="2"/>
      <c r="N32" s="2"/>
      <c r="O32" s="2"/>
      <c r="P32" s="2"/>
      <c r="Q32" s="2"/>
      <c r="R32" s="2"/>
      <c r="S32" s="2"/>
      <c r="T32" s="2"/>
      <c r="U32" s="2"/>
      <c r="V32" s="2"/>
      <c r="W32" s="2"/>
      <c r="X32" s="2"/>
      <c r="Y32" s="2"/>
      <c r="Z32" s="2"/>
      <c r="AA32" s="2"/>
      <c r="AB32" s="2"/>
    </row>
    <row r="33" spans="1:28" x14ac:dyDescent="0.25">
      <c r="A33" s="1" t="s">
        <v>58</v>
      </c>
      <c r="B33">
        <v>2014</v>
      </c>
      <c r="D33">
        <v>10.737109999999999</v>
      </c>
      <c r="E33">
        <v>18.0977</v>
      </c>
      <c r="G33" s="2"/>
      <c r="H33" s="2"/>
      <c r="I33" s="2"/>
      <c r="J33" s="2"/>
      <c r="K33" s="2"/>
      <c r="L33" s="2"/>
      <c r="M33" s="2"/>
      <c r="N33" s="2"/>
      <c r="O33" s="2"/>
      <c r="P33" s="2"/>
      <c r="Q33" s="2"/>
      <c r="R33" s="2"/>
      <c r="S33" s="2"/>
      <c r="T33" s="2"/>
      <c r="U33" s="2"/>
      <c r="V33" s="2"/>
      <c r="W33" s="2"/>
      <c r="X33" s="2"/>
      <c r="Y33" s="2"/>
      <c r="Z33" s="2"/>
      <c r="AA33" s="2"/>
      <c r="AB33" s="2"/>
    </row>
    <row r="34" spans="1:28" x14ac:dyDescent="0.25">
      <c r="A34" s="1" t="s">
        <v>59</v>
      </c>
      <c r="B34">
        <v>2014</v>
      </c>
      <c r="D34">
        <v>10.245749999999999</v>
      </c>
      <c r="E34">
        <v>6.1883600000000003</v>
      </c>
      <c r="G34" s="2"/>
      <c r="H34" s="2"/>
      <c r="I34" s="2"/>
      <c r="J34" s="2"/>
      <c r="K34" s="2"/>
      <c r="L34" s="2"/>
      <c r="M34" s="2"/>
      <c r="N34" s="2"/>
      <c r="O34" s="2"/>
      <c r="P34" s="2"/>
      <c r="Q34" s="2"/>
      <c r="R34" s="2"/>
      <c r="S34" s="2"/>
      <c r="T34" s="2"/>
      <c r="U34" s="2"/>
      <c r="V34" s="2"/>
      <c r="W34" s="2"/>
      <c r="X34" s="2"/>
      <c r="Y34" s="2"/>
      <c r="Z34" s="2"/>
      <c r="AA34" s="2"/>
      <c r="AB34" s="2"/>
    </row>
    <row r="35" spans="1:28" x14ac:dyDescent="0.25">
      <c r="A35" s="1" t="s">
        <v>136</v>
      </c>
      <c r="B35">
        <v>2014</v>
      </c>
      <c r="D35">
        <v>5.5151380000000003</v>
      </c>
      <c r="E35">
        <v>6.1494600000000004</v>
      </c>
      <c r="G35" s="2"/>
      <c r="H35" s="2"/>
      <c r="I35" s="2"/>
      <c r="J35" s="2"/>
      <c r="K35" s="2"/>
      <c r="L35" s="2"/>
      <c r="M35" s="2"/>
      <c r="N35" s="2"/>
      <c r="O35" s="2"/>
      <c r="P35" s="2"/>
      <c r="Q35" s="2"/>
      <c r="R35" s="2"/>
      <c r="S35" s="2"/>
      <c r="T35" s="2"/>
      <c r="U35" s="2"/>
      <c r="V35" s="2"/>
      <c r="W35" s="2"/>
      <c r="X35" s="2"/>
      <c r="Y35" s="2"/>
      <c r="Z35" s="2"/>
      <c r="AA35" s="2"/>
      <c r="AB35" s="2"/>
    </row>
    <row r="36" spans="1:28" x14ac:dyDescent="0.25">
      <c r="A36" s="1" t="s">
        <v>14</v>
      </c>
      <c r="B36">
        <v>2014</v>
      </c>
      <c r="C36" t="s">
        <v>23</v>
      </c>
      <c r="D36">
        <v>5.4254110000000004</v>
      </c>
      <c r="E36">
        <v>4.5567900000000003</v>
      </c>
    </row>
    <row r="37" spans="1:28" x14ac:dyDescent="0.25">
      <c r="A37" s="1" t="s">
        <v>60</v>
      </c>
      <c r="B37">
        <v>2014</v>
      </c>
      <c r="D37">
        <v>12.51824</v>
      </c>
      <c r="E37">
        <v>5.7501100000000003</v>
      </c>
    </row>
    <row r="38" spans="1:28" x14ac:dyDescent="0.25">
      <c r="A38" s="1" t="s">
        <v>61</v>
      </c>
      <c r="B38">
        <v>2014</v>
      </c>
      <c r="D38">
        <v>9.3416110000000003</v>
      </c>
      <c r="E38">
        <v>1.41004</v>
      </c>
    </row>
    <row r="39" spans="1:28" x14ac:dyDescent="0.25">
      <c r="A39" s="1" t="s">
        <v>62</v>
      </c>
      <c r="B39">
        <v>2014</v>
      </c>
      <c r="D39">
        <v>12.55805</v>
      </c>
      <c r="E39">
        <v>1.3012699999999999</v>
      </c>
    </row>
    <row r="40" spans="1:28" x14ac:dyDescent="0.25">
      <c r="A40" s="1" t="s">
        <v>18</v>
      </c>
      <c r="B40">
        <v>2014</v>
      </c>
      <c r="C40" t="s">
        <v>65</v>
      </c>
      <c r="D40">
        <v>0.2719702</v>
      </c>
      <c r="E40">
        <v>1.23343</v>
      </c>
    </row>
    <row r="41" spans="1:28" x14ac:dyDescent="0.25">
      <c r="A41" s="1" t="s">
        <v>66</v>
      </c>
      <c r="B41">
        <v>2014</v>
      </c>
      <c r="C41" t="s">
        <v>67</v>
      </c>
      <c r="D41">
        <v>-1.9760899999999999</v>
      </c>
      <c r="E41">
        <v>2.9790700000000001</v>
      </c>
    </row>
    <row r="42" spans="1:28" x14ac:dyDescent="0.25">
      <c r="A42" s="1" t="s">
        <v>68</v>
      </c>
      <c r="B42">
        <v>2014</v>
      </c>
      <c r="D42">
        <v>7.939438</v>
      </c>
      <c r="E42">
        <v>14.4282</v>
      </c>
    </row>
    <row r="43" spans="1:28" x14ac:dyDescent="0.25">
      <c r="A43" s="1" t="s">
        <v>69</v>
      </c>
      <c r="B43">
        <v>2014</v>
      </c>
      <c r="D43">
        <v>8.0988260000000007</v>
      </c>
      <c r="E43">
        <v>9.2086600000000001</v>
      </c>
    </row>
    <row r="44" spans="1:28" x14ac:dyDescent="0.25">
      <c r="A44" s="1" t="s">
        <v>70</v>
      </c>
      <c r="B44">
        <v>2014</v>
      </c>
      <c r="D44">
        <v>9.3003929999999997</v>
      </c>
      <c r="E44">
        <v>12.1143</v>
      </c>
    </row>
    <row r="45" spans="1:28" x14ac:dyDescent="0.25">
      <c r="D45">
        <v>20</v>
      </c>
      <c r="F45">
        <f t="shared" ref="F45:F46" si="0">+D45</f>
        <v>20</v>
      </c>
    </row>
    <row r="46" spans="1:28" x14ac:dyDescent="0.25">
      <c r="D46">
        <v>0</v>
      </c>
      <c r="F46">
        <f t="shared" si="0"/>
        <v>0</v>
      </c>
    </row>
    <row r="50" spans="1:6" x14ac:dyDescent="0.25">
      <c r="D50">
        <v>0</v>
      </c>
      <c r="F50">
        <v>0</v>
      </c>
    </row>
    <row r="51" spans="1:6" x14ac:dyDescent="0.25">
      <c r="A51" s="1" t="s">
        <v>9</v>
      </c>
      <c r="B51">
        <v>2014</v>
      </c>
      <c r="C51" t="s">
        <v>20</v>
      </c>
      <c r="D51">
        <v>2.5407570000000002</v>
      </c>
      <c r="E51">
        <v>0</v>
      </c>
    </row>
    <row r="52" spans="1:6" x14ac:dyDescent="0.25">
      <c r="A52" s="1" t="s">
        <v>27</v>
      </c>
      <c r="B52">
        <v>2014</v>
      </c>
      <c r="D52">
        <v>3.1004649999999998</v>
      </c>
      <c r="E52">
        <v>2.1552199999999999</v>
      </c>
    </row>
    <row r="53" spans="1:6" x14ac:dyDescent="0.25">
      <c r="A53" s="1" t="s">
        <v>28</v>
      </c>
      <c r="B53">
        <v>2014</v>
      </c>
      <c r="D53">
        <v>5.3750869999999997</v>
      </c>
      <c r="E53">
        <v>4.4992700000000001</v>
      </c>
    </row>
    <row r="54" spans="1:6" x14ac:dyDescent="0.25">
      <c r="A54" s="1" t="s">
        <v>29</v>
      </c>
      <c r="B54">
        <v>2014</v>
      </c>
      <c r="D54">
        <v>7.2610250000000001</v>
      </c>
      <c r="E54">
        <v>6.8742599999999996</v>
      </c>
    </row>
    <row r="55" spans="1:6" x14ac:dyDescent="0.25">
      <c r="A55" s="1" t="s">
        <v>10</v>
      </c>
      <c r="B55">
        <v>2014</v>
      </c>
      <c r="C55" t="s">
        <v>25</v>
      </c>
      <c r="D55">
        <v>6.719563</v>
      </c>
      <c r="E55">
        <v>4.4219299999999997</v>
      </c>
    </row>
    <row r="56" spans="1:6" x14ac:dyDescent="0.25">
      <c r="A56" s="1" t="s">
        <v>30</v>
      </c>
      <c r="B56">
        <v>2014</v>
      </c>
      <c r="D56">
        <v>38.752429999999997</v>
      </c>
      <c r="E56">
        <v>34.856099999999998</v>
      </c>
    </row>
    <row r="57" spans="1:6" x14ac:dyDescent="0.25">
      <c r="A57" s="1" t="s">
        <v>12</v>
      </c>
      <c r="B57">
        <v>2014</v>
      </c>
      <c r="C57" t="s">
        <v>31</v>
      </c>
      <c r="D57">
        <v>8.5243500000000001</v>
      </c>
      <c r="E57">
        <v>2.4822099999999998</v>
      </c>
    </row>
    <row r="58" spans="1:6" x14ac:dyDescent="0.25">
      <c r="A58" s="1" t="s">
        <v>32</v>
      </c>
      <c r="B58">
        <v>2014</v>
      </c>
      <c r="D58">
        <v>4.9721060000000001</v>
      </c>
      <c r="E58">
        <v>1.62609</v>
      </c>
    </row>
    <row r="59" spans="1:6" x14ac:dyDescent="0.25">
      <c r="A59" s="1" t="s">
        <v>33</v>
      </c>
      <c r="B59">
        <v>2014</v>
      </c>
      <c r="D59">
        <v>5.3086469999999997</v>
      </c>
      <c r="E59">
        <v>2.5614599999999998</v>
      </c>
    </row>
    <row r="60" spans="1:6" x14ac:dyDescent="0.25">
      <c r="A60" s="1" t="s">
        <v>34</v>
      </c>
      <c r="B60">
        <v>2014</v>
      </c>
      <c r="C60" t="s">
        <v>35</v>
      </c>
      <c r="D60">
        <v>5.7131860000000003</v>
      </c>
      <c r="E60">
        <v>0.71710200000000002</v>
      </c>
    </row>
    <row r="61" spans="1:6" x14ac:dyDescent="0.25">
      <c r="A61" s="1" t="s">
        <v>13</v>
      </c>
      <c r="B61">
        <v>2014</v>
      </c>
      <c r="C61" t="s">
        <v>19</v>
      </c>
      <c r="D61">
        <v>5.9014049999999996</v>
      </c>
      <c r="E61">
        <v>2.3071299999999999</v>
      </c>
    </row>
    <row r="62" spans="1:6" x14ac:dyDescent="0.25">
      <c r="A62" s="1" t="s">
        <v>36</v>
      </c>
      <c r="B62">
        <v>2014</v>
      </c>
      <c r="D62">
        <v>13.618729999999999</v>
      </c>
      <c r="E62">
        <v>6.2462299999999997</v>
      </c>
    </row>
    <row r="63" spans="1:6" x14ac:dyDescent="0.25">
      <c r="A63" s="1" t="s">
        <v>37</v>
      </c>
      <c r="B63">
        <v>2014</v>
      </c>
      <c r="D63">
        <v>24.949809999999999</v>
      </c>
      <c r="E63">
        <v>34.602600000000002</v>
      </c>
    </row>
    <row r="64" spans="1:6" x14ac:dyDescent="0.25">
      <c r="A64" s="1" t="s">
        <v>38</v>
      </c>
      <c r="B64">
        <v>2014</v>
      </c>
      <c r="D64">
        <v>4.395905</v>
      </c>
      <c r="E64">
        <v>2.8279299999999998</v>
      </c>
    </row>
    <row r="65" spans="1:5" x14ac:dyDescent="0.25">
      <c r="A65" s="1" t="s">
        <v>39</v>
      </c>
      <c r="B65">
        <v>2014</v>
      </c>
      <c r="C65" t="s">
        <v>40</v>
      </c>
      <c r="D65">
        <v>4.9251860000000001</v>
      </c>
      <c r="E65">
        <v>3.6945199999999998</v>
      </c>
    </row>
    <row r="66" spans="1:5" x14ac:dyDescent="0.25">
      <c r="A66" s="1" t="s">
        <v>41</v>
      </c>
      <c r="B66">
        <v>2014</v>
      </c>
      <c r="C66" t="s">
        <v>42</v>
      </c>
      <c r="D66">
        <v>7.8450879999999996</v>
      </c>
      <c r="E66">
        <v>12.4994</v>
      </c>
    </row>
    <row r="67" spans="1:5" x14ac:dyDescent="0.25">
      <c r="A67" s="1" t="s">
        <v>43</v>
      </c>
      <c r="B67">
        <v>2014</v>
      </c>
      <c r="C67" t="s">
        <v>44</v>
      </c>
      <c r="D67">
        <v>8.5115890000000007</v>
      </c>
      <c r="E67">
        <v>8.5772300000000001</v>
      </c>
    </row>
    <row r="68" spans="1:5" x14ac:dyDescent="0.25">
      <c r="A68" s="1" t="s">
        <v>45</v>
      </c>
      <c r="B68">
        <v>2014</v>
      </c>
      <c r="D68">
        <v>2.571609</v>
      </c>
      <c r="E68">
        <v>0.202514</v>
      </c>
    </row>
    <row r="69" spans="1:5" x14ac:dyDescent="0.25">
      <c r="A69" s="1" t="s">
        <v>15</v>
      </c>
      <c r="B69">
        <v>2014</v>
      </c>
      <c r="C69" t="s">
        <v>24</v>
      </c>
      <c r="D69">
        <v>3.4036400000000002</v>
      </c>
      <c r="E69">
        <v>2.9278200000000001</v>
      </c>
    </row>
    <row r="70" spans="1:5" x14ac:dyDescent="0.25">
      <c r="A70" s="1" t="s">
        <v>46</v>
      </c>
      <c r="B70">
        <v>2014</v>
      </c>
      <c r="D70">
        <v>105.8342</v>
      </c>
      <c r="E70">
        <v>88.759</v>
      </c>
    </row>
    <row r="71" spans="1:5" x14ac:dyDescent="0.25">
      <c r="A71" s="1" t="s">
        <v>47</v>
      </c>
      <c r="B71">
        <v>2014</v>
      </c>
      <c r="D71">
        <v>9.5333410000000001</v>
      </c>
      <c r="E71">
        <v>15.0395</v>
      </c>
    </row>
    <row r="72" spans="1:5" x14ac:dyDescent="0.25">
      <c r="A72" s="1" t="s">
        <v>16</v>
      </c>
      <c r="B72">
        <v>2014</v>
      </c>
      <c r="C72" t="s">
        <v>21</v>
      </c>
      <c r="D72">
        <v>7.8724059999999998</v>
      </c>
      <c r="E72">
        <v>13.1007</v>
      </c>
    </row>
    <row r="73" spans="1:5" x14ac:dyDescent="0.25">
      <c r="A73" s="1" t="s">
        <v>48</v>
      </c>
      <c r="B73">
        <v>2014</v>
      </c>
      <c r="D73">
        <v>22.518789999999999</v>
      </c>
      <c r="E73">
        <v>33.442900000000002</v>
      </c>
    </row>
    <row r="74" spans="1:5" x14ac:dyDescent="0.25">
      <c r="A74" s="1" t="s">
        <v>49</v>
      </c>
      <c r="B74">
        <v>2014</v>
      </c>
      <c r="D74">
        <v>8.6210319999999996</v>
      </c>
      <c r="E74">
        <v>10.9499</v>
      </c>
    </row>
    <row r="75" spans="1:5" x14ac:dyDescent="0.25">
      <c r="A75" s="1" t="s">
        <v>50</v>
      </c>
      <c r="B75">
        <v>2014</v>
      </c>
      <c r="D75">
        <v>6.8141369999999997</v>
      </c>
      <c r="E75">
        <v>6.8791700000000002</v>
      </c>
    </row>
    <row r="76" spans="1:5" x14ac:dyDescent="0.25">
      <c r="A76" s="1" t="s">
        <v>51</v>
      </c>
      <c r="B76">
        <v>2014</v>
      </c>
      <c r="D76">
        <v>20.231660000000002</v>
      </c>
      <c r="E76">
        <v>31.598199999999999</v>
      </c>
    </row>
    <row r="77" spans="1:5" x14ac:dyDescent="0.25">
      <c r="A77" s="1" t="s">
        <v>52</v>
      </c>
      <c r="B77">
        <v>2014</v>
      </c>
      <c r="D77">
        <v>8.6362939999999995</v>
      </c>
      <c r="E77">
        <v>3.7098499999999999</v>
      </c>
    </row>
    <row r="78" spans="1:5" x14ac:dyDescent="0.25">
      <c r="A78" s="1" t="s">
        <v>53</v>
      </c>
      <c r="B78">
        <v>2014</v>
      </c>
      <c r="D78">
        <v>5.8602460000000001</v>
      </c>
      <c r="E78">
        <v>5.8059099999999999</v>
      </c>
    </row>
    <row r="79" spans="1:5" x14ac:dyDescent="0.25">
      <c r="A79" s="1" t="s">
        <v>54</v>
      </c>
      <c r="B79">
        <v>2014</v>
      </c>
      <c r="C79" t="s">
        <v>55</v>
      </c>
      <c r="D79">
        <v>3.6482760000000001</v>
      </c>
      <c r="E79">
        <v>3.77407</v>
      </c>
    </row>
    <row r="80" spans="1:5" x14ac:dyDescent="0.25">
      <c r="A80" s="1" t="s">
        <v>17</v>
      </c>
      <c r="B80">
        <v>2014</v>
      </c>
      <c r="C80" t="s">
        <v>22</v>
      </c>
      <c r="D80">
        <v>4.5467890000000004</v>
      </c>
      <c r="E80">
        <v>1.3282700000000001</v>
      </c>
    </row>
    <row r="81" spans="1:6" x14ac:dyDescent="0.25">
      <c r="A81" s="1" t="s">
        <v>56</v>
      </c>
      <c r="B81">
        <v>2014</v>
      </c>
      <c r="C81" t="s">
        <v>57</v>
      </c>
      <c r="D81">
        <v>1.770303</v>
      </c>
      <c r="E81">
        <v>0</v>
      </c>
    </row>
    <row r="82" spans="1:6" x14ac:dyDescent="0.25">
      <c r="A82" s="1" t="s">
        <v>58</v>
      </c>
      <c r="B82">
        <v>2014</v>
      </c>
      <c r="D82">
        <v>34.022910000000003</v>
      </c>
      <c r="E82">
        <v>44.515599999999999</v>
      </c>
    </row>
    <row r="83" spans="1:6" x14ac:dyDescent="0.25">
      <c r="A83" s="1" t="s">
        <v>59</v>
      </c>
      <c r="B83">
        <v>2014</v>
      </c>
      <c r="D83">
        <v>12.798830000000001</v>
      </c>
      <c r="E83">
        <v>10.2499</v>
      </c>
    </row>
    <row r="84" spans="1:6" x14ac:dyDescent="0.25">
      <c r="A84" s="1" t="s">
        <v>14</v>
      </c>
      <c r="B84">
        <v>2014</v>
      </c>
      <c r="C84" t="s">
        <v>23</v>
      </c>
      <c r="D84">
        <v>9.89114</v>
      </c>
      <c r="E84">
        <v>12.355700000000001</v>
      </c>
    </row>
    <row r="85" spans="1:6" x14ac:dyDescent="0.25">
      <c r="A85" s="1" t="s">
        <v>60</v>
      </c>
      <c r="B85">
        <v>2014</v>
      </c>
      <c r="D85">
        <v>12.017799999999999</v>
      </c>
      <c r="E85">
        <v>24.290299999999998</v>
      </c>
    </row>
    <row r="86" spans="1:6" x14ac:dyDescent="0.25">
      <c r="A86" s="1" t="s">
        <v>61</v>
      </c>
      <c r="B86">
        <v>2014</v>
      </c>
      <c r="D86">
        <v>4.2831910000000004</v>
      </c>
      <c r="E86">
        <v>4.53064</v>
      </c>
    </row>
    <row r="87" spans="1:6" x14ac:dyDescent="0.25">
      <c r="A87" s="1" t="s">
        <v>62</v>
      </c>
      <c r="B87">
        <v>2014</v>
      </c>
      <c r="D87">
        <v>4.0893420000000003</v>
      </c>
      <c r="E87">
        <v>1.20547</v>
      </c>
    </row>
    <row r="88" spans="1:6" x14ac:dyDescent="0.25">
      <c r="A88" s="1" t="s">
        <v>63</v>
      </c>
      <c r="B88">
        <v>2014</v>
      </c>
      <c r="D88">
        <v>59.43806</v>
      </c>
      <c r="E88">
        <v>62.831299999999999</v>
      </c>
    </row>
    <row r="89" spans="1:6" x14ac:dyDescent="0.25">
      <c r="A89" s="1" t="s">
        <v>64</v>
      </c>
      <c r="B89">
        <v>2014</v>
      </c>
      <c r="D89">
        <v>64.324119999999994</v>
      </c>
      <c r="E89">
        <v>65.979699999999994</v>
      </c>
    </row>
    <row r="90" spans="1:6" x14ac:dyDescent="0.25">
      <c r="A90" s="1" t="s">
        <v>18</v>
      </c>
      <c r="B90">
        <v>2014</v>
      </c>
      <c r="C90" t="s">
        <v>65</v>
      </c>
      <c r="D90">
        <v>3.9684539999999999</v>
      </c>
      <c r="E90">
        <v>5.2193199999999997</v>
      </c>
    </row>
    <row r="91" spans="1:6" x14ac:dyDescent="0.25">
      <c r="A91" s="1" t="s">
        <v>66</v>
      </c>
      <c r="B91">
        <v>2014</v>
      </c>
      <c r="C91" t="s">
        <v>67</v>
      </c>
      <c r="D91">
        <v>7.0794230000000002</v>
      </c>
      <c r="E91">
        <v>4.9814999999999996</v>
      </c>
    </row>
    <row r="92" spans="1:6" x14ac:dyDescent="0.25">
      <c r="A92" s="1" t="s">
        <v>68</v>
      </c>
      <c r="B92">
        <v>2014</v>
      </c>
      <c r="D92">
        <v>27.483350000000002</v>
      </c>
      <c r="E92">
        <v>16.025200000000002</v>
      </c>
    </row>
    <row r="93" spans="1:6" x14ac:dyDescent="0.25">
      <c r="A93" s="1" t="s">
        <v>69</v>
      </c>
      <c r="B93">
        <v>2014</v>
      </c>
      <c r="D93">
        <v>18.181439999999998</v>
      </c>
      <c r="E93">
        <v>9.1844999999999999</v>
      </c>
    </row>
    <row r="94" spans="1:6" x14ac:dyDescent="0.25">
      <c r="A94" s="1" t="s">
        <v>70</v>
      </c>
      <c r="B94">
        <v>2014</v>
      </c>
      <c r="D94">
        <v>23.35971</v>
      </c>
      <c r="E94">
        <v>20.189499999999999</v>
      </c>
    </row>
    <row r="95" spans="1:6" x14ac:dyDescent="0.25">
      <c r="A95" s="1" t="s">
        <v>71</v>
      </c>
      <c r="B95">
        <v>2014</v>
      </c>
      <c r="D95">
        <v>40.25656</v>
      </c>
      <c r="E95">
        <v>67.598500000000001</v>
      </c>
    </row>
    <row r="96" spans="1:6" x14ac:dyDescent="0.25">
      <c r="D96">
        <v>20</v>
      </c>
      <c r="F96">
        <v>20</v>
      </c>
    </row>
  </sheetData>
  <sortState ref="A2:F46">
    <sortCondition ref="D2"/>
  </sortState>
  <mergeCells count="1">
    <mergeCell ref="G29:AB29"/>
  </mergeCells>
  <pageMargins left="0.7" right="0.7" top="0.75" bottom="0.75" header="0.3" footer="0.3"/>
  <pageSetup orientation="portrait" verticalDpi="0" r:id="rId1"/>
  <drawing r:id="rId2"/>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K29"/>
  <sheetViews>
    <sheetView workbookViewId="0"/>
  </sheetViews>
  <sheetFormatPr defaultColWidth="0" defaultRowHeight="15" zeroHeight="1" x14ac:dyDescent="0.25"/>
  <cols>
    <col min="1" max="11" width="9.140625" style="33" customWidth="1"/>
    <col min="12" max="16384" width="9.140625" style="33" hidden="1"/>
  </cols>
  <sheetData>
    <row r="1" spans="1:11" ht="18.75" x14ac:dyDescent="0.3">
      <c r="A1" s="35" t="s">
        <v>140</v>
      </c>
      <c r="B1" s="8"/>
      <c r="C1" s="8"/>
      <c r="D1" s="8"/>
      <c r="E1" s="8"/>
      <c r="F1" s="8"/>
      <c r="G1" s="8"/>
      <c r="H1" s="8"/>
      <c r="I1" s="8"/>
      <c r="J1" s="8"/>
      <c r="K1" s="8"/>
    </row>
    <row r="2" spans="1:11" x14ac:dyDescent="0.25">
      <c r="A2" s="8"/>
      <c r="B2" s="8"/>
      <c r="C2" s="8"/>
      <c r="D2" s="8"/>
      <c r="E2" s="8"/>
      <c r="F2" s="8"/>
      <c r="G2" s="8"/>
      <c r="H2" s="8"/>
      <c r="I2" s="8"/>
      <c r="J2" s="8"/>
      <c r="K2" s="8"/>
    </row>
    <row r="3" spans="1:11" x14ac:dyDescent="0.25">
      <c r="A3" s="8"/>
      <c r="B3" s="8"/>
      <c r="C3" s="8"/>
      <c r="D3" s="8"/>
      <c r="E3" s="8"/>
      <c r="F3" s="8"/>
      <c r="G3" s="8"/>
      <c r="H3" s="8"/>
      <c r="I3" s="8"/>
      <c r="J3" s="8"/>
      <c r="K3" s="8"/>
    </row>
    <row r="4" spans="1:11" x14ac:dyDescent="0.25">
      <c r="A4" s="8"/>
      <c r="B4" s="8"/>
      <c r="C4" s="8"/>
      <c r="D4" s="8"/>
      <c r="E4" s="8"/>
      <c r="F4" s="8"/>
      <c r="G4" s="8"/>
      <c r="H4" s="8"/>
      <c r="I4" s="8"/>
      <c r="J4" s="8"/>
      <c r="K4" s="8"/>
    </row>
    <row r="5" spans="1:11" x14ac:dyDescent="0.25">
      <c r="A5" s="8"/>
      <c r="B5" s="8"/>
      <c r="C5" s="8"/>
      <c r="D5" s="8"/>
      <c r="E5" s="8"/>
      <c r="F5" s="8"/>
      <c r="G5" s="8"/>
      <c r="H5" s="8"/>
      <c r="I5" s="8"/>
      <c r="J5" s="8"/>
      <c r="K5" s="8"/>
    </row>
    <row r="6" spans="1:11" x14ac:dyDescent="0.25">
      <c r="A6" s="8"/>
      <c r="B6" s="8"/>
      <c r="C6" s="8"/>
      <c r="D6" s="8"/>
      <c r="E6" s="8"/>
      <c r="F6" s="8"/>
      <c r="G6" s="8"/>
      <c r="H6" s="8"/>
      <c r="I6" s="8"/>
      <c r="J6" s="8"/>
      <c r="K6" s="8"/>
    </row>
    <row r="7" spans="1:11" x14ac:dyDescent="0.25">
      <c r="A7" s="8"/>
      <c r="B7" s="8"/>
      <c r="C7" s="8"/>
      <c r="D7" s="8"/>
      <c r="E7" s="8"/>
      <c r="F7" s="8"/>
      <c r="G7" s="8"/>
      <c r="H7" s="8"/>
      <c r="I7" s="8"/>
      <c r="J7" s="8"/>
      <c r="K7" s="8"/>
    </row>
    <row r="8" spans="1:11" x14ac:dyDescent="0.25">
      <c r="A8" s="8"/>
      <c r="B8" s="8"/>
      <c r="C8" s="8"/>
      <c r="D8" s="8"/>
      <c r="E8" s="8"/>
      <c r="F8" s="8"/>
      <c r="G8" s="8"/>
      <c r="H8" s="8"/>
      <c r="I8" s="8"/>
      <c r="J8" s="8"/>
      <c r="K8" s="8"/>
    </row>
    <row r="9" spans="1:11" x14ac:dyDescent="0.25">
      <c r="A9" s="8"/>
      <c r="B9" s="8"/>
      <c r="C9" s="8"/>
      <c r="D9" s="8"/>
      <c r="E9" s="8"/>
      <c r="F9" s="8"/>
      <c r="G9" s="8"/>
      <c r="H9" s="8"/>
      <c r="I9" s="8"/>
      <c r="J9" s="8"/>
      <c r="K9" s="8"/>
    </row>
    <row r="10" spans="1:11" x14ac:dyDescent="0.25">
      <c r="A10" s="8"/>
      <c r="B10" s="8"/>
      <c r="C10" s="8"/>
      <c r="D10" s="8"/>
      <c r="E10" s="8"/>
      <c r="F10" s="8"/>
      <c r="G10" s="8"/>
      <c r="H10" s="8"/>
      <c r="I10" s="8"/>
      <c r="J10" s="8"/>
      <c r="K10" s="8"/>
    </row>
    <row r="11" spans="1:11" x14ac:dyDescent="0.25">
      <c r="A11" s="8"/>
      <c r="B11" s="8"/>
      <c r="C11" s="8"/>
      <c r="D11" s="8"/>
      <c r="E11" s="8"/>
      <c r="F11" s="8"/>
      <c r="G11" s="8"/>
      <c r="H11" s="8"/>
      <c r="I11" s="8"/>
      <c r="J11" s="8"/>
      <c r="K11" s="8"/>
    </row>
    <row r="12" spans="1:11" x14ac:dyDescent="0.25">
      <c r="A12" s="8"/>
      <c r="B12" s="8"/>
      <c r="C12" s="8"/>
      <c r="D12" s="8"/>
      <c r="E12" s="8"/>
      <c r="F12" s="8"/>
      <c r="G12" s="8"/>
      <c r="H12" s="8"/>
      <c r="I12" s="8"/>
      <c r="J12" s="8"/>
      <c r="K12" s="8"/>
    </row>
    <row r="13" spans="1:11" x14ac:dyDescent="0.25">
      <c r="A13" s="8"/>
      <c r="B13" s="8"/>
      <c r="C13" s="8"/>
      <c r="D13" s="8"/>
      <c r="E13" s="8"/>
      <c r="F13" s="8"/>
      <c r="G13" s="8"/>
      <c r="H13" s="8"/>
      <c r="I13" s="8"/>
      <c r="J13" s="8"/>
      <c r="K13" s="8"/>
    </row>
    <row r="14" spans="1:11" x14ac:dyDescent="0.25">
      <c r="A14" s="8"/>
      <c r="B14" s="8"/>
      <c r="C14" s="8"/>
      <c r="D14" s="8"/>
      <c r="E14" s="8"/>
      <c r="F14" s="8"/>
      <c r="G14" s="8"/>
      <c r="H14" s="8"/>
      <c r="I14" s="8"/>
      <c r="J14" s="8"/>
      <c r="K14" s="8"/>
    </row>
    <row r="15" spans="1:11" x14ac:dyDescent="0.25">
      <c r="A15" s="8"/>
      <c r="B15" s="8"/>
      <c r="C15" s="8"/>
      <c r="D15" s="8"/>
      <c r="E15" s="8"/>
      <c r="F15" s="8"/>
      <c r="G15" s="8"/>
      <c r="H15" s="8"/>
      <c r="I15" s="8"/>
      <c r="J15" s="8"/>
      <c r="K15" s="8"/>
    </row>
    <row r="16" spans="1:11" x14ac:dyDescent="0.25">
      <c r="A16" s="8"/>
      <c r="B16" s="8"/>
      <c r="C16" s="8"/>
      <c r="D16" s="8"/>
      <c r="E16" s="8"/>
      <c r="F16" s="8"/>
      <c r="G16" s="8"/>
      <c r="H16" s="8"/>
      <c r="I16" s="8"/>
      <c r="J16" s="8"/>
      <c r="K16" s="8"/>
    </row>
    <row r="17" spans="1:11" x14ac:dyDescent="0.25">
      <c r="A17" s="8"/>
      <c r="B17" s="8"/>
      <c r="C17" s="8"/>
      <c r="D17" s="8"/>
      <c r="E17" s="8"/>
      <c r="F17" s="8"/>
      <c r="G17" s="8"/>
      <c r="H17" s="8"/>
      <c r="I17" s="8"/>
      <c r="J17" s="8"/>
      <c r="K17" s="8"/>
    </row>
    <row r="18" spans="1:11" x14ac:dyDescent="0.25">
      <c r="A18" s="8"/>
      <c r="B18" s="8"/>
      <c r="C18" s="8"/>
      <c r="D18" s="8"/>
      <c r="E18" s="8"/>
      <c r="F18" s="8"/>
      <c r="G18" s="8"/>
      <c r="H18" s="8"/>
      <c r="I18" s="8"/>
      <c r="J18" s="8"/>
      <c r="K18" s="8"/>
    </row>
    <row r="19" spans="1:11" x14ac:dyDescent="0.25">
      <c r="A19" s="8"/>
      <c r="B19" s="8"/>
      <c r="C19" s="8"/>
      <c r="D19" s="8"/>
      <c r="E19" s="8"/>
      <c r="F19" s="8"/>
      <c r="G19" s="8"/>
      <c r="H19" s="8"/>
      <c r="I19" s="8"/>
      <c r="J19" s="8"/>
      <c r="K19" s="8"/>
    </row>
    <row r="20" spans="1:11" x14ac:dyDescent="0.25">
      <c r="A20" s="8"/>
      <c r="B20" s="8"/>
      <c r="C20" s="8"/>
      <c r="D20" s="8"/>
      <c r="E20" s="8"/>
      <c r="F20" s="8"/>
      <c r="G20" s="8"/>
      <c r="H20" s="8"/>
      <c r="I20" s="8"/>
      <c r="J20" s="8"/>
      <c r="K20" s="8"/>
    </row>
    <row r="21" spans="1:11" x14ac:dyDescent="0.25">
      <c r="A21" s="8"/>
      <c r="B21" s="8"/>
      <c r="C21" s="8"/>
      <c r="D21" s="8"/>
      <c r="E21" s="8"/>
      <c r="F21" s="8"/>
      <c r="G21" s="8"/>
      <c r="H21" s="8"/>
      <c r="I21" s="8"/>
      <c r="J21" s="8"/>
      <c r="K21" s="8"/>
    </row>
    <row r="22" spans="1:11" x14ac:dyDescent="0.25">
      <c r="A22" s="8"/>
      <c r="B22" s="8"/>
      <c r="C22" s="8"/>
      <c r="D22" s="8"/>
      <c r="E22" s="8"/>
      <c r="F22" s="8"/>
      <c r="G22" s="8"/>
      <c r="H22" s="8"/>
      <c r="I22" s="8"/>
      <c r="J22" s="8"/>
      <c r="K22" s="8"/>
    </row>
    <row r="23" spans="1:11" x14ac:dyDescent="0.25">
      <c r="A23" s="8"/>
      <c r="B23" s="8"/>
      <c r="C23" s="8"/>
      <c r="D23" s="8"/>
      <c r="E23" s="8"/>
      <c r="F23" s="8"/>
      <c r="G23" s="8"/>
      <c r="H23" s="8"/>
      <c r="I23" s="8"/>
      <c r="J23" s="8"/>
      <c r="K23" s="8"/>
    </row>
    <row r="24" spans="1:11" x14ac:dyDescent="0.25">
      <c r="A24" s="8"/>
      <c r="B24" s="8"/>
      <c r="C24" s="8"/>
      <c r="D24" s="8"/>
      <c r="E24" s="8"/>
      <c r="F24" s="8"/>
      <c r="G24" s="8"/>
      <c r="H24" s="8"/>
      <c r="I24" s="8"/>
      <c r="J24" s="8"/>
      <c r="K24" s="8"/>
    </row>
    <row r="25" spans="1:11" x14ac:dyDescent="0.25">
      <c r="A25" s="8"/>
      <c r="B25" s="8"/>
      <c r="C25" s="8"/>
      <c r="D25" s="8"/>
      <c r="E25" s="8"/>
      <c r="F25" s="8"/>
      <c r="G25" s="8"/>
      <c r="H25" s="8"/>
      <c r="I25" s="8"/>
      <c r="J25" s="8"/>
      <c r="K25" s="8"/>
    </row>
    <row r="26" spans="1:11" x14ac:dyDescent="0.25">
      <c r="A26" s="8"/>
      <c r="B26" s="8"/>
      <c r="C26" s="8"/>
      <c r="D26" s="8"/>
      <c r="E26" s="8"/>
      <c r="F26" s="8"/>
      <c r="G26" s="8"/>
      <c r="H26" s="8"/>
      <c r="I26" s="8"/>
      <c r="J26" s="8"/>
      <c r="K26" s="8"/>
    </row>
    <row r="27" spans="1:11" x14ac:dyDescent="0.25">
      <c r="A27" s="8"/>
      <c r="B27" s="8"/>
      <c r="C27" s="8"/>
      <c r="D27" s="8"/>
      <c r="E27" s="8"/>
      <c r="F27" s="8"/>
      <c r="G27" s="8"/>
      <c r="H27" s="8"/>
      <c r="I27" s="8"/>
      <c r="J27" s="8"/>
      <c r="K27" s="8"/>
    </row>
    <row r="28" spans="1:11" x14ac:dyDescent="0.25">
      <c r="A28" s="17" t="s">
        <v>127</v>
      </c>
      <c r="B28" s="8"/>
      <c r="C28" s="36"/>
      <c r="D28" s="8"/>
      <c r="E28" s="8"/>
      <c r="F28" s="8"/>
      <c r="G28" s="8"/>
      <c r="H28" s="8"/>
      <c r="I28" s="8"/>
      <c r="J28" s="8"/>
      <c r="K28" s="8"/>
    </row>
    <row r="29" spans="1:11" x14ac:dyDescent="0.25">
      <c r="A29" s="8"/>
      <c r="B29" s="8"/>
      <c r="C29" s="8"/>
      <c r="D29" s="8"/>
      <c r="E29" s="8"/>
      <c r="F29" s="8"/>
      <c r="G29" s="8"/>
      <c r="H29" s="8"/>
      <c r="I29" s="8"/>
      <c r="J29" s="8"/>
      <c r="K29" s="8"/>
    </row>
  </sheetData>
  <pageMargins left="0.7" right="0.7" top="0.75" bottom="0.75" header="0.3" footer="0.3"/>
  <drawing r:id="rId1"/>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mso-contentType ?>
<SharedContentType xmlns="Microsoft.SharePoint.Taxonomy.ContentTypeSync" SourceId="ae61f9b1-e23d-4f49-b3d7-56b991556c4b" ContentTypeId="0x01010066B06E59AB175241BBFB297522263BEB" PreviousValue="false"/>
</file>

<file path=customXml/item2.xml><?xml version="1.0" encoding="utf-8"?>
<ct:contentTypeSchema xmlns:ct="http://schemas.microsoft.com/office/2006/metadata/contentType" xmlns:ma="http://schemas.microsoft.com/office/2006/metadata/properties/metaAttributes" ct:_="" ma:_="" ma:contentTypeName="ez-Disclosure Corporate" ma:contentTypeID="0x01010066B06E59AB175241BBFB297522263BEB0058836F66A07D664EA358AAC86C289FCA" ma:contentTypeVersion="9" ma:contentTypeDescription="A content type to manage public (corporate) IDB documents" ma:contentTypeScope="" ma:versionID="9f938419167ea0393644a5312ba10987">
  <xsd:schema xmlns:xsd="http://www.w3.org/2001/XMLSchema" xmlns:xs="http://www.w3.org/2001/XMLSchema" xmlns:p="http://schemas.microsoft.com/office/2006/metadata/properties" xmlns:ns2="cdc7663a-08f0-4737-9e8c-148ce897a09c" targetNamespace="http://schemas.microsoft.com/office/2006/metadata/properties" ma:root="true" ma:fieldsID="98ac6ed835dec896b63eaa9f2520d9c1" ns2:_="">
    <xsd:import namespace="cdc7663a-08f0-4737-9e8c-148ce897a09c"/>
    <xsd:element name="properties">
      <xsd:complexType>
        <xsd:sequence>
          <xsd:element name="documentManagement">
            <xsd:complexType>
              <xsd:all>
                <xsd:element ref="ns2:_dlc_DocId" minOccurs="0"/>
                <xsd:element ref="ns2:_dlc_DocIdUrl" minOccurs="0"/>
                <xsd:element ref="ns2:_dlc_DocIdPersistId" minOccurs="0"/>
                <xsd:element ref="ns2:cf0f1ca6d90e4583ad80995bcde0e58a" minOccurs="0"/>
                <xsd:element ref="ns2:TaxCatchAll" minOccurs="0"/>
                <xsd:element ref="ns2:TaxCatchAllLabel" minOccurs="0"/>
                <xsd:element ref="ns2:Access_x0020_to_x0020_Information_x00a0_Policy"/>
                <xsd:element ref="ns2:j65ec2e3a7e44c39a1acebfd2a19200a" minOccurs="0"/>
                <xsd:element ref="ns2:Webtopic" minOccurs="0"/>
                <xsd:element ref="ns2:Disclosure_x0020_Activity"/>
                <xsd:element ref="ns2:Document_x0020_Language_x0020_IDB"/>
                <xsd:element ref="ns2:Division_x0020_or_x0020_Unit" minOccurs="0"/>
                <xsd:element ref="ns2:Document_x0020_Author" minOccurs="0"/>
                <xsd:element ref="ns2:Other_x0020_Author" minOccurs="0"/>
                <xsd:element ref="ns2:ic46d7e087fd4a108fb86518ca413cc6" minOccurs="0"/>
                <xsd:element ref="ns2:Identifier" minOccurs="0"/>
                <xsd:element ref="ns2:IDBDocs_x0020_Number" minOccurs="0"/>
                <xsd:element ref="ns2:Migration_x0020_Info" minOccurs="0"/>
                <xsd:element ref="ns2:Abstract" minOccurs="0"/>
                <xsd:element ref="ns2:Editor1" minOccurs="0"/>
                <xsd:element ref="ns2:Issue_x0020_Date" minOccurs="0"/>
                <xsd:element ref="ns2:Publishing_x0020_House" minOccurs="0"/>
                <xsd:element ref="ns2:KP_x0020_Topics" minOccurs="0"/>
                <xsd:element ref="ns2:Region" minOccurs="0"/>
                <xsd:element ref="ns2:Publication_x0020_Type" minOccurs="0"/>
                <xsd:element ref="ns2:SISCOR_x0020_Number" minOccurs="0"/>
                <xsd:element ref="ns2:Fiscal_x0020_Year_x0020_IDB" minOccurs="0"/>
                <xsd:element ref="ns2:Disclose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dc7663a-08f0-4737-9e8c-148ce897a09c" elementFormDefault="qualified">
    <xsd:import namespace="http://schemas.microsoft.com/office/2006/documentManagement/types"/>
    <xsd:import namespace="http://schemas.microsoft.com/office/infopath/2007/PartnerControls"/>
    <xsd:element name="_dlc_DocId" ma:index="8" nillable="true" ma:displayName="Document ID Value" ma:description="The value of the document ID assigned to this item." ma:internalName="_dlc_DocId" ma:readOnly="true">
      <xsd:simpleType>
        <xsd:restriction base="dms:Text"/>
      </xsd:simpleType>
    </xsd:element>
    <xsd:element name="_dlc_DocIdUrl" ma:index="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element name="cf0f1ca6d90e4583ad80995bcde0e58a" ma:index="11" ma:taxonomy="true" ma:internalName="cf0f1ca6d90e4583ad80995bcde0e58a" ma:taxonomyFieldName="Function_x0020_Corporate_x0020_IDB" ma:displayName="Function Corporate IDB" ma:readOnly="false" ma:default="" ma:fieldId="{cf0f1ca6-d90e-4583-ad80-995bcde0e58a}" ma:sspId="ae61f9b1-e23d-4f49-b3d7-56b991556c4b" ma:termSetId="87c2acd2-4473-4e75-9749-843c35148602" ma:anchorId="00000000-0000-0000-0000-000000000000" ma:open="false" ma:isKeyword="false">
      <xsd:complexType>
        <xsd:sequence>
          <xsd:element ref="pc:Terms" minOccurs="0" maxOccurs="1"/>
        </xsd:sequence>
      </xsd:complexType>
    </xsd:element>
    <xsd:element name="TaxCatchAll" ma:index="12" nillable="true" ma:displayName="Taxonomy Catch All Column" ma:description="" ma:hidden="true" ma:list="{3c588f23-1e2d-45ba-a9b1-ef249f9a459b}" ma:internalName="TaxCatchAll" ma:showField="CatchAllData" ma:web="4efbec97-fde3-4879-8f16-c9b0dfc21485">
      <xsd:complexType>
        <xsd:complexContent>
          <xsd:extension base="dms:MultiChoiceLookup">
            <xsd:sequence>
              <xsd:element name="Value" type="dms:Lookup" maxOccurs="unbounded" minOccurs="0" nillable="true"/>
            </xsd:sequence>
          </xsd:extension>
        </xsd:complexContent>
      </xsd:complexType>
    </xsd:element>
    <xsd:element name="TaxCatchAllLabel" ma:index="13" nillable="true" ma:displayName="Taxonomy Catch All Column1" ma:description="" ma:hidden="true" ma:list="{3c588f23-1e2d-45ba-a9b1-ef249f9a459b}" ma:internalName="TaxCatchAllLabel" ma:readOnly="true" ma:showField="CatchAllDataLabel" ma:web="4efbec97-fde3-4879-8f16-c9b0dfc21485">
      <xsd:complexType>
        <xsd:complexContent>
          <xsd:extension base="dms:MultiChoiceLookup">
            <xsd:sequence>
              <xsd:element name="Value" type="dms:Lookup" maxOccurs="unbounded" minOccurs="0" nillable="true"/>
            </xsd:sequence>
          </xsd:extension>
        </xsd:complexContent>
      </xsd:complexType>
    </xsd:element>
    <xsd:element name="Access_x0020_to_x0020_Information_x00a0_Policy" ma:index="15" ma:displayName="Access to Information Policy" ma:default="Confidential" ma:format="Dropdown" ma:internalName="Access_x0020_to_x0020_Information_x00A0_Policy">
      <xsd:simpleType>
        <xsd:restriction base="dms:Choice">
          <xsd:enumeration value="Confidential"/>
          <xsd:enumeration value="Disclosed Over Time – 5 years"/>
          <xsd:enumeration value="Disclosed Over Time – 20 years"/>
          <xsd:enumeration value="Disclosed Over Time – 10 years"/>
          <xsd:enumeration value="Public"/>
          <xsd:enumeration value="Public - Simultaneous Disclosure"/>
        </xsd:restriction>
      </xsd:simpleType>
    </xsd:element>
    <xsd:element name="j65ec2e3a7e44c39a1acebfd2a19200a" ma:index="16" ma:taxonomy="true" ma:internalName="j65ec2e3a7e44c39a1acebfd2a19200a" ma:taxonomyFieldName="Series_x0020_Corporate_x0020_IDB" ma:displayName="Series Corporate IDB" ma:readOnly="false" ma:default="" ma:fieldId="{365ec2e3-a7e4-4c39-a1ac-ebfd2a19200a}" ma:sspId="ae61f9b1-e23d-4f49-b3d7-56b991556c4b" ma:termSetId="309dd783-e737-4304-818f-f24bd2ff36bb" ma:anchorId="00000000-0000-0000-0000-000000000000" ma:open="false" ma:isKeyword="false">
      <xsd:complexType>
        <xsd:sequence>
          <xsd:element ref="pc:Terms" minOccurs="0" maxOccurs="1"/>
        </xsd:sequence>
      </xsd:complexType>
    </xsd:element>
    <xsd:element name="Webtopic" ma:index="18" nillable="true" ma:displayName="Webtopic" ma:internalName="Webtopic">
      <xsd:simpleType>
        <xsd:restriction base="dms:Text">
          <xsd:maxLength value="255"/>
        </xsd:restriction>
      </xsd:simpleType>
    </xsd:element>
    <xsd:element name="Disclosure_x0020_Activity" ma:index="19" ma:displayName="Disclosure Activity" ma:internalName="Disclosure_x0020_Activity" ma:readOnly="false">
      <xsd:simpleType>
        <xsd:restriction base="dms:Text">
          <xsd:maxLength value="255"/>
        </xsd:restriction>
      </xsd:simpleType>
    </xsd:element>
    <xsd:element name="Document_x0020_Language_x0020_IDB" ma:index="20" ma:displayName="Document Language IDB" ma:format="Dropdown" ma:internalName="Document_x0020_Language_x0020_IDB" ma:readOnly="false">
      <xsd:simpleType>
        <xsd:restriction base="dms:Choice">
          <xsd:enumeration value="English"/>
          <xsd:enumeration value="French"/>
          <xsd:enumeration value="Italian"/>
          <xsd:enumeration value="Japanese"/>
          <xsd:enumeration value="Korean"/>
          <xsd:enumeration value="Other"/>
          <xsd:enumeration value="Portuguese"/>
          <xsd:enumeration value="Spanish"/>
        </xsd:restriction>
      </xsd:simpleType>
    </xsd:element>
    <xsd:element name="Division_x0020_or_x0020_Unit" ma:index="21" nillable="true" ma:displayName="Division or Unit" ma:internalName="Division_x0020_or_x0020_Unit">
      <xsd:simpleType>
        <xsd:restriction base="dms:Text">
          <xsd:maxLength value="255"/>
        </xsd:restriction>
      </xsd:simpleType>
    </xsd:element>
    <xsd:element name="Document_x0020_Author" ma:index="22" nillable="true" ma:displayName="Document Author" ma:internalName="Document_x0020_Author">
      <xsd:simpleType>
        <xsd:restriction base="dms:Text">
          <xsd:maxLength value="255"/>
        </xsd:restriction>
      </xsd:simpleType>
    </xsd:element>
    <xsd:element name="Other_x0020_Author" ma:index="23" nillable="true" ma:displayName="Other Author" ma:internalName="Other_x0020_Author">
      <xsd:simpleType>
        <xsd:restriction base="dms:Text">
          <xsd:maxLength value="255"/>
        </xsd:restriction>
      </xsd:simpleType>
    </xsd:element>
    <xsd:element name="ic46d7e087fd4a108fb86518ca413cc6" ma:index="24" nillable="true" ma:taxonomy="true" ma:internalName="ic46d7e087fd4a108fb86518ca413cc6" ma:taxonomyFieldName="Country" ma:displayName="Country" ma:default="" ma:fieldId="{2c46d7e0-87fd-4a10-8fb8-6518ca413cc6}" ma:taxonomyMulti="true" ma:sspId="ae61f9b1-e23d-4f49-b3d7-56b991556c4b" ma:termSetId="e1cf2cf4-6e0f-476b-b38c-a4927f870e86" ma:anchorId="00000000-0000-0000-0000-000000000000" ma:open="false" ma:isKeyword="false">
      <xsd:complexType>
        <xsd:sequence>
          <xsd:element ref="pc:Terms" minOccurs="0" maxOccurs="1"/>
        </xsd:sequence>
      </xsd:complexType>
    </xsd:element>
    <xsd:element name="Identifier" ma:index="26" nillable="true" ma:displayName="Identifier" ma:internalName="Identifier">
      <xsd:simpleType>
        <xsd:restriction base="dms:Text">
          <xsd:maxLength value="255"/>
        </xsd:restriction>
      </xsd:simpleType>
    </xsd:element>
    <xsd:element name="IDBDocs_x0020_Number" ma:index="27" nillable="true" ma:displayName="IDBDocs Number" ma:description="Brought over as part of Migration" ma:internalName="IDBDocs_x0020_Number" ma:readOnly="false">
      <xsd:simpleType>
        <xsd:restriction base="dms:Text">
          <xsd:maxLength value="255"/>
        </xsd:restriction>
      </xsd:simpleType>
    </xsd:element>
    <xsd:element name="Migration_x0020_Info" ma:index="28" nillable="true" ma:displayName="Migration Info" ma:internalName="Migration_x0020_Info" ma:readOnly="false">
      <xsd:simpleType>
        <xsd:restriction base="dms:Note"/>
      </xsd:simpleType>
    </xsd:element>
    <xsd:element name="Abstract" ma:index="29" nillable="true" ma:displayName="Abstract" ma:internalName="Abstract">
      <xsd:simpleType>
        <xsd:restriction base="dms:Note">
          <xsd:maxLength value="255"/>
        </xsd:restriction>
      </xsd:simpleType>
    </xsd:element>
    <xsd:element name="Editor1" ma:index="30" nillable="true" ma:displayName="Editor" ma:internalName="Editor1">
      <xsd:simpleType>
        <xsd:restriction base="dms:Text">
          <xsd:maxLength value="255"/>
        </xsd:restriction>
      </xsd:simpleType>
    </xsd:element>
    <xsd:element name="Issue_x0020_Date" ma:index="31" nillable="true" ma:displayName="Issue Date" ma:format="DateOnly" ma:internalName="Issue_x0020_Date">
      <xsd:simpleType>
        <xsd:restriction base="dms:DateTime"/>
      </xsd:simpleType>
    </xsd:element>
    <xsd:element name="Publishing_x0020_House" ma:index="32" nillable="true" ma:displayName="Publishing House" ma:internalName="Publishing_x0020_House">
      <xsd:simpleType>
        <xsd:restriction base="dms:Text">
          <xsd:maxLength value="255"/>
        </xsd:restriction>
      </xsd:simpleType>
    </xsd:element>
    <xsd:element name="KP_x0020_Topics" ma:index="33" nillable="true" ma:displayName="KP Topics" ma:internalName="KP_x0020_Topics">
      <xsd:simpleType>
        <xsd:restriction base="dms:Text">
          <xsd:maxLength value="255"/>
        </xsd:restriction>
      </xsd:simpleType>
    </xsd:element>
    <xsd:element name="Region" ma:index="34" nillable="true" ma:displayName="Region" ma:internalName="Region">
      <xsd:simpleType>
        <xsd:restriction base="dms:Text">
          <xsd:maxLength value="255"/>
        </xsd:restriction>
      </xsd:simpleType>
    </xsd:element>
    <xsd:element name="Publication_x0020_Type" ma:index="35" nillable="true" ma:displayName="Publication Type" ma:internalName="Publication_x0020_Type">
      <xsd:simpleType>
        <xsd:restriction base="dms:Text">
          <xsd:maxLength value="255"/>
        </xsd:restriction>
      </xsd:simpleType>
    </xsd:element>
    <xsd:element name="SISCOR_x0020_Number" ma:index="36" nillable="true" ma:displayName="SISCOR Number" ma:internalName="SISCOR_x0020_Number" ma:readOnly="false">
      <xsd:simpleType>
        <xsd:restriction base="dms:Text">
          <xsd:maxLength value="255"/>
        </xsd:restriction>
      </xsd:simpleType>
    </xsd:element>
    <xsd:element name="Fiscal_x0020_Year_x0020_IDB" ma:index="37" nillable="true" ma:displayName="Fiscal Year IDB" ma:default="=TEXT(TODAY(),&quot;yyyy&quot;)" ma:internalName="Fiscal_x0020_Year_x0020_IDB" ma:readOnly="false">
      <xsd:simpleType>
        <xsd:restriction base="dms:Text">
          <xsd:maxLength value="255"/>
        </xsd:restriction>
      </xsd:simpleType>
    </xsd:element>
    <xsd:element name="Disclosed" ma:index="38" nillable="true" ma:displayName="Disclosed" ma:default="0" ma:internalName="Disclosed">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mso-contentType ?>
<FormUrls xmlns="http://schemas.microsoft.com/sharepoint/v3/contenttype/forms/url">
  <Display>_catalogs/masterpage/ECMForms/CorporateCT/View.aspx</Display>
  <Edit>_catalogs/masterpage/ECMForms/CorporateCT/Edit.aspx</Edit>
</FormUrls>
</file>

<file path=customXml/item6.xml><?xml version="1.0" encoding="utf-8"?>
<p:properties xmlns:p="http://schemas.microsoft.com/office/2006/metadata/properties" xmlns:xsi="http://www.w3.org/2001/XMLSchema-instance" xmlns:pc="http://schemas.microsoft.com/office/infopath/2007/PartnerControls">
  <documentManagement>
    <Access_x0020_to_x0020_Information_x00a0_Policy xmlns="cdc7663a-08f0-4737-9e8c-148ce897a09c">Public</Access_x0020_to_x0020_Information_x00a0_Policy>
    <SISCOR_x0020_Number xmlns="cdc7663a-08f0-4737-9e8c-148ce897a09c" xsi:nil="true"/>
    <IDBDocs_x0020_Number xmlns="cdc7663a-08f0-4737-9e8c-148ce897a09c" xsi:nil="true"/>
    <ic46d7e087fd4a108fb86518ca413cc6 xmlns="cdc7663a-08f0-4737-9e8c-148ce897a09c">
      <Terms xmlns="http://schemas.microsoft.com/office/infopath/2007/PartnerControls"/>
    </ic46d7e087fd4a108fb86518ca413cc6>
    <Division_x0020_or_x0020_Unit xmlns="cdc7663a-08f0-4737-9e8c-148ce897a09c">KNL/FHL</Division_x0020_or_x0020_Unit>
    <Fiscal_x0020_Year_x0020_IDB xmlns="cdc7663a-08f0-4737-9e8c-148ce897a09c">2017</Fiscal_x0020_Year_x0020_IDB>
    <Other_x0020_Author xmlns="cdc7663a-08f0-4737-9e8c-148ce897a09c" xsi:nil="true"/>
    <Migration_x0020_Info xmlns="cdc7663a-08f0-4737-9e8c-148ce897a09c" xsi:nil="true"/>
    <j65ec2e3a7e44c39a1acebfd2a19200a xmlns="cdc7663a-08f0-4737-9e8c-148ce897a09c">
      <Terms xmlns="http://schemas.microsoft.com/office/infopath/2007/PartnerControls">
        <TermInfo xmlns="http://schemas.microsoft.com/office/infopath/2007/PartnerControls">
          <TermName xmlns="http://schemas.microsoft.com/office/infopath/2007/PartnerControls">Bank Publication</TermName>
          <TermId xmlns="http://schemas.microsoft.com/office/infopath/2007/PartnerControls">fc6345be-1db9-4725-8b96-f5e295384842</TermId>
        </TermInfo>
      </Terms>
    </j65ec2e3a7e44c39a1acebfd2a19200a>
    <Document_x0020_Author xmlns="cdc7663a-08f0-4737-9e8c-148ce897a09c">Hyppolite,Sebastien Raschid</Document_x0020_Author>
    <Document_x0020_Language_x0020_IDB xmlns="cdc7663a-08f0-4737-9e8c-148ce897a09c">English</Document_x0020_Language_x0020_IDB>
    <TaxCatchAll xmlns="cdc7663a-08f0-4737-9e8c-148ce897a09c">
      <Value>32</Value>
      <Value>31</Value>
    </TaxCatchAll>
    <Identifier xmlns="cdc7663a-08f0-4737-9e8c-148ce897a09c" xsi:nil="true"/>
    <cf0f1ca6d90e4583ad80995bcde0e58a xmlns="cdc7663a-08f0-4737-9e8c-148ce897a09c">
      <Terms xmlns="http://schemas.microsoft.com/office/infopath/2007/PartnerControls">
        <TermInfo xmlns="http://schemas.microsoft.com/office/infopath/2007/PartnerControls">
          <TermName xmlns="http://schemas.microsoft.com/office/infopath/2007/PartnerControls">Public Relations</TermName>
          <TermId xmlns="http://schemas.microsoft.com/office/infopath/2007/PartnerControls">3421ef45-bcc2-4a37-b651-0e4af6c06c72</TermId>
        </TermInfo>
      </Terms>
    </cf0f1ca6d90e4583ad80995bcde0e58a>
    <_dlc_DocId xmlns="cdc7663a-08f0-4737-9e8c-148ce897a09c">EZSHARE-1728116555-2903</_dlc_DocId>
    <_dlc_DocIdUrl xmlns="cdc7663a-08f0-4737-9e8c-148ce897a09c">
      <Url>https://idbg.sharepoint.com/teams/ez-VPS/Pub/IDBPub/_layouts/15/DocIdRedir.aspx?ID=EZSHARE-1728116555-2903</Url>
      <Description>EZSHARE-1728116555-2903</Description>
    </_dlc_DocIdUrl>
    <Disclosure_x0020_Activity xmlns="cdc7663a-08f0-4737-9e8c-148ce897a09c">Exhibit Catalogues</Disclosure_x0020_Activity>
    <Issue_x0020_Date xmlns="cdc7663a-08f0-4737-9e8c-148ce897a09c" xsi:nil="true"/>
    <KP_x0020_Topics xmlns="cdc7663a-08f0-4737-9e8c-148ce897a09c" xsi:nil="true"/>
    <Disclosed xmlns="cdc7663a-08f0-4737-9e8c-148ce897a09c">true</Disclosed>
    <Publication_x0020_Type xmlns="cdc7663a-08f0-4737-9e8c-148ce897a09c" xsi:nil="true"/>
    <Editor1 xmlns="cdc7663a-08f0-4737-9e8c-148ce897a09c" xsi:nil="true"/>
    <Region xmlns="cdc7663a-08f0-4737-9e8c-148ce897a09c" xsi:nil="true"/>
    <Webtopic xmlns="cdc7663a-08f0-4737-9e8c-148ce897a09c" xsi:nil="true"/>
    <Abstract xmlns="cdc7663a-08f0-4737-9e8c-148ce897a09c" xsi:nil="true"/>
    <Publishing_x0020_House xmlns="cdc7663a-08f0-4737-9e8c-148ce897a09c" xsi:nil="true"/>
  </documentManagement>
</p:properties>
</file>

<file path=customXml/itemProps1.xml><?xml version="1.0" encoding="utf-8"?>
<ds:datastoreItem xmlns:ds="http://schemas.openxmlformats.org/officeDocument/2006/customXml" ds:itemID="{C941DB52-AA80-4F64-A0AD-1D142FCD2C8F}"/>
</file>

<file path=customXml/itemProps2.xml><?xml version="1.0" encoding="utf-8"?>
<ds:datastoreItem xmlns:ds="http://schemas.openxmlformats.org/officeDocument/2006/customXml" ds:itemID="{53D6A0C7-4663-41BD-A62F-F0DCA2F16F04}"/>
</file>

<file path=customXml/itemProps3.xml><?xml version="1.0" encoding="utf-8"?>
<ds:datastoreItem xmlns:ds="http://schemas.openxmlformats.org/officeDocument/2006/customXml" ds:itemID="{31746A81-7AD9-4CAF-B7B5-79DF42195D9C}"/>
</file>

<file path=customXml/itemProps4.xml><?xml version="1.0" encoding="utf-8"?>
<ds:datastoreItem xmlns:ds="http://schemas.openxmlformats.org/officeDocument/2006/customXml" ds:itemID="{DE4DD293-7395-47D4-870E-07A53BDF2629}"/>
</file>

<file path=customXml/itemProps5.xml><?xml version="1.0" encoding="utf-8"?>
<ds:datastoreItem xmlns:ds="http://schemas.openxmlformats.org/officeDocument/2006/customXml" ds:itemID="{117B4196-819D-4238-A01C-17DC37A32336}"/>
</file>

<file path=customXml/itemProps6.xml><?xml version="1.0" encoding="utf-8"?>
<ds:datastoreItem xmlns:ds="http://schemas.openxmlformats.org/officeDocument/2006/customXml" ds:itemID="{FD9E7F11-22E0-4994-A3C9-3E432F6EDDD4}"/>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2" baseType="variant">
      <vt:variant>
        <vt:lpstr>Worksheets</vt:lpstr>
      </vt:variant>
      <vt:variant>
        <vt:i4>11</vt:i4>
      </vt:variant>
    </vt:vector>
  </HeadingPairs>
  <TitlesOfParts>
    <vt:vector size="11" baseType="lpstr">
      <vt:lpstr>t11.1</vt:lpstr>
      <vt:lpstr>t11.2</vt:lpstr>
      <vt:lpstr>f11.1</vt:lpstr>
      <vt:lpstr>f11.2</vt:lpstr>
      <vt:lpstr>f11.3</vt:lpstr>
      <vt:lpstr>f11.4</vt:lpstr>
      <vt:lpstr>f11.5</vt:lpstr>
      <vt:lpstr>ReasonsNotHavAcc</vt:lpstr>
      <vt:lpstr>f11.6</vt:lpstr>
      <vt:lpstr>f11.7</vt:lpstr>
      <vt:lpstr>f11.8</vt:lpstr>
    </vt:vector>
  </TitlesOfParts>
  <Company>Inter-American Development Bank</Company>
  <LinksUpToDate>false</LinksUpToDate>
  <SharedDoc>false</SharedDoc>
  <HyperlinksChanged>false</HyperlinksChanged>
  <AppVersion>14.0300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IADB</dc:creator>
  <cp:keywords/>
  <cp:lastModifiedBy>IADB</cp:lastModifiedBy>
  <cp:lastPrinted>2015-12-17T15:11:23Z</cp:lastPrinted>
  <dcterms:created xsi:type="dcterms:W3CDTF">2015-12-03T23:16:10Z</dcterms:created>
  <dcterms:modified xsi:type="dcterms:W3CDTF">2016-06-10T20:34:07Z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3" name="_dlc_DocIdItemGuid">
    <vt:lpwstr>778604c5-9f6e-4a86-a9c9-425c7878fdbc</vt:lpwstr>
  </property>
  <property fmtid="{D5CDD505-2E9C-101B-9397-08002B2CF9AE}" pid="4" name="TaxKeyword">
    <vt:lpwstr/>
  </property>
  <property fmtid="{D5CDD505-2E9C-101B-9397-08002B2CF9AE}" pid="5" name="Series Corporate IDB">
    <vt:lpwstr>32;#Bank Publication|fc6345be-1db9-4725-8b96-f5e295384842</vt:lpwstr>
  </property>
  <property fmtid="{D5CDD505-2E9C-101B-9397-08002B2CF9AE}" pid="6" name="Function Corporate IDB">
    <vt:lpwstr>31;#Public Relations|3421ef45-bcc2-4a37-b651-0e4af6c06c72</vt:lpwstr>
  </property>
  <property fmtid="{D5CDD505-2E9C-101B-9397-08002B2CF9AE}" pid="7" name="TaxKeywordTaxHTField">
    <vt:lpwstr/>
  </property>
  <property fmtid="{D5CDD505-2E9C-101B-9397-08002B2CF9AE}" pid="8" name="Country">
    <vt:lpwstr/>
  </property>
  <property fmtid="{D5CDD505-2E9C-101B-9397-08002B2CF9AE}" pid="9" name="ContentTypeId">
    <vt:lpwstr>0x01010066B06E59AB175241BBFB297522263BEB0058836F66A07D664EA358AAC86C289FCA</vt:lpwstr>
  </property>
</Properties>
</file>