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data" ContentType="application/vnd.openxmlformats-officedocument.model+data"/>
  <Default Extension="xml" ContentType="application/xml"/>
  <Default Extension="vml" ContentType="application/vnd.openxmlformats-officedocument.vmlDrawing"/>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harts/chartEx1.xml" ContentType="application/vnd.ms-office.chartex+xml"/>
  <Override PartName="/xl/charts/style1.xml" ContentType="application/vnd.ms-office.chartstyle+xml"/>
  <Override PartName="/xl/charts/colors1.xml" ContentType="application/vnd.ms-office.chartcolorstyle+xml"/>
  <Override PartName="/xl/charts/chartEx2.xml" ContentType="application/vnd.ms-office.chartex+xml"/>
  <Override PartName="/xl/charts/style2.xml" ContentType="application/vnd.ms-office.chartstyle+xml"/>
  <Override PartName="/xl/charts/colors2.xml" ContentType="application/vnd.ms-office.chartcolorstyle+xml"/>
  <Override PartName="/xl/charts/chartEx3.xml" ContentType="application/vnd.ms-office.chartex+xml"/>
  <Override PartName="/xl/charts/style3.xml" ContentType="application/vnd.ms-office.chartstyle+xml"/>
  <Override PartName="/xl/charts/colors3.xml" ContentType="application/vnd.ms-office.chartcolorstyle+xml"/>
  <Override PartName="/xl/charts/chartEx4.xml" ContentType="application/vnd.ms-office.chartex+xml"/>
  <Override PartName="/xl/charts/style4.xml" ContentType="application/vnd.ms-office.chartstyle+xml"/>
  <Override PartName="/xl/charts/colors4.xml" ContentType="application/vnd.ms-office.chartcolorstyle+xml"/>
  <Override PartName="/xl/charts/chartEx5.xml" ContentType="application/vnd.ms-office.chartex+xml"/>
  <Override PartName="/xl/charts/style5.xml" ContentType="application/vnd.ms-office.chartstyle+xml"/>
  <Override PartName="/xl/charts/colors5.xml" ContentType="application/vnd.ms-office.chartcolorstyle+xml"/>
  <Override PartName="/xl/charts/chartEx6.xml" ContentType="application/vnd.ms-office.chartex+xml"/>
  <Override PartName="/xl/charts/style6.xml" ContentType="application/vnd.ms-office.chartstyle+xml"/>
  <Override PartName="/xl/charts/colors6.xml" ContentType="application/vnd.ms-office.chartcolorstyle+xml"/>
  <Override PartName="/xl/charts/chartEx7.xml" ContentType="application/vnd.ms-office.chartex+xml"/>
  <Override PartName="/xl/charts/style7.xml" ContentType="application/vnd.ms-office.chartstyle+xml"/>
  <Override PartName="/xl/charts/colors7.xml" ContentType="application/vnd.ms-office.chartcolorstyle+xml"/>
  <Override PartName="/xl/charts/chartEx8.xml" ContentType="application/vnd.ms-office.chartex+xml"/>
  <Override PartName="/xl/charts/style8.xml" ContentType="application/vnd.ms-office.chartstyle+xml"/>
  <Override PartName="/xl/charts/colors8.xml" ContentType="application/vnd.ms-office.chartcolorstyle+xml"/>
  <Override PartName="/xl/charts/chartEx9.xml" ContentType="application/vnd.ms-office.chartex+xml"/>
  <Override PartName="/xl/charts/style9.xml" ContentType="application/vnd.ms-office.chartstyle+xml"/>
  <Override PartName="/xl/charts/colors9.xml" ContentType="application/vnd.ms-office.chartcolorstyle+xml"/>
  <Override PartName="/xl/charts/chartEx10.xml" ContentType="application/vnd.ms-office.chartex+xml"/>
  <Override PartName="/xl/charts/style10.xml" ContentType="application/vnd.ms-office.chartstyle+xml"/>
  <Override PartName="/xl/charts/colors10.xml" ContentType="application/vnd.ms-office.chartcolorstyle+xml"/>
  <Override PartName="/xl/charts/chartEx11.xml" ContentType="application/vnd.ms-office.chartex+xml"/>
  <Override PartName="/xl/charts/style11.xml" ContentType="application/vnd.ms-office.chartstyle+xml"/>
  <Override PartName="/xl/charts/colors11.xml" ContentType="application/vnd.ms-office.chartcolorstyle+xml"/>
  <Override PartName="/xl/charts/chartEx12.xml" ContentType="application/vnd.ms-office.chartex+xml"/>
  <Override PartName="/xl/charts/style12.xml" ContentType="application/vnd.ms-office.chartstyle+xml"/>
  <Override PartName="/xl/charts/colors12.xml" ContentType="application/vnd.ms-office.chartcolorstyle+xml"/>
  <Override PartName="/xl/charts/chart1.xml" ContentType="application/vnd.openxmlformats-officedocument.drawingml.chart+xml"/>
  <Override PartName="/xl/charts/chartEx13.xml" ContentType="application/vnd.ms-office.chartex+xml"/>
  <Override PartName="/xl/charts/style13.xml" ContentType="application/vnd.ms-office.chartstyle+xml"/>
  <Override PartName="/xl/charts/colors13.xml" ContentType="application/vnd.ms-office.chartcolorstyle+xml"/>
  <Override PartName="/xl/charts/chartEx14.xml" ContentType="application/vnd.ms-office.chartex+xml"/>
  <Override PartName="/xl/charts/style14.xml" ContentType="application/vnd.ms-office.chartstyle+xml"/>
  <Override PartName="/xl/charts/colors14.xml" ContentType="application/vnd.ms-office.chartcolorstyle+xml"/>
  <Override PartName="/xl/charts/chartEx15.xml" ContentType="application/vnd.ms-office.chartex+xml"/>
  <Override PartName="/xl/charts/style15.xml" ContentType="application/vnd.ms-office.chartstyle+xml"/>
  <Override PartName="/xl/charts/colors15.xml" ContentType="application/vnd.ms-office.chartcolorstyle+xml"/>
  <Override PartName="/xl/charts/chartEx16.xml" ContentType="application/vnd.ms-office.chartex+xml"/>
  <Override PartName="/xl/charts/style16.xml" ContentType="application/vnd.ms-office.chartstyle+xml"/>
  <Override PartName="/xl/charts/colors16.xml" ContentType="application/vnd.ms-office.chartcolorstyle+xml"/>
  <Override PartName="/xl/charts/chartEx17.xml" ContentType="application/vnd.ms-office.chartex+xml"/>
  <Override PartName="/xl/charts/style17.xml" ContentType="application/vnd.ms-office.chartstyle+xml"/>
  <Override PartName="/xl/charts/colors17.xml" ContentType="application/vnd.ms-office.chartcolorstyle+xml"/>
  <Override PartName="/xl/charts/chartEx18.xml" ContentType="application/vnd.ms-office.chartex+xml"/>
  <Override PartName="/xl/charts/style18.xml" ContentType="application/vnd.ms-office.chartstyle+xml"/>
  <Override PartName="/xl/charts/colors18.xml" ContentType="application/vnd.ms-office.chartcolorstyle+xml"/>
  <Override PartName="/xl/charts/chartEx19.xml" ContentType="application/vnd.ms-office.chartex+xml"/>
  <Override PartName="/xl/charts/style19.xml" ContentType="application/vnd.ms-office.chartstyle+xml"/>
  <Override PartName="/xl/charts/colors19.xml" ContentType="application/vnd.ms-office.chartcolorstyle+xml"/>
  <Override PartName="/xl/charts/chartEx20.xml" ContentType="application/vnd.ms-office.chartex+xml"/>
  <Override PartName="/xl/charts/style20.xml" ContentType="application/vnd.ms-office.chartstyle+xml"/>
  <Override PartName="/xl/charts/colors20.xml" ContentType="application/vnd.ms-office.chartcolorstyle+xml"/>
  <Override PartName="/xl/charts/chartEx21.xml" ContentType="application/vnd.ms-office.chartex+xml"/>
  <Override PartName="/xl/charts/style21.xml" ContentType="application/vnd.ms-office.chartstyle+xml"/>
  <Override PartName="/xl/charts/colors21.xml" ContentType="application/vnd.ms-office.chartcolorstyle+xml"/>
  <Override PartName="/xl/charts/chartEx22.xml" ContentType="application/vnd.ms-office.chartex+xml"/>
  <Override PartName="/xl/charts/style22.xml" ContentType="application/vnd.ms-office.chartstyle+xml"/>
  <Override PartName="/xl/charts/colors22.xml" ContentType="application/vnd.ms-office.chartcolorstyle+xml"/>
  <Override PartName="/xl/charts/chartEx23.xml" ContentType="application/vnd.ms-office.chartex+xml"/>
  <Override PartName="/xl/charts/style23.xml" ContentType="application/vnd.ms-office.chartstyle+xml"/>
  <Override PartName="/xl/charts/colors23.xml" ContentType="application/vnd.ms-office.chartcolorstyle+xml"/>
  <Override PartName="/xl/charts/chartEx24.xml" ContentType="application/vnd.ms-office.chartex+xml"/>
  <Override PartName="/xl/charts/style24.xml" ContentType="application/vnd.ms-office.chartstyle+xml"/>
  <Override PartName="/xl/charts/colors24.xml" ContentType="application/vnd.ms-office.chartcolorstyle+xml"/>
  <Override PartName="/xl/charts/chartEx25.xml" ContentType="application/vnd.ms-office.chartex+xml"/>
  <Override PartName="/xl/charts/style25.xml" ContentType="application/vnd.ms-office.chartstyle+xml"/>
  <Override PartName="/xl/charts/colors25.xml" ContentType="application/vnd.ms-office.chartcolorstyle+xml"/>
  <Override PartName="/xl/charts/chartEx26.xml" ContentType="application/vnd.ms-office.chartex+xml"/>
  <Override PartName="/xl/charts/style26.xml" ContentType="application/vnd.ms-office.chartstyle+xml"/>
  <Override PartName="/xl/charts/colors26.xml" ContentType="application/vnd.ms-office.chartcolorstyle+xml"/>
  <Override PartName="/xl/charts/chartEx27.xml" ContentType="application/vnd.ms-office.chartex+xml"/>
  <Override PartName="/xl/charts/style27.xml" ContentType="application/vnd.ms-office.chartstyle+xml"/>
  <Override PartName="/xl/charts/colors27.xml" ContentType="application/vnd.ms-office.chartcolorstyle+xml"/>
  <Override PartName="/xl/charts/chartEx28.xml" ContentType="application/vnd.ms-office.chartex+xml"/>
  <Override PartName="/xl/charts/style28.xml" ContentType="application/vnd.ms-office.chartstyle+xml"/>
  <Override PartName="/xl/charts/colors28.xml" ContentType="application/vnd.ms-office.chartcolorstyle+xml"/>
  <Override PartName="/xl/charts/chartEx29.xml" ContentType="application/vnd.ms-office.chartex+xml"/>
  <Override PartName="/xl/charts/style29.xml" ContentType="application/vnd.ms-office.chartstyle+xml"/>
  <Override PartName="/xl/charts/colors29.xml" ContentType="application/vnd.ms-office.chartcolorstyle+xml"/>
  <Override PartName="/xl/charts/chartEx30.xml" ContentType="application/vnd.ms-office.chartex+xml"/>
  <Override PartName="/xl/charts/style30.xml" ContentType="application/vnd.ms-office.chartstyle+xml"/>
  <Override PartName="/xl/charts/colors30.xml" ContentType="application/vnd.ms-office.chartcolorstyle+xml"/>
  <Override PartName="/xl/charts/chartEx31.xml" ContentType="application/vnd.ms-office.chartex+xml"/>
  <Override PartName="/xl/charts/style31.xml" ContentType="application/vnd.ms-office.chartstyle+xml"/>
  <Override PartName="/xl/charts/colors31.xml" ContentType="application/vnd.ms-office.chartcolorstyle+xml"/>
  <Override PartName="/xl/charts/chartEx32.xml" ContentType="application/vnd.ms-office.chartex+xml"/>
  <Override PartName="/xl/charts/style32.xml" ContentType="application/vnd.ms-office.chartstyle+xml"/>
  <Override PartName="/xl/charts/colors32.xml" ContentType="application/vnd.ms-office.chartcolorstyle+xml"/>
  <Override PartName="/xl/charts/chartEx33.xml" ContentType="application/vnd.ms-office.chartex+xml"/>
  <Override PartName="/xl/charts/style33.xml" ContentType="application/vnd.ms-office.chartstyle+xml"/>
  <Override PartName="/xl/charts/colors33.xml" ContentType="application/vnd.ms-office.chartcolorstyle+xml"/>
  <Override PartName="/xl/charts/chart2.xml" ContentType="application/vnd.openxmlformats-officedocument.drawingml.chart+xml"/>
  <Override PartName="/xl/charts/chart3.xml" ContentType="application/vnd.openxmlformats-officedocument.drawingml.chart+xml"/>
  <Override PartName="/xl/charts/chart4.xml" ContentType="application/vnd.openxmlformats-officedocument.drawingml.chart+xml"/>
  <Override PartName="/xl/charts/chartEx34.xml" ContentType="application/vnd.ms-office.chartex+xml"/>
  <Override PartName="/xl/charts/style34.xml" ContentType="application/vnd.ms-office.chartstyle+xml"/>
  <Override PartName="/xl/charts/colors34.xml" ContentType="application/vnd.ms-office.chartcolorstyle+xml"/>
  <Override PartName="/xl/charts/chartEx35.xml" ContentType="application/vnd.ms-office.chartex+xml"/>
  <Override PartName="/xl/charts/style35.xml" ContentType="application/vnd.ms-office.chartstyle+xml"/>
  <Override PartName="/xl/charts/colors35.xml" ContentType="application/vnd.ms-office.chartcolorstyle+xml"/>
  <Override PartName="/xl/charts/chartEx36.xml" ContentType="application/vnd.ms-office.chartex+xml"/>
  <Override PartName="/xl/charts/style36.xml" ContentType="application/vnd.ms-office.chartstyle+xml"/>
  <Override PartName="/xl/charts/colors36.xml" ContentType="application/vnd.ms-office.chartcolorstyle+xml"/>
  <Override PartName="/xl/charts/chartEx37.xml" ContentType="application/vnd.ms-office.chartex+xml"/>
  <Override PartName="/xl/charts/style37.xml" ContentType="application/vnd.ms-office.chartstyle+xml"/>
  <Override PartName="/xl/charts/colors37.xml" ContentType="application/vnd.ms-office.chartcolorstyle+xml"/>
  <Override PartName="/xl/charts/chartEx38.xml" ContentType="application/vnd.ms-office.chartex+xml"/>
  <Override PartName="/xl/charts/style38.xml" ContentType="application/vnd.ms-office.chartstyle+xml"/>
  <Override PartName="/xl/charts/colors38.xml" ContentType="application/vnd.ms-office.chartcolorstyle+xml"/>
  <Override PartName="/xl/charts/chartEx39.xml" ContentType="application/vnd.ms-office.chartex+xml"/>
  <Override PartName="/xl/charts/style39.xml" ContentType="application/vnd.ms-office.chartstyle+xml"/>
  <Override PartName="/xl/charts/colors39.xml" ContentType="application/vnd.ms-office.chartcolorstyle+xml"/>
  <Override PartName="/xl/charts/chartEx40.xml" ContentType="application/vnd.ms-office.chartex+xml"/>
  <Override PartName="/xl/charts/style40.xml" ContentType="application/vnd.ms-office.chartstyle+xml"/>
  <Override PartName="/xl/charts/colors40.xml" ContentType="application/vnd.ms-office.chartcolorstyle+xml"/>
  <Override PartName="/xl/charts/chartEx41.xml" ContentType="application/vnd.ms-office.chartex+xml"/>
  <Override PartName="/xl/charts/style41.xml" ContentType="application/vnd.ms-office.chartstyle+xml"/>
  <Override PartName="/xl/charts/colors41.xml" ContentType="application/vnd.ms-office.chartcolorstyle+xml"/>
  <Override PartName="/xl/charts/chart5.xml" ContentType="application/vnd.openxmlformats-officedocument.drawingml.chart+xml"/>
  <Override PartName="/xl/charts/chartEx42.xml" ContentType="application/vnd.ms-office.chartex+xml"/>
  <Override PartName="/xl/charts/style42.xml" ContentType="application/vnd.ms-office.chartstyle+xml"/>
  <Override PartName="/xl/charts/colors42.xml" ContentType="application/vnd.ms-office.chartcolorstyle+xml"/>
  <Override PartName="/xl/drawings/drawing3.xml" ContentType="application/vnd.openxmlformats-officedocument.drawing+xml"/>
  <Override PartName="/xl/charts/chartEx43.xml" ContentType="application/vnd.ms-office.chartex+xml"/>
  <Override PartName="/xl/charts/style43.xml" ContentType="application/vnd.ms-office.chartstyle+xml"/>
  <Override PartName="/xl/charts/colors43.xml" ContentType="application/vnd.ms-office.chartcolorstyle+xml"/>
  <Override PartName="/xl/charts/chartEx44.xml" ContentType="application/vnd.ms-office.chartex+xml"/>
  <Override PartName="/xl/charts/style44.xml" ContentType="application/vnd.ms-office.chartstyle+xml"/>
  <Override PartName="/xl/charts/colors44.xml" ContentType="application/vnd.ms-office.chartcolorstyle+xml"/>
  <Override PartName="/xl/charts/chartEx45.xml" ContentType="application/vnd.ms-office.chartex+xml"/>
  <Override PartName="/xl/charts/style45.xml" ContentType="application/vnd.ms-office.chartstyle+xml"/>
  <Override PartName="/xl/charts/colors45.xml" ContentType="application/vnd.ms-office.chartcolorstyle+xml"/>
  <Override PartName="/xl/charts/chartEx46.xml" ContentType="application/vnd.ms-office.chartex+xml"/>
  <Override PartName="/xl/charts/style46.xml" ContentType="application/vnd.ms-office.chartstyle+xml"/>
  <Override PartName="/xl/charts/colors46.xml" ContentType="application/vnd.ms-office.chartcolorstyle+xml"/>
  <Override PartName="/xl/charts/chartEx47.xml" ContentType="application/vnd.ms-office.chartex+xml"/>
  <Override PartName="/xl/charts/style47.xml" ContentType="application/vnd.ms-office.chartstyle+xml"/>
  <Override PartName="/xl/charts/colors47.xml" ContentType="application/vnd.ms-office.chartcolorstyle+xml"/>
  <Override PartName="/xl/charts/chartEx48.xml" ContentType="application/vnd.ms-office.chartex+xml"/>
  <Override PartName="/xl/charts/style48.xml" ContentType="application/vnd.ms-office.chartstyle+xml"/>
  <Override PartName="/xl/charts/colors48.xml" ContentType="application/vnd.ms-office.chartcolorstyle+xml"/>
  <Override PartName="/xl/charts/chartEx49.xml" ContentType="application/vnd.ms-office.chartex+xml"/>
  <Override PartName="/xl/charts/style49.xml" ContentType="application/vnd.ms-office.chartstyle+xml"/>
  <Override PartName="/xl/charts/colors49.xml" ContentType="application/vnd.ms-office.chartcolorstyle+xml"/>
  <Override PartName="/xl/charts/chartEx50.xml" ContentType="application/vnd.ms-office.chartex+xml"/>
  <Override PartName="/xl/charts/style50.xml" ContentType="application/vnd.ms-office.chartstyle+xml"/>
  <Override PartName="/xl/charts/colors50.xml" ContentType="application/vnd.ms-office.chartcolorstyle+xml"/>
  <Override PartName="/xl/charts/chartEx51.xml" ContentType="application/vnd.ms-office.chartex+xml"/>
  <Override PartName="/xl/charts/style51.xml" ContentType="application/vnd.ms-office.chartstyle+xml"/>
  <Override PartName="/xl/charts/colors51.xml" ContentType="application/vnd.ms-office.chartcolorstyle+xml"/>
  <Override PartName="/xl/charts/chartEx52.xml" ContentType="application/vnd.ms-office.chartex+xml"/>
  <Override PartName="/xl/charts/style52.xml" ContentType="application/vnd.ms-office.chartstyle+xml"/>
  <Override PartName="/xl/charts/colors52.xml" ContentType="application/vnd.ms-office.chartcolorstyle+xml"/>
  <Override PartName="/xl/charts/chartEx53.xml" ContentType="application/vnd.ms-office.chartex+xml"/>
  <Override PartName="/xl/charts/style53.xml" ContentType="application/vnd.ms-office.chartstyle+xml"/>
  <Override PartName="/xl/charts/colors53.xml" ContentType="application/vnd.ms-office.chartcolorstyle+xml"/>
  <Override PartName="/xl/charts/chartEx54.xml" ContentType="application/vnd.ms-office.chartex+xml"/>
  <Override PartName="/xl/charts/style54.xml" ContentType="application/vnd.ms-office.chartstyle+xml"/>
  <Override PartName="/xl/charts/colors54.xml" ContentType="application/vnd.ms-office.chartcolorstyle+xml"/>
  <Override PartName="/xl/charts/chartEx55.xml" ContentType="application/vnd.ms-office.chartex+xml"/>
  <Override PartName="/xl/charts/style55.xml" ContentType="application/vnd.ms-office.chartstyle+xml"/>
  <Override PartName="/xl/charts/colors55.xml" ContentType="application/vnd.ms-office.chartcolorstyle+xml"/>
  <Override PartName="/xl/charts/chartEx56.xml" ContentType="application/vnd.ms-office.chartex+xml"/>
  <Override PartName="/xl/charts/style56.xml" ContentType="application/vnd.ms-office.chartstyle+xml"/>
  <Override PartName="/xl/charts/colors56.xml" ContentType="application/vnd.ms-office.chartcolorstyle+xml"/>
  <Override PartName="/xl/charts/chartEx57.xml" ContentType="application/vnd.ms-office.chartex+xml"/>
  <Override PartName="/xl/charts/style57.xml" ContentType="application/vnd.ms-office.chartstyle+xml"/>
  <Override PartName="/xl/charts/colors57.xml" ContentType="application/vnd.ms-office.chartcolorstyle+xml"/>
  <Override PartName="/xl/charts/chartEx58.xml" ContentType="application/vnd.ms-office.chartex+xml"/>
  <Override PartName="/xl/charts/style58.xml" ContentType="application/vnd.ms-office.chartstyle+xml"/>
  <Override PartName="/xl/charts/colors58.xml" ContentType="application/vnd.ms-office.chartcolorstyle+xml"/>
  <Override PartName="/xl/charts/chartEx59.xml" ContentType="application/vnd.ms-office.chartex+xml"/>
  <Override PartName="/xl/charts/style59.xml" ContentType="application/vnd.ms-office.chartstyle+xml"/>
  <Override PartName="/xl/charts/colors59.xml" ContentType="application/vnd.ms-office.chartcolorstyle+xml"/>
  <Override PartName="/xl/charts/chartEx60.xml" ContentType="application/vnd.ms-office.chartex+xml"/>
  <Override PartName="/xl/charts/style60.xml" ContentType="application/vnd.ms-office.chartstyle+xml"/>
  <Override PartName="/xl/charts/colors60.xml" ContentType="application/vnd.ms-office.chartcolorstyle+xml"/>
  <Override PartName="/xl/charts/chartEx61.xml" ContentType="application/vnd.ms-office.chartex+xml"/>
  <Override PartName="/xl/charts/style61.xml" ContentType="application/vnd.ms-office.chartstyle+xml"/>
  <Override PartName="/xl/charts/colors61.xml" ContentType="application/vnd.ms-office.chartcolorstyle+xml"/>
  <Override PartName="/xl/charts/chartEx62.xml" ContentType="application/vnd.ms-office.chartex+xml"/>
  <Override PartName="/xl/charts/style62.xml" ContentType="application/vnd.ms-office.chartstyle+xml"/>
  <Override PartName="/xl/charts/colors62.xml" ContentType="application/vnd.ms-office.chartcolorstyle+xml"/>
  <Override PartName="/xl/charts/chartEx63.xml" ContentType="application/vnd.ms-office.chartex+xml"/>
  <Override PartName="/xl/charts/style63.xml" ContentType="application/vnd.ms-office.chartstyle+xml"/>
  <Override PartName="/xl/charts/colors63.xml" ContentType="application/vnd.ms-office.chartcolorstyle+xml"/>
  <Override PartName="/xl/charts/chartEx64.xml" ContentType="application/vnd.ms-office.chartex+xml"/>
  <Override PartName="/xl/charts/style64.xml" ContentType="application/vnd.ms-office.chartstyle+xml"/>
  <Override PartName="/xl/charts/colors64.xml" ContentType="application/vnd.ms-office.chartcolorstyle+xml"/>
  <Override PartName="/xl/charts/chartEx65.xml" ContentType="application/vnd.ms-office.chartex+xml"/>
  <Override PartName="/xl/charts/style65.xml" ContentType="application/vnd.ms-office.chartstyle+xml"/>
  <Override PartName="/xl/charts/colors65.xml" ContentType="application/vnd.ms-office.chartcolorstyle+xml"/>
  <Override PartName="/xl/charts/chartEx66.xml" ContentType="application/vnd.ms-office.chartex+xml"/>
  <Override PartName="/xl/charts/style66.xml" ContentType="application/vnd.ms-office.chartstyle+xml"/>
  <Override PartName="/xl/charts/colors66.xml" ContentType="application/vnd.ms-office.chartcolorstyle+xml"/>
  <Override PartName="/xl/charts/chartEx67.xml" ContentType="application/vnd.ms-office.chartex+xml"/>
  <Override PartName="/xl/charts/style67.xml" ContentType="application/vnd.ms-office.chartstyle+xml"/>
  <Override PartName="/xl/charts/colors67.xml" ContentType="application/vnd.ms-office.chartcolorstyle+xml"/>
  <Override PartName="/xl/charts/chartEx68.xml" ContentType="application/vnd.ms-office.chartex+xml"/>
  <Override PartName="/xl/charts/style68.xml" ContentType="application/vnd.ms-office.chartstyle+xml"/>
  <Override PartName="/xl/charts/colors68.xml" ContentType="application/vnd.ms-office.chartcolorstyle+xml"/>
  <Override PartName="/xl/charts/chartEx69.xml" ContentType="application/vnd.ms-office.chartex+xml"/>
  <Override PartName="/xl/charts/style69.xml" ContentType="application/vnd.ms-office.chartstyle+xml"/>
  <Override PartName="/xl/charts/colors69.xml" ContentType="application/vnd.ms-office.chartcolorstyle+xml"/>
  <Override PartName="/xl/charts/chartEx70.xml" ContentType="application/vnd.ms-office.chartex+xml"/>
  <Override PartName="/xl/charts/style70.xml" ContentType="application/vnd.ms-office.chartstyle+xml"/>
  <Override PartName="/xl/charts/colors70.xml" ContentType="application/vnd.ms-office.chartcolorstyle+xml"/>
  <Override PartName="/xl/charts/chartEx71.xml" ContentType="application/vnd.ms-office.chartex+xml"/>
  <Override PartName="/xl/charts/style71.xml" ContentType="application/vnd.ms-office.chartstyle+xml"/>
  <Override PartName="/xl/charts/colors71.xml" ContentType="application/vnd.ms-office.chartcolorstyle+xml"/>
  <Override PartName="/xl/charts/chartEx72.xml" ContentType="application/vnd.ms-office.chartex+xml"/>
  <Override PartName="/xl/charts/style72.xml" ContentType="application/vnd.ms-office.chartstyle+xml"/>
  <Override PartName="/xl/charts/colors72.xml" ContentType="application/vnd.ms-office.chartcolorstyle+xml"/>
  <Override PartName="/xl/charts/chartEx73.xml" ContentType="application/vnd.ms-office.chartex+xml"/>
  <Override PartName="/xl/charts/style73.xml" ContentType="application/vnd.ms-office.chartstyle+xml"/>
  <Override PartName="/xl/charts/colors73.xml" ContentType="application/vnd.ms-office.chartcolorstyle+xml"/>
  <Override PartName="/xl/charts/chartEx74.xml" ContentType="application/vnd.ms-office.chartex+xml"/>
  <Override PartName="/xl/charts/style74.xml" ContentType="application/vnd.ms-office.chartstyle+xml"/>
  <Override PartName="/xl/charts/colors74.xml" ContentType="application/vnd.ms-office.chartcolorstyle+xml"/>
  <Override PartName="/xl/charts/chartEx75.xml" ContentType="application/vnd.ms-office.chartex+xml"/>
  <Override PartName="/xl/charts/style75.xml" ContentType="application/vnd.ms-office.chartstyle+xml"/>
  <Override PartName="/xl/charts/colors75.xml" ContentType="application/vnd.ms-office.chartcolorstyle+xml"/>
  <Override PartName="/xl/charts/chartEx76.xml" ContentType="application/vnd.ms-office.chartex+xml"/>
  <Override PartName="/xl/charts/style76.xml" ContentType="application/vnd.ms-office.chartstyle+xml"/>
  <Override PartName="/xl/charts/colors76.xml" ContentType="application/vnd.ms-office.chartcolorstyle+xml"/>
  <Override PartName="/xl/charts/chartEx77.xml" ContentType="application/vnd.ms-office.chartex+xml"/>
  <Override PartName="/xl/charts/style77.xml" ContentType="application/vnd.ms-office.chartstyle+xml"/>
  <Override PartName="/xl/charts/colors77.xml" ContentType="application/vnd.ms-office.chartcolorstyle+xml"/>
  <Override PartName="/xl/charts/chartEx78.xml" ContentType="application/vnd.ms-office.chartex+xml"/>
  <Override PartName="/xl/charts/style78.xml" ContentType="application/vnd.ms-office.chartstyle+xml"/>
  <Override PartName="/xl/charts/colors78.xml" ContentType="application/vnd.ms-office.chartcolorstyle+xml"/>
  <Override PartName="/xl/charts/chartEx79.xml" ContentType="application/vnd.ms-office.chartex+xml"/>
  <Override PartName="/xl/charts/style79.xml" ContentType="application/vnd.ms-office.chartstyle+xml"/>
  <Override PartName="/xl/charts/colors79.xml" ContentType="application/vnd.ms-office.chartcolorstyle+xml"/>
  <Override PartName="/xl/charts/chartEx80.xml" ContentType="application/vnd.ms-office.chartex+xml"/>
  <Override PartName="/xl/charts/style80.xml" ContentType="application/vnd.ms-office.chartstyle+xml"/>
  <Override PartName="/xl/charts/colors80.xml" ContentType="application/vnd.ms-office.chartcolorstyle+xml"/>
  <Override PartName="/xl/charts/chartEx81.xml" ContentType="application/vnd.ms-office.chartex+xml"/>
  <Override PartName="/xl/charts/style81.xml" ContentType="application/vnd.ms-office.chartstyle+xml"/>
  <Override PartName="/xl/charts/colors81.xml" ContentType="application/vnd.ms-office.chartcolorstyle+xml"/>
  <Override PartName="/xl/charts/chart6.xml" ContentType="application/vnd.openxmlformats-officedocument.drawingml.chart+xml"/>
  <Override PartName="/xl/charts/chart7.xml" ContentType="application/vnd.openxmlformats-officedocument.drawingml.chart+xml"/>
  <Override PartName="/xl/charts/chart8.xml" ContentType="application/vnd.openxmlformats-officedocument.drawingml.chart+xml"/>
  <Override PartName="/xl/charts/chart9.xml" ContentType="application/vnd.openxmlformats-officedocument.drawingml.chart+xml"/>
  <Override PartName="/xl/charts/chart10.xml" ContentType="application/vnd.openxmlformats-officedocument.drawingml.chart+xml"/>
  <Override PartName="/xl/charts/chartEx82.xml" ContentType="application/vnd.ms-office.chartex+xml"/>
  <Override PartName="/xl/charts/style82.xml" ContentType="application/vnd.ms-office.chartstyle+xml"/>
  <Override PartName="/xl/charts/colors82.xml" ContentType="application/vnd.ms-office.chartcolorstyle+xml"/>
  <Override PartName="/xl/charts/chart11.xml" ContentType="application/vnd.openxmlformats-officedocument.drawingml.chart+xml"/>
  <Override PartName="/xl/charts/chart12.xml" ContentType="application/vnd.openxmlformats-officedocument.drawingml.chart+xml"/>
  <Override PartName="/xl/charts/chart13.xml" ContentType="application/vnd.openxmlformats-officedocument.drawingml.chart+xml"/>
  <Override PartName="/xl/charts/chartEx83.xml" ContentType="application/vnd.ms-office.chartex+xml"/>
  <Override PartName="/xl/charts/style83.xml" ContentType="application/vnd.ms-office.chartstyle+xml"/>
  <Override PartName="/xl/charts/colors83.xml" ContentType="application/vnd.ms-office.chartcolorstyle+xml"/>
  <Override PartName="/xl/charts/chartEx84.xml" ContentType="application/vnd.ms-office.chartex+xml"/>
  <Override PartName="/xl/charts/style84.xml" ContentType="application/vnd.ms-office.chartstyle+xml"/>
  <Override PartName="/xl/charts/colors84.xml" ContentType="application/vnd.ms-office.chartcolorstyle+xml"/>
  <Override PartName="/xl/charts/chartEx85.xml" ContentType="application/vnd.ms-office.chartex+xml"/>
  <Override PartName="/xl/charts/style85.xml" ContentType="application/vnd.ms-office.chartstyle+xml"/>
  <Override PartName="/xl/charts/colors85.xml" ContentType="application/vnd.ms-office.chartcolorstyle+xml"/>
  <Override PartName="/xl/charts/chart14.xml" ContentType="application/vnd.openxmlformats-officedocument.drawingml.chart+xml"/>
  <Override PartName="/xl/charts/chart15.xml" ContentType="application/vnd.openxmlformats-officedocument.drawingml.chart+xml"/>
  <Override PartName="/xl/charts/chartEx86.xml" ContentType="application/vnd.ms-office.chartex+xml"/>
  <Override PartName="/xl/charts/style86.xml" ContentType="application/vnd.ms-office.chartstyle+xml"/>
  <Override PartName="/xl/charts/colors86.xml" ContentType="application/vnd.ms-office.chartcolorstyle+xml"/>
  <Override PartName="/xl/charts/chartEx87.xml" ContentType="application/vnd.ms-office.chartex+xml"/>
  <Override PartName="/xl/charts/style87.xml" ContentType="application/vnd.ms-office.chartstyle+xml"/>
  <Override PartName="/xl/charts/colors87.xml" ContentType="application/vnd.ms-office.chartcolorstyle+xml"/>
  <Override PartName="/xl/charts/chart16.xml" ContentType="application/vnd.openxmlformats-officedocument.drawingml.chart+xml"/>
  <Override PartName="/xl/charts/chart17.xml" ContentType="application/vnd.openxmlformats-officedocument.drawingml.chart+xml"/>
  <Override PartName="/xl/charts/chart18.xml" ContentType="application/vnd.openxmlformats-officedocument.drawingml.chart+xml"/>
  <Override PartName="/xl/charts/chartEx88.xml" ContentType="application/vnd.ms-office.chartex+xml"/>
  <Override PartName="/xl/charts/style88.xml" ContentType="application/vnd.ms-office.chartstyle+xml"/>
  <Override PartName="/xl/charts/colors88.xml" ContentType="application/vnd.ms-office.chartcolorstyle+xml"/>
  <Override PartName="/xl/charts/chartEx89.xml" ContentType="application/vnd.ms-office.chartex+xml"/>
  <Override PartName="/xl/charts/style89.xml" ContentType="application/vnd.ms-office.chartstyle+xml"/>
  <Override PartName="/xl/charts/colors89.xml" ContentType="application/vnd.ms-office.chartcolorstyle+xml"/>
  <Override PartName="/xl/charts/chart19.xml" ContentType="application/vnd.openxmlformats-officedocument.drawingml.chart+xml"/>
  <Override PartName="/xl/charts/chart20.xml" ContentType="application/vnd.openxmlformats-officedocument.drawingml.chart+xml"/>
  <Override PartName="/xl/charts/chart21.xml" ContentType="application/vnd.openxmlformats-officedocument.drawingml.chart+xml"/>
  <Override PartName="/xl/charts/chartEx90.xml" ContentType="application/vnd.ms-office.chartex+xml"/>
  <Override PartName="/xl/charts/style90.xml" ContentType="application/vnd.ms-office.chartstyle+xml"/>
  <Override PartName="/xl/charts/colors90.xml" ContentType="application/vnd.ms-office.chartcolorstyle+xml"/>
  <Override PartName="/xl/charts/chartEx91.xml" ContentType="application/vnd.ms-office.chartex+xml"/>
  <Override PartName="/xl/charts/style91.xml" ContentType="application/vnd.ms-office.chartstyle+xml"/>
  <Override PartName="/xl/charts/colors91.xml" ContentType="application/vnd.ms-office.chartcolorstyle+xml"/>
  <Override PartName="/xl/charts/chartEx92.xml" ContentType="application/vnd.ms-office.chartex+xml"/>
  <Override PartName="/xl/charts/style92.xml" ContentType="application/vnd.ms-office.chartstyle+xml"/>
  <Override PartName="/xl/charts/colors92.xml" ContentType="application/vnd.ms-office.chartcolorstyle+xml"/>
  <Override PartName="/xl/charts/chart22.xml" ContentType="application/vnd.openxmlformats-officedocument.drawingml.chart+xml"/>
  <Override PartName="/xl/charts/chart23.xml" ContentType="application/vnd.openxmlformats-officedocument.drawingml.chart+xml"/>
  <Override PartName="/xl/charts/chart24.xml" ContentType="application/vnd.openxmlformats-officedocument.drawingml.chart+xml"/>
  <Override PartName="/xl/charts/chart25.xml" ContentType="application/vnd.openxmlformats-officedocument.drawingml.chart+xml"/>
  <Override PartName="/xl/charts/chart26.xml" ContentType="application/vnd.openxmlformats-officedocument.drawingml.chart+xml"/>
  <Override PartName="/xl/charts/chart27.xml" ContentType="application/vnd.openxmlformats-officedocument.drawingml.chart+xml"/>
  <Override PartName="/xl/charts/chart28.xml" ContentType="application/vnd.openxmlformats-officedocument.drawingml.chart+xml"/>
  <Override PartName="/xl/charts/chart29.xml" ContentType="application/vnd.openxmlformats-officedocument.drawingml.chart+xml"/>
  <Override PartName="/xl/charts/chart30.xml" ContentType="application/vnd.openxmlformats-officedocument.drawingml.chart+xml"/>
  <Override PartName="/xl/charts/chart31.xml" ContentType="application/vnd.openxmlformats-officedocument.drawingml.chart+xml"/>
  <Override PartName="/xl/charts/chart32.xml" ContentType="application/vnd.openxmlformats-officedocument.drawingml.chart+xml"/>
  <Override PartName="/xl/charts/chart33.xml" ContentType="application/vnd.openxmlformats-officedocument.drawingml.chart+xml"/>
  <Override PartName="/xl/charts/chart34.xml" ContentType="application/vnd.openxmlformats-officedocument.drawingml.chart+xml"/>
  <Override PartName="/xl/charts/chart35.xml" ContentType="application/vnd.openxmlformats-officedocument.drawingml.chart+xml"/>
  <Override PartName="/xl/charts/chart36.xml" ContentType="application/vnd.openxmlformats-officedocument.drawingml.chart+xml"/>
  <Override PartName="/xl/charts/chart37.xml" ContentType="application/vnd.openxmlformats-officedocument.drawingml.chart+xml"/>
  <Override PartName="/xl/charts/chart38.xml" ContentType="application/vnd.openxmlformats-officedocument.drawingml.chart+xml"/>
  <Override PartName="/xl/charts/chartEx93.xml" ContentType="application/vnd.ms-office.chartex+xml"/>
  <Override PartName="/xl/charts/style93.xml" ContentType="application/vnd.ms-office.chartstyle+xml"/>
  <Override PartName="/xl/charts/colors93.xml" ContentType="application/vnd.ms-office.chartcolorstyle+xml"/>
  <Override PartName="/xl/charts/chart39.xml" ContentType="application/vnd.openxmlformats-officedocument.drawingml.chart+xml"/>
  <Override PartName="/xl/charts/chart40.xml" ContentType="application/vnd.openxmlformats-officedocument.drawingml.chart+xml"/>
  <Override PartName="/xl/charts/chart41.xml" ContentType="application/vnd.openxmlformats-officedocument.drawingml.chart+xml"/>
  <Override PartName="/xl/charts/chart42.xml" ContentType="application/vnd.openxmlformats-officedocument.drawingml.chart+xml"/>
  <Override PartName="/xl/charts/chart43.xml" ContentType="application/vnd.openxmlformats-officedocument.drawingml.chart+xml"/>
  <Override PartName="/xl/charts/chart44.xml" ContentType="application/vnd.openxmlformats-officedocument.drawingml.chart+xml"/>
  <Override PartName="/xl/charts/chart45.xml" ContentType="application/vnd.openxmlformats-officedocument.drawingml.chart+xml"/>
  <Override PartName="/xl/charts/chart46.xml" ContentType="application/vnd.openxmlformats-officedocument.drawingml.chart+xml"/>
  <Override PartName="/xl/charts/chart47.xml" ContentType="application/vnd.openxmlformats-officedocument.drawingml.chart+xml"/>
  <Override PartName="/xl/charts/chart48.xml" ContentType="application/vnd.openxmlformats-officedocument.drawingml.chart+xml"/>
  <Override PartName="/xl/charts/chart49.xml" ContentType="application/vnd.openxmlformats-officedocument.drawingml.chart+xml"/>
  <Override PartName="/xl/charts/chart50.xml" ContentType="application/vnd.openxmlformats-officedocument.drawingml.chart+xml"/>
  <Override PartName="/xl/charts/chart51.xml" ContentType="application/vnd.openxmlformats-officedocument.drawingml.chart+xml"/>
  <Override PartName="/xl/charts/chart52.xml" ContentType="application/vnd.openxmlformats-officedocument.drawingml.chart+xml"/>
  <Override PartName="/xl/charts/chartEx94.xml" ContentType="application/vnd.ms-office.chartex+xml"/>
  <Override PartName="/xl/charts/style94.xml" ContentType="application/vnd.ms-office.chartstyle+xml"/>
  <Override PartName="/xl/charts/colors94.xml" ContentType="application/vnd.ms-office.chartcolorstyle+xml"/>
  <Override PartName="/xl/charts/chartEx95.xml" ContentType="application/vnd.ms-office.chartex+xml"/>
  <Override PartName="/xl/charts/style95.xml" ContentType="application/vnd.ms-office.chartstyle+xml"/>
  <Override PartName="/xl/charts/colors95.xml" ContentType="application/vnd.ms-office.chartcolorstyle+xml"/>
  <Override PartName="/xl/charts/chartEx96.xml" ContentType="application/vnd.ms-office.chartex+xml"/>
  <Override PartName="/xl/charts/style96.xml" ContentType="application/vnd.ms-office.chartstyle+xml"/>
  <Override PartName="/xl/charts/colors96.xml" ContentType="application/vnd.ms-office.chartcolorstyle+xml"/>
  <Override PartName="/xl/charts/chartEx97.xml" ContentType="application/vnd.ms-office.chartex+xml"/>
  <Override PartName="/xl/charts/style97.xml" ContentType="application/vnd.ms-office.chartstyle+xml"/>
  <Override PartName="/xl/charts/colors97.xml" ContentType="application/vnd.ms-office.chartcolorstyle+xml"/>
  <Override PartName="/xl/charts/chartEx98.xml" ContentType="application/vnd.ms-office.chartex+xml"/>
  <Override PartName="/xl/charts/style98.xml" ContentType="application/vnd.ms-office.chartstyle+xml"/>
  <Override PartName="/xl/charts/colors98.xml" ContentType="application/vnd.ms-office.chartcolorstyle+xml"/>
  <Override PartName="/xl/charts/chartEx99.xml" ContentType="application/vnd.ms-office.chartex+xml"/>
  <Override PartName="/xl/charts/style99.xml" ContentType="application/vnd.ms-office.chartstyle+xml"/>
  <Override PartName="/xl/charts/colors99.xml" ContentType="application/vnd.ms-office.chartcolorstyle+xml"/>
  <Override PartName="/xl/charts/chartEx100.xml" ContentType="application/vnd.ms-office.chartex+xml"/>
  <Override PartName="/xl/charts/style100.xml" ContentType="application/vnd.ms-office.chartstyle+xml"/>
  <Override PartName="/xl/charts/colors100.xml" ContentType="application/vnd.ms-office.chartcolorstyle+xml"/>
  <Override PartName="/xl/drawings/drawing4.xml" ContentType="application/vnd.openxmlformats-officedocument.drawing+xml"/>
  <Override PartName="/xl/charts/chart53.xml" ContentType="application/vnd.openxmlformats-officedocument.drawingml.chart+xml"/>
  <Override PartName="/xl/charts/chartEx101.xml" ContentType="application/vnd.ms-office.chartex+xml"/>
  <Override PartName="/xl/charts/style101.xml" ContentType="application/vnd.ms-office.chartstyle+xml"/>
  <Override PartName="/xl/charts/colors101.xml" ContentType="application/vnd.ms-office.chartcolorstyle+xml"/>
  <Override PartName="/xl/charts/chart54.xml" ContentType="application/vnd.openxmlformats-officedocument.drawingml.chart+xml"/>
  <Override PartName="/xl/charts/chart55.xml" ContentType="application/vnd.openxmlformats-officedocument.drawingml.chart+xml"/>
  <Override PartName="/xl/charts/chart56.xml" ContentType="application/vnd.openxmlformats-officedocument.drawingml.chart+xml"/>
  <Override PartName="/xl/charts/chart57.xml" ContentType="application/vnd.openxmlformats-officedocument.drawingml.chart+xml"/>
  <Override PartName="/xl/charts/chartEx102.xml" ContentType="application/vnd.ms-office.chartex+xml"/>
  <Override PartName="/xl/charts/style102.xml" ContentType="application/vnd.ms-office.chartstyle+xml"/>
  <Override PartName="/xl/charts/colors102.xml" ContentType="application/vnd.ms-office.chartcolorstyle+xml"/>
  <Override PartName="/xl/charts/chart58.xml" ContentType="application/vnd.openxmlformats-officedocument.drawingml.chart+xml"/>
  <Override PartName="/xl/charts/chartEx103.xml" ContentType="application/vnd.ms-office.chartex+xml"/>
  <Override PartName="/xl/charts/style103.xml" ContentType="application/vnd.ms-office.chartstyle+xml"/>
  <Override PartName="/xl/charts/colors103.xml" ContentType="application/vnd.ms-office.chartcolorstyle+xml"/>
  <Override PartName="/xl/charts/chart59.xml" ContentType="application/vnd.openxmlformats-officedocument.drawingml.chart+xml"/>
  <Override PartName="/xl/charts/chartEx104.xml" ContentType="application/vnd.ms-office.chartex+xml"/>
  <Override PartName="/xl/charts/style104.xml" ContentType="application/vnd.ms-office.chartstyle+xml"/>
  <Override PartName="/xl/charts/colors104.xml" ContentType="application/vnd.ms-office.chartcolorstyle+xml"/>
  <Override PartName="/xl/charts/chart60.xml" ContentType="application/vnd.openxmlformats-officedocument.drawingml.chart+xml"/>
  <Override PartName="/xl/charts/chart61.xml" ContentType="application/vnd.openxmlformats-officedocument.drawingml.chart+xml"/>
  <Override PartName="/xl/drawings/drawing5.xml" ContentType="application/vnd.openxmlformats-officedocument.drawing+xml"/>
  <Override PartName="/xl/charts/chart62.xml" ContentType="application/vnd.openxmlformats-officedocument.drawingml.chart+xml"/>
  <Override PartName="/xl/charts/chart63.xml" ContentType="application/vnd.openxmlformats-officedocument.drawingml.chart+xml"/>
  <Override PartName="/xl/charts/chart64.xml" ContentType="application/vnd.openxmlformats-officedocument.drawingml.chart+xml"/>
  <Override PartName="/xl/charts/chartEx105.xml" ContentType="application/vnd.ms-office.chartex+xml"/>
  <Override PartName="/xl/charts/style105.xml" ContentType="application/vnd.ms-office.chartstyle+xml"/>
  <Override PartName="/xl/charts/colors105.xml" ContentType="application/vnd.ms-office.chartcolorstyle+xml"/>
  <Override PartName="/xl/charts/chartEx106.xml" ContentType="application/vnd.ms-office.chartex+xml"/>
  <Override PartName="/xl/charts/style106.xml" ContentType="application/vnd.ms-office.chartstyle+xml"/>
  <Override PartName="/xl/charts/colors106.xml" ContentType="application/vnd.ms-office.chartcolorstyle+xml"/>
  <Override PartName="/xl/charts/chartEx107.xml" ContentType="application/vnd.ms-office.chartex+xml"/>
  <Override PartName="/xl/charts/style107.xml" ContentType="application/vnd.ms-office.chartstyle+xml"/>
  <Override PartName="/xl/charts/colors107.xml" ContentType="application/vnd.ms-office.chartcolorstyle+xml"/>
  <Override PartName="/xl/charts/chartEx108.xml" ContentType="application/vnd.ms-office.chartex+xml"/>
  <Override PartName="/xl/charts/style108.xml" ContentType="application/vnd.ms-office.chartstyle+xml"/>
  <Override PartName="/xl/charts/colors108.xml" ContentType="application/vnd.ms-office.chartcolorstyle+xml"/>
  <Override PartName="/xl/charts/chartEx109.xml" ContentType="application/vnd.ms-office.chartex+xml"/>
  <Override PartName="/xl/charts/style109.xml" ContentType="application/vnd.ms-office.chartstyle+xml"/>
  <Override PartName="/xl/charts/colors109.xml" ContentType="application/vnd.ms-office.chartcolorstyle+xml"/>
  <Override PartName="/xl/charts/chartEx110.xml" ContentType="application/vnd.ms-office.chartex+xml"/>
  <Override PartName="/xl/charts/style110.xml" ContentType="application/vnd.ms-office.chartstyle+xml"/>
  <Override PartName="/xl/charts/colors110.xml" ContentType="application/vnd.ms-office.chartcolorstyle+xml"/>
  <Override PartName="/xl/charts/chartEx111.xml" ContentType="application/vnd.ms-office.chartex+xml"/>
  <Override PartName="/xl/charts/style111.xml" ContentType="application/vnd.ms-office.chartstyle+xml"/>
  <Override PartName="/xl/charts/colors111.xml" ContentType="application/vnd.ms-office.chartcolorstyle+xml"/>
  <Override PartName="/xl/charts/chartEx112.xml" ContentType="application/vnd.ms-office.chartex+xml"/>
  <Override PartName="/xl/charts/style112.xml" ContentType="application/vnd.ms-office.chartstyle+xml"/>
  <Override PartName="/xl/charts/colors112.xml" ContentType="application/vnd.ms-office.chartcolorstyle+xml"/>
  <Override PartName="/xl/charts/chartEx113.xml" ContentType="application/vnd.ms-office.chartex+xml"/>
  <Override PartName="/xl/charts/style113.xml" ContentType="application/vnd.ms-office.chartstyle+xml"/>
  <Override PartName="/xl/charts/colors113.xml" ContentType="application/vnd.ms-office.chartcolorstyle+xml"/>
  <Override PartName="/xl/charts/chartEx114.xml" ContentType="application/vnd.ms-office.chartex+xml"/>
  <Override PartName="/xl/charts/style114.xml" ContentType="application/vnd.ms-office.chartstyle+xml"/>
  <Override PartName="/xl/charts/colors114.xml" ContentType="application/vnd.ms-office.chartcolorstyle+xml"/>
  <Override PartName="/xl/charts/chartEx115.xml" ContentType="application/vnd.ms-office.chartex+xml"/>
  <Override PartName="/xl/charts/style115.xml" ContentType="application/vnd.ms-office.chartstyle+xml"/>
  <Override PartName="/xl/charts/colors115.xml" ContentType="application/vnd.ms-office.chartcolorstyle+xml"/>
  <Override PartName="/xl/charts/chartEx116.xml" ContentType="application/vnd.ms-office.chartex+xml"/>
  <Override PartName="/xl/charts/style116.xml" ContentType="application/vnd.ms-office.chartstyle+xml"/>
  <Override PartName="/xl/charts/colors116.xml" ContentType="application/vnd.ms-office.chartcolorstyle+xml"/>
  <Override PartName="/xl/charts/chartEx117.xml" ContentType="application/vnd.ms-office.chartex+xml"/>
  <Override PartName="/xl/charts/style117.xml" ContentType="application/vnd.ms-office.chartstyle+xml"/>
  <Override PartName="/xl/charts/colors117.xml" ContentType="application/vnd.ms-office.chartcolorstyle+xml"/>
  <Override PartName="/xl/charts/chartEx118.xml" ContentType="application/vnd.ms-office.chartex+xml"/>
  <Override PartName="/xl/charts/style118.xml" ContentType="application/vnd.ms-office.chartstyle+xml"/>
  <Override PartName="/xl/charts/colors118.xml" ContentType="application/vnd.ms-office.chartcolorstyle+xml"/>
  <Override PartName="/xl/charts/chartEx119.xml" ContentType="application/vnd.ms-office.chartex+xml"/>
  <Override PartName="/xl/charts/style119.xml" ContentType="application/vnd.ms-office.chartstyle+xml"/>
  <Override PartName="/xl/charts/colors119.xml" ContentType="application/vnd.ms-office.chartcolorstyle+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connections.xml" ContentType="application/vnd.openxmlformats-officedocument.spreadsheetml.connections+xml"/>
  <Override PartName="/xl/comments8.xml" ContentType="application/vnd.openxmlformats-officedocument.spreadsheetml.comments+xml"/>
  <Override PartName="/xl/comments3.xml" ContentType="application/vnd.openxmlformats-officedocument.spreadsheetml.comments+xml"/>
  <Override PartName="/xl/comments9.xml" ContentType="application/vnd.openxmlformats-officedocument.spreadsheetml.comments+xml"/>
  <Override PartName="/xl/comments10.xml" ContentType="application/vnd.openxmlformats-officedocument.spreadsheetml.comments+xml"/>
  <Override PartName="/xl/comments2.xml" ContentType="application/vnd.openxmlformats-officedocument.spreadsheetml.comments+xml"/>
  <Override PartName="/xl/comments11.xml" ContentType="application/vnd.openxmlformats-officedocument.spreadsheetml.comments+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comments1.xml" ContentType="application/vnd.openxmlformats-officedocument.spreadsheetml.comments+xml"/>
  <Override PartName="/xl/comments4.xml" ContentType="application/vnd.openxmlformats-officedocument.spreadsheetml.comments+xml"/>
  <Override PartName="/xl/comments6.xml" ContentType="application/vnd.openxmlformats-officedocument.spreadsheetml.comments+xml"/>
  <Override PartName="/xl/comments5.xml" ContentType="application/vnd.openxmlformats-officedocument.spreadsheetml.comments+xml"/>
  <Override PartName="/xl/comments7.xml" ContentType="application/vnd.openxmlformats-officedocument.spreadsheetml.comments+xml"/>
  <Override PartName="/customXml/itemProps5.xml" ContentType="application/vnd.openxmlformats-officedocument.customXmlProperties+xml"/>
  <Override PartName="/customXml/itemProps4.xml" ContentType="application/vnd.openxmlformats-officedocument.customXml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3328"/>
  <workbookPr codeName="ThisWorkbook" defaultThemeVersion="124226"/>
  <mc:AlternateContent xmlns:mc="http://schemas.openxmlformats.org/markup-compatibility/2006">
    <mc:Choice Requires="x15">
      <x15ac:absPath xmlns:x15ac="http://schemas.microsoft.com/office/spreadsheetml/2010/11/ac" url="https://idbg-my.sharepoint.com/personal/cfelix_iadb_org1/Documents/Desktop/Records/Mis publicaciones/"/>
    </mc:Choice>
  </mc:AlternateContent>
  <xr:revisionPtr revIDLastSave="1" documentId="8_{D6027788-C15D-445A-B485-0C48DC5685D1}" xr6:coauthVersionLast="45" xr6:coauthVersionMax="45" xr10:uidLastSave="{79E64583-E189-4219-8933-38D732235EF8}"/>
  <bookViews>
    <workbookView xWindow="-120" yWindow="-120" windowWidth="19440" windowHeight="11640" tabRatio="845" xr2:uid="{00000000-000D-0000-FFFF-FFFF00000000}"/>
  </bookViews>
  <sheets>
    <sheet name="Table of Contents" sheetId="4" r:id="rId1"/>
    <sheet name="Environment" sheetId="2" r:id="rId2"/>
    <sheet name="Performance" sheetId="7" r:id="rId3"/>
    <sheet name="Sustainability" sheetId="9" r:id="rId4"/>
    <sheet name="Society Preparedness " sheetId="10" r:id="rId5"/>
    <sheet name="Pension System Designs -&gt;" sheetId="26" r:id="rId6"/>
    <sheet name="Argentina" sheetId="11" r:id="rId7"/>
    <sheet name="Chile" sheetId="12" r:id="rId8"/>
    <sheet name="Brazil" sheetId="13" r:id="rId9"/>
    <sheet name="Colombia" sheetId="14" r:id="rId10"/>
    <sheet name="Costa Rica" sheetId="15" r:id="rId11"/>
    <sheet name="El Salvador" sheetId="16" r:id="rId12"/>
    <sheet name="Haiti" sheetId="17" r:id="rId13"/>
    <sheet name="Honduras" sheetId="18" r:id="rId14"/>
    <sheet name="Jamaica" sheetId="19" r:id="rId15"/>
    <sheet name="Mexico" sheetId="20" r:id="rId16"/>
    <sheet name="Panama" sheetId="21" r:id="rId17"/>
    <sheet name="Paraguay" sheetId="22" r:id="rId18"/>
    <sheet name="Peru" sheetId="23" r:id="rId19"/>
    <sheet name="Dominican Republic" sheetId="24" r:id="rId20"/>
    <sheet name="Uruguay" sheetId="25" r:id="rId21"/>
  </sheets>
  <externalReferences>
    <externalReference r:id="rId22"/>
    <externalReference r:id="rId23"/>
  </externalReferences>
  <definedNames>
    <definedName name="_Fill" hidden="1">#REF!</definedName>
    <definedName name="_xlnm._FilterDatabase" localSheetId="1" hidden="1">Environment!$A$140:$P$141</definedName>
    <definedName name="_xlnm._FilterDatabase" hidden="1">[1]AFPCHI_penprom!#REF!</definedName>
    <definedName name="_ftn1" localSheetId="18">Peru!#REF!</definedName>
    <definedName name="_ftn1" localSheetId="20">Uruguay!#REF!</definedName>
    <definedName name="_ftnref1" localSheetId="18">Peru!$B$4</definedName>
    <definedName name="_ftnref1" localSheetId="20">Uruguay!$B$4</definedName>
    <definedName name="_Key1" hidden="1">#REF!</definedName>
    <definedName name="_Key2" hidden="1">#REF!</definedName>
    <definedName name="_Key2A" hidden="1">#REF!</definedName>
    <definedName name="_MatInverse_In" hidden="1">#REF!</definedName>
    <definedName name="_MatInverse_Out" hidden="1">#REF!</definedName>
    <definedName name="_MatMult_A" hidden="1">#REF!</definedName>
    <definedName name="_MatMult_AxB" hidden="1">#REF!</definedName>
    <definedName name="_MatMult_B" hidden="1">#REF!</definedName>
    <definedName name="_Order1" hidden="1">255</definedName>
    <definedName name="_Order2" hidden="1">0</definedName>
    <definedName name="_Sort" hidden="1">#REF!</definedName>
    <definedName name="_xlchart.v1.0" hidden="1">Environment!$A$54</definedName>
    <definedName name="_xlchart.v1.1" hidden="1">Environment!$B$181:$O$181</definedName>
    <definedName name="_xlchart.v1.10" hidden="1">Environment!$B$2:$P$2</definedName>
    <definedName name="_xlchart.v1.100" hidden="1">Environment!$B$2:$P$2</definedName>
    <definedName name="_xlchart.v1.101" hidden="1">Environment!$B$5:$P$5</definedName>
    <definedName name="_xlchart.v1.102" hidden="1">Environment!$A$21</definedName>
    <definedName name="_xlchart.v1.103" hidden="1">Environment!$B$21:$P$21</definedName>
    <definedName name="_xlchart.v1.104" hidden="1">Environment!$B$2:$P$2</definedName>
    <definedName name="_xlchart.v1.105" hidden="1">Environment!$A$29</definedName>
    <definedName name="_xlchart.v1.106" hidden="1">Environment!$B$29:$P$29</definedName>
    <definedName name="_xlchart.v1.107" hidden="1">Environment!$B$2:$P$2</definedName>
    <definedName name="_xlchart.v1.108" hidden="1">Environment!$A$42</definedName>
    <definedName name="_xlchart.v1.109" hidden="1">Environment!$B$171:$O$171</definedName>
    <definedName name="_xlchart.v1.11" hidden="1">Environment!$B$57:$P$57</definedName>
    <definedName name="_xlchart.v1.110" hidden="1">Environment!$B$172:$O$172</definedName>
    <definedName name="_xlchart.v1.111" hidden="1">Environment!$A$51</definedName>
    <definedName name="_xlchart.v1.112" hidden="1">Environment!$B$2:$P$2</definedName>
    <definedName name="_xlchart.v1.113" hidden="1">Environment!$B$51:$P$51</definedName>
    <definedName name="_xlchart.v1.114" hidden="1">Environment!$A$52</definedName>
    <definedName name="_xlchart.v1.115" hidden="1">Environment!$B$2:$P$2</definedName>
    <definedName name="_xlchart.v1.116" hidden="1">Environment!$B$52:$P$52</definedName>
    <definedName name="_xlchart.v1.117" hidden="1">Environment!$A$48</definedName>
    <definedName name="_xlchart.v1.118" hidden="1">Environment!$B$177:$N$177</definedName>
    <definedName name="_xlchart.v1.119" hidden="1">Environment!$B$178:$N$178</definedName>
    <definedName name="_xlchart.v1.12" hidden="1">Environment!$A$12</definedName>
    <definedName name="_xlchart.v1.120" hidden="1">Environment!$A$46</definedName>
    <definedName name="_xlchart.v1.121" hidden="1">Environment!$B$173:$M$173</definedName>
    <definedName name="_xlchart.v1.122" hidden="1">Environment!$B$174:$M$174</definedName>
    <definedName name="_xlchart.v1.123" hidden="1">Environment!$A$47</definedName>
    <definedName name="_xlchart.v1.124" hidden="1">Environment!$B$175:$O$175</definedName>
    <definedName name="_xlchart.v1.125" hidden="1">Environment!$B$176:$O$176</definedName>
    <definedName name="_xlchart.v1.126" hidden="1">Performance!$A$34</definedName>
    <definedName name="_xlchart.v1.127" hidden="1">Performance!$B$24:$X$24</definedName>
    <definedName name="_xlchart.v1.128" hidden="1">Performance!$B$34:$X$34</definedName>
    <definedName name="_xlchart.v1.129" hidden="1">Performance!$A$39</definedName>
    <definedName name="_xlchart.v1.13" hidden="1">Environment!$B$12:$P$12</definedName>
    <definedName name="_xlchart.v1.130" hidden="1">Performance!$B$24:$X$24</definedName>
    <definedName name="_xlchart.v1.131" hidden="1">Performance!$B$39:$X$39</definedName>
    <definedName name="_xlchart.v1.132" hidden="1">Performance!$A$5</definedName>
    <definedName name="_xlchart.v1.133" hidden="1">Performance!$B$247:$O$247</definedName>
    <definedName name="_xlchart.v1.134" hidden="1">Performance!$B$248:$O$248</definedName>
    <definedName name="_xlchart.v1.135" hidden="1">Performance!$A$42</definedName>
    <definedName name="_xlchart.v1.136" hidden="1">Performance!$B$24:$X$24</definedName>
    <definedName name="_xlchart.v1.137" hidden="1">Performance!$B$42:$X$42</definedName>
    <definedName name="_xlchart.v1.138" hidden="1">Performance!$A$8</definedName>
    <definedName name="_xlchart.v1.139" hidden="1">Performance!$B$251:$N$251</definedName>
    <definedName name="_xlchart.v1.14" hidden="1">Environment!$B$2:$P$2</definedName>
    <definedName name="_xlchart.v1.140" hidden="1">Performance!$B$252:$N$252</definedName>
    <definedName name="_xlchart.v1.141" hidden="1">Performance!$A$43</definedName>
    <definedName name="_xlchart.v1.142" hidden="1">Performance!$B$24:$X$24</definedName>
    <definedName name="_xlchart.v1.143" hidden="1">Performance!$B$43:$X$43</definedName>
    <definedName name="_xlchart.v1.144" hidden="1">Performance!$A$38</definedName>
    <definedName name="_xlchart.v1.145" hidden="1">Performance!$B$24:$X$24</definedName>
    <definedName name="_xlchart.v1.146" hidden="1">Performance!$B$38:$X$38</definedName>
    <definedName name="_xlchart.v1.147" hidden="1">Performance!$A$44</definedName>
    <definedName name="_xlchart.v1.148" hidden="1">Performance!$B$24:$X$24</definedName>
    <definedName name="_xlchart.v1.149" hidden="1">Performance!$B$44:$X$44</definedName>
    <definedName name="_xlchart.v1.15" hidden="1">Environment!$A$36</definedName>
    <definedName name="_xlchart.v1.150" hidden="1">Performance!$A$25</definedName>
    <definedName name="_xlchart.v1.151" hidden="1">Performance!$B$24:$X$24</definedName>
    <definedName name="_xlchart.v1.152" hidden="1">Performance!$B$25:$X$25</definedName>
    <definedName name="_xlchart.v1.153" hidden="1">Performance!$A$33</definedName>
    <definedName name="_xlchart.v1.154" hidden="1">Performance!$B$24:$X$24</definedName>
    <definedName name="_xlchart.v1.155" hidden="1">Performance!$B$33:$X$33</definedName>
    <definedName name="_xlchart.v1.156" hidden="1">Performance!$A$30</definedName>
    <definedName name="_xlchart.v1.157" hidden="1">Performance!$B$24:$X$24</definedName>
    <definedName name="_xlchart.v1.158" hidden="1">Performance!$B$30:$X$30</definedName>
    <definedName name="_xlchart.v1.159" hidden="1">Performance!$A$7</definedName>
    <definedName name="_xlchart.v1.16" hidden="1">Environment!$B$2:$P$2</definedName>
    <definedName name="_xlchart.v1.160" hidden="1">Performance!$B$247:$O$247</definedName>
    <definedName name="_xlchart.v1.161" hidden="1">Performance!$B$250:$O$250</definedName>
    <definedName name="_xlchart.v1.162" hidden="1">Performance!$A$28</definedName>
    <definedName name="_xlchart.v1.163" hidden="1">Performance!$B$24:$X$24</definedName>
    <definedName name="_xlchart.v1.164" hidden="1">Performance!$B$28:$X$28</definedName>
    <definedName name="_xlchart.v1.165" hidden="1">Performance!$A$9</definedName>
    <definedName name="_xlchart.v1.166" hidden="1">Performance!$B$251:$N$251</definedName>
    <definedName name="_xlchart.v1.167" hidden="1">Performance!$B$253:$N$253</definedName>
    <definedName name="_xlchart.v1.168" hidden="1">Performance!$A$20</definedName>
    <definedName name="_xlchart.v1.169" hidden="1">Performance!$B$263:$F$263</definedName>
    <definedName name="_xlchart.v1.17" hidden="1">Environment!$B$36:$P$36</definedName>
    <definedName name="_xlchart.v1.170" hidden="1">Performance!$B$265:$F$265</definedName>
    <definedName name="_xlchart.v1.171" hidden="1">Performance!$A$29</definedName>
    <definedName name="_xlchart.v1.172" hidden="1">Performance!$B$24:$X$24</definedName>
    <definedName name="_xlchart.v1.173" hidden="1">Performance!$B$29:$X$29</definedName>
    <definedName name="_xlchart.v1.174" hidden="1">Performance!$A$31</definedName>
    <definedName name="_xlchart.v1.175" hidden="1">Performance!$B$24:$X$24</definedName>
    <definedName name="_xlchart.v1.176" hidden="1">Performance!$B$31:$X$31</definedName>
    <definedName name="_xlchart.v1.177" hidden="1">Performance!$A$41</definedName>
    <definedName name="_xlchart.v1.178" hidden="1">Performance!$B$24:$X$24</definedName>
    <definedName name="_xlchart.v1.179" hidden="1">Performance!$B$41:$X$41</definedName>
    <definedName name="_xlchart.v1.18" hidden="1">Environment!$A$39</definedName>
    <definedName name="_xlchart.v1.180" hidden="1">Performance!$A$32</definedName>
    <definedName name="_xlchart.v1.181" hidden="1">Performance!$B$24:$X$24</definedName>
    <definedName name="_xlchart.v1.182" hidden="1">Performance!$B$32:$X$32</definedName>
    <definedName name="_xlchart.v1.183" hidden="1">Performance!$A$6</definedName>
    <definedName name="_xlchart.v1.184" hidden="1">Performance!$B$247:$O$247</definedName>
    <definedName name="_xlchart.v1.185" hidden="1">Performance!$B$249:$O$249</definedName>
    <definedName name="_xlchart.v1.186" hidden="1">Performance!$A$26</definedName>
    <definedName name="_xlchart.v1.187" hidden="1">Performance!$B$24:$X$24</definedName>
    <definedName name="_xlchart.v1.188" hidden="1">Performance!$B$26:$X$26</definedName>
    <definedName name="_xlchart.v1.189" hidden="1">Performance!$A$27</definedName>
    <definedName name="_xlchart.v1.19" hidden="1">Environment!$C$165:$O$165</definedName>
    <definedName name="_xlchart.v1.190" hidden="1">Performance!$B$24:$X$24</definedName>
    <definedName name="_xlchart.v1.191" hidden="1">Performance!$B$27:$X$27</definedName>
    <definedName name="_xlchart.v1.192" hidden="1">Performance!$A$21</definedName>
    <definedName name="_xlchart.v1.193" hidden="1">Performance!$B$263:$F$263</definedName>
    <definedName name="_xlchart.v1.194" hidden="1">Performance!$B$266:$F$266</definedName>
    <definedName name="_xlchart.v1.195" hidden="1">Performance!$A$37</definedName>
    <definedName name="_xlchart.v1.196" hidden="1">Performance!$B$24:$X$24</definedName>
    <definedName name="_xlchart.v1.197" hidden="1">Performance!$B$37:$X$37</definedName>
    <definedName name="_xlchart.v1.198" hidden="1">Performance!$A$35</definedName>
    <definedName name="_xlchart.v1.199" hidden="1">Performance!$B$24:$X$24</definedName>
    <definedName name="_xlchart.v1.2" hidden="1">Environment!$B$182:$O$182</definedName>
    <definedName name="_xlchart.v1.20" hidden="1">Environment!$C$166:$O$166</definedName>
    <definedName name="_xlchart.v1.200" hidden="1">Performance!$B$35:$X$35</definedName>
    <definedName name="_xlchart.v1.201" hidden="1">Performance!$A$36</definedName>
    <definedName name="_xlchart.v1.202" hidden="1">Performance!$B$24:$X$24</definedName>
    <definedName name="_xlchart.v1.203" hidden="1">Performance!$B$36:$X$36</definedName>
    <definedName name="_xlchart.v1.204" hidden="1">Performance!$A$19</definedName>
    <definedName name="_xlchart.v1.205" hidden="1">Performance!$B$263:$F$263</definedName>
    <definedName name="_xlchart.v1.206" hidden="1">Performance!$B$264:$F$264</definedName>
    <definedName name="_xlchart.v1.207" hidden="1">Performance!$A$64</definedName>
    <definedName name="_xlchart.v1.208" hidden="1">Performance!$B$278:$W$278</definedName>
    <definedName name="_xlchart.v1.209" hidden="1">Performance!$B$279:$W$279</definedName>
    <definedName name="_xlchart.v1.21" hidden="1">Environment!$A$35</definedName>
    <definedName name="_xlchart.v1.210" hidden="1">Performance!$A$55</definedName>
    <definedName name="_xlchart.v1.211" hidden="1">Performance!$B$24:$X$24</definedName>
    <definedName name="_xlchart.v1.212" hidden="1">Performance!$B$55:$X$55</definedName>
    <definedName name="_xlchart.v1.213" hidden="1">Performance!$A$79</definedName>
    <definedName name="_xlchart.v1.214" hidden="1">Performance!$B$305:$W$305</definedName>
    <definedName name="_xlchart.v1.215" hidden="1">Performance!$B$306:$W$306</definedName>
    <definedName name="_xlchart.v1.216" hidden="1">Performance!$A$85:$B$85</definedName>
    <definedName name="_xlchart.v1.217" hidden="1">Performance!$B$317:$R$317</definedName>
    <definedName name="_xlchart.v1.218" hidden="1">Performance!$B$318:$R$318</definedName>
    <definedName name="_xlchart.v1.219" hidden="1">Performance!$A$69:$B$69</definedName>
    <definedName name="_xlchart.v1.22" hidden="1">Environment!$B$2:$P$2</definedName>
    <definedName name="_xlchart.v1.220" hidden="1">Performance!$B$287:$R$287</definedName>
    <definedName name="_xlchart.v1.221" hidden="1">Performance!$B$288:$R$288</definedName>
    <definedName name="_xlchart.v1.222" hidden="1">Performance!$A$86:$B$86</definedName>
    <definedName name="_xlchart.v1.223" hidden="1">Performance!$B$319:$R$319</definedName>
    <definedName name="_xlchart.v1.224" hidden="1">Performance!$B$320:$R$320</definedName>
    <definedName name="_xlchart.v1.225" hidden="1">Performance!$A$70:$B$70</definedName>
    <definedName name="_xlchart.v1.226" hidden="1">Performance!$B$289:$R$289</definedName>
    <definedName name="_xlchart.v1.227" hidden="1">Performance!$B$290:$R$290</definedName>
    <definedName name="_xlchart.v1.228" hidden="1">Performance!$A$74</definedName>
    <definedName name="_xlchart.v1.229" hidden="1">Performance!$B$295:$X$295</definedName>
    <definedName name="_xlchart.v1.23" hidden="1">Environment!$B$35:$P$35</definedName>
    <definedName name="_xlchart.v1.230" hidden="1">Performance!$B$296:$X$296</definedName>
    <definedName name="_xlchart.v1.231" hidden="1">Performance!$A$75</definedName>
    <definedName name="_xlchart.v1.232" hidden="1">Performance!$B$297:$X$297</definedName>
    <definedName name="_xlchart.v1.233" hidden="1">Performance!$B$298:$X$298</definedName>
    <definedName name="_xlchart.v1.234" hidden="1">Performance!$A$107</definedName>
    <definedName name="_xlchart.v1.235" hidden="1">Performance!$B$357:$X$357</definedName>
    <definedName name="_xlchart.v1.236" hidden="1">Performance!$B$358:$X$358</definedName>
    <definedName name="_xlchart.v1.237" hidden="1">Performance!$A$51</definedName>
    <definedName name="_xlchart.v1.238" hidden="1">Performance!$B$24:$X$24</definedName>
    <definedName name="_xlchart.v1.239" hidden="1">Performance!$B$51:$X$51</definedName>
    <definedName name="_xlchart.v1.24" hidden="1">Environment!$A$32</definedName>
    <definedName name="_xlchart.v1.240" hidden="1">Performance!$A$68:$B$68</definedName>
    <definedName name="_xlchart.v1.241" hidden="1">Performance!$B$286:$R$286</definedName>
    <definedName name="_xlchart.v1.242" hidden="1">Performance!$B$287:$R$287</definedName>
    <definedName name="_xlchart.v1.243" hidden="1">Performance!$A$11</definedName>
    <definedName name="_xlchart.v1.244" hidden="1">Performance!$B$255:$H$255</definedName>
    <definedName name="_xlchart.v1.245" hidden="1">Performance!$B$256:$H$256</definedName>
    <definedName name="_xlchart.v1.246" hidden="1">Performance!$A$14</definedName>
    <definedName name="_xlchart.v1.247" hidden="1">Performance!$B$259:$N$259</definedName>
    <definedName name="_xlchart.v1.248" hidden="1">Performance!$B$260:$N$260</definedName>
    <definedName name="_xlchart.v1.249" hidden="1">Performance!$A$10</definedName>
    <definedName name="_xlchart.v1.25" hidden="1">Environment!$B$2:$P$2</definedName>
    <definedName name="_xlchart.v1.250" hidden="1">Performance!$B$251:$N$251</definedName>
    <definedName name="_xlchart.v1.251" hidden="1">Performance!$B$254:$N$254</definedName>
    <definedName name="_xlchart.v1.252" hidden="1">Performance!$A$12</definedName>
    <definedName name="_xlchart.v1.253" hidden="1">Performance!$B$255:$H$255</definedName>
    <definedName name="_xlchart.v1.254" hidden="1">Performance!$B$257:$H$257</definedName>
    <definedName name="_xlchart.v1.255" hidden="1">Performance!$A$47</definedName>
    <definedName name="_xlchart.v1.256" hidden="1">Performance!$B$24:$X$24</definedName>
    <definedName name="_xlchart.v1.257" hidden="1">Performance!$B$47:$X$47</definedName>
    <definedName name="_xlchart.v1.258" hidden="1">Performance!$A$13</definedName>
    <definedName name="_xlchart.v1.259" hidden="1">Performance!$B$255:$H$255</definedName>
    <definedName name="_xlchart.v1.26" hidden="1">Environment!$B$32:$P$32</definedName>
    <definedName name="_xlchart.v1.260" hidden="1">Performance!$B$258:$H$258</definedName>
    <definedName name="_xlchart.v1.261" hidden="1">Performance!$A$58</definedName>
    <definedName name="_xlchart.v1.262" hidden="1">Performance!$B$57:$X$57</definedName>
    <definedName name="_xlchart.v1.263" hidden="1">Performance!$B$58:$X$58</definedName>
    <definedName name="_xlchart.v1.264" hidden="1">Performance!$A$15</definedName>
    <definedName name="_xlchart.v1.265" hidden="1">Performance!$B$259:$N$259</definedName>
    <definedName name="_xlchart.v1.266" hidden="1">Performance!$B$261:$N$261</definedName>
    <definedName name="_xlchart.v1.267" hidden="1">Performance!$A$16</definedName>
    <definedName name="_xlchart.v1.268" hidden="1">Performance!$B$259:$N$259</definedName>
    <definedName name="_xlchart.v1.269" hidden="1">Performance!$B$262:$N$262</definedName>
    <definedName name="_xlchart.v1.27" hidden="1">Environment!$A$41</definedName>
    <definedName name="_xlchart.v1.270" hidden="1">Performance!$A$54</definedName>
    <definedName name="_xlchart.v1.271" hidden="1">Performance!$B$24:$X$24</definedName>
    <definedName name="_xlchart.v1.272" hidden="1">Performance!$B$54:$X$54</definedName>
    <definedName name="_xlchart.v1.273" hidden="1">Performance!$A$50</definedName>
    <definedName name="_xlchart.v1.274" hidden="1">Performance!$B$24:$X$24</definedName>
    <definedName name="_xlchart.v1.275" hidden="1">Performance!$B$50:$X$50</definedName>
    <definedName name="_xlchart.v1.276" hidden="1">Performance!$A$49</definedName>
    <definedName name="_xlchart.v1.277" hidden="1">Performance!$B$24:$X$24</definedName>
    <definedName name="_xlchart.v1.278" hidden="1">Performance!$B$49:$X$49</definedName>
    <definedName name="_xlchart.v1.279" hidden="1">Performance!$A$45</definedName>
    <definedName name="_xlchart.v1.28" hidden="1">Environment!$B$169:$O$169</definedName>
    <definedName name="_xlchart.v1.280" hidden="1">Performance!$B$24:$X$24</definedName>
    <definedName name="_xlchart.v1.281" hidden="1">Performance!$B$45:$X$45</definedName>
    <definedName name="_xlchart.v1.282" hidden="1">Performance!$A$48</definedName>
    <definedName name="_xlchart.v1.283" hidden="1">Performance!$B$24:$X$24</definedName>
    <definedName name="_xlchart.v1.284" hidden="1">Performance!$B$48:$X$48</definedName>
    <definedName name="_xlchart.v1.285" hidden="1">Performance!$A$52</definedName>
    <definedName name="_xlchart.v1.286" hidden="1">Performance!$B$24:$X$24</definedName>
    <definedName name="_xlchart.v1.287" hidden="1">Performance!$B$52:$X$52</definedName>
    <definedName name="_xlchart.v1.288" hidden="1">Performance!$A$46</definedName>
    <definedName name="_xlchart.v1.289" hidden="1">Performance!$B$24:$X$24</definedName>
    <definedName name="_xlchart.v1.29" hidden="1">Environment!$B$170:$O$170</definedName>
    <definedName name="_xlchart.v1.290" hidden="1">Performance!$B$46:$X$46</definedName>
    <definedName name="_xlchart.v1.291" hidden="1">Performance!$A$53</definedName>
    <definedName name="_xlchart.v1.292" hidden="1">Performance!$B$24:$X$24</definedName>
    <definedName name="_xlchart.v1.293" hidden="1">Performance!$B$53:$X$53</definedName>
    <definedName name="_xlchart.v1.294" hidden="1">Performance!$A$80</definedName>
    <definedName name="_xlchart.v1.295" hidden="1">Performance!$B$307:$W$307</definedName>
    <definedName name="_xlchart.v1.296" hidden="1">Performance!$B$308:$W$308</definedName>
    <definedName name="_xlchart.v1.297" hidden="1">Performance!$A$84:$B$84</definedName>
    <definedName name="_xlchart.v1.298" hidden="1">Performance!$B$315:$R$315</definedName>
    <definedName name="_xlchart.v1.299" hidden="1">Performance!$B$316:$R$316</definedName>
    <definedName name="_xlchart.v1.3" hidden="1">Environment!$A$55</definedName>
    <definedName name="_xlchart.v1.30" hidden="1">Environment!$A$27</definedName>
    <definedName name="_xlchart.v1.300" hidden="1">Performance!$A$16</definedName>
    <definedName name="_xlchart.v1.301" hidden="1">Performance!$B$16:$W$16</definedName>
    <definedName name="_xlchart.v1.302" hidden="1">Performance!$B$2:$W$2</definedName>
    <definedName name="_xlchart.v1.303" hidden="1">Performance!$A$16</definedName>
    <definedName name="_xlchart.v1.304" hidden="1">Performance!$B$16:$W$16</definedName>
    <definedName name="_xlchart.v1.305" hidden="1">Performance!$B$2:$W$2</definedName>
    <definedName name="_xlchart.v1.306" hidden="1">Performance!$A$16</definedName>
    <definedName name="_xlchart.v1.307" hidden="1">Performance!$B$16:$W$16</definedName>
    <definedName name="_xlchart.v1.308" hidden="1">Performance!$B$2:$W$2</definedName>
    <definedName name="_xlchart.v1.309" hidden="1">Sustainability!$A$12</definedName>
    <definedName name="_xlchart.v1.31" hidden="1">Environment!$B$27:$P$27</definedName>
    <definedName name="_xlchart.v1.310" hidden="1">Sustainability!$C$39:$F$39</definedName>
    <definedName name="_xlchart.v1.311" hidden="1">Sustainability!$C$40:$F$40</definedName>
    <definedName name="_xlchart.v1.312" hidden="1">'Society Preparedness '!$A$16</definedName>
    <definedName name="_xlchart.v1.313" hidden="1">'Society Preparedness '!$B$59:$O$59</definedName>
    <definedName name="_xlchart.v1.314" hidden="1">'Society Preparedness '!$B$61:$O$61</definedName>
    <definedName name="_xlchart.v1.315" hidden="1">'Society Preparedness '!$A$18</definedName>
    <definedName name="_xlchart.v1.316" hidden="1">'Society Preparedness '!$B$63:$N$63</definedName>
    <definedName name="_xlchart.v1.317" hidden="1">'Society Preparedness '!$B$64:$N$64</definedName>
    <definedName name="_xlchart.v1.318" hidden="1">'Society Preparedness '!$A$15</definedName>
    <definedName name="_xlchart.v1.319" hidden="1">'Society Preparedness '!$B$59:$O$59</definedName>
    <definedName name="_xlchart.v1.32" hidden="1">Environment!$B$2:$P$2</definedName>
    <definedName name="_xlchart.v1.320" hidden="1">'Society Preparedness '!$B$60:$O$60</definedName>
    <definedName name="_xlchart.v1.321" hidden="1">'Society Preparedness '!$A$9</definedName>
    <definedName name="_xlchart.v1.322" hidden="1">'Society Preparedness '!$B$79:$D$79</definedName>
    <definedName name="_xlchart.v1.323" hidden="1">'Society Preparedness '!$B$81:$D$81</definedName>
    <definedName name="_xlchart.v1.324" hidden="1">'Society Preparedness '!$A$6</definedName>
    <definedName name="_xlchart.v1.325" hidden="1">'Society Preparedness '!$B$79:$D$79</definedName>
    <definedName name="_xlchart.v1.326" hidden="1">'Society Preparedness '!$B$80:$D$80</definedName>
    <definedName name="_xlchart.v1.327" hidden="1">'Society Preparedness '!$A$10</definedName>
    <definedName name="_xlchart.v1.328" hidden="1">'Society Preparedness '!$B$79:$D$79</definedName>
    <definedName name="_xlchart.v1.329" hidden="1">'Society Preparedness '!$B$82:$D$82</definedName>
    <definedName name="_xlchart.v1.33" hidden="1">Environment!$A$17</definedName>
    <definedName name="_xlchart.v1.330" hidden="1">'Society Preparedness '!$A$11</definedName>
    <definedName name="_xlchart.v1.331" hidden="1">'Society Preparedness '!$B$79:$C$79</definedName>
    <definedName name="_xlchart.v1.332" hidden="1">'Society Preparedness '!$B$83:$C$83</definedName>
    <definedName name="_xlchart.v1.333" hidden="1">'Society Preparedness '!$A$17</definedName>
    <definedName name="_xlchart.v1.334" hidden="1">'Society Preparedness '!$B$59:$O$59</definedName>
    <definedName name="_xlchart.v1.335" hidden="1">'Society Preparedness '!$B$62:$O$62</definedName>
    <definedName name="_xlchart.v1.336" hidden="1">'Society Preparedness '!$A$19</definedName>
    <definedName name="_xlchart.v1.337" hidden="1">'Society Preparedness '!$B$63:$N$63</definedName>
    <definedName name="_xlchart.v1.338" hidden="1">'Society Preparedness '!$B$65:$N$65</definedName>
    <definedName name="_xlchart.v1.339" hidden="1">'Society Preparedness '!$A$25</definedName>
    <definedName name="_xlchart.v1.34" hidden="1">Environment!$B$17:$P$17</definedName>
    <definedName name="_xlchart.v1.340" hidden="1">'Society Preparedness '!$B$73:$D$73</definedName>
    <definedName name="_xlchart.v1.341" hidden="1">'Society Preparedness '!$B$74:$D$74</definedName>
    <definedName name="_xlchart.v1.342" hidden="1">'Society Preparedness '!$A$68</definedName>
    <definedName name="_xlchart.v1.343" hidden="1">'Society Preparedness '!$B$67:$M$67</definedName>
    <definedName name="_xlchart.v1.344" hidden="1">'Society Preparedness '!$B$68:$M$68</definedName>
    <definedName name="_xlchart.v1.345" hidden="1">'Society Preparedness '!$A$20</definedName>
    <definedName name="_xlchart.v1.346" hidden="1">'Society Preparedness '!$B$63:$N$63</definedName>
    <definedName name="_xlchart.v1.347" hidden="1">'Society Preparedness '!$B$66:$N$66</definedName>
    <definedName name="_xlchart.v1.348" hidden="1">'Society Preparedness '!$A$22</definedName>
    <definedName name="_xlchart.v1.349" hidden="1">'Society Preparedness '!$B$69:$O$69</definedName>
    <definedName name="_xlchart.v1.35" hidden="1">Environment!$B$2:$P$2</definedName>
    <definedName name="_xlchart.v1.350" hidden="1">'Society Preparedness '!$B$70:$O$70</definedName>
    <definedName name="_xlchart.v1.351" hidden="1">'Society Preparedness '!$A$24</definedName>
    <definedName name="_xlchart.v1.352" hidden="1">'Society Preparedness '!$B$71:$K$71</definedName>
    <definedName name="_xlchart.v1.353" hidden="1">'Society Preparedness '!$B$72:$K$72</definedName>
    <definedName name="_xlchart.v1.354" hidden="1">'Society Preparedness '!$A$12</definedName>
    <definedName name="_xlchart.v1.355" hidden="1">'Society Preparedness '!$B$79:$C$79</definedName>
    <definedName name="_xlchart.v1.356" hidden="1">'Society Preparedness '!$B$84:$C$84</definedName>
    <definedName name="_xlchart.v1.36" hidden="1">Environment!$A$25</definedName>
    <definedName name="_xlchart.v1.37" hidden="1">Environment!$B$25:$P$25</definedName>
    <definedName name="_xlchart.v1.38" hidden="1">Environment!$B$2:$P$2</definedName>
    <definedName name="_xlchart.v1.39" hidden="1">Environment!$A$7</definedName>
    <definedName name="_xlchart.v1.4" hidden="1">Environment!$B$183:$N$183</definedName>
    <definedName name="_xlchart.v1.40" hidden="1">Environment!$B$2:$P$2</definedName>
    <definedName name="_xlchart.v1.41" hidden="1">Environment!$B$7:$P$7</definedName>
    <definedName name="_xlchart.v1.42" hidden="1">Environment!$A$28</definedName>
    <definedName name="_xlchart.v1.43" hidden="1">Environment!$B$28:$P$28</definedName>
    <definedName name="_xlchart.v1.44" hidden="1">Environment!$B$2:$P$2</definedName>
    <definedName name="_xlchart.v1.45" hidden="1">Environment!$A$30</definedName>
    <definedName name="_xlchart.v1.46" hidden="1">Environment!$B$2:$P$2</definedName>
    <definedName name="_xlchart.v1.47" hidden="1">Environment!$B$30:$P$30</definedName>
    <definedName name="_xlchart.v1.48" hidden="1">Environment!$A$33</definedName>
    <definedName name="_xlchart.v1.49" hidden="1">Environment!$B$2:$P$2</definedName>
    <definedName name="_xlchart.v1.5" hidden="1">Environment!$B$184:$N$184</definedName>
    <definedName name="_xlchart.v1.50" hidden="1">Environment!$B$33:$P$33</definedName>
    <definedName name="_xlchart.v1.51" hidden="1">Environment!$A$13</definedName>
    <definedName name="_xlchart.v1.52" hidden="1">Environment!$B$13:$P$13</definedName>
    <definedName name="_xlchart.v1.53" hidden="1">Environment!$B$2:$P$2</definedName>
    <definedName name="_xlchart.v1.54" hidden="1">Environment!$A$34</definedName>
    <definedName name="_xlchart.v1.55" hidden="1">Environment!$B$2:$P$2</definedName>
    <definedName name="_xlchart.v1.56" hidden="1">Environment!$B$34:$P$34</definedName>
    <definedName name="_xlchart.v1.57" hidden="1">Environment!$A$38</definedName>
    <definedName name="_xlchart.v1.58" hidden="1">Environment!$C$163:$O$163</definedName>
    <definedName name="_xlchart.v1.59" hidden="1">Environment!$C$164:$O$164</definedName>
    <definedName name="_xlchart.v1.6" hidden="1">Environment!$A$53</definedName>
    <definedName name="_xlchart.v1.60" hidden="1">Environment!$A$40</definedName>
    <definedName name="_xlchart.v1.61" hidden="1">Environment!$B$167:$O$167</definedName>
    <definedName name="_xlchart.v1.62" hidden="1">Environment!$B$168:$O$168</definedName>
    <definedName name="_xlchart.v1.63" hidden="1">Environment!$A$11</definedName>
    <definedName name="_xlchart.v1.64" hidden="1">Environment!$B$11:$P$11</definedName>
    <definedName name="_xlchart.v1.65" hidden="1">Environment!$B$2:$P$2</definedName>
    <definedName name="_xlchart.v1.66" hidden="1">Environment!$A$31</definedName>
    <definedName name="_xlchart.v1.67" hidden="1">Environment!$B$2:$P$2</definedName>
    <definedName name="_xlchart.v1.68" hidden="1">Environment!$B$31:$P$31</definedName>
    <definedName name="_xlchart.v1.69" hidden="1">Environment!$A$18</definedName>
    <definedName name="_xlchart.v1.7" hidden="1">Environment!$B$179:$M$179</definedName>
    <definedName name="_xlchart.v1.70" hidden="1">Environment!$B$18:$P$18</definedName>
    <definedName name="_xlchart.v1.71" hidden="1">Environment!$B$2:$P$2</definedName>
    <definedName name="_xlchart.v1.72" hidden="1">Environment!$A$22</definedName>
    <definedName name="_xlchart.v1.73" hidden="1">Environment!$B$22:$P$22</definedName>
    <definedName name="_xlchart.v1.74" hidden="1">Environment!$B$2:$P$2</definedName>
    <definedName name="_xlchart.v1.75" hidden="1">Environment!$A$20</definedName>
    <definedName name="_xlchart.v1.76" hidden="1">Environment!$B$20:$P$20</definedName>
    <definedName name="_xlchart.v1.77" hidden="1">Environment!$B$2:$P$2</definedName>
    <definedName name="_xlchart.v1.78" hidden="1">Environment!$A$37</definedName>
    <definedName name="_xlchart.v1.79" hidden="1">Environment!$C$161:$O$161</definedName>
    <definedName name="_xlchart.v1.8" hidden="1">Environment!$B$180:$M$180</definedName>
    <definedName name="_xlchart.v1.80" hidden="1">Environment!$C$162:$O$162</definedName>
    <definedName name="_xlchart.v1.81" hidden="1">Environment!$A$9</definedName>
    <definedName name="_xlchart.v1.82" hidden="1">Environment!$B$2:$P$2</definedName>
    <definedName name="_xlchart.v1.83" hidden="1">Environment!$B$9:$P$9</definedName>
    <definedName name="_xlchart.v1.84" hidden="1">Environment!$A$26</definedName>
    <definedName name="_xlchart.v1.85" hidden="1">Environment!$B$26:$P$26</definedName>
    <definedName name="_xlchart.v1.86" hidden="1">Environment!$B$2:$P$2</definedName>
    <definedName name="_xlchart.v1.87" hidden="1">Environment!$A$8</definedName>
    <definedName name="_xlchart.v1.88" hidden="1">Environment!$B$2:$P$2</definedName>
    <definedName name="_xlchart.v1.89" hidden="1">Environment!$B$8:$P$8</definedName>
    <definedName name="_xlchart.v1.9" hidden="1">Environment!$A$57</definedName>
    <definedName name="_xlchart.v1.90" hidden="1">Environment!$A$16</definedName>
    <definedName name="_xlchart.v1.91" hidden="1">Environment!$B$16:$P$16</definedName>
    <definedName name="_xlchart.v1.92" hidden="1">Environment!$B$2:$P$2</definedName>
    <definedName name="_xlchart.v1.93" hidden="1">Environment!$A$6</definedName>
    <definedName name="_xlchart.v1.94" hidden="1">Environment!$B$2:$P$2</definedName>
    <definedName name="_xlchart.v1.95" hidden="1">Environment!$B$6:$P$6</definedName>
    <definedName name="_xlchart.v1.96" hidden="1">Environment!$A$10</definedName>
    <definedName name="_xlchart.v1.97" hidden="1">Environment!$B$10:$P$10</definedName>
    <definedName name="_xlchart.v1.98" hidden="1">Environment!$B$2:$P$2</definedName>
    <definedName name="_xlchart.v1.99" hidden="1">Environment!$A$5</definedName>
    <definedName name="aaqqs" hidden="1">{"CAJA_SET96",#N/A,FALSE,"CAJA3";"ING_CORR_SET96",#N/A,FALSE,"CAJA3";"SUNAT_AD_SET96",#N/A,FALSE,"ADUANAS"}</definedName>
    <definedName name="anosbasereg">[2]BD!$GM$3:$GM$54</definedName>
    <definedName name="anoscot">[2]BD!$S$3:$S$54</definedName>
    <definedName name="aportexedad">[2]ECU!$A$6:$B$36</definedName>
    <definedName name="basecotmin">[2]BD!$GO$3:$GO$54</definedName>
    <definedName name="CGHJCGHJ" hidden="1">{"CAJA_SET96",#N/A,FALSE,"CAJA3";"ING_CORR_SET96",#N/A,FALSE,"CAJA3";"SUNAT_AD_SET96",#N/A,FALSE,"ADUANAS"}</definedName>
    <definedName name="CNUx">[2]CD!$N$4:$N$23</definedName>
    <definedName name="CNUy">[2]CD!$O$4:$O$23</definedName>
    <definedName name="coefxaporte">[2]ECU!$C$6:$D$56</definedName>
    <definedName name="CotizacionCOL">[2]COL!$A$7:$B$41</definedName>
    <definedName name="crecsal">[2]BD!$C$57</definedName>
    <definedName name="Cuadro" hidden="1">{"CAJA_SET96",#N/A,FALSE,"CAJA3";"ING_CORR_SET96",#N/A,FALSE,"CAJA3";"SUNAT_AD_SET96",#N/A,FALSE,"ADUANAS"}</definedName>
    <definedName name="cuotasocial">[2]MEX!$A$36:$C$41</definedName>
    <definedName name="CUx">[2]BD!$M$3:$M$54</definedName>
    <definedName name="CUy">[2]BD!$N$3:$N$54</definedName>
    <definedName name="ddsssaa" hidden="1">{"CAJA_SET96",#N/A,FALSE,"CAJA3";"ING_CORR_SET96",#N/A,FALSE,"CAJA3";"SUNAT_AD_SET96",#N/A,FALSE,"ADUANAS"}</definedName>
    <definedName name="densidad">[2]BD!$C$61</definedName>
    <definedName name="derffggf" hidden="1">{"SUNAT_AD_AGO96",#N/A,FALSE,"ADUANAS";"CAJA_AGO96",#N/A,FALSE,"CAJA3";"ING_CORR_AGO96",#N/A,FALSE,"CAJA3"}</definedName>
    <definedName name="dewss" hidden="1">{"CAJA_SET96",#N/A,FALSE,"CAJA3";"ING_CORR_SET96",#N/A,FALSE,"CAJA3";"SUNAT_AD_SET96",#N/A,FALSE,"ADUANAS"}</definedName>
    <definedName name="dewwwwwww" hidden="1">{"CAJA_SET96",#N/A,FALSE,"CAJA3";"ING_CORR_SET96",#N/A,FALSE,"CAJA3";"SUNAT_AD_SET96",#N/A,FALSE,"ADUANAS"}</definedName>
    <definedName name="dfgdhfgujykuyolilkjlkl" hidden="1">{"CAJA_SET96",#N/A,FALSE,"CAJA3";"ING_CORR_SET96",#N/A,FALSE,"CAJA3";"SUNAT_AD_SET96",#N/A,FALSE,"ADUANAS"}</definedName>
    <definedName name="edswqa" hidden="1">{"CAJA_SET96",#N/A,FALSE,"CAJA3";"ING_CORR_SET96",#N/A,FALSE,"CAJA3";"SUNAT_AD_SET96",#N/A,FALSE,"ADUANAS"}</definedName>
    <definedName name="excesoanos">[2]BD!$GK$3:$GK$54</definedName>
    <definedName name="fdgfhzg" hidden="1">{"CAJA_SET96",#N/A,FALSE,"CAJA3";"ING_CORR_SET96",#N/A,FALSE,"CAJA3";"SUNAT_AD_SET96",#N/A,FALSE,"ADUANAS"}</definedName>
    <definedName name="fdsfhjkklljkhhg" hidden="1">{"SUNAT_AD_AGO96",#N/A,FALSE,"ADUANAS";"CAJA_AGO96",#N/A,FALSE,"CAJA3";"ING_CORR_AGO96",#N/A,FALSE,"CAJA3"}</definedName>
    <definedName name="FFF" hidden="1">{"CAJA_SET96",#N/A,FALSE,"CAJA3";"ING_CORR_SET96",#N/A,FALSE,"CAJA3";"SUNAT_AD_SET96",#N/A,FALSE,"ADUANAS"}</definedName>
    <definedName name="fgsfefwe4" hidden="1">{"CAJA_SET96",#N/A,FALSE,"CAJA3";"ING_CORR_SET96",#N/A,FALSE,"CAJA3";"SUNAT_AD_SET96",#N/A,FALSE,"ADUANAS"}</definedName>
    <definedName name="frdd" hidden="1">{"CAJA_SET96",#N/A,FALSE,"CAJA3";"ING_CORR_SET96",#N/A,FALSE,"CAJA3";"SUNAT_AD_SET96",#N/A,FALSE,"ADUANAS"}</definedName>
    <definedName name="fresne" hidden="1">{"CAJA_SET96",#N/A,FALSE,"CAJA3";"ING_CORR_SET96",#N/A,FALSE,"CAJA3";"SUNAT_AD_SET96",#N/A,FALSE,"ADUANAS"}</definedName>
    <definedName name="frewaq" hidden="1">{"SUNAT_AD_AGO96",#N/A,FALSE,"ADUANAS";"CAJA_AGO96",#N/A,FALSE,"CAJA3";"ING_CORR_AGO96",#N/A,FALSE,"CAJA3"}</definedName>
    <definedName name="fsdffd" hidden="1">{"CAJA_SET96",#N/A,FALSE,"CAJA3";"ING_CORR_SET96",#N/A,FALSE,"CAJA3";"SUNAT_AD_SET96",#N/A,FALSE,"ADUANAS"}</definedName>
    <definedName name="GEEDFF" hidden="1">{"CAJA_SET96",#N/A,FALSE,"CAJA3";"ING_CORR_SET96",#N/A,FALSE,"CAJA3";"SUNAT_AD_SET96",#N/A,FALSE,"ADUANAS"}</definedName>
    <definedName name="GJGJHVJHKVHJKLHJIHKJBIIIII" hidden="1">{"CAJA_SET96",#N/A,FALSE,"CAJA3";"ING_CORR_SET96",#N/A,FALSE,"CAJA3";"SUNAT_AD_SET96",#N/A,FALSE,"ADUANAS"}</definedName>
    <definedName name="gruposalario">[2]MEX!$A$8:$D$29</definedName>
    <definedName name="GTRESW" hidden="1">{"SUNAT_AD_AGO96",#N/A,FALSE,"ADUANAS";"CAJA_AGO96",#N/A,FALSE,"CAJA3";"ING_CORR_AGO96",#N/A,FALSE,"CAJA3"}</definedName>
    <definedName name="gtrrrrrrr" hidden="1">{"CAJA_SET96",#N/A,FALSE,"CAJA3";"ING_CORR_SET96",#N/A,FALSE,"CAJA3";"SUNAT_AD_SET96",#N/A,FALSE,"ADUANAS"}</definedName>
    <definedName name="HHH" hidden="1">{"SUNAT_AD_AGO96",#N/A,FALSE,"ADUANAS";"CAJA_AGO96",#N/A,FALSE,"CAJA3";"ING_CORR_AGO96",#N/A,FALSE,"CAJA3"}</definedName>
    <definedName name="hjk" hidden="1">#REF!</definedName>
    <definedName name="HTML_CodePage" hidden="1">1252</definedName>
    <definedName name="HTML_Control" hidden="1">{"'CUODE'!$B$11:$O$98"}</definedName>
    <definedName name="HTML_Description" hidden="1">""</definedName>
    <definedName name="HTML_Email" hidden="1">""</definedName>
    <definedName name="HTML_Header" hidden="1">""</definedName>
    <definedName name="HTML_LastUpdate" hidden="1">""</definedName>
    <definedName name="HTML_LineAfter" hidden="1">FALSE</definedName>
    <definedName name="HTML_LineBefore" hidden="1">FALSE</definedName>
    <definedName name="HTML_Name" hidden="1">""</definedName>
    <definedName name="HTML_OBDlg2" hidden="1">FALSE</definedName>
    <definedName name="HTML_OBDlg3" hidden="1">TRUE</definedName>
    <definedName name="HTML_OBDlg4" hidden="1">TRUE</definedName>
    <definedName name="HTML_OS" hidden="1">0</definedName>
    <definedName name="HTML_PathFile" hidden="1">"G:\PRODES\WWW\WEB1\ADUANAS\INFORMAE\mescuo.htm"</definedName>
    <definedName name="HTML_PathTemplate" hidden="1">"G:\PRODES\WWW\WEB1\MESCUO.HTM"</definedName>
    <definedName name="HTML_Title" hidden="1">""</definedName>
    <definedName name="HTML1_1" hidden="1">"[CUODE.XLS]CUODE!$B$8:$K$98"</definedName>
    <definedName name="HTML1_11" hidden="1">1</definedName>
    <definedName name="HTML1_12" hidden="1">"G:\WORKSE\LUCY\WEB1\FUENTE\Cuoset.htm"</definedName>
    <definedName name="HTML1_2" hidden="1">-4146</definedName>
    <definedName name="HTML1_3" hidden="1">"G:\WORKSE\LUCY\WEB1\cuoago.htm"</definedName>
    <definedName name="HTML2_1" hidden="1">"[CUODE.XLS]CUODE!$B$9:$K$100"</definedName>
    <definedName name="HTML2_11" hidden="1">1</definedName>
    <definedName name="HTML2_12" hidden="1">"G:\PRODES\WWW\WEB1\FUENTE\Cuoset.htm"</definedName>
    <definedName name="HTML2_2" hidden="1">-4146</definedName>
    <definedName name="HTML2_3" hidden="1">"G:\PRODES\WWW\WEB1\CUOAGO.HTM"</definedName>
    <definedName name="HTML3_1" hidden="1">"[CUODE.XLS]CUODE!$G$13:$I$99"</definedName>
    <definedName name="HTML3_11" hidden="1">1</definedName>
    <definedName name="HTML3_12" hidden="1">"G:\WORKSE\LUCY\WEB\MyHTML.htm"</definedName>
    <definedName name="HTML3_2" hidden="1">-4146</definedName>
    <definedName name="HTML3_3" hidden="1">"G:\WORKSE\LUCY\WEB1\CUOAGO.HTM"</definedName>
    <definedName name="HTML4_1" hidden="1">"[CUODE.XLS]CUODE!$B$10:$K$100"</definedName>
    <definedName name="HTML4_11" hidden="1">1</definedName>
    <definedName name="HTML4_12" hidden="1">"G:\PRODES\WWW\WEB1\FUENTE\Cuoset.htm"</definedName>
    <definedName name="HTML4_2" hidden="1">-4146</definedName>
    <definedName name="HTML4_3" hidden="1">"G:\PRODES\WWW\WEB1\CUOAGO.HTM"</definedName>
    <definedName name="HTML5_1" hidden="1">"[CUODE.XLS]CUODE!$B$10:$I$100"</definedName>
    <definedName name="HTML5_11" hidden="1">1</definedName>
    <definedName name="HTML5_12" hidden="1">"G:\PRODES\WWW\WEB1\FUENTE\Cuoset.htm"</definedName>
    <definedName name="HTML5_2" hidden="1">-4146</definedName>
    <definedName name="HTML5_3" hidden="1">"G:\PRODES\WWW\WEB1\CUOAGO.HTM"</definedName>
    <definedName name="HTML6_1" hidden="1">"[CUODE.XLS]CUODE!$B$10:$H$100"</definedName>
    <definedName name="HTML6_11" hidden="1">1</definedName>
    <definedName name="HTML6_12" hidden="1">"G:\PRODES\WWW\WEB1\FUENTE\JULIO\Cuoset.htm"</definedName>
    <definedName name="HTML6_2" hidden="1">-4146</definedName>
    <definedName name="HTML6_3" hidden="1">"G:\PRODES\WWW\WEB1\CUOAGO.HTM"</definedName>
    <definedName name="HTML7_1" hidden="1">"[MESCUO.XLS]CUODE!$B$11:$M$100"</definedName>
    <definedName name="HTML7_11" hidden="1">1</definedName>
    <definedName name="HTML7_12" hidden="1">"G:\PRODES\WWW\WEB1\FUENTE\JULIO\MESCUO.htm"</definedName>
    <definedName name="HTML7_2" hidden="1">-4146</definedName>
    <definedName name="HTML7_3" hidden="1">"G:\PRODES\WWW\WEB1\MESCUO.HTM"</definedName>
    <definedName name="HTML8_1" hidden="1">"[MESCUO.XLS]CUODE!$B$11:$K$99"</definedName>
    <definedName name="HTML8_11" hidden="1">1</definedName>
    <definedName name="HTML8_12" hidden="1">"G:\PRODES\WWW\WEB1\FUENTE\AGO\MESCUO.htm"</definedName>
    <definedName name="HTML8_2" hidden="1">-4146</definedName>
    <definedName name="HTML8_3" hidden="1">"G:\PRODES\WWW\WEB1\MESCUO.HTM"</definedName>
    <definedName name="HTML9_1" hidden="1">"[MESCUO.XLS]CUODE!$B$11:$J$99"</definedName>
    <definedName name="HTML9_11" hidden="1">1</definedName>
    <definedName name="HTML9_12" hidden="1">"G:\PRODES\WWW\WEB1\FUENTE\JULIO\Mescuo.htm"</definedName>
    <definedName name="HTML9_2" hidden="1">-4146</definedName>
    <definedName name="HTML9_3" hidden="1">"G:\PRODES\WWW\WEB1\MESCUO.HTM"</definedName>
    <definedName name="HTMLCount" hidden="1">9</definedName>
    <definedName name="htrfb" hidden="1">{"CAJA_SET96",#N/A,FALSE,"CAJA3";"ING_CORR_SET96",#N/A,FALSE,"CAJA3";"SUNAT_AD_SET96",#N/A,FALSE,"ADUANAS"}</definedName>
    <definedName name="hyui" hidden="1">{"SUNAT_AD_AGO96",#N/A,FALSE,"ADUANAS";"CAJA_AGO96",#N/A,FALSE,"CAJA3";"ING_CORR_AGO96",#N/A,FALSE,"CAJA3"}</definedName>
    <definedName name="interes">[2]BD!$C$63</definedName>
    <definedName name="IyS">[2]BD!$C$58</definedName>
    <definedName name="jhgttfd" hidden="1">{"CAJA_SET96",#N/A,FALSE,"CAJA3";"ING_CORR_SET96",#N/A,FALSE,"CAJA3";"SUNAT_AD_SET96",#N/A,FALSE,"ADUANAS"}</definedName>
    <definedName name="jiuig" hidden="1">{"CAJA_SET96",#N/A,FALSE,"CAJA3";"ING_CORR_SET96",#N/A,FALSE,"CAJA3";"SUNAT_AD_SET96",#N/A,FALSE,"ADUANAS"}</definedName>
    <definedName name="jjjjjjjjjjjjjjjjjjjjjjjjjjjjjjjjjjjjjjjjjjjjjjjjjjjjjjjj" hidden="1">{"CAJA_SET96",#N/A,FALSE,"CAJA3";"ING_CORR_SET96",#N/A,FALSE,"CAJA3";"SUNAT_AD_SET96",#N/A,FALSE,"ADUANAS"}</definedName>
    <definedName name="juyfres" hidden="1">{"SUNAT_AD_AGO96",#N/A,FALSE,"ADUANAS";"CAJA_AGO96",#N/A,FALSE,"CAJA3";"ING_CORR_AGO96",#N/A,FALSE,"CAJA3"}</definedName>
    <definedName name="KSJSYYEHNFJDKD5822" hidden="1">{"SUNAT_AD_AGO96",#N/A,FALSE,"ADUANAS";"CAJA_AGO96",#N/A,FALSE,"CAJA3";"ING_CORR_AGO96",#N/A,FALSE,"CAJA3"}</definedName>
    <definedName name="m" hidden="1">{"CAJA_SET96",#N/A,FALSE,"CAJA3";"ING_CORR_SET96",#N/A,FALSE,"CAJA3";"SUNAT_AD_SET96",#N/A,FALSE,"ADUANAS"}</definedName>
    <definedName name="meses">[2]BD!$C$60</definedName>
    <definedName name="minimoanos">[2]BD!$O$3:$O$54</definedName>
    <definedName name="NADA" hidden="1">{"CAJA_SET96",#N/A,FALSE,"CAJA3";"ING_CORR_SET96",#N/A,FALSE,"CAJA3";"SUNAT_AD_SET96",#N/A,FALSE,"ADUANAS"}</definedName>
    <definedName name="OLE_LINK66" localSheetId="2">Performance!$AB$81</definedName>
    <definedName name="pbi" hidden="1">{"CAJA_SET96",#N/A,FALSE,"CAJA3";"ING_CORR_SET96",#N/A,FALSE,"CAJA3";"SUNAT_AD_SET96",#N/A,FALSE,"ADUANAS"}</definedName>
    <definedName name="penminxaporte">[2]ECU!$F$6:$H$60</definedName>
    <definedName name="POIU" hidden="1">{"CAJA_SET96",#N/A,FALSE,"CAJA3";"ING_CORR_SET96",#N/A,FALSE,"CAJA3";"SUNAT_AD_SET96",#N/A,FALSE,"ADUANAS"}</definedName>
    <definedName name="q" hidden="1">{"CAJA_SET96",#N/A,FALSE,"CAJA3";"ING_CORR_SET96",#N/A,FALSE,"CAJA3";"SUNAT_AD_SET96",#N/A,FALSE,"ADUANAS"}</definedName>
    <definedName name="qwq" hidden="1">{"CAJA_SET96",#N/A,FALSE,"CAJA3";"ING_CORR_SET96",#N/A,FALSE,"CAJA3";"SUNAT_AD_SET96",#N/A,FALSE,"ADUANAS"}</definedName>
    <definedName name="safdxhftjyjhg" hidden="1">{"CAJA_SET96",#N/A,FALSE,"CAJA3";"ING_CORR_SET96",#N/A,FALSE,"CAJA3";"SUNAT_AD_SET96",#N/A,FALSE,"ADUANAS"}</definedName>
    <definedName name="SAGDGZRE" hidden="1">{"CAJA_SET96",#N/A,FALSE,"CAJA3";"ING_CORR_SET96",#N/A,FALSE,"CAJA3";"SUNAT_AD_SET96",#N/A,FALSE,"ADUANAS"}</definedName>
    <definedName name="sajfhsidjgdgzsoñerkohtfg" hidden="1">{"CAJA_SET96",#N/A,FALSE,"CAJA3";"ING_CORR_SET96",#N/A,FALSE,"CAJA3";"SUNAT_AD_SET96",#N/A,FALSE,"ADUANAS"}</definedName>
    <definedName name="salarioprom">[2]BD!$R$3:$R$54</definedName>
    <definedName name="SBUM">[2]ECU!$G$1</definedName>
    <definedName name="SFRWIOEONDTXRSWWA" hidden="1">{"CAJA_SET96",#N/A,FALSE,"CAJA3";"ING_CORR_SET96",#N/A,FALSE,"CAJA3";"SUNAT_AD_SET96",#N/A,FALSE,"ADUANAS"}</definedName>
    <definedName name="sgffhg" hidden="1">{"CAJA_SET96",#N/A,FALSE,"CAJA3";"ING_CORR_SET96",#N/A,FALSE,"CAJA3";"SUNAT_AD_SET96",#N/A,FALSE,"ADUANAS"}</definedName>
    <definedName name="ssdd" hidden="1">{"CAJA_SET96",#N/A,FALSE,"CAJA3";"ING_CORR_SET96",#N/A,FALSE,"CAJA3";"SUNAT_AD_SET96",#N/A,FALSE,"ADUANAS"}</definedName>
    <definedName name="swqghykii" hidden="1">{"SUNAT_AD_AGO96",#N/A,FALSE,"ADUANAS";"CAJA_AGO96",#N/A,FALSE,"CAJA3";"ING_CORR_AGO96",#N/A,FALSE,"CAJA3"}</definedName>
    <definedName name="szdfghutrff" hidden="1">{"CAJA_SET96",#N/A,FALSE,"CAJA3";"ING_CORR_SET96",#N/A,FALSE,"CAJA3";"SUNAT_AD_SET96",#N/A,FALSE,"ADUANAS"}</definedName>
    <definedName name="TIR_h_1">OFFSET(#REF!,0,0,COUNT(#REF!),1)</definedName>
    <definedName name="TTT" hidden="1">{"CAJA_SET96",#N/A,FALSE,"CAJA3";"ING_CORR_SET96",#N/A,FALSE,"CAJA3";"SUNAT_AD_SET96",#N/A,FALSE,"ADUANAS"}</definedName>
    <definedName name="vddtytjji" hidden="1">{"CAJA_SET96",#N/A,FALSE,"CAJA3";"ING_CORR_SET96",#N/A,FALSE,"CAJA3";"SUNAT_AD_SET96",#N/A,FALSE,"ADUANAS"}</definedName>
    <definedName name="wrn.Briefing._.Tables." hidden="1">{#N/A,#N/A,TRUE,"Tab_1 Economic Ind.";#N/A,#N/A,TRUE,"Tab_2  Public Sector Op.";#N/A,#N/A,TRUE,"Tab_3";#N/A,#N/A,TRUE,"Tab_4 Monetary";#N/A,#N/A,TRUE,"Tab_5 Medium-Term Outlook";#N/A,#N/A,TRUE,"Tab_6";#N/A,#N/A,TRUE,"Tab_7 Indicators of Ext. Vul."}</definedName>
    <definedName name="wrn.CAJA_AGO96." hidden="1">{"SUNAT_AD_AGO96",#N/A,FALSE,"ADUANAS";"CAJA_AGO96",#N/A,FALSE,"CAJA3";"ING_CORR_AGO96",#N/A,FALSE,"CAJA3"}</definedName>
    <definedName name="wrn.CAJA_SET96." hidden="1">{"CAJA_SET96",#N/A,FALSE,"CAJA3";"ING_CORR_SET96",#N/A,FALSE,"CAJA3";"SUNAT_AD_SET96",#N/A,FALSE,"ADUANAS"}</definedName>
    <definedName name="WTESD" hidden="1">{"CAJA_SET96",#N/A,FALSE,"CAJA3";"ING_CORR_SET96",#N/A,FALSE,"CAJA3";"SUNAT_AD_SET96",#N/A,FALSE,"ADUANAS"}</definedName>
    <definedName name="xini">[2]BD!$C$59</definedName>
    <definedName name="xj">[2]BD!$D$3:$D$54</definedName>
    <definedName name="YTJYTR" hidden="1">{"CAJA_SET96",#N/A,FALSE,"CAJA3";"ING_CORR_SET96",#N/A,FALSE,"CAJA3";"SUNAT_AD_SET96",#N/A,FALSE,"ADUANAS"}</definedName>
    <definedName name="yu" hidden="1">#REF!</definedName>
    <definedName name="zxs" hidden="1">{"CAJA_SET96",#N/A,FALSE,"CAJA3";"ING_CORR_SET96",#N/A,FALSE,"CAJA3";"SUNAT_AD_SET96",#N/A,FALSE,"ADUANAS"}</definedName>
  </definedNames>
  <calcPr calcId="191029"/>
  <extLst>
    <ext xmlns:x15="http://schemas.microsoft.com/office/spreadsheetml/2010/11/main" uri="{FCE2AD5D-F65C-4FA6-A056-5C36A1767C68}">
      <x15:dataModel>
        <x15:modelTables>
          <x15:modelTable id="Range" name="Range" connection="WorksheetConnection_Sheet1!$A$2:$D$6"/>
        </x15:modelTables>
      </x15:dataModel>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C46" i="25" l="1"/>
  <c r="P10" i="9" l="1"/>
  <c r="O10" i="9"/>
  <c r="M10" i="9"/>
  <c r="J10" i="9"/>
  <c r="F10" i="9"/>
  <c r="D10" i="9"/>
  <c r="C10" i="9"/>
  <c r="P9" i="9"/>
  <c r="O9" i="9"/>
  <c r="M9" i="9"/>
  <c r="J9" i="9"/>
  <c r="F9" i="9"/>
  <c r="D9" i="9"/>
  <c r="C9" i="9"/>
  <c r="B10" i="9"/>
  <c r="B9" i="9"/>
  <c r="M180" i="2" l="1"/>
  <c r="L180" i="2"/>
  <c r="K180" i="2"/>
  <c r="J180" i="2"/>
  <c r="I180" i="2"/>
  <c r="H180" i="2"/>
  <c r="G180" i="2"/>
  <c r="F180" i="2"/>
  <c r="E180" i="2"/>
  <c r="D180" i="2"/>
  <c r="C180" i="2"/>
  <c r="B180" i="2"/>
  <c r="B182" i="2"/>
  <c r="C182" i="2"/>
  <c r="D182" i="2"/>
  <c r="E182" i="2"/>
  <c r="N39" i="9" l="1"/>
  <c r="O39" i="9"/>
  <c r="P39" i="9"/>
  <c r="G39" i="9"/>
  <c r="I39" i="9"/>
  <c r="M39" i="9"/>
  <c r="J39" i="9"/>
  <c r="K39" i="9"/>
  <c r="L39" i="9"/>
  <c r="B40" i="9" l="1"/>
  <c r="E40" i="9"/>
  <c r="D40" i="9"/>
  <c r="F40" i="9"/>
  <c r="C40" i="9"/>
  <c r="A40" i="9"/>
  <c r="L26" i="9"/>
  <c r="P26" i="9"/>
  <c r="O77" i="10" l="1"/>
  <c r="N77" i="10"/>
  <c r="K77" i="10"/>
  <c r="J77" i="10"/>
  <c r="M77" i="10"/>
  <c r="L77" i="10"/>
  <c r="B74" i="10" l="1"/>
  <c r="C74" i="10"/>
  <c r="D74" i="10"/>
  <c r="A74" i="10"/>
  <c r="A72" i="10"/>
  <c r="B72" i="10"/>
  <c r="C72" i="10"/>
  <c r="D72" i="10"/>
  <c r="E72" i="10"/>
  <c r="F72" i="10"/>
  <c r="G72" i="10"/>
  <c r="H72" i="10"/>
  <c r="I72" i="10"/>
  <c r="J72" i="10"/>
  <c r="K72" i="10"/>
  <c r="C70" i="10"/>
  <c r="D70" i="10"/>
  <c r="E70" i="10"/>
  <c r="F70" i="10"/>
  <c r="G70" i="10"/>
  <c r="H70" i="10"/>
  <c r="I70" i="10"/>
  <c r="J70" i="10"/>
  <c r="K70" i="10"/>
  <c r="L70" i="10"/>
  <c r="M70" i="10"/>
  <c r="N70" i="10"/>
  <c r="O70" i="10"/>
  <c r="B70" i="10"/>
  <c r="A70" i="10"/>
  <c r="C68" i="10"/>
  <c r="D68" i="10"/>
  <c r="E68" i="10"/>
  <c r="F68" i="10"/>
  <c r="G68" i="10"/>
  <c r="H68" i="10"/>
  <c r="I68" i="10"/>
  <c r="J68" i="10"/>
  <c r="K68" i="10"/>
  <c r="L68" i="10"/>
  <c r="M68" i="10"/>
  <c r="B68" i="10"/>
  <c r="A68" i="10"/>
  <c r="A64" i="10"/>
  <c r="B64" i="10"/>
  <c r="C64" i="10"/>
  <c r="D64" i="10"/>
  <c r="E64" i="10"/>
  <c r="F64" i="10"/>
  <c r="G64" i="10"/>
  <c r="H64" i="10"/>
  <c r="I64" i="10"/>
  <c r="J64" i="10"/>
  <c r="K64" i="10"/>
  <c r="L64" i="10"/>
  <c r="M64" i="10"/>
  <c r="N64" i="10"/>
  <c r="A65" i="10"/>
  <c r="B65" i="10"/>
  <c r="C65" i="10"/>
  <c r="D65" i="10"/>
  <c r="E65" i="10"/>
  <c r="F65" i="10"/>
  <c r="G65" i="10"/>
  <c r="H65" i="10"/>
  <c r="I65" i="10"/>
  <c r="J65" i="10"/>
  <c r="K65" i="10"/>
  <c r="L65" i="10"/>
  <c r="M65" i="10"/>
  <c r="N65" i="10"/>
  <c r="A66" i="10"/>
  <c r="B66" i="10"/>
  <c r="C66" i="10"/>
  <c r="D66" i="10"/>
  <c r="E66" i="10"/>
  <c r="F66" i="10"/>
  <c r="G66" i="10"/>
  <c r="H66" i="10"/>
  <c r="I66" i="10"/>
  <c r="J66" i="10"/>
  <c r="K66" i="10"/>
  <c r="L66" i="10"/>
  <c r="M66" i="10"/>
  <c r="N66" i="10"/>
  <c r="A61" i="10"/>
  <c r="B61" i="10"/>
  <c r="C61" i="10"/>
  <c r="D61" i="10"/>
  <c r="E61" i="10"/>
  <c r="F61" i="10"/>
  <c r="G61" i="10"/>
  <c r="H61" i="10"/>
  <c r="I61" i="10"/>
  <c r="J61" i="10"/>
  <c r="K61" i="10"/>
  <c r="L61" i="10"/>
  <c r="M61" i="10"/>
  <c r="N61" i="10"/>
  <c r="O61" i="10"/>
  <c r="A62" i="10"/>
  <c r="B62" i="10"/>
  <c r="C62" i="10"/>
  <c r="D62" i="10"/>
  <c r="E62" i="10"/>
  <c r="F62" i="10"/>
  <c r="G62" i="10"/>
  <c r="H62" i="10"/>
  <c r="I62" i="10"/>
  <c r="J62" i="10"/>
  <c r="K62" i="10"/>
  <c r="L62" i="10"/>
  <c r="M62" i="10"/>
  <c r="N62" i="10"/>
  <c r="O62" i="10"/>
  <c r="A84" i="10" l="1"/>
  <c r="B84" i="10"/>
  <c r="C84" i="10"/>
  <c r="D84" i="10"/>
  <c r="D83" i="10"/>
  <c r="A83" i="10"/>
  <c r="B83" i="10"/>
  <c r="C83" i="10"/>
  <c r="A82" i="10"/>
  <c r="B82" i="10"/>
  <c r="C82" i="10"/>
  <c r="D82" i="10"/>
  <c r="C81" i="10"/>
  <c r="D81" i="10"/>
  <c r="B81" i="10"/>
  <c r="A81" i="10"/>
  <c r="D80" i="10"/>
  <c r="C80" i="10"/>
  <c r="B80" i="10"/>
  <c r="A80" i="10"/>
  <c r="G77" i="10"/>
  <c r="F77" i="10"/>
  <c r="E77" i="10"/>
  <c r="D77" i="10"/>
  <c r="C77" i="10"/>
  <c r="B77" i="10"/>
  <c r="C60" i="10"/>
  <c r="D60" i="10"/>
  <c r="E60" i="10"/>
  <c r="F60" i="10"/>
  <c r="G60" i="10"/>
  <c r="H60" i="10"/>
  <c r="I60" i="10"/>
  <c r="J60" i="10"/>
  <c r="K60" i="10"/>
  <c r="L60" i="10"/>
  <c r="M60" i="10"/>
  <c r="N60" i="10"/>
  <c r="O60" i="10"/>
  <c r="B60" i="10"/>
  <c r="A60" i="10"/>
  <c r="B42" i="9" l="1"/>
  <c r="E42" i="9"/>
  <c r="G42" i="9"/>
  <c r="I42" i="9"/>
  <c r="C42" i="9"/>
  <c r="K42" i="9"/>
  <c r="L42" i="9"/>
  <c r="M42" i="9"/>
  <c r="H42" i="9"/>
  <c r="J42" i="9"/>
  <c r="N42" i="9"/>
  <c r="F42" i="9"/>
  <c r="D42" i="9"/>
  <c r="A42" i="9"/>
  <c r="U384" i="7" l="1"/>
  <c r="T384" i="7"/>
  <c r="X386" i="7"/>
  <c r="W386" i="7"/>
  <c r="V386" i="7"/>
  <c r="T386" i="7"/>
  <c r="U386" i="7"/>
  <c r="S386" i="7"/>
  <c r="R386" i="7"/>
  <c r="Q386" i="7"/>
  <c r="P386" i="7"/>
  <c r="O386" i="7"/>
  <c r="N386" i="7"/>
  <c r="M386" i="7"/>
  <c r="L386" i="7"/>
  <c r="K386" i="7"/>
  <c r="J386" i="7"/>
  <c r="I386" i="7"/>
  <c r="H386" i="7"/>
  <c r="G386" i="7"/>
  <c r="F386" i="7"/>
  <c r="E386" i="7"/>
  <c r="D386" i="7"/>
  <c r="C386" i="7"/>
  <c r="B386" i="7"/>
  <c r="A386" i="7"/>
  <c r="X384" i="7"/>
  <c r="W384" i="7"/>
  <c r="V384" i="7"/>
  <c r="S384" i="7"/>
  <c r="R384" i="7"/>
  <c r="Q384" i="7"/>
  <c r="P384" i="7"/>
  <c r="O384" i="7"/>
  <c r="N384" i="7"/>
  <c r="M384" i="7"/>
  <c r="L384" i="7"/>
  <c r="K384" i="7"/>
  <c r="J384" i="7"/>
  <c r="I384" i="7"/>
  <c r="H384" i="7"/>
  <c r="G384" i="7"/>
  <c r="F384" i="7"/>
  <c r="D384" i="7"/>
  <c r="C384" i="7"/>
  <c r="E384" i="7"/>
  <c r="B384" i="7"/>
  <c r="A384" i="7"/>
  <c r="X382" i="7"/>
  <c r="W382" i="7"/>
  <c r="V382" i="7"/>
  <c r="U382" i="7"/>
  <c r="S382" i="7"/>
  <c r="R382" i="7"/>
  <c r="T382" i="7"/>
  <c r="Q382" i="7"/>
  <c r="P382" i="7"/>
  <c r="O382" i="7"/>
  <c r="N382" i="7"/>
  <c r="M382" i="7"/>
  <c r="L382" i="7"/>
  <c r="K382" i="7"/>
  <c r="I382" i="7"/>
  <c r="J382" i="7"/>
  <c r="H382" i="7"/>
  <c r="F382" i="7"/>
  <c r="G382" i="7"/>
  <c r="E382" i="7"/>
  <c r="D382" i="7"/>
  <c r="C382" i="7"/>
  <c r="B382" i="7"/>
  <c r="A382" i="7"/>
  <c r="A380" i="7"/>
  <c r="X380" i="7"/>
  <c r="W380" i="7"/>
  <c r="V380" i="7"/>
  <c r="U380" i="7"/>
  <c r="T380" i="7"/>
  <c r="S380" i="7"/>
  <c r="Q380" i="7"/>
  <c r="P380" i="7"/>
  <c r="O380" i="7"/>
  <c r="N380" i="7"/>
  <c r="M380" i="7"/>
  <c r="L380" i="7"/>
  <c r="K380" i="7"/>
  <c r="J380" i="7"/>
  <c r="R380" i="7"/>
  <c r="I380" i="7"/>
  <c r="G380" i="7"/>
  <c r="H380" i="7"/>
  <c r="D380" i="7"/>
  <c r="C380" i="7"/>
  <c r="E380" i="7"/>
  <c r="F380" i="7"/>
  <c r="B380" i="7"/>
  <c r="W378" i="7"/>
  <c r="J378" i="7"/>
  <c r="V378" i="7"/>
  <c r="H378" i="7"/>
  <c r="G378" i="7"/>
  <c r="X378" i="7"/>
  <c r="R378" i="7"/>
  <c r="L378" i="7"/>
  <c r="Q378" i="7"/>
  <c r="P378" i="7"/>
  <c r="O378" i="7"/>
  <c r="N378" i="7"/>
  <c r="I378" i="7"/>
  <c r="M378" i="7"/>
  <c r="K378" i="7"/>
  <c r="C378" i="7"/>
  <c r="E378" i="7"/>
  <c r="S378" i="7"/>
  <c r="T378" i="7"/>
  <c r="D378" i="7"/>
  <c r="U378" i="7"/>
  <c r="B378" i="7"/>
  <c r="F378" i="7"/>
  <c r="A378" i="7"/>
  <c r="X376" i="7"/>
  <c r="W376" i="7"/>
  <c r="V376" i="7"/>
  <c r="S376" i="7"/>
  <c r="R376" i="7"/>
  <c r="Q376" i="7"/>
  <c r="P376" i="7"/>
  <c r="O376" i="7"/>
  <c r="N376" i="7"/>
  <c r="M376" i="7"/>
  <c r="L376" i="7"/>
  <c r="K376" i="7"/>
  <c r="J376" i="7"/>
  <c r="T376" i="7"/>
  <c r="U376" i="7"/>
  <c r="I376" i="7"/>
  <c r="H376" i="7"/>
  <c r="G376" i="7"/>
  <c r="F376" i="7"/>
  <c r="E376" i="7"/>
  <c r="D376" i="7"/>
  <c r="C376" i="7"/>
  <c r="B376" i="7"/>
  <c r="A376" i="7"/>
  <c r="A374" i="7"/>
  <c r="X374" i="7"/>
  <c r="W374" i="7"/>
  <c r="T374" i="7"/>
  <c r="S374" i="7"/>
  <c r="R374" i="7"/>
  <c r="Q374" i="7"/>
  <c r="P374" i="7"/>
  <c r="O374" i="7"/>
  <c r="N374" i="7"/>
  <c r="M374" i="7"/>
  <c r="L374" i="7"/>
  <c r="U374" i="7"/>
  <c r="K374" i="7"/>
  <c r="V374" i="7"/>
  <c r="I374" i="7"/>
  <c r="J374" i="7"/>
  <c r="G374" i="7"/>
  <c r="F374" i="7"/>
  <c r="H374" i="7"/>
  <c r="E374" i="7"/>
  <c r="D374" i="7"/>
  <c r="C374" i="7"/>
  <c r="B374" i="7"/>
  <c r="A372" i="7"/>
  <c r="X372" i="7"/>
  <c r="W372" i="7"/>
  <c r="V372" i="7"/>
  <c r="U372" i="7"/>
  <c r="T372" i="7"/>
  <c r="S372" i="7"/>
  <c r="R372" i="7"/>
  <c r="Q372" i="7"/>
  <c r="P372" i="7"/>
  <c r="N372" i="7"/>
  <c r="M372" i="7"/>
  <c r="O372" i="7"/>
  <c r="L372" i="7"/>
  <c r="K372" i="7"/>
  <c r="I372" i="7"/>
  <c r="H372" i="7"/>
  <c r="G372" i="7"/>
  <c r="J372" i="7"/>
  <c r="D372" i="7"/>
  <c r="E372" i="7"/>
  <c r="F372" i="7"/>
  <c r="C372" i="7"/>
  <c r="B372" i="7"/>
  <c r="X370" i="7"/>
  <c r="V370" i="7"/>
  <c r="U370" i="7"/>
  <c r="T370" i="7"/>
  <c r="S370" i="7"/>
  <c r="W370" i="7"/>
  <c r="O370" i="7"/>
  <c r="K370" i="7"/>
  <c r="N370" i="7"/>
  <c r="R370" i="7"/>
  <c r="J370" i="7"/>
  <c r="P370" i="7"/>
  <c r="I370" i="7"/>
  <c r="Q370" i="7"/>
  <c r="L370" i="7"/>
  <c r="M370" i="7"/>
  <c r="H370" i="7"/>
  <c r="F370" i="7"/>
  <c r="D370" i="7"/>
  <c r="E370" i="7"/>
  <c r="G370" i="7"/>
  <c r="C370" i="7"/>
  <c r="B370" i="7"/>
  <c r="A370" i="7"/>
  <c r="L368" i="7"/>
  <c r="S368" i="7"/>
  <c r="N368" i="7"/>
  <c r="X368" i="7"/>
  <c r="Q368" i="7"/>
  <c r="J368" i="7"/>
  <c r="P368" i="7"/>
  <c r="W368" i="7"/>
  <c r="V368" i="7"/>
  <c r="U368" i="7"/>
  <c r="T368" i="7"/>
  <c r="O368" i="7"/>
  <c r="M368" i="7"/>
  <c r="K368" i="7"/>
  <c r="R368" i="7"/>
  <c r="I368" i="7"/>
  <c r="F368" i="7"/>
  <c r="D368" i="7"/>
  <c r="E368" i="7"/>
  <c r="H368" i="7"/>
  <c r="G368" i="7"/>
  <c r="B368" i="7"/>
  <c r="C368" i="7"/>
  <c r="A368" i="7"/>
  <c r="X366" i="7"/>
  <c r="V366" i="7"/>
  <c r="U366" i="7"/>
  <c r="W366" i="7"/>
  <c r="T366" i="7"/>
  <c r="S366" i="7"/>
  <c r="R366" i="7"/>
  <c r="Q366" i="7"/>
  <c r="P366" i="7"/>
  <c r="O366" i="7"/>
  <c r="N366" i="7"/>
  <c r="M366" i="7"/>
  <c r="L366" i="7"/>
  <c r="K366" i="7"/>
  <c r="J366" i="7"/>
  <c r="H366" i="7"/>
  <c r="I366" i="7"/>
  <c r="G366" i="7"/>
  <c r="E366" i="7"/>
  <c r="F366" i="7"/>
  <c r="D366" i="7"/>
  <c r="C366" i="7"/>
  <c r="B366" i="7"/>
  <c r="A366" i="7"/>
  <c r="A360" i="7"/>
  <c r="A362" i="7"/>
  <c r="A364" i="7"/>
  <c r="X364" i="7"/>
  <c r="W364" i="7"/>
  <c r="V364" i="7"/>
  <c r="S364" i="7"/>
  <c r="R364" i="7"/>
  <c r="Q364" i="7"/>
  <c r="P364" i="7"/>
  <c r="O364" i="7"/>
  <c r="N364" i="7"/>
  <c r="M364" i="7"/>
  <c r="L364" i="7"/>
  <c r="K364" i="7"/>
  <c r="J364" i="7"/>
  <c r="T364" i="7"/>
  <c r="U364" i="7"/>
  <c r="G364" i="7"/>
  <c r="I364" i="7"/>
  <c r="H364" i="7"/>
  <c r="F364" i="7"/>
  <c r="E364" i="7"/>
  <c r="D364" i="7"/>
  <c r="C364" i="7"/>
  <c r="B364" i="7"/>
  <c r="X362" i="7"/>
  <c r="W362" i="7"/>
  <c r="T362" i="7"/>
  <c r="S362" i="7"/>
  <c r="R362" i="7"/>
  <c r="Q362" i="7"/>
  <c r="P362" i="7"/>
  <c r="O362" i="7"/>
  <c r="N362" i="7"/>
  <c r="M362" i="7"/>
  <c r="L362" i="7"/>
  <c r="U362" i="7"/>
  <c r="J362" i="7"/>
  <c r="K362" i="7"/>
  <c r="V362" i="7"/>
  <c r="I362" i="7"/>
  <c r="F362" i="7"/>
  <c r="H362" i="7"/>
  <c r="E362" i="7"/>
  <c r="G362" i="7"/>
  <c r="D362" i="7"/>
  <c r="C362" i="7"/>
  <c r="B362" i="7"/>
  <c r="V360" i="7"/>
  <c r="U360" i="7"/>
  <c r="T360" i="7"/>
  <c r="S360" i="7"/>
  <c r="W360" i="7"/>
  <c r="X360" i="7"/>
  <c r="L360" i="7"/>
  <c r="J360" i="7"/>
  <c r="O360" i="7"/>
  <c r="R360" i="7"/>
  <c r="Q360" i="7"/>
  <c r="M360" i="7"/>
  <c r="P360" i="7"/>
  <c r="I360" i="7"/>
  <c r="K360" i="7"/>
  <c r="N360" i="7"/>
  <c r="H360" i="7"/>
  <c r="E360" i="7"/>
  <c r="D360" i="7"/>
  <c r="F360" i="7"/>
  <c r="G360" i="7"/>
  <c r="C360" i="7"/>
  <c r="B360" i="7"/>
  <c r="J357" i="7"/>
  <c r="R358" i="7"/>
  <c r="T358" i="7"/>
  <c r="P358" i="7"/>
  <c r="H358" i="7"/>
  <c r="L358" i="7"/>
  <c r="E358" i="7"/>
  <c r="U358" i="7"/>
  <c r="O358" i="7"/>
  <c r="F358" i="7"/>
  <c r="I358" i="7"/>
  <c r="K358" i="7"/>
  <c r="D358" i="7"/>
  <c r="J358" i="7"/>
  <c r="B358" i="7"/>
  <c r="N358" i="7"/>
  <c r="G358" i="7"/>
  <c r="V358" i="7"/>
  <c r="C358" i="7"/>
  <c r="S358" i="7"/>
  <c r="W358" i="7"/>
  <c r="Q358" i="7"/>
  <c r="X358" i="7"/>
  <c r="M358" i="7"/>
  <c r="R357" i="7"/>
  <c r="T357" i="7"/>
  <c r="P357" i="7"/>
  <c r="H357" i="7"/>
  <c r="L357" i="7"/>
  <c r="E357" i="7"/>
  <c r="U357" i="7"/>
  <c r="O357" i="7"/>
  <c r="F357" i="7"/>
  <c r="I357" i="7"/>
  <c r="K357" i="7"/>
  <c r="D357" i="7"/>
  <c r="B357" i="7"/>
  <c r="N357" i="7"/>
  <c r="G357" i="7"/>
  <c r="V357" i="7"/>
  <c r="C357" i="7"/>
  <c r="S357" i="7"/>
  <c r="W357" i="7"/>
  <c r="Q357" i="7"/>
  <c r="X357" i="7"/>
  <c r="M357" i="7"/>
  <c r="A358" i="7"/>
  <c r="A355" i="7"/>
  <c r="A353" i="7"/>
  <c r="B355" i="7"/>
  <c r="C355" i="7"/>
  <c r="D355" i="7"/>
  <c r="E355" i="7"/>
  <c r="F355" i="7"/>
  <c r="P355" i="7"/>
  <c r="G355" i="7"/>
  <c r="H355" i="7"/>
  <c r="I355" i="7"/>
  <c r="J355" i="7"/>
  <c r="K355" i="7"/>
  <c r="L355" i="7"/>
  <c r="M355" i="7"/>
  <c r="N355" i="7"/>
  <c r="O355" i="7"/>
  <c r="Q355" i="7"/>
  <c r="S355" i="7"/>
  <c r="R355" i="7"/>
  <c r="T355" i="7"/>
  <c r="U355" i="7"/>
  <c r="V355" i="7"/>
  <c r="W355" i="7"/>
  <c r="X355" i="7"/>
  <c r="X353" i="7"/>
  <c r="W353" i="7"/>
  <c r="V353" i="7"/>
  <c r="U353" i="7"/>
  <c r="T353" i="7"/>
  <c r="S353" i="7"/>
  <c r="Q353" i="7"/>
  <c r="P353" i="7"/>
  <c r="O353" i="7"/>
  <c r="N353" i="7"/>
  <c r="M353" i="7"/>
  <c r="L353" i="7"/>
  <c r="K353" i="7"/>
  <c r="J353" i="7"/>
  <c r="I353" i="7"/>
  <c r="H353" i="7"/>
  <c r="G353" i="7"/>
  <c r="R353" i="7"/>
  <c r="F353" i="7"/>
  <c r="E353" i="7"/>
  <c r="D353" i="7"/>
  <c r="C353" i="7"/>
  <c r="B353" i="7"/>
  <c r="A351" i="7"/>
  <c r="B351" i="7"/>
  <c r="D351" i="7"/>
  <c r="C351" i="7"/>
  <c r="E351" i="7"/>
  <c r="F351" i="7"/>
  <c r="G351" i="7"/>
  <c r="H351" i="7"/>
  <c r="I351" i="7"/>
  <c r="J351" i="7"/>
  <c r="K351" i="7"/>
  <c r="L351" i="7"/>
  <c r="M351" i="7"/>
  <c r="N351" i="7"/>
  <c r="O351" i="7"/>
  <c r="P351" i="7"/>
  <c r="Q351" i="7"/>
  <c r="R351" i="7"/>
  <c r="T351" i="7"/>
  <c r="S351" i="7"/>
  <c r="U351" i="7"/>
  <c r="V351" i="7"/>
  <c r="W351" i="7"/>
  <c r="X351" i="7"/>
  <c r="A349" i="7"/>
  <c r="F349" i="7"/>
  <c r="B349" i="7"/>
  <c r="C349" i="7"/>
  <c r="D349" i="7"/>
  <c r="E349" i="7"/>
  <c r="H349" i="7"/>
  <c r="J349" i="7"/>
  <c r="I349" i="7"/>
  <c r="G349" i="7"/>
  <c r="S349" i="7"/>
  <c r="K349" i="7"/>
  <c r="L349" i="7"/>
  <c r="M349" i="7"/>
  <c r="N349" i="7"/>
  <c r="O349" i="7"/>
  <c r="P349" i="7"/>
  <c r="Q349" i="7"/>
  <c r="R349" i="7"/>
  <c r="T349" i="7"/>
  <c r="U349" i="7"/>
  <c r="V349" i="7"/>
  <c r="W349" i="7"/>
  <c r="X349" i="7"/>
  <c r="A347" i="7"/>
  <c r="W347" i="7"/>
  <c r="J347" i="7"/>
  <c r="K347" i="7"/>
  <c r="V347" i="7"/>
  <c r="X347" i="7"/>
  <c r="G347" i="7"/>
  <c r="R347" i="7"/>
  <c r="Q347" i="7"/>
  <c r="P347" i="7"/>
  <c r="O347" i="7"/>
  <c r="L347" i="7"/>
  <c r="I347" i="7"/>
  <c r="N347" i="7"/>
  <c r="H347" i="7"/>
  <c r="M347" i="7"/>
  <c r="F347" i="7"/>
  <c r="B347" i="7"/>
  <c r="S347" i="7"/>
  <c r="T347" i="7"/>
  <c r="D347" i="7"/>
  <c r="U347" i="7"/>
  <c r="C347" i="7"/>
  <c r="E347" i="7"/>
  <c r="A345" i="7"/>
  <c r="X345" i="7"/>
  <c r="W345" i="7"/>
  <c r="V345" i="7"/>
  <c r="U345" i="7"/>
  <c r="T345" i="7"/>
  <c r="S345" i="7"/>
  <c r="R345" i="7"/>
  <c r="Q345" i="7"/>
  <c r="P345" i="7"/>
  <c r="O345" i="7"/>
  <c r="N345" i="7"/>
  <c r="M345" i="7"/>
  <c r="L345" i="7"/>
  <c r="K345" i="7"/>
  <c r="J345" i="7"/>
  <c r="H345" i="7"/>
  <c r="I345" i="7"/>
  <c r="G345" i="7"/>
  <c r="F345" i="7"/>
  <c r="E345" i="7"/>
  <c r="D345" i="7"/>
  <c r="C345" i="7"/>
  <c r="B345" i="7"/>
  <c r="A343" i="7"/>
  <c r="X343" i="7"/>
  <c r="V343" i="7"/>
  <c r="W343" i="7"/>
  <c r="U343" i="7"/>
  <c r="T343" i="7"/>
  <c r="R343" i="7"/>
  <c r="Q343" i="7"/>
  <c r="P343" i="7"/>
  <c r="O343" i="7"/>
  <c r="N343" i="7"/>
  <c r="M343" i="7"/>
  <c r="L343" i="7"/>
  <c r="K343" i="7"/>
  <c r="J343" i="7"/>
  <c r="S343" i="7"/>
  <c r="I343" i="7"/>
  <c r="G343" i="7"/>
  <c r="H343" i="7"/>
  <c r="F343" i="7"/>
  <c r="E343" i="7"/>
  <c r="D343" i="7"/>
  <c r="C343" i="7"/>
  <c r="B343" i="7"/>
  <c r="A341" i="7"/>
  <c r="B341" i="7"/>
  <c r="C341" i="7"/>
  <c r="E341" i="7"/>
  <c r="D341" i="7"/>
  <c r="G341" i="7"/>
  <c r="I341" i="7"/>
  <c r="F341" i="7"/>
  <c r="H341" i="7"/>
  <c r="J341" i="7"/>
  <c r="V341" i="7"/>
  <c r="U341" i="7"/>
  <c r="K341" i="7"/>
  <c r="L341" i="7"/>
  <c r="M341" i="7"/>
  <c r="N341" i="7"/>
  <c r="O341" i="7"/>
  <c r="P341" i="7"/>
  <c r="Q341" i="7"/>
  <c r="R341" i="7"/>
  <c r="S341" i="7"/>
  <c r="T341" i="7"/>
  <c r="W341" i="7"/>
  <c r="X341" i="7"/>
  <c r="A339" i="7"/>
  <c r="B339" i="7"/>
  <c r="C339" i="7"/>
  <c r="G339" i="7"/>
  <c r="D339" i="7"/>
  <c r="E339" i="7"/>
  <c r="F339" i="7"/>
  <c r="H339" i="7"/>
  <c r="J339" i="7"/>
  <c r="M339" i="7"/>
  <c r="I339" i="7"/>
  <c r="N339" i="7"/>
  <c r="O339" i="7"/>
  <c r="P339" i="7"/>
  <c r="L339" i="7"/>
  <c r="Q339" i="7"/>
  <c r="W339" i="7"/>
  <c r="K339" i="7"/>
  <c r="V339" i="7"/>
  <c r="R339" i="7"/>
  <c r="S339" i="7"/>
  <c r="T339" i="7"/>
  <c r="U339" i="7"/>
  <c r="X339" i="7"/>
  <c r="T337" i="7"/>
  <c r="C337" i="7"/>
  <c r="A337" i="7"/>
  <c r="A335" i="7"/>
  <c r="B337" i="7"/>
  <c r="F337" i="7"/>
  <c r="E337" i="7"/>
  <c r="H337" i="7"/>
  <c r="K337" i="7"/>
  <c r="D337" i="7"/>
  <c r="J337" i="7"/>
  <c r="M337" i="7"/>
  <c r="L337" i="7"/>
  <c r="N337" i="7"/>
  <c r="P337" i="7"/>
  <c r="U337" i="7"/>
  <c r="V337" i="7"/>
  <c r="W337" i="7"/>
  <c r="G337" i="7"/>
  <c r="I337" i="7"/>
  <c r="S337" i="7"/>
  <c r="X337" i="7"/>
  <c r="O337" i="7"/>
  <c r="Q337" i="7"/>
  <c r="R337" i="7"/>
  <c r="B335" i="7"/>
  <c r="C335" i="7"/>
  <c r="D335" i="7"/>
  <c r="E335" i="7"/>
  <c r="F335" i="7"/>
  <c r="G335" i="7"/>
  <c r="H335" i="7"/>
  <c r="R335" i="7"/>
  <c r="I335" i="7"/>
  <c r="J335" i="7"/>
  <c r="K335" i="7"/>
  <c r="L335" i="7"/>
  <c r="M335" i="7"/>
  <c r="N335" i="7"/>
  <c r="O335" i="7"/>
  <c r="P335" i="7"/>
  <c r="Q335" i="7"/>
  <c r="S335" i="7"/>
  <c r="U335" i="7"/>
  <c r="T335" i="7"/>
  <c r="V335" i="7"/>
  <c r="W335" i="7"/>
  <c r="X335" i="7"/>
  <c r="A333" i="7"/>
  <c r="B333" i="7"/>
  <c r="C333" i="7"/>
  <c r="D333" i="7"/>
  <c r="E333" i="7"/>
  <c r="F333" i="7"/>
  <c r="G333" i="7"/>
  <c r="H333" i="7"/>
  <c r="I333" i="7"/>
  <c r="J333" i="7"/>
  <c r="K333" i="7"/>
  <c r="L333" i="7"/>
  <c r="M333" i="7"/>
  <c r="N333" i="7"/>
  <c r="O333" i="7"/>
  <c r="P333" i="7"/>
  <c r="Q333" i="7"/>
  <c r="R333" i="7"/>
  <c r="S333" i="7"/>
  <c r="T333" i="7"/>
  <c r="U333" i="7"/>
  <c r="V333" i="7"/>
  <c r="X333" i="7"/>
  <c r="W333" i="7"/>
  <c r="A331" i="7"/>
  <c r="B331" i="7"/>
  <c r="C331" i="7"/>
  <c r="E331" i="7"/>
  <c r="D331" i="7"/>
  <c r="I331" i="7"/>
  <c r="H331" i="7"/>
  <c r="F331" i="7"/>
  <c r="G331" i="7"/>
  <c r="S331" i="7"/>
  <c r="T331" i="7"/>
  <c r="J331" i="7"/>
  <c r="K331" i="7"/>
  <c r="L331" i="7"/>
  <c r="M331" i="7"/>
  <c r="N331" i="7"/>
  <c r="O331" i="7"/>
  <c r="P331" i="7"/>
  <c r="Q331" i="7"/>
  <c r="R331" i="7"/>
  <c r="V331" i="7"/>
  <c r="U331" i="7"/>
  <c r="W331" i="7"/>
  <c r="X331" i="7"/>
  <c r="A329" i="7"/>
  <c r="B329" i="7"/>
  <c r="C329" i="7"/>
  <c r="G329" i="7"/>
  <c r="D329" i="7"/>
  <c r="E329" i="7"/>
  <c r="F329" i="7"/>
  <c r="H329" i="7"/>
  <c r="J329" i="7"/>
  <c r="I329" i="7"/>
  <c r="L329" i="7"/>
  <c r="M329" i="7"/>
  <c r="N329" i="7"/>
  <c r="O329" i="7"/>
  <c r="K329" i="7"/>
  <c r="P329" i="7"/>
  <c r="Q329" i="7"/>
  <c r="R329" i="7"/>
  <c r="S329" i="7"/>
  <c r="T329" i="7"/>
  <c r="U329" i="7"/>
  <c r="V329" i="7"/>
  <c r="X329" i="7"/>
  <c r="W329" i="7"/>
  <c r="L327" i="7"/>
  <c r="X327" i="7"/>
  <c r="O327" i="7"/>
  <c r="P327" i="7"/>
  <c r="H327" i="7"/>
  <c r="M327" i="7"/>
  <c r="E327" i="7"/>
  <c r="Q327" i="7"/>
  <c r="F327" i="7"/>
  <c r="K327" i="7"/>
  <c r="J327" i="7"/>
  <c r="D327" i="7"/>
  <c r="I327" i="7"/>
  <c r="B327" i="7"/>
  <c r="N327" i="7"/>
  <c r="G327" i="7"/>
  <c r="R327" i="7"/>
  <c r="C327" i="7"/>
  <c r="W327" i="7"/>
  <c r="S327" i="7"/>
  <c r="U327" i="7"/>
  <c r="T327" i="7"/>
  <c r="V327" i="7"/>
  <c r="A327" i="7"/>
  <c r="A324" i="7"/>
  <c r="B324" i="7"/>
  <c r="C324" i="7"/>
  <c r="F324" i="7"/>
  <c r="D324" i="7"/>
  <c r="E324" i="7"/>
  <c r="G324" i="7"/>
  <c r="H324" i="7"/>
  <c r="I324" i="7"/>
  <c r="J324" i="7"/>
  <c r="K324" i="7"/>
  <c r="L324" i="7"/>
  <c r="M324" i="7"/>
  <c r="N324" i="7"/>
  <c r="O324" i="7"/>
  <c r="P324" i="7"/>
  <c r="Q324" i="7"/>
  <c r="R324" i="7"/>
  <c r="E322" i="7"/>
  <c r="A322" i="7"/>
  <c r="B322" i="7"/>
  <c r="H322" i="7"/>
  <c r="D322" i="7"/>
  <c r="C322" i="7"/>
  <c r="F322" i="7"/>
  <c r="J322" i="7"/>
  <c r="I322" i="7"/>
  <c r="G322" i="7"/>
  <c r="R322" i="7"/>
  <c r="K322" i="7"/>
  <c r="L322" i="7"/>
  <c r="M322" i="7"/>
  <c r="N322" i="7"/>
  <c r="O322" i="7"/>
  <c r="P322" i="7"/>
  <c r="Q322" i="7"/>
  <c r="A320" i="7"/>
  <c r="B320" i="7"/>
  <c r="C320" i="7"/>
  <c r="D320" i="7"/>
  <c r="E320" i="7"/>
  <c r="F320" i="7"/>
  <c r="G320" i="7"/>
  <c r="H320" i="7"/>
  <c r="I320" i="7"/>
  <c r="J320" i="7"/>
  <c r="K320" i="7"/>
  <c r="L320" i="7"/>
  <c r="M320" i="7"/>
  <c r="N320" i="7"/>
  <c r="O320" i="7"/>
  <c r="P320" i="7"/>
  <c r="Q320" i="7"/>
  <c r="R320" i="7"/>
  <c r="R318" i="7"/>
  <c r="Q318" i="7"/>
  <c r="P318" i="7"/>
  <c r="O318" i="7"/>
  <c r="N318" i="7"/>
  <c r="M318" i="7"/>
  <c r="L318" i="7"/>
  <c r="K318" i="7"/>
  <c r="J318" i="7"/>
  <c r="I318" i="7"/>
  <c r="H318" i="7"/>
  <c r="G318" i="7"/>
  <c r="F318" i="7"/>
  <c r="E318" i="7"/>
  <c r="D318" i="7"/>
  <c r="C318" i="7"/>
  <c r="B318" i="7"/>
  <c r="A318" i="7"/>
  <c r="A316" i="7"/>
  <c r="G316" i="7"/>
  <c r="E316" i="7"/>
  <c r="B316" i="7"/>
  <c r="F316" i="7"/>
  <c r="D316" i="7"/>
  <c r="I316" i="7"/>
  <c r="M316" i="7"/>
  <c r="N316" i="7"/>
  <c r="O316" i="7"/>
  <c r="P316" i="7"/>
  <c r="H316" i="7"/>
  <c r="Q316" i="7"/>
  <c r="L316" i="7"/>
  <c r="R316" i="7"/>
  <c r="J316" i="7"/>
  <c r="C316" i="7"/>
  <c r="K316" i="7"/>
  <c r="A314" i="7"/>
  <c r="W314" i="7"/>
  <c r="V314" i="7"/>
  <c r="S314" i="7"/>
  <c r="R314" i="7"/>
  <c r="Q314" i="7"/>
  <c r="P314" i="7"/>
  <c r="O314" i="7"/>
  <c r="N314" i="7"/>
  <c r="M314" i="7"/>
  <c r="L314" i="7"/>
  <c r="K314" i="7"/>
  <c r="J314" i="7"/>
  <c r="U314" i="7"/>
  <c r="T314" i="7"/>
  <c r="I314" i="7"/>
  <c r="H314" i="7"/>
  <c r="G314" i="7"/>
  <c r="F314" i="7"/>
  <c r="E314" i="7"/>
  <c r="D314" i="7"/>
  <c r="C314" i="7"/>
  <c r="B314" i="7"/>
  <c r="A312" i="7"/>
  <c r="B312" i="7"/>
  <c r="F312" i="7"/>
  <c r="C312" i="7"/>
  <c r="D312" i="7"/>
  <c r="E312" i="7"/>
  <c r="I312" i="7"/>
  <c r="G312" i="7"/>
  <c r="H312" i="7"/>
  <c r="J312" i="7"/>
  <c r="K312" i="7"/>
  <c r="V312" i="7"/>
  <c r="U312" i="7"/>
  <c r="L312" i="7"/>
  <c r="M312" i="7"/>
  <c r="N312" i="7"/>
  <c r="O312" i="7"/>
  <c r="P312" i="7"/>
  <c r="Q312" i="7"/>
  <c r="R312" i="7"/>
  <c r="S312" i="7"/>
  <c r="T312" i="7"/>
  <c r="W312" i="7"/>
  <c r="A310" i="7"/>
  <c r="B310" i="7"/>
  <c r="F310" i="7"/>
  <c r="D310" i="7"/>
  <c r="E310" i="7"/>
  <c r="C310" i="7"/>
  <c r="I310" i="7"/>
  <c r="H310" i="7"/>
  <c r="G310" i="7"/>
  <c r="N310" i="7"/>
  <c r="O310" i="7"/>
  <c r="P310" i="7"/>
  <c r="Q310" i="7"/>
  <c r="R310" i="7"/>
  <c r="S310" i="7"/>
  <c r="T310" i="7"/>
  <c r="U310" i="7"/>
  <c r="L310" i="7"/>
  <c r="V310" i="7"/>
  <c r="M310" i="7"/>
  <c r="J310" i="7"/>
  <c r="K310" i="7"/>
  <c r="W310" i="7"/>
  <c r="A308" i="7"/>
  <c r="B308" i="7"/>
  <c r="C308" i="7"/>
  <c r="D308" i="7"/>
  <c r="E308" i="7"/>
  <c r="F308" i="7"/>
  <c r="G308" i="7"/>
  <c r="H308" i="7"/>
  <c r="I308" i="7"/>
  <c r="J308" i="7"/>
  <c r="K308" i="7"/>
  <c r="L308" i="7"/>
  <c r="M308" i="7"/>
  <c r="N308" i="7"/>
  <c r="O308" i="7"/>
  <c r="P308" i="7"/>
  <c r="Q308" i="7"/>
  <c r="R308" i="7"/>
  <c r="S308" i="7"/>
  <c r="T308" i="7"/>
  <c r="U308" i="7"/>
  <c r="V308" i="7"/>
  <c r="W308" i="7"/>
  <c r="A306" i="7"/>
  <c r="B306" i="7"/>
  <c r="C306" i="7"/>
  <c r="D306" i="7"/>
  <c r="E306" i="7"/>
  <c r="F306" i="7"/>
  <c r="G306" i="7"/>
  <c r="H306" i="7"/>
  <c r="I306" i="7"/>
  <c r="J306" i="7"/>
  <c r="K306" i="7"/>
  <c r="L306" i="7"/>
  <c r="M306" i="7"/>
  <c r="N306" i="7"/>
  <c r="O306" i="7"/>
  <c r="P306" i="7"/>
  <c r="Q306" i="7"/>
  <c r="R306" i="7"/>
  <c r="S306" i="7"/>
  <c r="T306" i="7"/>
  <c r="U306" i="7"/>
  <c r="V306" i="7"/>
  <c r="W306" i="7"/>
  <c r="A304" i="7"/>
  <c r="B304" i="7"/>
  <c r="C304" i="7"/>
  <c r="D304" i="7"/>
  <c r="E304" i="7"/>
  <c r="F304" i="7"/>
  <c r="H304" i="7"/>
  <c r="G304" i="7"/>
  <c r="I304" i="7"/>
  <c r="J304" i="7"/>
  <c r="K304" i="7"/>
  <c r="L304" i="7"/>
  <c r="M304" i="7"/>
  <c r="N304" i="7"/>
  <c r="O304" i="7"/>
  <c r="P304" i="7"/>
  <c r="Q304" i="7"/>
  <c r="R304" i="7"/>
  <c r="S304" i="7"/>
  <c r="T304" i="7"/>
  <c r="U304" i="7"/>
  <c r="V304" i="7"/>
  <c r="W304" i="7"/>
  <c r="X304" i="7"/>
  <c r="A302" i="7"/>
  <c r="B302" i="7"/>
  <c r="F302" i="7"/>
  <c r="C302" i="7"/>
  <c r="D302" i="7"/>
  <c r="E302" i="7"/>
  <c r="G302" i="7"/>
  <c r="I302" i="7"/>
  <c r="H302" i="7"/>
  <c r="W302" i="7"/>
  <c r="U302" i="7"/>
  <c r="V302" i="7"/>
  <c r="T302" i="7"/>
  <c r="J302" i="7"/>
  <c r="K302" i="7"/>
  <c r="L302" i="7"/>
  <c r="M302" i="7"/>
  <c r="N302" i="7"/>
  <c r="O302" i="7"/>
  <c r="P302" i="7"/>
  <c r="Q302" i="7"/>
  <c r="R302" i="7"/>
  <c r="S302" i="7"/>
  <c r="X302" i="7"/>
  <c r="A300" i="7"/>
  <c r="L300" i="7"/>
  <c r="J300" i="7"/>
  <c r="W300" i="7"/>
  <c r="M300" i="7"/>
  <c r="I300" i="7"/>
  <c r="N300" i="7"/>
  <c r="G300" i="7"/>
  <c r="O300" i="7"/>
  <c r="P300" i="7"/>
  <c r="E300" i="7"/>
  <c r="Q300" i="7"/>
  <c r="B300" i="7"/>
  <c r="C300" i="7"/>
  <c r="K300" i="7"/>
  <c r="D300" i="7"/>
  <c r="R300" i="7"/>
  <c r="H300" i="7"/>
  <c r="S300" i="7"/>
  <c r="F300" i="7"/>
  <c r="X300" i="7"/>
  <c r="T300" i="7"/>
  <c r="U300" i="7"/>
  <c r="V300" i="7"/>
  <c r="A298" i="7"/>
  <c r="B298" i="7"/>
  <c r="C298" i="7"/>
  <c r="D298" i="7"/>
  <c r="E298" i="7"/>
  <c r="F298" i="7"/>
  <c r="G298" i="7"/>
  <c r="H298" i="7"/>
  <c r="I298" i="7"/>
  <c r="J298" i="7"/>
  <c r="K298" i="7"/>
  <c r="L298" i="7"/>
  <c r="M298" i="7"/>
  <c r="N298" i="7"/>
  <c r="O298" i="7"/>
  <c r="P298" i="7"/>
  <c r="Q298" i="7"/>
  <c r="R298" i="7"/>
  <c r="S298" i="7"/>
  <c r="T298" i="7"/>
  <c r="U298" i="7"/>
  <c r="V298" i="7"/>
  <c r="W298" i="7"/>
  <c r="X298" i="7"/>
  <c r="A296" i="7"/>
  <c r="C296" i="7"/>
  <c r="D296" i="7"/>
  <c r="E296" i="7"/>
  <c r="F296" i="7"/>
  <c r="G296" i="7"/>
  <c r="H296" i="7"/>
  <c r="I296" i="7"/>
  <c r="J296" i="7"/>
  <c r="K296" i="7"/>
  <c r="L296" i="7"/>
  <c r="M296" i="7"/>
  <c r="N296" i="7"/>
  <c r="O296" i="7"/>
  <c r="P296" i="7"/>
  <c r="Q296" i="7"/>
  <c r="R296" i="7"/>
  <c r="S296" i="7"/>
  <c r="T296" i="7"/>
  <c r="U296" i="7"/>
  <c r="V296" i="7"/>
  <c r="W296" i="7"/>
  <c r="X296" i="7"/>
  <c r="B296" i="7"/>
  <c r="A294" i="7"/>
  <c r="B294" i="7"/>
  <c r="C294" i="7"/>
  <c r="D294" i="7"/>
  <c r="E294" i="7"/>
  <c r="F294" i="7"/>
  <c r="O294" i="7"/>
  <c r="G294" i="7"/>
  <c r="H294" i="7"/>
  <c r="I294" i="7"/>
  <c r="J294" i="7"/>
  <c r="K294" i="7"/>
  <c r="L294" i="7"/>
  <c r="M294" i="7"/>
  <c r="N294" i="7"/>
  <c r="P294" i="7"/>
  <c r="Q294" i="7"/>
  <c r="R294" i="7"/>
  <c r="A292" i="7"/>
  <c r="E292" i="7"/>
  <c r="B292" i="7"/>
  <c r="D292" i="7"/>
  <c r="C292" i="7"/>
  <c r="F292" i="7"/>
  <c r="G292" i="7"/>
  <c r="P292" i="7"/>
  <c r="H292" i="7"/>
  <c r="I292" i="7"/>
  <c r="J292" i="7"/>
  <c r="K292" i="7"/>
  <c r="L292" i="7"/>
  <c r="M292" i="7"/>
  <c r="N292" i="7"/>
  <c r="O292" i="7"/>
  <c r="R292" i="7"/>
  <c r="Q292" i="7"/>
  <c r="A290" i="7"/>
  <c r="B290" i="7"/>
  <c r="C290" i="7"/>
  <c r="D290" i="7"/>
  <c r="E290" i="7"/>
  <c r="F290" i="7"/>
  <c r="G290" i="7"/>
  <c r="H290" i="7"/>
  <c r="I290" i="7"/>
  <c r="J290" i="7"/>
  <c r="K290" i="7"/>
  <c r="L290" i="7"/>
  <c r="M290" i="7"/>
  <c r="N290" i="7"/>
  <c r="O290" i="7"/>
  <c r="P290" i="7"/>
  <c r="Q290" i="7"/>
  <c r="R290" i="7"/>
  <c r="A288" i="7"/>
  <c r="B288" i="7"/>
  <c r="G288" i="7"/>
  <c r="C288" i="7"/>
  <c r="E288" i="7"/>
  <c r="D288" i="7"/>
  <c r="F288" i="7"/>
  <c r="J288" i="7"/>
  <c r="I288" i="7"/>
  <c r="K288" i="7"/>
  <c r="Q288" i="7"/>
  <c r="H288" i="7"/>
  <c r="L288" i="7"/>
  <c r="M288" i="7"/>
  <c r="N288" i="7"/>
  <c r="O288" i="7"/>
  <c r="P288" i="7"/>
  <c r="R288" i="7"/>
  <c r="R286" i="7"/>
  <c r="L286" i="7"/>
  <c r="J286" i="7"/>
  <c r="H286" i="7"/>
  <c r="F286" i="7"/>
  <c r="N286" i="7"/>
  <c r="O286" i="7"/>
  <c r="B286" i="7"/>
  <c r="C286" i="7"/>
  <c r="D286" i="7"/>
  <c r="I286" i="7"/>
  <c r="G286" i="7"/>
  <c r="P286" i="7"/>
  <c r="E286" i="7"/>
  <c r="K286" i="7"/>
  <c r="M286" i="7"/>
  <c r="Q286" i="7"/>
  <c r="A286" i="7"/>
  <c r="A284" i="7"/>
  <c r="B284" i="7"/>
  <c r="C284" i="7"/>
  <c r="D284" i="7"/>
  <c r="E284" i="7"/>
  <c r="F284" i="7"/>
  <c r="G284" i="7"/>
  <c r="H284" i="7"/>
  <c r="I284" i="7"/>
  <c r="J284" i="7"/>
  <c r="K284" i="7"/>
  <c r="L284" i="7"/>
  <c r="M284" i="7"/>
  <c r="N284" i="7"/>
  <c r="O284" i="7"/>
  <c r="P284" i="7"/>
  <c r="Q284" i="7"/>
  <c r="R284" i="7"/>
  <c r="S284" i="7"/>
  <c r="T284" i="7"/>
  <c r="U284" i="7"/>
  <c r="V284" i="7"/>
  <c r="W284" i="7"/>
  <c r="A282" i="7"/>
  <c r="B282" i="7"/>
  <c r="C282" i="7"/>
  <c r="D282" i="7"/>
  <c r="H282" i="7"/>
  <c r="E282" i="7"/>
  <c r="F282" i="7"/>
  <c r="I282" i="7"/>
  <c r="G282" i="7"/>
  <c r="S282" i="7"/>
  <c r="J282" i="7"/>
  <c r="K282" i="7"/>
  <c r="L282" i="7"/>
  <c r="M282" i="7"/>
  <c r="N282" i="7"/>
  <c r="O282" i="7"/>
  <c r="P282" i="7"/>
  <c r="Q282" i="7"/>
  <c r="R282" i="7"/>
  <c r="T282" i="7"/>
  <c r="U282" i="7"/>
  <c r="V282" i="7"/>
  <c r="W282" i="7"/>
  <c r="B280" i="7"/>
  <c r="E280" i="7"/>
  <c r="C280" i="7"/>
  <c r="D280" i="7"/>
  <c r="F280" i="7"/>
  <c r="G280" i="7"/>
  <c r="H280" i="7"/>
  <c r="I280" i="7"/>
  <c r="J280" i="7"/>
  <c r="K280" i="7"/>
  <c r="V280" i="7"/>
  <c r="U280" i="7"/>
  <c r="L280" i="7"/>
  <c r="M280" i="7"/>
  <c r="N280" i="7"/>
  <c r="O280" i="7"/>
  <c r="P280" i="7"/>
  <c r="Q280" i="7"/>
  <c r="R280" i="7"/>
  <c r="S280" i="7"/>
  <c r="T280" i="7"/>
  <c r="W280" i="7"/>
  <c r="A280" i="7"/>
  <c r="A278" i="7"/>
  <c r="C278" i="7"/>
  <c r="B278" i="7"/>
  <c r="D278" i="7"/>
  <c r="E278" i="7"/>
  <c r="J278" i="7"/>
  <c r="F278" i="7"/>
  <c r="G278" i="7"/>
  <c r="H278" i="7"/>
  <c r="K278" i="7"/>
  <c r="N278" i="7"/>
  <c r="I278" i="7"/>
  <c r="O278" i="7"/>
  <c r="P278" i="7"/>
  <c r="Q278" i="7"/>
  <c r="L278" i="7"/>
  <c r="W278" i="7"/>
  <c r="V278" i="7"/>
  <c r="M278" i="7"/>
  <c r="R278" i="7"/>
  <c r="S278" i="7"/>
  <c r="T278" i="7"/>
  <c r="U278" i="7"/>
  <c r="S276" i="7"/>
  <c r="O276" i="7"/>
  <c r="L276" i="7"/>
  <c r="M276" i="7"/>
  <c r="G276" i="7"/>
  <c r="T276" i="7"/>
  <c r="K276" i="7"/>
  <c r="H276" i="7"/>
  <c r="J276" i="7"/>
  <c r="C276" i="7"/>
  <c r="B276" i="7"/>
  <c r="F276" i="7"/>
  <c r="E276" i="7"/>
  <c r="N276" i="7"/>
  <c r="I276" i="7"/>
  <c r="U276" i="7"/>
  <c r="D276" i="7"/>
  <c r="Q276" i="7"/>
  <c r="V276" i="7"/>
  <c r="P276" i="7"/>
  <c r="W276" i="7"/>
  <c r="R276" i="7"/>
  <c r="A276" i="7"/>
  <c r="I268" i="7" l="1"/>
  <c r="M268" i="7"/>
  <c r="F268" i="7"/>
  <c r="N268" i="7"/>
  <c r="O268" i="7"/>
  <c r="G268" i="7"/>
  <c r="P268" i="7"/>
  <c r="B268" i="7"/>
  <c r="C268" i="7"/>
  <c r="J268" i="7"/>
  <c r="D268" i="7"/>
  <c r="Q268" i="7"/>
  <c r="H268" i="7"/>
  <c r="R268" i="7"/>
  <c r="E268" i="7"/>
  <c r="X268" i="7"/>
  <c r="S268" i="7"/>
  <c r="W268" i="7"/>
  <c r="T268" i="7"/>
  <c r="H270" i="7"/>
  <c r="K270" i="7"/>
  <c r="F270" i="7"/>
  <c r="L270" i="7"/>
  <c r="M270" i="7"/>
  <c r="G270" i="7"/>
  <c r="N270" i="7"/>
  <c r="B270" i="7"/>
  <c r="E270" i="7"/>
  <c r="S270" i="7"/>
  <c r="C270" i="7"/>
  <c r="O270" i="7"/>
  <c r="I270" i="7"/>
  <c r="P270" i="7"/>
  <c r="D270" i="7"/>
  <c r="X270" i="7"/>
  <c r="Q270" i="7"/>
  <c r="W270" i="7"/>
  <c r="R270" i="7"/>
  <c r="H272" i="7"/>
  <c r="K272" i="7"/>
  <c r="E272" i="7"/>
  <c r="L272" i="7"/>
  <c r="M272" i="7"/>
  <c r="F272" i="7"/>
  <c r="N272" i="7"/>
  <c r="B272" i="7"/>
  <c r="G272" i="7"/>
  <c r="T272" i="7"/>
  <c r="C272" i="7"/>
  <c r="O272" i="7"/>
  <c r="I272" i="7"/>
  <c r="P272" i="7"/>
  <c r="D272" i="7"/>
  <c r="X272" i="7"/>
  <c r="Q272" i="7"/>
  <c r="W272" i="7"/>
  <c r="R272" i="7"/>
  <c r="G274" i="7"/>
  <c r="J274" i="7"/>
  <c r="F274" i="7"/>
  <c r="K274" i="7"/>
  <c r="L274" i="7"/>
  <c r="E274" i="7"/>
  <c r="M274" i="7"/>
  <c r="B274" i="7"/>
  <c r="H274" i="7"/>
  <c r="T274" i="7"/>
  <c r="C274" i="7"/>
  <c r="N274" i="7"/>
  <c r="R274" i="7"/>
  <c r="O274" i="7"/>
  <c r="D274" i="7"/>
  <c r="X274" i="7"/>
  <c r="P274" i="7"/>
  <c r="W274" i="7"/>
  <c r="Q274" i="7"/>
  <c r="J270" i="7"/>
  <c r="J272" i="7"/>
  <c r="I274" i="7"/>
  <c r="L268" i="7"/>
  <c r="T270" i="7"/>
  <c r="U272" i="7"/>
  <c r="U274" i="7"/>
  <c r="K268" i="7"/>
  <c r="V270" i="7"/>
  <c r="V272" i="7"/>
  <c r="V274" i="7"/>
  <c r="V268" i="7"/>
  <c r="U270" i="7"/>
  <c r="S272" i="7"/>
  <c r="S274" i="7"/>
  <c r="U268" i="7"/>
  <c r="A270" i="7"/>
  <c r="A272" i="7"/>
  <c r="A274" i="7"/>
  <c r="A268" i="7"/>
  <c r="B265" i="7" l="1"/>
  <c r="C265" i="7"/>
  <c r="D265" i="7"/>
  <c r="E265" i="7"/>
  <c r="F265" i="7"/>
  <c r="B266" i="7"/>
  <c r="C266" i="7"/>
  <c r="D266" i="7"/>
  <c r="E266" i="7"/>
  <c r="F266" i="7"/>
  <c r="F264" i="7"/>
  <c r="E264" i="7"/>
  <c r="D264" i="7"/>
  <c r="C264" i="7"/>
  <c r="B264" i="7"/>
  <c r="F263" i="7"/>
  <c r="E263" i="7"/>
  <c r="D263" i="7"/>
  <c r="C263" i="7"/>
  <c r="B263" i="7"/>
  <c r="A265" i="7"/>
  <c r="A266" i="7"/>
  <c r="A264" i="7"/>
  <c r="B261" i="7"/>
  <c r="C261" i="7"/>
  <c r="D261" i="7"/>
  <c r="E261" i="7"/>
  <c r="F261" i="7"/>
  <c r="G261" i="7"/>
  <c r="H261" i="7"/>
  <c r="I261" i="7"/>
  <c r="J261" i="7"/>
  <c r="K261" i="7"/>
  <c r="L261" i="7"/>
  <c r="M261" i="7"/>
  <c r="N261" i="7"/>
  <c r="B262" i="7"/>
  <c r="C262" i="7"/>
  <c r="D262" i="7"/>
  <c r="E262" i="7"/>
  <c r="F262" i="7"/>
  <c r="G262" i="7"/>
  <c r="H262" i="7"/>
  <c r="I262" i="7"/>
  <c r="J262" i="7"/>
  <c r="K262" i="7"/>
  <c r="L262" i="7"/>
  <c r="M262" i="7"/>
  <c r="N262" i="7"/>
  <c r="A261" i="7"/>
  <c r="A262" i="7"/>
  <c r="A260" i="7"/>
  <c r="N260" i="7"/>
  <c r="M260" i="7"/>
  <c r="L260" i="7"/>
  <c r="K260" i="7"/>
  <c r="J260" i="7"/>
  <c r="I260" i="7"/>
  <c r="H260" i="7"/>
  <c r="G260" i="7"/>
  <c r="F260" i="7"/>
  <c r="E260" i="7"/>
  <c r="D260" i="7"/>
  <c r="C260" i="7"/>
  <c r="B260" i="7"/>
  <c r="H257" i="7"/>
  <c r="H258" i="7"/>
  <c r="H256" i="7"/>
  <c r="G257" i="7"/>
  <c r="G258" i="7"/>
  <c r="G256" i="7"/>
  <c r="F257" i="7"/>
  <c r="F258" i="7"/>
  <c r="F256" i="7"/>
  <c r="E258" i="7"/>
  <c r="E257" i="7"/>
  <c r="E256" i="7"/>
  <c r="D257" i="7"/>
  <c r="D258" i="7"/>
  <c r="D256" i="7"/>
  <c r="C257" i="7"/>
  <c r="C258" i="7"/>
  <c r="C256" i="7"/>
  <c r="B257" i="7"/>
  <c r="B258" i="7"/>
  <c r="B256" i="7"/>
  <c r="A256" i="7"/>
  <c r="A257" i="7"/>
  <c r="A258" i="7"/>
  <c r="C252" i="7"/>
  <c r="D252" i="7"/>
  <c r="E252" i="7"/>
  <c r="F252" i="7"/>
  <c r="G252" i="7"/>
  <c r="H252" i="7"/>
  <c r="I252" i="7"/>
  <c r="J252" i="7"/>
  <c r="K252" i="7"/>
  <c r="L252" i="7"/>
  <c r="M252" i="7"/>
  <c r="N252" i="7"/>
  <c r="C253" i="7"/>
  <c r="D253" i="7"/>
  <c r="E253" i="7"/>
  <c r="F253" i="7"/>
  <c r="G253" i="7"/>
  <c r="H253" i="7"/>
  <c r="I253" i="7"/>
  <c r="J253" i="7"/>
  <c r="K253" i="7"/>
  <c r="L253" i="7"/>
  <c r="M253" i="7"/>
  <c r="N253" i="7"/>
  <c r="C254" i="7"/>
  <c r="D254" i="7"/>
  <c r="E254" i="7"/>
  <c r="F254" i="7"/>
  <c r="G254" i="7"/>
  <c r="H254" i="7"/>
  <c r="I254" i="7"/>
  <c r="J254" i="7"/>
  <c r="K254" i="7"/>
  <c r="L254" i="7"/>
  <c r="M254" i="7"/>
  <c r="N254" i="7"/>
  <c r="B252" i="7"/>
  <c r="B253" i="7"/>
  <c r="B254" i="7"/>
  <c r="A252" i="7"/>
  <c r="A253" i="7"/>
  <c r="A254" i="7"/>
  <c r="A249" i="7"/>
  <c r="B249" i="7"/>
  <c r="C249" i="7"/>
  <c r="D249" i="7"/>
  <c r="E249" i="7"/>
  <c r="F249" i="7"/>
  <c r="G249" i="7"/>
  <c r="H249" i="7"/>
  <c r="I249" i="7"/>
  <c r="J249" i="7"/>
  <c r="K249" i="7"/>
  <c r="L249" i="7"/>
  <c r="M249" i="7"/>
  <c r="N249" i="7"/>
  <c r="O249" i="7"/>
  <c r="A250" i="7"/>
  <c r="B250" i="7"/>
  <c r="C250" i="7"/>
  <c r="D250" i="7"/>
  <c r="E250" i="7"/>
  <c r="F250" i="7"/>
  <c r="G250" i="7"/>
  <c r="H250" i="7"/>
  <c r="I250" i="7"/>
  <c r="J250" i="7"/>
  <c r="K250" i="7"/>
  <c r="L250" i="7"/>
  <c r="M250" i="7"/>
  <c r="N250" i="7"/>
  <c r="O250" i="7"/>
  <c r="A248" i="7"/>
  <c r="C184" i="2" l="1"/>
  <c r="D184" i="2"/>
  <c r="E184" i="2"/>
  <c r="F184" i="2"/>
  <c r="G184" i="2"/>
  <c r="H184" i="2"/>
  <c r="I184" i="2"/>
  <c r="J184" i="2"/>
  <c r="K184" i="2"/>
  <c r="L184" i="2"/>
  <c r="M184" i="2"/>
  <c r="N184" i="2"/>
  <c r="B184" i="2"/>
  <c r="F182" i="2"/>
  <c r="G182" i="2"/>
  <c r="H182" i="2"/>
  <c r="I182" i="2"/>
  <c r="J182" i="2"/>
  <c r="K182" i="2"/>
  <c r="L182" i="2"/>
  <c r="M182" i="2"/>
  <c r="N182" i="2"/>
  <c r="O182" i="2"/>
  <c r="C178" i="2"/>
  <c r="D178" i="2"/>
  <c r="E178" i="2"/>
  <c r="F178" i="2"/>
  <c r="G178" i="2"/>
  <c r="H178" i="2"/>
  <c r="I178" i="2"/>
  <c r="J178" i="2"/>
  <c r="K178" i="2"/>
  <c r="L178" i="2"/>
  <c r="M178" i="2"/>
  <c r="N178" i="2"/>
  <c r="B178" i="2"/>
  <c r="C176" i="2"/>
  <c r="D176" i="2"/>
  <c r="E176" i="2"/>
  <c r="F176" i="2"/>
  <c r="G176" i="2"/>
  <c r="H176" i="2"/>
  <c r="I176" i="2"/>
  <c r="J176" i="2"/>
  <c r="K176" i="2"/>
  <c r="L176" i="2"/>
  <c r="M176" i="2"/>
  <c r="N176" i="2"/>
  <c r="O176" i="2"/>
  <c r="B176" i="2"/>
  <c r="C174" i="2"/>
  <c r="D174" i="2"/>
  <c r="E174" i="2"/>
  <c r="F174" i="2"/>
  <c r="G174" i="2"/>
  <c r="H174" i="2"/>
  <c r="I174" i="2"/>
  <c r="J174" i="2"/>
  <c r="K174" i="2"/>
  <c r="L174" i="2"/>
  <c r="M174" i="2"/>
  <c r="B174" i="2"/>
  <c r="B172" i="2"/>
  <c r="C172" i="2"/>
  <c r="D172" i="2"/>
  <c r="E172" i="2"/>
  <c r="F172" i="2"/>
  <c r="G172" i="2"/>
  <c r="H172" i="2"/>
  <c r="I172" i="2"/>
  <c r="J172" i="2"/>
  <c r="K172" i="2"/>
  <c r="L172" i="2"/>
  <c r="M172" i="2"/>
  <c r="N172" i="2"/>
  <c r="O172" i="2"/>
  <c r="B170" i="2" l="1"/>
  <c r="C170" i="2"/>
  <c r="D170" i="2"/>
  <c r="E170" i="2"/>
  <c r="F170" i="2"/>
  <c r="G170" i="2"/>
  <c r="H170" i="2"/>
  <c r="I170" i="2"/>
  <c r="J170" i="2"/>
  <c r="K170" i="2"/>
  <c r="L170" i="2"/>
  <c r="M170" i="2"/>
  <c r="N170" i="2"/>
  <c r="O170" i="2"/>
  <c r="C168" i="2"/>
  <c r="D168" i="2"/>
  <c r="E168" i="2"/>
  <c r="F168" i="2"/>
  <c r="G168" i="2"/>
  <c r="H168" i="2"/>
  <c r="I168" i="2"/>
  <c r="J168" i="2"/>
  <c r="K168" i="2"/>
  <c r="L168" i="2"/>
  <c r="M168" i="2"/>
  <c r="N168" i="2"/>
  <c r="O168" i="2"/>
  <c r="B168" i="2"/>
  <c r="C166" i="2"/>
  <c r="D166" i="2"/>
  <c r="E166" i="2"/>
  <c r="F166" i="2"/>
  <c r="G166" i="2"/>
  <c r="H166" i="2"/>
  <c r="I166" i="2"/>
  <c r="J166" i="2"/>
  <c r="K166" i="2"/>
  <c r="L166" i="2"/>
  <c r="M166" i="2"/>
  <c r="N166" i="2"/>
  <c r="O166" i="2"/>
  <c r="C164" i="2"/>
  <c r="D164" i="2"/>
  <c r="E164" i="2"/>
  <c r="F164" i="2"/>
  <c r="G164" i="2"/>
  <c r="H164" i="2"/>
  <c r="I164" i="2"/>
  <c r="J164" i="2"/>
  <c r="K164" i="2"/>
  <c r="L164" i="2"/>
  <c r="M164" i="2"/>
  <c r="N164" i="2"/>
  <c r="O164" i="2"/>
  <c r="C162" i="2"/>
  <c r="D162" i="2"/>
  <c r="E162" i="2"/>
  <c r="F162" i="2"/>
  <c r="G162" i="2"/>
  <c r="H162" i="2"/>
  <c r="I162" i="2"/>
  <c r="J162" i="2"/>
  <c r="K162" i="2"/>
  <c r="L162" i="2"/>
  <c r="M162" i="2"/>
  <c r="N162" i="2"/>
  <c r="O162" i="2"/>
  <c r="L160" i="2" l="1"/>
  <c r="M160" i="2"/>
  <c r="N160" i="2"/>
  <c r="O160" i="2"/>
  <c r="K160" i="2"/>
  <c r="C160" i="2"/>
  <c r="D160" i="2"/>
  <c r="E160" i="2"/>
  <c r="F160" i="2"/>
  <c r="G160" i="2"/>
  <c r="H160" i="2"/>
  <c r="I160" i="2"/>
  <c r="J160" i="2"/>
  <c r="B160" i="2"/>
  <c r="Y130" i="7" l="1"/>
  <c r="T130" i="7"/>
  <c r="P130" i="7"/>
  <c r="K130" i="7"/>
  <c r="G130" i="7"/>
  <c r="B130" i="7"/>
  <c r="Y125" i="7"/>
  <c r="T125" i="7"/>
  <c r="P125" i="7"/>
  <c r="O248" i="7"/>
  <c r="N248" i="7"/>
  <c r="M248" i="7"/>
  <c r="L248" i="7"/>
  <c r="K248" i="7"/>
  <c r="J248" i="7"/>
  <c r="I248" i="7"/>
  <c r="H248" i="7"/>
  <c r="G248" i="7"/>
  <c r="F248" i="7"/>
  <c r="E248" i="7"/>
  <c r="D248" i="7"/>
  <c r="C248" i="7"/>
  <c r="B248" i="7"/>
  <c r="G52" i="10" l="1"/>
  <c r="B52" i="10"/>
  <c r="P47" i="10"/>
  <c r="K47" i="10"/>
  <c r="G47" i="10"/>
  <c r="B47" i="10"/>
  <c r="P41" i="10"/>
  <c r="K41" i="10"/>
  <c r="G41" i="10"/>
  <c r="B41" i="10"/>
  <c r="P34" i="10"/>
  <c r="K34" i="10"/>
  <c r="G34" i="10"/>
  <c r="B34" i="10"/>
  <c r="P28" i="10"/>
  <c r="K28" i="10"/>
  <c r="G28" i="10"/>
  <c r="B28" i="10"/>
  <c r="B33" i="9" l="1"/>
  <c r="T33" i="9"/>
  <c r="G26" i="9"/>
  <c r="B26" i="9"/>
  <c r="T26" i="9"/>
  <c r="P21" i="9"/>
  <c r="L21" i="9"/>
  <c r="G21" i="9"/>
  <c r="B21" i="9"/>
  <c r="T21" i="9"/>
  <c r="T240" i="7"/>
  <c r="P240" i="7"/>
  <c r="K240" i="7"/>
  <c r="G240" i="7"/>
  <c r="B240" i="7"/>
  <c r="T235" i="7"/>
  <c r="P235" i="7"/>
  <c r="K235" i="7"/>
  <c r="G235" i="7"/>
  <c r="B235" i="7"/>
  <c r="T230" i="7"/>
  <c r="P230" i="7"/>
  <c r="K230" i="7"/>
  <c r="G230" i="7"/>
  <c r="B230" i="7"/>
  <c r="A229" i="7"/>
  <c r="T223" i="7"/>
  <c r="P223" i="7"/>
  <c r="K223" i="7"/>
  <c r="G223" i="7"/>
  <c r="B223" i="7"/>
  <c r="T218" i="7"/>
  <c r="P218" i="7"/>
  <c r="K218" i="7"/>
  <c r="G218" i="7"/>
  <c r="B218" i="7"/>
  <c r="T213" i="7"/>
  <c r="P213" i="7"/>
  <c r="K213" i="7"/>
  <c r="G213" i="7"/>
  <c r="B213" i="7"/>
  <c r="A212" i="7"/>
  <c r="T206" i="7"/>
  <c r="P206" i="7"/>
  <c r="K206" i="7"/>
  <c r="G206" i="7"/>
  <c r="B206" i="7"/>
  <c r="T201" i="7"/>
  <c r="P201" i="7"/>
  <c r="K201" i="7"/>
  <c r="G201" i="7"/>
  <c r="B201" i="7"/>
  <c r="T196" i="7"/>
  <c r="P196" i="7"/>
  <c r="K196" i="7"/>
  <c r="G196" i="7"/>
  <c r="B196" i="7"/>
  <c r="A195" i="7"/>
  <c r="T189" i="7"/>
  <c r="P189" i="7"/>
  <c r="K189" i="7"/>
  <c r="G189" i="7"/>
  <c r="B189" i="7"/>
  <c r="T184" i="7"/>
  <c r="P184" i="7"/>
  <c r="K184" i="7"/>
  <c r="G184" i="7"/>
  <c r="B184" i="7"/>
  <c r="T179" i="7"/>
  <c r="P179" i="7"/>
  <c r="K179" i="7"/>
  <c r="G179" i="7"/>
  <c r="B179" i="7"/>
  <c r="A178" i="7"/>
  <c r="T172" i="7"/>
  <c r="P172" i="7"/>
  <c r="K172" i="7"/>
  <c r="G172" i="7"/>
  <c r="B172" i="7"/>
  <c r="T167" i="7"/>
  <c r="P167" i="7"/>
  <c r="K167" i="7"/>
  <c r="G167" i="7"/>
  <c r="B167" i="7"/>
  <c r="T162" i="7"/>
  <c r="P162" i="7"/>
  <c r="K162" i="7"/>
  <c r="G162" i="7"/>
  <c r="B162" i="7"/>
  <c r="A161" i="7"/>
  <c r="T155" i="7"/>
  <c r="P155" i="7"/>
  <c r="K155" i="7"/>
  <c r="G155" i="7"/>
  <c r="B155" i="7"/>
  <c r="T150" i="7"/>
  <c r="P150" i="7"/>
  <c r="K150" i="7"/>
  <c r="A144" i="7"/>
  <c r="B150" i="7"/>
  <c r="G150" i="7"/>
  <c r="P145" i="7"/>
  <c r="G145" i="7"/>
  <c r="T145" i="7"/>
  <c r="K145" i="7"/>
  <c r="B145" i="7"/>
  <c r="K137" i="7" l="1"/>
  <c r="G137" i="7"/>
  <c r="B137" i="7"/>
  <c r="K125" i="7"/>
  <c r="G125" i="7"/>
  <c r="B125" i="7"/>
  <c r="K132" i="2" l="1"/>
  <c r="G132" i="2"/>
  <c r="B132" i="2"/>
  <c r="P126" i="2"/>
  <c r="K126" i="2"/>
  <c r="G126" i="2"/>
  <c r="B126" i="2"/>
  <c r="P119" i="2" l="1"/>
  <c r="K119" i="2"/>
  <c r="A176" i="2" s="1"/>
  <c r="G119" i="2"/>
  <c r="A174" i="2" s="1"/>
  <c r="B119" i="2"/>
  <c r="P114" i="2"/>
  <c r="K114" i="2"/>
  <c r="G114" i="2"/>
  <c r="B114" i="2"/>
  <c r="P108" i="2"/>
  <c r="K108" i="2"/>
  <c r="G108" i="2"/>
  <c r="B108" i="2"/>
  <c r="P102" i="2"/>
  <c r="K102" i="2"/>
  <c r="G102" i="2"/>
  <c r="B102" i="2"/>
  <c r="P97" i="2"/>
  <c r="K97" i="2"/>
  <c r="G97" i="2"/>
  <c r="B97" i="2"/>
  <c r="P91" i="2"/>
  <c r="K91" i="2"/>
  <c r="G91" i="2"/>
  <c r="B91" i="2"/>
  <c r="K84" i="2"/>
  <c r="G84" i="2"/>
  <c r="B84" i="2"/>
  <c r="P78" i="2"/>
  <c r="K78" i="2"/>
  <c r="G78" i="2"/>
  <c r="B78" i="2"/>
  <c r="B71" i="2"/>
  <c r="P66" i="2"/>
  <c r="K66" i="2"/>
  <c r="G66" i="2"/>
  <c r="B66" i="2"/>
  <c r="P60" i="2"/>
  <c r="K60" i="2" l="1"/>
  <c r="G60" i="2"/>
  <c r="B60" i="2" l="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Altamirano Montoya, Alvaro Jose</author>
    <author>Laura Karina Gutiérrez Matamoros</author>
    <author>Laura Karina Gutiérrez M</author>
    <author>Cabrita Felix, Carolina Cristina</author>
  </authors>
  <commentList>
    <comment ref="A5" authorId="0" shapeId="0" xr:uid="{93E21D3A-B3FE-4F39-9B27-3D80DDA7488C}">
      <text>
        <r>
          <rPr>
            <sz val="9"/>
            <color indexed="81"/>
            <rFont val="Tahoma"/>
            <family val="2"/>
          </rPr>
          <t xml:space="preserve">Forecast between 2015 and 2020 for all countries
</t>
        </r>
      </text>
    </comment>
    <comment ref="K5" authorId="1" shapeId="0" xr:uid="{2063B79D-F62B-4C23-9D02-53AB7303B459}">
      <text>
        <r>
          <rPr>
            <sz val="9"/>
            <color indexed="81"/>
            <rFont val="Tahoma"/>
            <family val="2"/>
          </rPr>
          <t xml:space="preserve">Source: World Population Prospects: The 2017 Revision. https://esa.un.org/unpd/wpp/Download/Standard/Fertility/ </t>
        </r>
      </text>
    </comment>
    <comment ref="Q5" authorId="2" shapeId="0" xr:uid="{61CC458F-E2C5-4C80-A4D3-895E3E876460}">
      <text>
        <r>
          <rPr>
            <b/>
            <sz val="9"/>
            <color indexed="81"/>
            <rFont val="Tahoma"/>
            <family val="2"/>
          </rPr>
          <t>Source:</t>
        </r>
        <r>
          <rPr>
            <sz val="9"/>
            <color indexed="81"/>
            <rFont val="Tahoma"/>
            <family val="2"/>
          </rPr>
          <t xml:space="preserve">
https://www.cepal.org/es/temas/proyecciones-demograficas/estimaciones-proyecciones-poblacion-total-urbana-rural-economicamente-activa</t>
        </r>
      </text>
    </comment>
    <comment ref="R5" authorId="2" shapeId="0" xr:uid="{F4E5E9BF-A498-4C70-9330-EDB4FC3E34E5}">
      <text>
        <r>
          <rPr>
            <b/>
            <sz val="9"/>
            <color indexed="81"/>
            <rFont val="Tahoma"/>
            <family val="2"/>
          </rPr>
          <t>Source:</t>
        </r>
        <r>
          <rPr>
            <sz val="9"/>
            <color indexed="81"/>
            <rFont val="Tahoma"/>
            <family val="2"/>
          </rPr>
          <t xml:space="preserve">
https://www.cepal.org/sites/default/files/def_ind.pdf</t>
        </r>
      </text>
    </comment>
    <comment ref="A6" authorId="0" shapeId="0" xr:uid="{804981DE-39A1-43BA-9B16-9045CA3141E0}">
      <text>
        <r>
          <rPr>
            <sz val="9"/>
            <color indexed="81"/>
            <rFont val="Tahoma"/>
            <family val="2"/>
          </rPr>
          <t>Forecast between 2015 and 2020 for all countries. Except of Jamaica that info belongs to 2010-2015.</t>
        </r>
      </text>
    </comment>
    <comment ref="K6" authorId="1" shapeId="0" xr:uid="{A95D6625-E9ED-4749-8363-FFAB42B98A00}">
      <text>
        <r>
          <rPr>
            <sz val="9"/>
            <color indexed="81"/>
            <rFont val="Tahoma"/>
            <family val="2"/>
          </rPr>
          <t>Source: World Population Prospects: The 2017 Revision. https://esa.un.org/unpd/wpp/Download/Standard/Mortality/</t>
        </r>
      </text>
    </comment>
    <comment ref="Q6" authorId="2" shapeId="0" xr:uid="{49292E1F-6E7E-4746-9BEF-A9D0275DB8D0}">
      <text>
        <r>
          <rPr>
            <b/>
            <sz val="9"/>
            <color indexed="81"/>
            <rFont val="Tahoma"/>
            <family val="2"/>
          </rPr>
          <t>Source:</t>
        </r>
        <r>
          <rPr>
            <sz val="9"/>
            <color indexed="81"/>
            <rFont val="Tahoma"/>
            <family val="2"/>
          </rPr>
          <t xml:space="preserve">
https://www.cepal.org/es/temas/proyecciones-demograficas/estimaciones-proyecciones-poblacion-total-urbana-rural-economicamente-activa</t>
        </r>
      </text>
    </comment>
    <comment ref="A7" authorId="0" shapeId="0" xr:uid="{EDC5FF14-889D-4E40-95A6-2ECE71DF2A3D}">
      <text>
        <r>
          <rPr>
            <sz val="9"/>
            <color indexed="81"/>
            <rFont val="Tahoma"/>
            <family val="2"/>
          </rPr>
          <t>Forecast between 2015 and 2020 for all countries. Except of Jamaica that info belongs to 2010-2015.</t>
        </r>
      </text>
    </comment>
    <comment ref="K7" authorId="1" shapeId="0" xr:uid="{D7C0A02B-A4A1-4D5A-A8B0-AC73C7321221}">
      <text>
        <r>
          <rPr>
            <sz val="9"/>
            <color indexed="81"/>
            <rFont val="Tahoma"/>
            <family val="2"/>
          </rPr>
          <t>Source: World Population Prospects: The 2017 Revision. https://esa.un.org/unpd/wpp/Download/Standard/Mortality/</t>
        </r>
      </text>
    </comment>
    <comment ref="Q7" authorId="2" shapeId="0" xr:uid="{404AB982-7D8A-4706-B89D-3F6745401A55}">
      <text>
        <r>
          <rPr>
            <b/>
            <sz val="9"/>
            <color indexed="81"/>
            <rFont val="Tahoma"/>
            <family val="2"/>
          </rPr>
          <t>Source:</t>
        </r>
        <r>
          <rPr>
            <sz val="9"/>
            <color indexed="81"/>
            <rFont val="Tahoma"/>
            <family val="2"/>
          </rPr>
          <t xml:space="preserve">
https://www.cepal.org/es/temas/proyecciones-demograficas/estimaciones-proyecciones-poblacion-total-urbana-rural-economicamente-activa</t>
        </r>
      </text>
    </comment>
    <comment ref="A8" authorId="0" shapeId="0" xr:uid="{FB155B85-9081-4448-BFDB-21330B474363}">
      <text>
        <r>
          <rPr>
            <sz val="9"/>
            <color indexed="81"/>
            <rFont val="Tahoma"/>
            <family val="2"/>
          </rPr>
          <t>Data for 2010-2015 for all countries.</t>
        </r>
      </text>
    </comment>
    <comment ref="Q8" authorId="2" shapeId="0" xr:uid="{05FAB19A-7D14-41FA-9D47-429F51D97309}">
      <text>
        <r>
          <rPr>
            <b/>
            <sz val="9"/>
            <color indexed="81"/>
            <rFont val="Tahoma"/>
            <family val="2"/>
          </rPr>
          <t>Source:</t>
        </r>
        <r>
          <rPr>
            <sz val="9"/>
            <color indexed="81"/>
            <rFont val="Tahoma"/>
            <family val="2"/>
          </rPr>
          <t xml:space="preserve">
https://esa.un.org/unpd/wpp/Download/Standard/Mortality/</t>
        </r>
      </text>
    </comment>
    <comment ref="A9" authorId="0" shapeId="0" xr:uid="{51A91DE8-B6F8-495E-8197-6F26D5F64A81}">
      <text>
        <r>
          <rPr>
            <sz val="9"/>
            <color indexed="81"/>
            <rFont val="Tahoma"/>
            <family val="2"/>
          </rPr>
          <t>Data for 2010-2015 for all countries.</t>
        </r>
      </text>
    </comment>
    <comment ref="Q9" authorId="2" shapeId="0" xr:uid="{B7387F89-6895-4C07-8935-773DE28E5C61}">
      <text>
        <r>
          <rPr>
            <b/>
            <sz val="9"/>
            <color indexed="81"/>
            <rFont val="Tahoma"/>
            <family val="2"/>
          </rPr>
          <t>Source:</t>
        </r>
        <r>
          <rPr>
            <sz val="9"/>
            <color indexed="81"/>
            <rFont val="Tahoma"/>
            <family val="2"/>
          </rPr>
          <t xml:space="preserve">
https://esa.un.org/unpd/wpp/Download/Standard/Mortality/</t>
        </r>
      </text>
    </comment>
    <comment ref="A10" authorId="0" shapeId="0" xr:uid="{772B310B-D187-4FD9-BDD8-5208A27CABFA}">
      <text>
        <r>
          <rPr>
            <sz val="9"/>
            <color indexed="81"/>
            <rFont val="Tahoma"/>
            <family val="2"/>
          </rPr>
          <t>Data for 2010-2015 for all countries.</t>
        </r>
      </text>
    </comment>
    <comment ref="Q10" authorId="2" shapeId="0" xr:uid="{7E77C826-C41F-4214-81BA-A1E67EC2B7BD}">
      <text>
        <r>
          <rPr>
            <b/>
            <sz val="9"/>
            <color indexed="81"/>
            <rFont val="Tahoma"/>
            <family val="2"/>
          </rPr>
          <t>Source:</t>
        </r>
        <r>
          <rPr>
            <sz val="9"/>
            <color indexed="81"/>
            <rFont val="Tahoma"/>
            <family val="2"/>
          </rPr>
          <t xml:space="preserve">
https://esa.un.org/unpd/wpp/Download/Standard/Mortality/</t>
        </r>
      </text>
    </comment>
    <comment ref="A11" authorId="0" shapeId="0" xr:uid="{8FA1CF93-11AE-40B7-BA63-7FBFCE833A63}">
      <text>
        <r>
          <rPr>
            <sz val="9"/>
            <color indexed="81"/>
            <rFont val="Tahoma"/>
            <family val="2"/>
          </rPr>
          <t>Data for 2010-2015 for all countries.</t>
        </r>
      </text>
    </comment>
    <comment ref="Q11" authorId="2" shapeId="0" xr:uid="{F847938D-370A-4AFD-9CC0-52881C6233CB}">
      <text>
        <r>
          <rPr>
            <b/>
            <sz val="9"/>
            <color indexed="81"/>
            <rFont val="Tahoma"/>
            <family val="2"/>
          </rPr>
          <t>Source:</t>
        </r>
        <r>
          <rPr>
            <sz val="9"/>
            <color indexed="81"/>
            <rFont val="Tahoma"/>
            <family val="2"/>
          </rPr>
          <t xml:space="preserve">
https://esa.un.org/unpd/wpp/Download/Standard/Mortality/</t>
        </r>
      </text>
    </comment>
    <comment ref="A12" authorId="0" shapeId="0" xr:uid="{2C1865F2-B8C2-40EA-B3BD-E2B0F4B36440}">
      <text>
        <r>
          <rPr>
            <sz val="9"/>
            <color indexed="81"/>
            <rFont val="Tahoma"/>
            <family val="2"/>
          </rPr>
          <t>2015</t>
        </r>
      </text>
    </comment>
    <comment ref="K12" authorId="3" shapeId="0" xr:uid="{D920B644-DBB8-47AC-8FB3-6FDB0C859D2B}">
      <text>
        <r>
          <rPr>
            <b/>
            <sz val="9"/>
            <color indexed="81"/>
            <rFont val="Tahoma"/>
            <family val="2"/>
          </rPr>
          <t>Cabrita Felix, Carolina Cristina:</t>
        </r>
        <r>
          <rPr>
            <sz val="9"/>
            <color indexed="81"/>
            <rFont val="Tahoma"/>
            <family val="2"/>
          </rPr>
          <t xml:space="preserve">
Jamaica 2011 Census data</t>
        </r>
      </text>
    </comment>
    <comment ref="Q12" authorId="2" shapeId="0" xr:uid="{AFDA9A85-9313-4654-B8FC-BFC0F6026B55}">
      <text>
        <r>
          <rPr>
            <b/>
            <sz val="9"/>
            <color indexed="81"/>
            <rFont val="Tahoma"/>
            <family val="2"/>
          </rPr>
          <t>Source:</t>
        </r>
        <r>
          <rPr>
            <sz val="9"/>
            <color indexed="81"/>
            <rFont val="Tahoma"/>
            <family val="2"/>
          </rPr>
          <t xml:space="preserve">
https://www.cepal.org/es/temas/proyecciones-demograficas/estimaciones-proyecciones-poblacion-total-urbana-rural-economicamente-activa</t>
        </r>
      </text>
    </comment>
    <comment ref="A13" authorId="0" shapeId="0" xr:uid="{2667FDAF-6CA3-4A9B-A163-2FA258A70638}">
      <text>
        <r>
          <rPr>
            <sz val="9"/>
            <color indexed="81"/>
            <rFont val="Tahoma"/>
            <family val="2"/>
          </rPr>
          <t>2015</t>
        </r>
      </text>
    </comment>
    <comment ref="K13" authorId="1" shapeId="0" xr:uid="{A196BABE-A9ED-4DB1-AB64-9044D3FE6B58}">
      <text>
        <r>
          <rPr>
            <sz val="9"/>
            <color indexed="81"/>
            <rFont val="Tahoma"/>
            <family val="2"/>
          </rPr>
          <t>Source: World Population Prospects: The 2017 Revision. https://esa.un.org/unpd/wpp/Download/Standard/Population/</t>
        </r>
      </text>
    </comment>
    <comment ref="Q13" authorId="2" shapeId="0" xr:uid="{2853F4DD-46C9-48E7-A4DE-6DAF15A1407C}">
      <text>
        <r>
          <rPr>
            <b/>
            <sz val="9"/>
            <color indexed="81"/>
            <rFont val="Tahoma"/>
            <family val="2"/>
          </rPr>
          <t>Source:</t>
        </r>
        <r>
          <rPr>
            <sz val="9"/>
            <color indexed="81"/>
            <rFont val="Tahoma"/>
            <family val="2"/>
          </rPr>
          <t xml:space="preserve">
https://www.cepal.org/es/temas/proyecciones-demograficas/estimaciones-proyecciones-poblacion-total-urbana-rural-economicamente-activa</t>
        </r>
      </text>
    </comment>
    <comment ref="A16" authorId="2" shapeId="0" xr:uid="{33C61288-00A1-4C5D-BCCD-9D1CD812FA85}">
      <text>
        <r>
          <rPr>
            <b/>
            <sz val="9"/>
            <color indexed="81"/>
            <rFont val="Tahoma"/>
            <family val="2"/>
          </rPr>
          <t>2017</t>
        </r>
      </text>
    </comment>
    <comment ref="A17" authorId="2" shapeId="0" xr:uid="{AADFE6D3-56C2-4A64-8AB9-6951FCC237B6}">
      <text>
        <r>
          <rPr>
            <b/>
            <sz val="9"/>
            <color indexed="81"/>
            <rFont val="Tahoma"/>
            <family val="2"/>
          </rPr>
          <t>2017</t>
        </r>
      </text>
    </comment>
    <comment ref="A18" authorId="2" shapeId="0" xr:uid="{BCB7F9F9-2E28-4E2A-A9C3-0CD0015F1D1B}">
      <text>
        <r>
          <rPr>
            <b/>
            <sz val="9"/>
            <color indexed="81"/>
            <rFont val="Tahoma"/>
            <family val="2"/>
          </rPr>
          <t>2017</t>
        </r>
      </text>
    </comment>
    <comment ref="A20" authorId="2" shapeId="0" xr:uid="{6A903E7A-249A-48AF-B391-E70139A67F2D}">
      <text>
        <r>
          <rPr>
            <b/>
            <sz val="9"/>
            <color indexed="81"/>
            <rFont val="Tahoma"/>
            <family val="2"/>
          </rPr>
          <t>Average 2013-2017</t>
        </r>
      </text>
    </comment>
    <comment ref="A22" authorId="2" shapeId="0" xr:uid="{44846499-ED99-42EE-BAD9-593D59D39A00}">
      <text>
        <r>
          <rPr>
            <b/>
            <sz val="9"/>
            <color indexed="81"/>
            <rFont val="Tahoma"/>
            <family val="2"/>
          </rPr>
          <t>2000-2015</t>
        </r>
      </text>
    </comment>
    <comment ref="Q22" authorId="2" shapeId="0" xr:uid="{14FCC83E-512A-4E74-A336-B04DFB8CA84F}">
      <text>
        <r>
          <rPr>
            <b/>
            <sz val="9"/>
            <color indexed="81"/>
            <rFont val="Tahoma"/>
            <family val="2"/>
          </rPr>
          <t>Source:</t>
        </r>
        <r>
          <rPr>
            <sz val="9"/>
            <color indexed="81"/>
            <rFont val="Tahoma"/>
            <family val="2"/>
          </rPr>
          <t xml:space="preserve">
https://observatoriosocial.cepal.org/inversion/en/indicator/expenditure-social-protection</t>
        </r>
      </text>
    </comment>
    <comment ref="B25" authorId="0" shapeId="0" xr:uid="{955F95AA-CBD0-4B4E-938B-0AB60B7D2936}">
      <text>
        <r>
          <rPr>
            <b/>
            <sz val="9"/>
            <color indexed="81"/>
            <rFont val="Tahoma"/>
            <family val="2"/>
          </rPr>
          <t>2017</t>
        </r>
      </text>
    </comment>
    <comment ref="C25" authorId="0" shapeId="0" xr:uid="{C0900DA3-BA63-4AFD-9D22-E200059A1A6C}">
      <text>
        <r>
          <rPr>
            <b/>
            <sz val="9"/>
            <color indexed="81"/>
            <rFont val="Tahoma"/>
            <family val="2"/>
          </rPr>
          <t>2015</t>
        </r>
      </text>
    </comment>
    <comment ref="D25" authorId="0" shapeId="0" xr:uid="{3D15F16A-946A-4731-80C0-D1088ACB4F72}">
      <text>
        <r>
          <rPr>
            <b/>
            <sz val="9"/>
            <color indexed="81"/>
            <rFont val="Tahoma"/>
            <family val="2"/>
          </rPr>
          <t>2017</t>
        </r>
      </text>
    </comment>
    <comment ref="E25" authorId="0" shapeId="0" xr:uid="{20920693-61DE-4230-93E9-D8CF9E2ADE49}">
      <text>
        <r>
          <rPr>
            <b/>
            <sz val="9"/>
            <color indexed="81"/>
            <rFont val="Tahoma"/>
            <family val="2"/>
          </rPr>
          <t>2017</t>
        </r>
      </text>
    </comment>
    <comment ref="F25" authorId="0" shapeId="0" xr:uid="{7648DD3D-D355-42F2-89D7-A49A964F8F72}">
      <text>
        <r>
          <rPr>
            <b/>
            <sz val="9"/>
            <color indexed="81"/>
            <rFont val="Tahoma"/>
            <family val="2"/>
          </rPr>
          <t>2017</t>
        </r>
      </text>
    </comment>
    <comment ref="G25" authorId="0" shapeId="0" xr:uid="{B7CD6378-F908-485D-86E6-2D35AA78303A}">
      <text>
        <r>
          <rPr>
            <b/>
            <sz val="9"/>
            <color indexed="81"/>
            <rFont val="Tahoma"/>
            <family val="2"/>
          </rPr>
          <t>2016</t>
        </r>
      </text>
    </comment>
    <comment ref="H25" authorId="0" shapeId="0" xr:uid="{4F7D0E36-F0A9-402D-BE84-63F0E4681E4F}">
      <text>
        <r>
          <rPr>
            <b/>
            <sz val="9"/>
            <color indexed="81"/>
            <rFont val="Tahoma"/>
            <family val="2"/>
          </rPr>
          <t>2016</t>
        </r>
      </text>
    </comment>
    <comment ref="I25" authorId="0" shapeId="0" xr:uid="{F8239214-AFE2-4E38-A0D9-FFAE96DD7FAF}">
      <text>
        <r>
          <rPr>
            <b/>
            <sz val="9"/>
            <color indexed="81"/>
            <rFont val="Tahoma"/>
            <family val="2"/>
          </rPr>
          <t>2005</t>
        </r>
      </text>
    </comment>
    <comment ref="J25" authorId="0" shapeId="0" xr:uid="{0271340B-82DE-442E-9697-0F237DDDFF72}">
      <text>
        <r>
          <rPr>
            <b/>
            <sz val="9"/>
            <color indexed="81"/>
            <rFont val="Tahoma"/>
            <family val="2"/>
          </rPr>
          <t>2016</t>
        </r>
      </text>
    </comment>
    <comment ref="K25" authorId="2" shapeId="0" xr:uid="{67FF9AF1-02D0-4E84-877C-098D41FED554}">
      <text>
        <r>
          <rPr>
            <b/>
            <sz val="9"/>
            <color indexed="81"/>
            <rFont val="Tahoma"/>
            <family val="2"/>
          </rPr>
          <t>2017</t>
        </r>
      </text>
    </comment>
    <comment ref="L25" authorId="0" shapeId="0" xr:uid="{2C71FE68-2CA8-4CA1-81E8-22AD6722AB73}">
      <text>
        <r>
          <rPr>
            <b/>
            <sz val="9"/>
            <color indexed="81"/>
            <rFont val="Tahoma"/>
            <family val="2"/>
          </rPr>
          <t>2017</t>
        </r>
      </text>
    </comment>
    <comment ref="M25" authorId="0" shapeId="0" xr:uid="{ADE99EA1-CE05-4D85-B6F1-AA8A506661E3}">
      <text>
        <r>
          <rPr>
            <b/>
            <sz val="9"/>
            <color indexed="81"/>
            <rFont val="Tahoma"/>
            <family val="2"/>
          </rPr>
          <t>2011</t>
        </r>
      </text>
    </comment>
    <comment ref="N25" authorId="0" shapeId="0" xr:uid="{512D0EAD-B184-472E-9656-F11EBBBF60C5}">
      <text>
        <r>
          <rPr>
            <b/>
            <sz val="9"/>
            <color indexed="81"/>
            <rFont val="Tahoma"/>
            <family val="2"/>
          </rPr>
          <t>2017</t>
        </r>
      </text>
    </comment>
    <comment ref="O25" authorId="0" shapeId="0" xr:uid="{25B8B5A1-158E-44D5-BD92-CC2393E42B94}">
      <text>
        <r>
          <rPr>
            <b/>
            <sz val="9"/>
            <color indexed="81"/>
            <rFont val="Tahoma"/>
            <family val="2"/>
          </rPr>
          <t>2017</t>
        </r>
      </text>
    </comment>
    <comment ref="P25" authorId="0" shapeId="0" xr:uid="{D49CBE11-451A-4281-B85F-C0745FACAA6D}">
      <text>
        <r>
          <rPr>
            <b/>
            <sz val="9"/>
            <color indexed="81"/>
            <rFont val="Tahoma"/>
            <family val="2"/>
          </rPr>
          <t>2017</t>
        </r>
      </text>
    </comment>
    <comment ref="B26" authorId="2" shapeId="0" xr:uid="{572F40DC-D920-4B11-B584-0AB4A49F97F8}">
      <text>
        <r>
          <rPr>
            <b/>
            <sz val="9"/>
            <color indexed="81"/>
            <rFont val="Tahoma"/>
            <family val="2"/>
          </rPr>
          <t>2017</t>
        </r>
      </text>
    </comment>
    <comment ref="C26" authorId="2" shapeId="0" xr:uid="{11CAB447-E68B-4D92-8B7B-6B990CFDE533}">
      <text>
        <r>
          <rPr>
            <b/>
            <sz val="9"/>
            <color indexed="81"/>
            <rFont val="Tahoma"/>
            <family val="2"/>
          </rPr>
          <t>2015</t>
        </r>
      </text>
    </comment>
    <comment ref="D26" authorId="2" shapeId="0" xr:uid="{038F6EDA-F8AD-45D3-8912-CAEEA261F2B5}">
      <text>
        <r>
          <rPr>
            <b/>
            <sz val="9"/>
            <color indexed="81"/>
            <rFont val="Tahoma"/>
            <family val="2"/>
          </rPr>
          <t>2017</t>
        </r>
      </text>
    </comment>
    <comment ref="E26" authorId="2" shapeId="0" xr:uid="{C25BFF40-6AD0-42F0-8BCA-99FEDB3CC7FB}">
      <text>
        <r>
          <rPr>
            <b/>
            <sz val="9"/>
            <color indexed="81"/>
            <rFont val="Tahoma"/>
            <family val="2"/>
          </rPr>
          <t>2017</t>
        </r>
      </text>
    </comment>
    <comment ref="F26" authorId="2" shapeId="0" xr:uid="{D230394F-CC29-4879-9505-8DB1C748A5DB}">
      <text>
        <r>
          <rPr>
            <b/>
            <sz val="9"/>
            <color indexed="81"/>
            <rFont val="Tahoma"/>
            <family val="2"/>
          </rPr>
          <t>2017</t>
        </r>
      </text>
    </comment>
    <comment ref="G26" authorId="2" shapeId="0" xr:uid="{6015F591-6468-4BFD-8975-8CDAAC33F41E}">
      <text>
        <r>
          <rPr>
            <b/>
            <sz val="9"/>
            <color indexed="81"/>
            <rFont val="Tahoma"/>
            <family val="2"/>
          </rPr>
          <t>2016</t>
        </r>
      </text>
    </comment>
    <comment ref="H26" authorId="2" shapeId="0" xr:uid="{6DDA35D6-3415-4FAF-993E-895C4938D301}">
      <text>
        <r>
          <rPr>
            <b/>
            <sz val="9"/>
            <color indexed="81"/>
            <rFont val="Tahoma"/>
            <family val="2"/>
          </rPr>
          <t>2016</t>
        </r>
      </text>
    </comment>
    <comment ref="I26" authorId="2" shapeId="0" xr:uid="{B4CCF2B7-5097-434D-BDA8-00D18688115E}">
      <text>
        <r>
          <rPr>
            <b/>
            <sz val="9"/>
            <color indexed="81"/>
            <rFont val="Tahoma"/>
            <family val="2"/>
          </rPr>
          <t>2005</t>
        </r>
      </text>
    </comment>
    <comment ref="J26" authorId="2" shapeId="0" xr:uid="{C8501CA0-59D5-4543-BEA3-47E8D43B9F5F}">
      <text>
        <r>
          <rPr>
            <b/>
            <sz val="9"/>
            <color indexed="81"/>
            <rFont val="Tahoma"/>
            <family val="2"/>
          </rPr>
          <t>2016</t>
        </r>
      </text>
    </comment>
    <comment ref="K26" authorId="2" shapeId="0" xr:uid="{F2A63B70-1133-4386-B7B3-6E3A9C87AA23}">
      <text>
        <r>
          <rPr>
            <b/>
            <sz val="9"/>
            <color indexed="81"/>
            <rFont val="Tahoma"/>
            <family val="2"/>
          </rPr>
          <t>2017</t>
        </r>
      </text>
    </comment>
    <comment ref="L26" authorId="2" shapeId="0" xr:uid="{91D001BC-CFEB-4FD9-BE18-76C38A8237C8}">
      <text>
        <r>
          <rPr>
            <b/>
            <sz val="9"/>
            <color indexed="81"/>
            <rFont val="Tahoma"/>
            <family val="2"/>
          </rPr>
          <t>2017</t>
        </r>
      </text>
    </comment>
    <comment ref="M26" authorId="2" shapeId="0" xr:uid="{A72CB251-19E3-43C7-860E-4FAF89374FEB}">
      <text>
        <r>
          <rPr>
            <b/>
            <sz val="9"/>
            <color indexed="81"/>
            <rFont val="Tahoma"/>
            <family val="2"/>
          </rPr>
          <t>2011</t>
        </r>
      </text>
    </comment>
    <comment ref="N26" authorId="2" shapeId="0" xr:uid="{DA7A7D64-DBE9-4863-96A9-7301945C522F}">
      <text>
        <r>
          <rPr>
            <b/>
            <sz val="9"/>
            <color indexed="81"/>
            <rFont val="Tahoma"/>
            <family val="2"/>
          </rPr>
          <t>2017</t>
        </r>
      </text>
    </comment>
    <comment ref="O26" authorId="2" shapeId="0" xr:uid="{16823F54-F733-4415-9B1F-A281EA6333DA}">
      <text>
        <r>
          <rPr>
            <b/>
            <sz val="9"/>
            <color indexed="81"/>
            <rFont val="Tahoma"/>
            <family val="2"/>
          </rPr>
          <t>2017</t>
        </r>
      </text>
    </comment>
    <comment ref="P26" authorId="2" shapeId="0" xr:uid="{49072A84-DFE3-41C0-87E1-B85E08AF835A}">
      <text>
        <r>
          <rPr>
            <b/>
            <sz val="9"/>
            <color indexed="81"/>
            <rFont val="Tahoma"/>
            <family val="2"/>
          </rPr>
          <t>2017</t>
        </r>
      </text>
    </comment>
    <comment ref="B27" authorId="2" shapeId="0" xr:uid="{D2C25CD6-5517-4830-9619-BAF66D972C68}">
      <text>
        <r>
          <rPr>
            <b/>
            <sz val="9"/>
            <color indexed="81"/>
            <rFont val="Tahoma"/>
            <family val="2"/>
          </rPr>
          <t>2017</t>
        </r>
      </text>
    </comment>
    <comment ref="C27" authorId="2" shapeId="0" xr:uid="{E710D802-E6BF-4181-9808-F5EAB64AA6AD}">
      <text>
        <r>
          <rPr>
            <b/>
            <sz val="9"/>
            <color indexed="81"/>
            <rFont val="Tahoma"/>
            <family val="2"/>
          </rPr>
          <t>2015</t>
        </r>
      </text>
    </comment>
    <comment ref="D27" authorId="2" shapeId="0" xr:uid="{40F80F2A-3078-4B9C-AB9B-5B6168492018}">
      <text>
        <r>
          <rPr>
            <b/>
            <sz val="9"/>
            <color indexed="81"/>
            <rFont val="Tahoma"/>
            <family val="2"/>
          </rPr>
          <t>2017</t>
        </r>
        <r>
          <rPr>
            <sz val="9"/>
            <color indexed="81"/>
            <rFont val="Tahoma"/>
            <family val="2"/>
          </rPr>
          <t xml:space="preserve">
</t>
        </r>
      </text>
    </comment>
    <comment ref="E27" authorId="2" shapeId="0" xr:uid="{F592A028-C9EB-4CB9-90E7-ECE805B7E627}">
      <text>
        <r>
          <rPr>
            <b/>
            <sz val="9"/>
            <color indexed="81"/>
            <rFont val="Tahoma"/>
            <family val="2"/>
          </rPr>
          <t>2017</t>
        </r>
      </text>
    </comment>
    <comment ref="F27" authorId="2" shapeId="0" xr:uid="{C78D2294-375F-4AC8-8CA5-E218DDB55701}">
      <text>
        <r>
          <rPr>
            <b/>
            <sz val="9"/>
            <color indexed="81"/>
            <rFont val="Tahoma"/>
            <family val="2"/>
          </rPr>
          <t>2017</t>
        </r>
      </text>
    </comment>
    <comment ref="G27" authorId="2" shapeId="0" xr:uid="{978E60CC-9B5D-4308-878C-861005BB2C07}">
      <text>
        <r>
          <rPr>
            <b/>
            <sz val="9"/>
            <color indexed="81"/>
            <rFont val="Tahoma"/>
            <family val="2"/>
          </rPr>
          <t>2016</t>
        </r>
      </text>
    </comment>
    <comment ref="H27" authorId="2" shapeId="0" xr:uid="{2EF31C60-0381-4785-AE45-4FE6FBF67016}">
      <text>
        <r>
          <rPr>
            <b/>
            <sz val="9"/>
            <color indexed="81"/>
            <rFont val="Tahoma"/>
            <family val="2"/>
          </rPr>
          <t>2016</t>
        </r>
      </text>
    </comment>
    <comment ref="I27" authorId="2" shapeId="0" xr:uid="{7EB631A6-DA52-4CE6-8572-95606F15FC7F}">
      <text>
        <r>
          <rPr>
            <b/>
            <sz val="9"/>
            <color indexed="81"/>
            <rFont val="Tahoma"/>
            <family val="2"/>
          </rPr>
          <t>2005</t>
        </r>
      </text>
    </comment>
    <comment ref="J27" authorId="2" shapeId="0" xr:uid="{8ABE9DA3-77C1-4CA9-BD01-B52D5E5D3D7A}">
      <text>
        <r>
          <rPr>
            <b/>
            <sz val="9"/>
            <color indexed="81"/>
            <rFont val="Tahoma"/>
            <family val="2"/>
          </rPr>
          <t>2016</t>
        </r>
      </text>
    </comment>
    <comment ref="K27" authorId="2" shapeId="0" xr:uid="{A8E47C34-885C-4BDD-B9B9-70BBC26117E5}">
      <text>
        <r>
          <rPr>
            <b/>
            <sz val="9"/>
            <color indexed="81"/>
            <rFont val="Tahoma"/>
            <family val="2"/>
          </rPr>
          <t>2017</t>
        </r>
      </text>
    </comment>
    <comment ref="L27" authorId="2" shapeId="0" xr:uid="{84EF2522-928B-417D-BC42-ACE998464162}">
      <text>
        <r>
          <rPr>
            <b/>
            <sz val="9"/>
            <color indexed="81"/>
            <rFont val="Tahoma"/>
            <family val="2"/>
          </rPr>
          <t>2017</t>
        </r>
      </text>
    </comment>
    <comment ref="M27" authorId="2" shapeId="0" xr:uid="{E6A2EEBE-884B-4F07-AE2F-2FDBA47A96F8}">
      <text>
        <r>
          <rPr>
            <b/>
            <sz val="9"/>
            <color indexed="81"/>
            <rFont val="Tahoma"/>
            <family val="2"/>
          </rPr>
          <t>2011</t>
        </r>
      </text>
    </comment>
    <comment ref="N27" authorId="2" shapeId="0" xr:uid="{69232171-A4FA-4366-B839-E3995A8D4A7B}">
      <text>
        <r>
          <rPr>
            <b/>
            <sz val="9"/>
            <color indexed="81"/>
            <rFont val="Tahoma"/>
            <family val="2"/>
          </rPr>
          <t>2017</t>
        </r>
      </text>
    </comment>
    <comment ref="O27" authorId="2" shapeId="0" xr:uid="{4CCE2E8E-417D-44D4-ADE3-BD535A3FA7B9}">
      <text>
        <r>
          <rPr>
            <b/>
            <sz val="9"/>
            <color indexed="81"/>
            <rFont val="Tahoma"/>
            <family val="2"/>
          </rPr>
          <t>2017</t>
        </r>
      </text>
    </comment>
    <comment ref="P27" authorId="2" shapeId="0" xr:uid="{F0C54B3A-756E-4720-A0AC-8CE66509E91E}">
      <text>
        <r>
          <rPr>
            <b/>
            <sz val="9"/>
            <color indexed="81"/>
            <rFont val="Tahoma"/>
            <family val="2"/>
          </rPr>
          <t>2017</t>
        </r>
      </text>
    </comment>
    <comment ref="B28" authorId="2" shapeId="0" xr:uid="{11AF5A89-494E-45D8-9B7A-C3A6EEC3D2FC}">
      <text>
        <r>
          <rPr>
            <b/>
            <sz val="9"/>
            <color indexed="81"/>
            <rFont val="Tahoma"/>
            <family val="2"/>
          </rPr>
          <t>2017</t>
        </r>
      </text>
    </comment>
    <comment ref="C28" authorId="2" shapeId="0" xr:uid="{64AD7ADE-1C1B-461E-90B4-AD3134C9271D}">
      <text>
        <r>
          <rPr>
            <b/>
            <sz val="9"/>
            <color indexed="81"/>
            <rFont val="Tahoma"/>
            <family val="2"/>
          </rPr>
          <t>2016</t>
        </r>
      </text>
    </comment>
    <comment ref="D28" authorId="2" shapeId="0" xr:uid="{619BD275-A208-466B-8462-8300F78068F5}">
      <text>
        <r>
          <rPr>
            <b/>
            <sz val="9"/>
            <color indexed="81"/>
            <rFont val="Tahoma"/>
            <family val="2"/>
          </rPr>
          <t>2017</t>
        </r>
      </text>
    </comment>
    <comment ref="E28" authorId="2" shapeId="0" xr:uid="{61A20166-F739-4FE2-BA08-E00D2EFAE922}">
      <text>
        <r>
          <rPr>
            <b/>
            <sz val="9"/>
            <color indexed="81"/>
            <rFont val="Tahoma"/>
            <family val="2"/>
          </rPr>
          <t>2017</t>
        </r>
      </text>
    </comment>
    <comment ref="F28" authorId="2" shapeId="0" xr:uid="{1E4E1C63-F8EB-4568-9360-3B59F3F8846B}">
      <text>
        <r>
          <rPr>
            <b/>
            <sz val="9"/>
            <color indexed="81"/>
            <rFont val="Tahoma"/>
            <family val="2"/>
          </rPr>
          <t>2017</t>
        </r>
      </text>
    </comment>
    <comment ref="G28" authorId="2" shapeId="0" xr:uid="{95602E24-FA9B-47C8-8C94-1D79C791FC31}">
      <text>
        <r>
          <rPr>
            <b/>
            <sz val="9"/>
            <color indexed="81"/>
            <rFont val="Tahoma"/>
            <family val="2"/>
          </rPr>
          <t>2016</t>
        </r>
      </text>
    </comment>
    <comment ref="H28" authorId="2" shapeId="0" xr:uid="{6C7CD696-63A1-4C2E-9223-676C8CAF81FF}">
      <text>
        <r>
          <rPr>
            <b/>
            <sz val="9"/>
            <color indexed="81"/>
            <rFont val="Tahoma"/>
            <family val="2"/>
          </rPr>
          <t>2016</t>
        </r>
      </text>
    </comment>
    <comment ref="I28" authorId="2" shapeId="0" xr:uid="{724C147A-A665-4E78-BAF7-B21D242BFD42}">
      <text>
        <r>
          <rPr>
            <b/>
            <sz val="9"/>
            <color indexed="81"/>
            <rFont val="Tahoma"/>
            <family val="2"/>
          </rPr>
          <t>2005</t>
        </r>
      </text>
    </comment>
    <comment ref="J28" authorId="2" shapeId="0" xr:uid="{2A0DF83B-0081-49FF-93ED-41EDFA95C960}">
      <text>
        <r>
          <rPr>
            <b/>
            <sz val="9"/>
            <color indexed="81"/>
            <rFont val="Tahoma"/>
            <family val="2"/>
          </rPr>
          <t>2016</t>
        </r>
      </text>
    </comment>
    <comment ref="K28" authorId="2" shapeId="0" xr:uid="{1D4FE1CC-13BF-4EB9-9B3E-5A0BC4BA8CD1}">
      <text>
        <r>
          <rPr>
            <b/>
            <sz val="9"/>
            <color indexed="81"/>
            <rFont val="Tahoma"/>
            <family val="2"/>
          </rPr>
          <t>2017</t>
        </r>
      </text>
    </comment>
    <comment ref="L28" authorId="2" shapeId="0" xr:uid="{4BEFAD12-82C3-4D97-9A73-ECD78AB6A2D5}">
      <text>
        <r>
          <rPr>
            <b/>
            <sz val="9"/>
            <color indexed="81"/>
            <rFont val="Tahoma"/>
            <family val="2"/>
          </rPr>
          <t>2017</t>
        </r>
      </text>
    </comment>
    <comment ref="M28" authorId="2" shapeId="0" xr:uid="{33BA7044-75D1-4C48-BF81-D5F8ED141E9E}">
      <text>
        <r>
          <rPr>
            <b/>
            <sz val="9"/>
            <color indexed="81"/>
            <rFont val="Tahoma"/>
            <family val="2"/>
          </rPr>
          <t>2016</t>
        </r>
      </text>
    </comment>
    <comment ref="N28" authorId="2" shapeId="0" xr:uid="{A647327B-D422-4A05-998E-DDF2D099A705}">
      <text>
        <r>
          <rPr>
            <b/>
            <sz val="9"/>
            <color indexed="81"/>
            <rFont val="Tahoma"/>
            <family val="2"/>
          </rPr>
          <t>2017</t>
        </r>
      </text>
    </comment>
    <comment ref="O28" authorId="2" shapeId="0" xr:uid="{B42035C7-F091-42E0-942E-7FCA6C2D873E}">
      <text>
        <r>
          <rPr>
            <b/>
            <sz val="9"/>
            <color indexed="81"/>
            <rFont val="Tahoma"/>
            <family val="2"/>
          </rPr>
          <t>2017</t>
        </r>
      </text>
    </comment>
    <comment ref="P28" authorId="2" shapeId="0" xr:uid="{A366F826-84A5-4068-862B-76639A20C0C9}">
      <text>
        <r>
          <rPr>
            <b/>
            <sz val="9"/>
            <color indexed="81"/>
            <rFont val="Tahoma"/>
            <family val="2"/>
          </rPr>
          <t>2017</t>
        </r>
      </text>
    </comment>
    <comment ref="B29" authorId="2" shapeId="0" xr:uid="{5014F227-7222-4038-BFA0-8E3F2185DF7F}">
      <text>
        <r>
          <rPr>
            <b/>
            <sz val="9"/>
            <color indexed="81"/>
            <rFont val="Tahoma"/>
            <family val="2"/>
          </rPr>
          <t>2017</t>
        </r>
      </text>
    </comment>
    <comment ref="C29" authorId="2" shapeId="0" xr:uid="{99F43697-DE93-4481-A294-FDD0F04D6D51}">
      <text>
        <r>
          <rPr>
            <b/>
            <sz val="9"/>
            <color indexed="81"/>
            <rFont val="Tahoma"/>
            <family val="2"/>
          </rPr>
          <t>2016</t>
        </r>
      </text>
    </comment>
    <comment ref="D29" authorId="2" shapeId="0" xr:uid="{EC8C51B4-66F9-4465-A4EF-D8640733C737}">
      <text>
        <r>
          <rPr>
            <b/>
            <sz val="9"/>
            <color indexed="81"/>
            <rFont val="Tahoma"/>
            <family val="2"/>
          </rPr>
          <t>2017</t>
        </r>
      </text>
    </comment>
    <comment ref="E29" authorId="2" shapeId="0" xr:uid="{95D68E30-CA6E-4FE9-B064-B1A6750E2407}">
      <text>
        <r>
          <rPr>
            <b/>
            <sz val="9"/>
            <color indexed="81"/>
            <rFont val="Tahoma"/>
            <family val="2"/>
          </rPr>
          <t>2017</t>
        </r>
      </text>
    </comment>
    <comment ref="F29" authorId="2" shapeId="0" xr:uid="{CA3D33DD-E000-44A7-8914-4ACF05BB155E}">
      <text>
        <r>
          <rPr>
            <b/>
            <sz val="9"/>
            <color indexed="81"/>
            <rFont val="Tahoma"/>
            <family val="2"/>
          </rPr>
          <t>2017</t>
        </r>
      </text>
    </comment>
    <comment ref="G29" authorId="2" shapeId="0" xr:uid="{EE56A31F-F15C-41DC-BCA3-9E77BCD20055}">
      <text>
        <r>
          <rPr>
            <b/>
            <sz val="9"/>
            <color indexed="81"/>
            <rFont val="Tahoma"/>
            <family val="2"/>
          </rPr>
          <t>2016</t>
        </r>
      </text>
    </comment>
    <comment ref="H29" authorId="2" shapeId="0" xr:uid="{246405F9-E5F1-4767-9EC2-FDBC5D387C21}">
      <text>
        <r>
          <rPr>
            <b/>
            <sz val="9"/>
            <color indexed="81"/>
            <rFont val="Tahoma"/>
            <family val="2"/>
          </rPr>
          <t>2016</t>
        </r>
      </text>
    </comment>
    <comment ref="I29" authorId="2" shapeId="0" xr:uid="{B92EEADF-DE42-4750-BF0A-19FDA79A23F7}">
      <text>
        <r>
          <rPr>
            <b/>
            <sz val="9"/>
            <color indexed="81"/>
            <rFont val="Tahoma"/>
            <family val="2"/>
          </rPr>
          <t>2005</t>
        </r>
      </text>
    </comment>
    <comment ref="J29" authorId="2" shapeId="0" xr:uid="{22AA2FF6-F295-422C-8D5A-1EB9CBBEB8FA}">
      <text>
        <r>
          <rPr>
            <b/>
            <sz val="9"/>
            <color indexed="81"/>
            <rFont val="Tahoma"/>
            <family val="2"/>
          </rPr>
          <t>2016</t>
        </r>
      </text>
    </comment>
    <comment ref="K29" authorId="2" shapeId="0" xr:uid="{FE13F6FE-F010-402D-A6D1-ADE9B10569AF}">
      <text>
        <r>
          <rPr>
            <b/>
            <sz val="9"/>
            <color indexed="81"/>
            <rFont val="Tahoma"/>
            <family val="2"/>
          </rPr>
          <t>2017</t>
        </r>
      </text>
    </comment>
    <comment ref="L29" authorId="2" shapeId="0" xr:uid="{8537AE9D-1075-4770-813F-8A29C3AF93EA}">
      <text>
        <r>
          <rPr>
            <b/>
            <sz val="9"/>
            <color indexed="81"/>
            <rFont val="Tahoma"/>
            <family val="2"/>
          </rPr>
          <t>2017</t>
        </r>
      </text>
    </comment>
    <comment ref="M29" authorId="2" shapeId="0" xr:uid="{1B322154-C663-4B93-865C-DDF006FBCB28}">
      <text>
        <r>
          <rPr>
            <b/>
            <sz val="9"/>
            <color indexed="81"/>
            <rFont val="Tahoma"/>
            <family val="2"/>
          </rPr>
          <t>2016</t>
        </r>
      </text>
    </comment>
    <comment ref="N29" authorId="2" shapeId="0" xr:uid="{43B2EBDD-3591-480C-B9DC-933E6C0A5D01}">
      <text>
        <r>
          <rPr>
            <b/>
            <sz val="9"/>
            <color indexed="81"/>
            <rFont val="Tahoma"/>
            <family val="2"/>
          </rPr>
          <t>2017</t>
        </r>
      </text>
    </comment>
    <comment ref="O29" authorId="2" shapeId="0" xr:uid="{8F66FC15-C648-464F-8654-C87A5DC73631}">
      <text>
        <r>
          <rPr>
            <b/>
            <sz val="9"/>
            <color indexed="81"/>
            <rFont val="Tahoma"/>
            <family val="2"/>
          </rPr>
          <t>2017</t>
        </r>
      </text>
    </comment>
    <comment ref="P29" authorId="2" shapeId="0" xr:uid="{6F433A32-ACAC-444B-BCF3-7E6D0A3B8375}">
      <text>
        <r>
          <rPr>
            <b/>
            <sz val="9"/>
            <color indexed="81"/>
            <rFont val="Tahoma"/>
            <family val="2"/>
          </rPr>
          <t>2017</t>
        </r>
      </text>
    </comment>
    <comment ref="B30" authorId="2" shapeId="0" xr:uid="{D54CF6E9-3C4D-4704-8C51-28A8BB8BB02C}">
      <text>
        <r>
          <rPr>
            <b/>
            <sz val="9"/>
            <color indexed="81"/>
            <rFont val="Tahoma"/>
            <family val="2"/>
          </rPr>
          <t>2017</t>
        </r>
      </text>
    </comment>
    <comment ref="C30" authorId="2" shapeId="0" xr:uid="{8CC5AEDF-BB5B-4ADD-AAAA-B29C5D595704}">
      <text>
        <r>
          <rPr>
            <b/>
            <sz val="9"/>
            <color indexed="81"/>
            <rFont val="Tahoma"/>
            <family val="2"/>
          </rPr>
          <t>2016</t>
        </r>
      </text>
    </comment>
    <comment ref="D30" authorId="2" shapeId="0" xr:uid="{2EDCC3B2-E230-4B2F-9AC8-34AF42408D5A}">
      <text>
        <r>
          <rPr>
            <b/>
            <sz val="9"/>
            <color indexed="81"/>
            <rFont val="Tahoma"/>
            <family val="2"/>
          </rPr>
          <t>2017</t>
        </r>
      </text>
    </comment>
    <comment ref="E30" authorId="2" shapeId="0" xr:uid="{9142FC6D-A04C-4BA5-B509-18E3906737CE}">
      <text>
        <r>
          <rPr>
            <b/>
            <sz val="9"/>
            <color indexed="81"/>
            <rFont val="Tahoma"/>
            <family val="2"/>
          </rPr>
          <t>2017</t>
        </r>
      </text>
    </comment>
    <comment ref="F30" authorId="2" shapeId="0" xr:uid="{3EC9D7D4-878D-4548-AB28-24A68DEFBB4F}">
      <text>
        <r>
          <rPr>
            <b/>
            <sz val="9"/>
            <color indexed="81"/>
            <rFont val="Tahoma"/>
            <family val="2"/>
          </rPr>
          <t>2017</t>
        </r>
      </text>
    </comment>
    <comment ref="G30" authorId="2" shapeId="0" xr:uid="{F736EFB9-1550-412C-B9D4-AAE164CB71F5}">
      <text>
        <r>
          <rPr>
            <b/>
            <sz val="9"/>
            <color indexed="81"/>
            <rFont val="Tahoma"/>
            <family val="2"/>
          </rPr>
          <t>2016</t>
        </r>
      </text>
    </comment>
    <comment ref="H30" authorId="2" shapeId="0" xr:uid="{FED0C2B3-441C-4349-8E05-3BBED90390BE}">
      <text>
        <r>
          <rPr>
            <b/>
            <sz val="9"/>
            <color indexed="81"/>
            <rFont val="Tahoma"/>
            <family val="2"/>
          </rPr>
          <t>2016</t>
        </r>
      </text>
    </comment>
    <comment ref="I30" authorId="2" shapeId="0" xr:uid="{6ED20546-DEA7-41E2-87BA-1A0FCEC983A2}">
      <text>
        <r>
          <rPr>
            <b/>
            <sz val="9"/>
            <color indexed="81"/>
            <rFont val="Tahoma"/>
            <family val="2"/>
          </rPr>
          <t>2005</t>
        </r>
      </text>
    </comment>
    <comment ref="J30" authorId="2" shapeId="0" xr:uid="{6A8244C5-A616-47EA-A81D-934A6846B994}">
      <text>
        <r>
          <rPr>
            <b/>
            <sz val="9"/>
            <color indexed="81"/>
            <rFont val="Tahoma"/>
            <family val="2"/>
          </rPr>
          <t>2016</t>
        </r>
      </text>
    </comment>
    <comment ref="K30" authorId="2" shapeId="0" xr:uid="{27E2BEB6-3831-44E3-AB1F-B19BFE2289CD}">
      <text>
        <r>
          <rPr>
            <b/>
            <sz val="9"/>
            <color indexed="81"/>
            <rFont val="Tahoma"/>
            <family val="2"/>
          </rPr>
          <t>2017</t>
        </r>
      </text>
    </comment>
    <comment ref="L30" authorId="2" shapeId="0" xr:uid="{72BA9968-D808-45A8-9D24-CA3A1F22ADC5}">
      <text>
        <r>
          <rPr>
            <b/>
            <sz val="9"/>
            <color indexed="81"/>
            <rFont val="Tahoma"/>
            <family val="2"/>
          </rPr>
          <t>2017</t>
        </r>
      </text>
    </comment>
    <comment ref="M30" authorId="2" shapeId="0" xr:uid="{9121A9DA-981F-43BB-B69B-764A5C741A4C}">
      <text>
        <r>
          <rPr>
            <b/>
            <sz val="9"/>
            <color indexed="81"/>
            <rFont val="Tahoma"/>
            <family val="2"/>
          </rPr>
          <t>2016</t>
        </r>
      </text>
    </comment>
    <comment ref="N30" authorId="2" shapeId="0" xr:uid="{9448693F-AFCD-4518-B782-FF6009175DD3}">
      <text>
        <r>
          <rPr>
            <b/>
            <sz val="9"/>
            <color indexed="81"/>
            <rFont val="Tahoma"/>
            <family val="2"/>
          </rPr>
          <t>2017</t>
        </r>
      </text>
    </comment>
    <comment ref="O30" authorId="2" shapeId="0" xr:uid="{9CFC7940-64FF-47A3-BEC7-A16F8EBC6D80}">
      <text>
        <r>
          <rPr>
            <b/>
            <sz val="9"/>
            <color indexed="81"/>
            <rFont val="Tahoma"/>
            <family val="2"/>
          </rPr>
          <t>2017</t>
        </r>
      </text>
    </comment>
    <comment ref="P30" authorId="2" shapeId="0" xr:uid="{E3C3452F-9736-4C17-BD9F-49652FCE8012}">
      <text>
        <r>
          <rPr>
            <b/>
            <sz val="9"/>
            <color indexed="81"/>
            <rFont val="Tahoma"/>
            <family val="2"/>
          </rPr>
          <t>2017</t>
        </r>
      </text>
    </comment>
    <comment ref="B37" authorId="2" shapeId="0" xr:uid="{D74B2E1C-CFDE-4FA0-BBBC-4FB9A843FE85}">
      <text>
        <r>
          <rPr>
            <b/>
            <sz val="9"/>
            <color indexed="81"/>
            <rFont val="Tahoma"/>
            <family val="2"/>
          </rPr>
          <t>WDI DATABASE, 2014</t>
        </r>
      </text>
    </comment>
    <comment ref="C37" authorId="2" shapeId="0" xr:uid="{D90F4F9C-4012-489A-9652-105A558ADB6B}">
      <text>
        <r>
          <rPr>
            <b/>
            <sz val="9"/>
            <color indexed="81"/>
            <rFont val="Tahoma"/>
            <family val="2"/>
          </rPr>
          <t>SIMS DATABASE</t>
        </r>
      </text>
    </comment>
    <comment ref="D37" authorId="2" shapeId="0" xr:uid="{95E9AB66-7071-4EF6-96F9-5E8E264635FB}">
      <text>
        <r>
          <rPr>
            <b/>
            <sz val="9"/>
            <color indexed="81"/>
            <rFont val="Tahoma"/>
            <family val="2"/>
          </rPr>
          <t>SIMS DATABASE
2015</t>
        </r>
      </text>
    </comment>
    <comment ref="E37" authorId="2" shapeId="0" xr:uid="{C5066010-18B8-42D2-A7CA-C683BE6A69BC}">
      <text>
        <r>
          <rPr>
            <b/>
            <sz val="9"/>
            <color indexed="81"/>
            <rFont val="Tahoma"/>
            <family val="2"/>
          </rPr>
          <t>SIMS DATABASE
2015</t>
        </r>
      </text>
    </comment>
    <comment ref="F37" authorId="2" shapeId="0" xr:uid="{2E0D14B5-5FF6-4636-82DB-50B3421A98C2}">
      <text>
        <r>
          <rPr>
            <b/>
            <sz val="9"/>
            <color indexed="81"/>
            <rFont val="Tahoma"/>
            <family val="2"/>
          </rPr>
          <t>WDI DATABASE, 2017</t>
        </r>
      </text>
    </comment>
    <comment ref="G37" authorId="2" shapeId="0" xr:uid="{17483B78-C63A-420C-96E5-0546179784C6}">
      <text>
        <r>
          <rPr>
            <b/>
            <sz val="9"/>
            <color indexed="81"/>
            <rFont val="Tahoma"/>
            <family val="2"/>
          </rPr>
          <t>SIMS DATABASE
2015</t>
        </r>
      </text>
    </comment>
    <comment ref="H37" authorId="2" shapeId="0" xr:uid="{BAAB8AA1-31CC-44C2-856F-D6BF6DB06DB5}">
      <text>
        <r>
          <rPr>
            <b/>
            <sz val="9"/>
            <color indexed="81"/>
            <rFont val="Tahoma"/>
            <family val="2"/>
          </rPr>
          <t>SIMS DATABASE
2015</t>
        </r>
      </text>
    </comment>
    <comment ref="I37" authorId="2" shapeId="0" xr:uid="{19EAFCA7-8B76-4456-8214-7BBDA5ABE580}">
      <text>
        <r>
          <rPr>
            <b/>
            <sz val="9"/>
            <color indexed="81"/>
            <rFont val="Tahoma"/>
            <family val="2"/>
          </rPr>
          <t>SIMS DATABASE
2012</t>
        </r>
      </text>
    </comment>
    <comment ref="J37" authorId="2" shapeId="0" xr:uid="{3B2E0001-8120-4894-A8EE-A7067D34E0BD}">
      <text>
        <r>
          <rPr>
            <b/>
            <sz val="9"/>
            <color indexed="81"/>
            <rFont val="Tahoma"/>
            <family val="2"/>
          </rPr>
          <t>SIMS DATABASE
2015</t>
        </r>
      </text>
    </comment>
    <comment ref="K37" authorId="2" shapeId="0" xr:uid="{C618AE16-7B34-4D2B-A4B7-5DC54645F98B}">
      <text>
        <r>
          <rPr>
            <b/>
            <sz val="9"/>
            <color indexed="81"/>
            <rFont val="Tahoma"/>
            <family val="2"/>
          </rPr>
          <t>WDI DATABASE &amp; SIMS DATABASE</t>
        </r>
      </text>
    </comment>
    <comment ref="L37" authorId="2" shapeId="0" xr:uid="{4F207053-734C-4DCD-825C-84A937ADA015}">
      <text>
        <r>
          <rPr>
            <b/>
            <sz val="9"/>
            <color indexed="81"/>
            <rFont val="Tahoma"/>
            <family val="2"/>
          </rPr>
          <t>SIMS DATABASE
2016</t>
        </r>
      </text>
    </comment>
    <comment ref="M37" authorId="2" shapeId="0" xr:uid="{80A08973-098B-49C1-B8B7-5F0D68F152F3}">
      <text>
        <r>
          <rPr>
            <b/>
            <sz val="9"/>
            <color indexed="81"/>
            <rFont val="Tahoma"/>
            <family val="2"/>
          </rPr>
          <t>SIMS DATABASE
2015</t>
        </r>
      </text>
    </comment>
    <comment ref="N37" authorId="2" shapeId="0" xr:uid="{06D4DCC5-E531-4016-B904-9B74D9A067BB}">
      <text>
        <r>
          <rPr>
            <b/>
            <sz val="9"/>
            <color indexed="81"/>
            <rFont val="Tahoma"/>
            <family val="2"/>
          </rPr>
          <t>SIMS DATABASE
2015</t>
        </r>
      </text>
    </comment>
    <comment ref="O37" authorId="2" shapeId="0" xr:uid="{F43293BB-24F5-4FD2-B70C-A25A9BFC8E3C}">
      <text>
        <r>
          <rPr>
            <b/>
            <sz val="9"/>
            <color indexed="81"/>
            <rFont val="Tahoma"/>
            <family val="2"/>
          </rPr>
          <t>SIMS DATABASE
2015</t>
        </r>
      </text>
    </comment>
    <comment ref="B38" authorId="2" shapeId="0" xr:uid="{214B9C3D-4330-499F-8C94-61512CB5D0C7}">
      <text>
        <r>
          <rPr>
            <b/>
            <sz val="9"/>
            <color indexed="81"/>
            <rFont val="Tahoma"/>
            <family val="2"/>
          </rPr>
          <t>WDI DATABASE, 2014</t>
        </r>
      </text>
    </comment>
    <comment ref="C38" authorId="2" shapeId="0" xr:uid="{8418AE83-53B0-4861-A9A7-44CF25A3DD5B}">
      <text>
        <r>
          <rPr>
            <b/>
            <sz val="9"/>
            <color indexed="81"/>
            <rFont val="Tahoma"/>
            <family val="2"/>
          </rPr>
          <t>SIMS DATABASE</t>
        </r>
      </text>
    </comment>
    <comment ref="D38" authorId="2" shapeId="0" xr:uid="{C10E7537-4627-49EB-8DB0-737AE2B83661}">
      <text>
        <r>
          <rPr>
            <b/>
            <sz val="9"/>
            <color indexed="81"/>
            <rFont val="Tahoma"/>
            <family val="2"/>
          </rPr>
          <t>SIMS DATABASE
2015</t>
        </r>
      </text>
    </comment>
    <comment ref="E38" authorId="2" shapeId="0" xr:uid="{EBD24B45-9CC8-44BB-BEE4-2630822301E5}">
      <text>
        <r>
          <rPr>
            <b/>
            <sz val="9"/>
            <color indexed="81"/>
            <rFont val="Tahoma"/>
            <family val="2"/>
          </rPr>
          <t>SIMS DATABASE
2015</t>
        </r>
      </text>
    </comment>
    <comment ref="F38" authorId="2" shapeId="0" xr:uid="{628B5016-F72F-4C59-86EF-4B2333043EE1}">
      <text>
        <r>
          <rPr>
            <b/>
            <sz val="9"/>
            <color indexed="81"/>
            <rFont val="Tahoma"/>
            <family val="2"/>
          </rPr>
          <t>WDI DATABASE, 2017</t>
        </r>
      </text>
    </comment>
    <comment ref="G38" authorId="2" shapeId="0" xr:uid="{20C66FC4-91ED-4E87-8A09-10645BB22741}">
      <text>
        <r>
          <rPr>
            <b/>
            <sz val="9"/>
            <color indexed="81"/>
            <rFont val="Tahoma"/>
            <family val="2"/>
          </rPr>
          <t>SIMS DATABASE
2015</t>
        </r>
      </text>
    </comment>
    <comment ref="H38" authorId="2" shapeId="0" xr:uid="{B3CB4EC8-5C14-440F-8E21-BDEEF83BCF22}">
      <text>
        <r>
          <rPr>
            <b/>
            <sz val="9"/>
            <color indexed="81"/>
            <rFont val="Tahoma"/>
            <family val="2"/>
          </rPr>
          <t>SIMS DATABASE
2015</t>
        </r>
      </text>
    </comment>
    <comment ref="I38" authorId="2" shapeId="0" xr:uid="{39E3162E-F78B-462B-BE75-05732F19A601}">
      <text>
        <r>
          <rPr>
            <b/>
            <sz val="9"/>
            <color indexed="81"/>
            <rFont val="Tahoma"/>
            <family val="2"/>
          </rPr>
          <t>SIMS DATABASE
2012</t>
        </r>
      </text>
    </comment>
    <comment ref="J38" authorId="2" shapeId="0" xr:uid="{8D52531D-1681-4A8E-87C7-94BAA61F3CAF}">
      <text>
        <r>
          <rPr>
            <b/>
            <sz val="9"/>
            <color indexed="81"/>
            <rFont val="Tahoma"/>
            <family val="2"/>
          </rPr>
          <t>SIMS DATABASE
2015</t>
        </r>
      </text>
    </comment>
    <comment ref="K38" authorId="2" shapeId="0" xr:uid="{7EBC754A-7EB1-4A40-9683-6CFB58012A53}">
      <text>
        <r>
          <rPr>
            <b/>
            <sz val="9"/>
            <color indexed="81"/>
            <rFont val="Tahoma"/>
            <family val="2"/>
          </rPr>
          <t>WDI DATABASE &amp; SIMS DATABASE</t>
        </r>
      </text>
    </comment>
    <comment ref="L38" authorId="2" shapeId="0" xr:uid="{0D1D12FE-5F9F-46B4-8D23-115FA41550C9}">
      <text>
        <r>
          <rPr>
            <b/>
            <sz val="9"/>
            <color indexed="81"/>
            <rFont val="Tahoma"/>
            <family val="2"/>
          </rPr>
          <t>SIMS DATABASE
2016</t>
        </r>
      </text>
    </comment>
    <comment ref="M38" authorId="2" shapeId="0" xr:uid="{1CB6ADB5-7F3E-498D-921F-638549036ABB}">
      <text>
        <r>
          <rPr>
            <b/>
            <sz val="9"/>
            <color indexed="81"/>
            <rFont val="Tahoma"/>
            <family val="2"/>
          </rPr>
          <t>SIMS DATABASE
2015</t>
        </r>
      </text>
    </comment>
    <comment ref="N38" authorId="2" shapeId="0" xr:uid="{8582403A-7289-4873-8696-476A9FF2943D}">
      <text>
        <r>
          <rPr>
            <b/>
            <sz val="9"/>
            <color indexed="81"/>
            <rFont val="Tahoma"/>
            <family val="2"/>
          </rPr>
          <t>SIMS DATABASE
2015</t>
        </r>
      </text>
    </comment>
    <comment ref="O38" authorId="2" shapeId="0" xr:uid="{69F2BC68-ADC4-4071-8D55-CA3228230CBC}">
      <text>
        <r>
          <rPr>
            <b/>
            <sz val="9"/>
            <color indexed="81"/>
            <rFont val="Tahoma"/>
            <family val="2"/>
          </rPr>
          <t>SIMS DATABASE
2015</t>
        </r>
      </text>
    </comment>
    <comment ref="B39" authorId="2" shapeId="0" xr:uid="{63CB4359-276C-4B1B-8593-9D2353B9D38C}">
      <text>
        <r>
          <rPr>
            <b/>
            <sz val="9"/>
            <color indexed="81"/>
            <rFont val="Tahoma"/>
            <family val="2"/>
          </rPr>
          <t>WDI DATABASE, 2014</t>
        </r>
      </text>
    </comment>
    <comment ref="C39" authorId="2" shapeId="0" xr:uid="{C4BAC2FF-7A0E-48C3-8161-87EF3E2CE0CA}">
      <text>
        <r>
          <rPr>
            <b/>
            <sz val="9"/>
            <color indexed="81"/>
            <rFont val="Tahoma"/>
            <family val="2"/>
          </rPr>
          <t>SIMS DATABASE</t>
        </r>
      </text>
    </comment>
    <comment ref="D39" authorId="2" shapeId="0" xr:uid="{1443D39C-66D3-4041-9A27-EB5CF9B56546}">
      <text>
        <r>
          <rPr>
            <b/>
            <sz val="9"/>
            <color indexed="81"/>
            <rFont val="Tahoma"/>
            <family val="2"/>
          </rPr>
          <t>SIMS DATABASE
2015</t>
        </r>
      </text>
    </comment>
    <comment ref="E39" authorId="2" shapeId="0" xr:uid="{3C562335-DE61-4D00-ADDD-31AD20361E9D}">
      <text>
        <r>
          <rPr>
            <b/>
            <sz val="9"/>
            <color indexed="81"/>
            <rFont val="Tahoma"/>
            <family val="2"/>
          </rPr>
          <t>SIMS DATABASE
2015</t>
        </r>
      </text>
    </comment>
    <comment ref="F39" authorId="2" shapeId="0" xr:uid="{5195E858-D429-4B2A-B32A-30585D8D6B47}">
      <text>
        <r>
          <rPr>
            <b/>
            <sz val="9"/>
            <color indexed="81"/>
            <rFont val="Tahoma"/>
            <family val="2"/>
          </rPr>
          <t>WDI DATABASE, 2017</t>
        </r>
      </text>
    </comment>
    <comment ref="G39" authorId="2" shapeId="0" xr:uid="{9B610575-7A64-4B29-BB76-4DD198960993}">
      <text>
        <r>
          <rPr>
            <b/>
            <sz val="9"/>
            <color indexed="81"/>
            <rFont val="Tahoma"/>
            <family val="2"/>
          </rPr>
          <t>SIMS DATABASE
2015</t>
        </r>
      </text>
    </comment>
    <comment ref="H39" authorId="2" shapeId="0" xr:uid="{C9C2D330-8DCB-4FEE-9901-787927993328}">
      <text>
        <r>
          <rPr>
            <b/>
            <sz val="9"/>
            <color indexed="81"/>
            <rFont val="Tahoma"/>
            <family val="2"/>
          </rPr>
          <t>SIMS DATABASE
2015</t>
        </r>
      </text>
    </comment>
    <comment ref="I39" authorId="2" shapeId="0" xr:uid="{ADA49F8F-9F40-4B92-9ECE-90B69EBD4D3F}">
      <text>
        <r>
          <rPr>
            <b/>
            <sz val="9"/>
            <color indexed="81"/>
            <rFont val="Tahoma"/>
            <family val="2"/>
          </rPr>
          <t>SIMS DATABASE
2012</t>
        </r>
      </text>
    </comment>
    <comment ref="J39" authorId="2" shapeId="0" xr:uid="{B6AE33DB-A789-49E6-91FB-6CBC0E4A14B6}">
      <text>
        <r>
          <rPr>
            <b/>
            <sz val="9"/>
            <color indexed="81"/>
            <rFont val="Tahoma"/>
            <family val="2"/>
          </rPr>
          <t>SIMS DATABASE
2015</t>
        </r>
      </text>
    </comment>
    <comment ref="K39" authorId="2" shapeId="0" xr:uid="{E5E1E4F2-ECB8-4443-A629-C2806EC488F0}">
      <text>
        <r>
          <rPr>
            <b/>
            <sz val="9"/>
            <color indexed="81"/>
            <rFont val="Tahoma"/>
            <family val="2"/>
          </rPr>
          <t>WDI DATABASE &amp; SIMS DATABASE</t>
        </r>
      </text>
    </comment>
    <comment ref="L39" authorId="2" shapeId="0" xr:uid="{FABAF6CE-32B2-4AA0-B423-EAE9A7306F3F}">
      <text>
        <r>
          <rPr>
            <b/>
            <sz val="9"/>
            <color indexed="81"/>
            <rFont val="Tahoma"/>
            <family val="2"/>
          </rPr>
          <t>SIMS DATABASE
2016</t>
        </r>
      </text>
    </comment>
    <comment ref="M39" authorId="2" shapeId="0" xr:uid="{F3EF95DD-80F8-4B62-9877-27FFFCD9445D}">
      <text>
        <r>
          <rPr>
            <b/>
            <sz val="9"/>
            <color indexed="81"/>
            <rFont val="Tahoma"/>
            <family val="2"/>
          </rPr>
          <t>SIMS DATABASE
2015</t>
        </r>
      </text>
    </comment>
    <comment ref="N39" authorId="2" shapeId="0" xr:uid="{327573AA-8BC9-4D20-93CD-C017C25F57C9}">
      <text>
        <r>
          <rPr>
            <b/>
            <sz val="9"/>
            <color indexed="81"/>
            <rFont val="Tahoma"/>
            <family val="2"/>
          </rPr>
          <t>SIMS DATABASE
2015</t>
        </r>
      </text>
    </comment>
    <comment ref="O39" authorId="2" shapeId="0" xr:uid="{5A0FAD18-E1DD-467D-A596-A7CC2776BBCD}">
      <text>
        <r>
          <rPr>
            <b/>
            <sz val="9"/>
            <color indexed="81"/>
            <rFont val="Tahoma"/>
            <family val="2"/>
          </rPr>
          <t>SIMS DATABASE
2015</t>
        </r>
      </text>
    </comment>
    <comment ref="I40" authorId="2" shapeId="0" xr:uid="{84F7334A-6829-4F18-BA5C-6D0A3E182CE3}">
      <text>
        <r>
          <rPr>
            <b/>
            <sz val="9"/>
            <color indexed="81"/>
            <rFont val="Tahoma"/>
            <family val="2"/>
          </rPr>
          <t>2012</t>
        </r>
      </text>
    </comment>
    <comment ref="K40" authorId="2" shapeId="0" xr:uid="{E285AC7D-B1AB-40A5-92F2-042727E61230}">
      <text>
        <r>
          <rPr>
            <b/>
            <sz val="9"/>
            <color indexed="81"/>
            <rFont val="Tahoma"/>
            <family val="2"/>
          </rPr>
          <t>2014</t>
        </r>
      </text>
    </comment>
    <comment ref="L40" authorId="2" shapeId="0" xr:uid="{4D513F7F-561D-4305-88B1-B0CF05D77AE9}">
      <text>
        <r>
          <rPr>
            <b/>
            <sz val="9"/>
            <color indexed="81"/>
            <rFont val="Tahoma"/>
            <family val="2"/>
          </rPr>
          <t>2016</t>
        </r>
      </text>
    </comment>
    <comment ref="I41" authorId="2" shapeId="0" xr:uid="{E0823A49-02A2-4AD5-9023-55156BA261BC}">
      <text>
        <r>
          <rPr>
            <b/>
            <sz val="9"/>
            <color indexed="81"/>
            <rFont val="Tahoma"/>
            <family val="2"/>
          </rPr>
          <t>2012</t>
        </r>
      </text>
    </comment>
    <comment ref="K41" authorId="2" shapeId="0" xr:uid="{F1A5A38B-F6B3-4DA0-8C52-B47D2513F9DA}">
      <text>
        <r>
          <rPr>
            <b/>
            <sz val="9"/>
            <color indexed="81"/>
            <rFont val="Tahoma"/>
            <family val="2"/>
          </rPr>
          <t>2014</t>
        </r>
      </text>
    </comment>
    <comment ref="L41" authorId="2" shapeId="0" xr:uid="{F4D5B8D4-929E-4EBF-9BA3-B1D69354FC33}">
      <text>
        <r>
          <rPr>
            <b/>
            <sz val="9"/>
            <color indexed="81"/>
            <rFont val="Tahoma"/>
            <family val="2"/>
          </rPr>
          <t>2016</t>
        </r>
      </text>
    </comment>
    <comment ref="I42" authorId="2" shapeId="0" xr:uid="{0306C576-AF83-49E8-B1BE-89FCC2521B29}">
      <text>
        <r>
          <rPr>
            <b/>
            <sz val="9"/>
            <color indexed="81"/>
            <rFont val="Tahoma"/>
            <family val="2"/>
          </rPr>
          <t>2012</t>
        </r>
      </text>
    </comment>
    <comment ref="K42" authorId="2" shapeId="0" xr:uid="{D8C20D7A-3D6D-43C7-86C1-F45DACD055B7}">
      <text>
        <r>
          <rPr>
            <b/>
            <sz val="9"/>
            <color indexed="81"/>
            <rFont val="Tahoma"/>
            <family val="2"/>
          </rPr>
          <t>2014</t>
        </r>
      </text>
    </comment>
    <comment ref="L42" authorId="2" shapeId="0" xr:uid="{5349DE69-01FF-4B3B-8445-8FADC7D96032}">
      <text>
        <r>
          <rPr>
            <b/>
            <sz val="9"/>
            <color indexed="81"/>
            <rFont val="Tahoma"/>
            <family val="2"/>
          </rPr>
          <t>2016</t>
        </r>
      </text>
    </comment>
    <comment ref="A43" authorId="0" shapeId="0" xr:uid="{41B24EEA-7458-4270-A3AB-502C8F6BCC4B}">
      <text>
        <r>
          <rPr>
            <b/>
            <sz val="9"/>
            <color indexed="81"/>
            <rFont val="Tahoma"/>
            <family val="2"/>
          </rPr>
          <t>The year applies to rows 43 to 45 included.</t>
        </r>
      </text>
    </comment>
    <comment ref="B43" authorId="0" shapeId="0" xr:uid="{DEA77104-B768-4EC9-8B03-B19DEA94D4FF}">
      <text>
        <r>
          <rPr>
            <b/>
            <sz val="9"/>
            <color indexed="81"/>
            <rFont val="Tahoma"/>
            <family val="2"/>
          </rPr>
          <t>2011</t>
        </r>
      </text>
    </comment>
    <comment ref="C43" authorId="0" shapeId="0" xr:uid="{B172B7D8-8272-403C-AE50-70CBF58A2935}">
      <text>
        <r>
          <rPr>
            <b/>
            <sz val="9"/>
            <color indexed="81"/>
            <rFont val="Tahoma"/>
            <family val="2"/>
          </rPr>
          <t>2011</t>
        </r>
      </text>
    </comment>
    <comment ref="D43" authorId="0" shapeId="0" xr:uid="{34852913-F645-41E4-9506-CAE339795D0D}">
      <text>
        <r>
          <rPr>
            <b/>
            <sz val="9"/>
            <color indexed="81"/>
            <rFont val="Tahoma"/>
            <family val="2"/>
          </rPr>
          <t>2010</t>
        </r>
      </text>
    </comment>
    <comment ref="G43" authorId="1" shapeId="0" xr:uid="{36768D7E-C4E8-4E1A-AAD9-AC2E904163F3}">
      <text>
        <r>
          <rPr>
            <sz val="9"/>
            <color indexed="81"/>
            <rFont val="Tahoma"/>
            <family val="2"/>
          </rPr>
          <t>Length of the notice period at 9 months tenure
Data for the year 2014. Source: http://www.oecd.org/employment/emp/oecd-idbdatabaseonsummaryindicatorsofemploymentprotectionlegislationeplinlatinamericanadthecaribbean.htm</t>
        </r>
      </text>
    </comment>
    <comment ref="H43" authorId="0" shapeId="0" xr:uid="{1D603547-B204-497D-B589-EA544E12DCC2}">
      <text>
        <r>
          <rPr>
            <b/>
            <sz val="9"/>
            <color indexed="81"/>
            <rFont val="Tahoma"/>
            <family val="2"/>
          </rPr>
          <t>2010</t>
        </r>
      </text>
    </comment>
    <comment ref="J43" authorId="0" shapeId="0" xr:uid="{070EF6CE-0E41-445E-9A6D-F214BAFEAA81}">
      <text>
        <r>
          <rPr>
            <b/>
            <sz val="9"/>
            <color indexed="81"/>
            <rFont val="Tahoma"/>
            <family val="2"/>
          </rPr>
          <t>2012</t>
        </r>
      </text>
    </comment>
    <comment ref="L43" authorId="0" shapeId="0" xr:uid="{B9F0B901-84B0-4EBA-B518-3EE620E9E5AE}">
      <text>
        <r>
          <rPr>
            <b/>
            <sz val="9"/>
            <color indexed="81"/>
            <rFont val="Tahoma"/>
            <family val="2"/>
          </rPr>
          <t>2010</t>
        </r>
      </text>
    </comment>
    <comment ref="M43" authorId="0" shapeId="0" xr:uid="{B5BB99FC-006C-430B-B87C-226FC287D3B5}">
      <text>
        <r>
          <rPr>
            <b/>
            <sz val="9"/>
            <color indexed="81"/>
            <rFont val="Tahoma"/>
            <family val="2"/>
          </rPr>
          <t>2010</t>
        </r>
      </text>
    </comment>
    <comment ref="O43" authorId="0" shapeId="0" xr:uid="{87A65C31-208F-4F89-8B9C-186879C997F5}">
      <text>
        <r>
          <rPr>
            <b/>
            <sz val="9"/>
            <color indexed="81"/>
            <rFont val="Tahoma"/>
            <family val="2"/>
          </rPr>
          <t>2010</t>
        </r>
      </text>
    </comment>
    <comment ref="B44" authorId="2" shapeId="0" xr:uid="{AF194399-1565-4BAC-88D1-B0A552D881B1}">
      <text>
        <r>
          <rPr>
            <b/>
            <sz val="9"/>
            <color indexed="81"/>
            <rFont val="Tahoma"/>
            <family val="2"/>
          </rPr>
          <t>2011</t>
        </r>
      </text>
    </comment>
    <comment ref="C44" authorId="2" shapeId="0" xr:uid="{5FC4B180-F720-4CBB-ADB8-15A8C2F82FF2}">
      <text>
        <r>
          <rPr>
            <b/>
            <sz val="9"/>
            <color indexed="81"/>
            <rFont val="Tahoma"/>
            <family val="2"/>
          </rPr>
          <t>2011</t>
        </r>
      </text>
    </comment>
    <comment ref="D44" authorId="2" shapeId="0" xr:uid="{92968B8D-603C-4A8E-9084-6777194C34B5}">
      <text>
        <r>
          <rPr>
            <b/>
            <sz val="9"/>
            <color indexed="81"/>
            <rFont val="Tahoma"/>
            <family val="2"/>
          </rPr>
          <t>2010</t>
        </r>
      </text>
    </comment>
    <comment ref="G44" authorId="1" shapeId="0" xr:uid="{C1F5839B-14FD-407C-AFDE-140F74892E02}">
      <text>
        <r>
          <rPr>
            <sz val="9"/>
            <color indexed="81"/>
            <rFont val="Tahoma"/>
            <family val="2"/>
          </rPr>
          <t>Severance pay at 4 years tenure
Data for the year 2014
Source: http://www.oecd.org/employment/emp/oecd-idbdatabaseonsummaryindicatorsofemploymentprotectionlegislationeplinlatinamericanadthecaribbean.htm</t>
        </r>
      </text>
    </comment>
    <comment ref="H44" authorId="2" shapeId="0" xr:uid="{2CDFDDDA-6D55-4BAB-9E32-62A186C0504C}">
      <text>
        <r>
          <rPr>
            <b/>
            <sz val="9"/>
            <color indexed="81"/>
            <rFont val="Tahoma"/>
            <family val="2"/>
          </rPr>
          <t>2010</t>
        </r>
        <r>
          <rPr>
            <sz val="9"/>
            <color indexed="81"/>
            <rFont val="Tahoma"/>
            <family val="2"/>
          </rPr>
          <t xml:space="preserve">
</t>
        </r>
      </text>
    </comment>
    <comment ref="J44" authorId="2" shapeId="0" xr:uid="{1A9909DF-C8A9-4804-AC11-F5AF01AB4BBA}">
      <text>
        <r>
          <rPr>
            <b/>
            <sz val="9"/>
            <color indexed="81"/>
            <rFont val="Tahoma"/>
            <family val="2"/>
          </rPr>
          <t>2012</t>
        </r>
        <r>
          <rPr>
            <sz val="9"/>
            <color indexed="81"/>
            <rFont val="Tahoma"/>
            <family val="2"/>
          </rPr>
          <t xml:space="preserve">
</t>
        </r>
      </text>
    </comment>
    <comment ref="L44" authorId="2" shapeId="0" xr:uid="{35C7BD24-639B-416F-9D9A-4602CA9DAA7F}">
      <text>
        <r>
          <rPr>
            <b/>
            <sz val="9"/>
            <color indexed="81"/>
            <rFont val="Tahoma"/>
            <family val="2"/>
          </rPr>
          <t>2010</t>
        </r>
      </text>
    </comment>
    <comment ref="M44" authorId="2" shapeId="0" xr:uid="{6FDC5A30-92E2-4C12-8819-2A2DD0A1A2CB}">
      <text>
        <r>
          <rPr>
            <b/>
            <sz val="9"/>
            <color indexed="81"/>
            <rFont val="Tahoma"/>
            <family val="2"/>
          </rPr>
          <t>2010</t>
        </r>
      </text>
    </comment>
    <comment ref="O44" authorId="2" shapeId="0" xr:uid="{753A2EEA-4853-4AD9-B259-3567AF173CA1}">
      <text>
        <r>
          <rPr>
            <b/>
            <sz val="9"/>
            <color indexed="81"/>
            <rFont val="Tahoma"/>
            <family val="2"/>
          </rPr>
          <t>2010</t>
        </r>
      </text>
    </comment>
    <comment ref="B45" authorId="2" shapeId="0" xr:uid="{A841734C-6A4D-4D82-947B-BA30F353ED2B}">
      <text>
        <r>
          <rPr>
            <b/>
            <sz val="9"/>
            <color indexed="81"/>
            <rFont val="Tahoma"/>
            <family val="2"/>
          </rPr>
          <t>2011</t>
        </r>
      </text>
    </comment>
    <comment ref="C45" authorId="2" shapeId="0" xr:uid="{CCE426E1-496D-4851-A9F0-9E44BA149D99}">
      <text>
        <r>
          <rPr>
            <b/>
            <sz val="9"/>
            <color indexed="81"/>
            <rFont val="Tahoma"/>
            <family val="2"/>
          </rPr>
          <t>2011</t>
        </r>
      </text>
    </comment>
    <comment ref="D45" authorId="2" shapeId="0" xr:uid="{14BF72E0-B830-4164-897A-8C496F396A42}">
      <text>
        <r>
          <rPr>
            <b/>
            <sz val="9"/>
            <color indexed="81"/>
            <rFont val="Tahoma"/>
            <family val="2"/>
          </rPr>
          <t>2010</t>
        </r>
      </text>
    </comment>
    <comment ref="G45" authorId="1" shapeId="0" xr:uid="{80889FCC-A812-4BA2-B8D7-C35DD7E3E1D6}">
      <text>
        <r>
          <rPr>
            <sz val="9"/>
            <color indexed="81"/>
            <rFont val="Tahoma"/>
            <family val="2"/>
          </rPr>
          <t>Data for the year 2014
Source: http://www.oecd.org/employment/emp/oecd-idbdatabaseonsummaryindicatorsofemploymentprotectionlegislationeplinlatinamericanadthecaribbean.htm</t>
        </r>
      </text>
    </comment>
    <comment ref="H45" authorId="2" shapeId="0" xr:uid="{7E558535-D981-405C-B31B-040418AB20E7}">
      <text>
        <r>
          <rPr>
            <b/>
            <sz val="9"/>
            <color indexed="81"/>
            <rFont val="Tahoma"/>
            <family val="2"/>
          </rPr>
          <t>2010</t>
        </r>
      </text>
    </comment>
    <comment ref="J45" authorId="2" shapeId="0" xr:uid="{60E7F10C-884E-4D50-9011-1AF5EED9CF09}">
      <text>
        <r>
          <rPr>
            <b/>
            <sz val="9"/>
            <color indexed="81"/>
            <rFont val="Tahoma"/>
            <family val="2"/>
          </rPr>
          <t>2012</t>
        </r>
      </text>
    </comment>
    <comment ref="L45" authorId="2" shapeId="0" xr:uid="{FA9DAD6F-62E9-431A-8DA1-C107D21DE8F9}">
      <text>
        <r>
          <rPr>
            <b/>
            <sz val="9"/>
            <color indexed="81"/>
            <rFont val="Tahoma"/>
            <family val="2"/>
          </rPr>
          <t>2010</t>
        </r>
      </text>
    </comment>
    <comment ref="M45" authorId="2" shapeId="0" xr:uid="{0EECA7B3-A5CA-43A4-942B-603CC7356181}">
      <text>
        <r>
          <rPr>
            <b/>
            <sz val="9"/>
            <color indexed="81"/>
            <rFont val="Tahoma"/>
            <family val="2"/>
          </rPr>
          <t>2010</t>
        </r>
      </text>
    </comment>
    <comment ref="O45" authorId="2" shapeId="0" xr:uid="{38A48DD7-FA66-4224-A2D8-0B840F070100}">
      <text>
        <r>
          <rPr>
            <b/>
            <sz val="9"/>
            <color indexed="81"/>
            <rFont val="Tahoma"/>
            <family val="2"/>
          </rPr>
          <t>2010</t>
        </r>
      </text>
    </comment>
    <comment ref="B46" authorId="0" shapeId="0" xr:uid="{2AA9A2B4-13AC-44EF-A8D8-8698DB44EBA9}">
      <text>
        <r>
          <rPr>
            <b/>
            <sz val="9"/>
            <color indexed="81"/>
            <rFont val="Tahoma"/>
            <family val="2"/>
          </rPr>
          <t>2017</t>
        </r>
      </text>
    </comment>
    <comment ref="C46" authorId="0" shapeId="0" xr:uid="{4A36344C-5250-4840-959A-65F1155A0820}">
      <text>
        <r>
          <rPr>
            <b/>
            <sz val="9"/>
            <color indexed="81"/>
            <rFont val="Tahoma"/>
            <family val="2"/>
          </rPr>
          <t>2009</t>
        </r>
      </text>
    </comment>
    <comment ref="D46" authorId="2" shapeId="0" xr:uid="{49C06D40-10F5-4FB0-9DF1-6F74B9813CA3}">
      <text>
        <r>
          <rPr>
            <b/>
            <sz val="9"/>
            <color indexed="81"/>
            <rFont val="Tahoma"/>
            <family val="2"/>
          </rPr>
          <t>2010</t>
        </r>
      </text>
    </comment>
    <comment ref="E46" authorId="0" shapeId="0" xr:uid="{E4A2A6A7-CD59-4317-B8F0-A9DDB77FCAE8}">
      <text>
        <r>
          <rPr>
            <b/>
            <sz val="9"/>
            <color indexed="81"/>
            <rFont val="Tahoma"/>
            <family val="2"/>
          </rPr>
          <t>2010</t>
        </r>
      </text>
    </comment>
    <comment ref="F46" authorId="0" shapeId="0" xr:uid="{3B4180E8-D18D-4633-AEA0-218032A1B875}">
      <text>
        <r>
          <rPr>
            <b/>
            <sz val="9"/>
            <color indexed="81"/>
            <rFont val="Tahoma"/>
            <family val="2"/>
          </rPr>
          <t>2010</t>
        </r>
      </text>
    </comment>
    <comment ref="G46" authorId="2" shapeId="0" xr:uid="{CD746BCD-31EB-46CB-B87D-2211A9ABCCA2}">
      <text>
        <r>
          <rPr>
            <b/>
            <sz val="9"/>
            <color indexed="81"/>
            <rFont val="Tahoma"/>
            <family val="2"/>
          </rPr>
          <t>2016</t>
        </r>
      </text>
    </comment>
    <comment ref="H46" authorId="0" shapeId="0" xr:uid="{DC3FA231-DE2A-4D16-8AAF-1C93B7F80E82}">
      <text>
        <r>
          <rPr>
            <b/>
            <sz val="9"/>
            <color indexed="81"/>
            <rFont val="Tahoma"/>
            <family val="2"/>
          </rPr>
          <t>2016</t>
        </r>
      </text>
    </comment>
    <comment ref="J46" authorId="0" shapeId="0" xr:uid="{A40EB23F-683B-4656-92E4-BCCAF8D38C0C}">
      <text>
        <r>
          <rPr>
            <b/>
            <sz val="9"/>
            <color indexed="81"/>
            <rFont val="Tahoma"/>
            <family val="2"/>
          </rPr>
          <t>2016</t>
        </r>
      </text>
    </comment>
    <comment ref="K46" authorId="0" shapeId="0" xr:uid="{5BF5EF14-DF3E-4EFB-8120-6B879A292026}">
      <text>
        <r>
          <rPr>
            <b/>
            <sz val="9"/>
            <color indexed="81"/>
            <rFont val="Tahoma"/>
            <family val="2"/>
          </rPr>
          <t>2010</t>
        </r>
      </text>
    </comment>
    <comment ref="L46" authorId="0" shapeId="0" xr:uid="{CE1BFAB6-806C-4C5F-AE52-5A5A030CCDD1}">
      <text>
        <r>
          <rPr>
            <b/>
            <sz val="9"/>
            <color indexed="81"/>
            <rFont val="Tahoma"/>
            <family val="2"/>
          </rPr>
          <t>2010</t>
        </r>
      </text>
    </comment>
    <comment ref="M46" authorId="0" shapeId="0" xr:uid="{844205E0-0EDE-4BA7-BC9B-858479F42A39}">
      <text>
        <r>
          <rPr>
            <b/>
            <sz val="9"/>
            <color indexed="81"/>
            <rFont val="Tahoma"/>
            <family val="2"/>
          </rPr>
          <t>2010</t>
        </r>
      </text>
    </comment>
    <comment ref="N46" authorId="0" shapeId="0" xr:uid="{3DA3AFAA-70ED-46AC-A50D-42387FF06702}">
      <text>
        <r>
          <rPr>
            <b/>
            <sz val="9"/>
            <color indexed="81"/>
            <rFont val="Tahoma"/>
            <family val="2"/>
          </rPr>
          <t>2017</t>
        </r>
      </text>
    </comment>
    <comment ref="O46" authorId="0" shapeId="0" xr:uid="{1B1DC74F-502C-4ED5-A5FE-F49D915AB934}">
      <text>
        <r>
          <rPr>
            <b/>
            <sz val="9"/>
            <color indexed="81"/>
            <rFont val="Tahoma"/>
            <family val="2"/>
          </rPr>
          <t>2017</t>
        </r>
      </text>
    </comment>
    <comment ref="P46" authorId="2" shapeId="0" xr:uid="{2A25D2EA-15F9-4A39-99C3-3537726E921F}">
      <text>
        <r>
          <rPr>
            <sz val="9"/>
            <color indexed="81"/>
            <rFont val="Tahoma"/>
            <family val="2"/>
          </rPr>
          <t>Data for the year 2016
Source:
BPS - http://www.bps.gub.uy/bps/file/12603/1/evolucion-de-los-cotizantes-2017.pdf</t>
        </r>
      </text>
    </comment>
    <comment ref="B47" authorId="2" shapeId="0" xr:uid="{913A18B2-D92D-4B86-B4A8-B330AA0C32E2}">
      <text>
        <r>
          <rPr>
            <b/>
            <sz val="9"/>
            <color indexed="81"/>
            <rFont val="Tahoma"/>
            <family val="2"/>
          </rPr>
          <t>2016</t>
        </r>
      </text>
    </comment>
    <comment ref="C47" authorId="2" shapeId="0" xr:uid="{D8881D5E-2686-49AC-A0E2-D09309964E7C}">
      <text>
        <r>
          <rPr>
            <b/>
            <sz val="9"/>
            <color indexed="81"/>
            <rFont val="Tahoma"/>
            <family val="2"/>
          </rPr>
          <t>2015</t>
        </r>
      </text>
    </comment>
    <comment ref="D47" authorId="2" shapeId="0" xr:uid="{AB0E879E-47AE-41BC-9B1E-8001DA0C1A8F}">
      <text>
        <r>
          <rPr>
            <b/>
            <sz val="9"/>
            <color indexed="81"/>
            <rFont val="Tahoma"/>
            <family val="2"/>
          </rPr>
          <t>2015</t>
        </r>
      </text>
    </comment>
    <comment ref="E47" authorId="2" shapeId="0" xr:uid="{37B82AB9-77B6-4006-96E8-1DE45740A3A9}">
      <text>
        <r>
          <rPr>
            <b/>
            <sz val="9"/>
            <color indexed="81"/>
            <rFont val="Tahoma"/>
            <family val="2"/>
          </rPr>
          <t>2016</t>
        </r>
      </text>
    </comment>
    <comment ref="F47" authorId="2" shapeId="0" xr:uid="{2B0C3604-C051-4FDF-95E1-BAF2CEBD07E7}">
      <text>
        <r>
          <rPr>
            <b/>
            <sz val="9"/>
            <color indexed="81"/>
            <rFont val="Tahoma"/>
            <family val="2"/>
          </rPr>
          <t>2016</t>
        </r>
      </text>
    </comment>
    <comment ref="G47" authorId="2" shapeId="0" xr:uid="{6AA994F1-1243-42A6-AD0A-229D65DE4B17}">
      <text>
        <r>
          <rPr>
            <b/>
            <sz val="9"/>
            <color indexed="81"/>
            <rFont val="Tahoma"/>
            <family val="2"/>
          </rPr>
          <t>2014</t>
        </r>
      </text>
    </comment>
    <comment ref="H47" authorId="2" shapeId="0" xr:uid="{C0CA4BC1-3913-433C-BCAA-1E07B7EC3A7B}">
      <text>
        <r>
          <rPr>
            <b/>
            <sz val="9"/>
            <color indexed="81"/>
            <rFont val="Tahoma"/>
            <family val="2"/>
          </rPr>
          <t xml:space="preserve">2016
</t>
        </r>
      </text>
    </comment>
    <comment ref="I47" authorId="2" shapeId="0" xr:uid="{A7F1789F-2BB7-47BE-B50A-370C21C72005}">
      <text>
        <r>
          <rPr>
            <b/>
            <sz val="9"/>
            <color indexed="81"/>
            <rFont val="Tahoma"/>
            <family val="2"/>
          </rPr>
          <t>2012</t>
        </r>
      </text>
    </comment>
    <comment ref="J47" authorId="2" shapeId="0" xr:uid="{464B181E-937C-4A2F-9D2A-15F432E2350F}">
      <text>
        <r>
          <rPr>
            <b/>
            <sz val="9"/>
            <color indexed="81"/>
            <rFont val="Tahoma"/>
            <family val="2"/>
          </rPr>
          <t>2016</t>
        </r>
      </text>
    </comment>
    <comment ref="K47" authorId="2" shapeId="0" xr:uid="{11D19513-5F22-41D7-88E9-28F6271B0808}">
      <text>
        <r>
          <rPr>
            <b/>
            <sz val="9"/>
            <color indexed="81"/>
            <rFont val="Tahoma"/>
            <family val="2"/>
          </rPr>
          <t>2014</t>
        </r>
      </text>
    </comment>
    <comment ref="L47" authorId="2" shapeId="0" xr:uid="{34B377FF-B821-4908-917A-9613A893B9B8}">
      <text>
        <r>
          <rPr>
            <b/>
            <sz val="9"/>
            <color indexed="81"/>
            <rFont val="Tahoma"/>
            <family val="2"/>
          </rPr>
          <t>2016</t>
        </r>
      </text>
    </comment>
    <comment ref="M47" authorId="2" shapeId="0" xr:uid="{2A788268-422D-4423-8A5E-EA2B8E523791}">
      <text>
        <r>
          <rPr>
            <b/>
            <sz val="9"/>
            <color indexed="81"/>
            <rFont val="Tahoma"/>
            <family val="2"/>
          </rPr>
          <t>2015</t>
        </r>
      </text>
    </comment>
    <comment ref="N47" authorId="2" shapeId="0" xr:uid="{A2A129AD-999D-4F8E-9689-120FE761B93D}">
      <text>
        <r>
          <rPr>
            <b/>
            <sz val="9"/>
            <color indexed="81"/>
            <rFont val="Tahoma"/>
            <family val="2"/>
          </rPr>
          <t>2016</t>
        </r>
      </text>
    </comment>
    <comment ref="O47" authorId="2" shapeId="0" xr:uid="{659611BC-E62D-4F24-A57E-24972D5DBEFD}">
      <text>
        <r>
          <rPr>
            <b/>
            <sz val="9"/>
            <color indexed="81"/>
            <rFont val="Tahoma"/>
            <family val="2"/>
          </rPr>
          <t>2016</t>
        </r>
      </text>
    </comment>
    <comment ref="P47" authorId="2" shapeId="0" xr:uid="{0F9DAD1F-0C36-4FC3-B990-1C98CC8EAD0D}">
      <text>
        <r>
          <rPr>
            <b/>
            <sz val="9"/>
            <color indexed="81"/>
            <rFont val="Tahoma"/>
            <family val="2"/>
          </rPr>
          <t>2016</t>
        </r>
      </text>
    </comment>
    <comment ref="A48" authorId="2" shapeId="0" xr:uid="{E001CA37-E889-431C-9EC0-69F570F32FD7}">
      <text>
        <r>
          <rPr>
            <b/>
            <sz val="9"/>
            <color indexed="81"/>
            <rFont val="Tahoma"/>
            <family val="2"/>
          </rPr>
          <t>2014</t>
        </r>
      </text>
    </comment>
    <comment ref="A51" authorId="2" shapeId="0" xr:uid="{2DE4320F-25FD-4D4F-9BAD-6B828CBB80B0}">
      <text>
        <r>
          <rPr>
            <b/>
            <sz val="9"/>
            <color indexed="81"/>
            <rFont val="Tahoma"/>
            <family val="2"/>
          </rPr>
          <t>2016</t>
        </r>
      </text>
    </comment>
    <comment ref="O51" authorId="0" shapeId="0" xr:uid="{B0E96CD8-6A20-4A6A-9D32-C18B883CCE84}">
      <text>
        <r>
          <rPr>
            <b/>
            <sz val="9"/>
            <color indexed="81"/>
            <rFont val="Tahoma"/>
            <family val="2"/>
          </rPr>
          <t>2011</t>
        </r>
      </text>
    </comment>
    <comment ref="P51" authorId="0" shapeId="0" xr:uid="{026C9532-D621-47E8-B65F-21CDCE5D26E6}">
      <text>
        <r>
          <rPr>
            <b/>
            <sz val="9"/>
            <color indexed="81"/>
            <rFont val="Tahoma"/>
            <family val="2"/>
          </rPr>
          <t>2016</t>
        </r>
      </text>
    </comment>
    <comment ref="A52" authorId="2" shapeId="0" xr:uid="{A6BE5C55-813E-4487-B11E-3CE62A297066}">
      <text>
        <r>
          <rPr>
            <b/>
            <sz val="9"/>
            <color indexed="81"/>
            <rFont val="Tahoma"/>
            <family val="2"/>
          </rPr>
          <t>2015 (except Argentina, 2014)</t>
        </r>
      </text>
    </comment>
    <comment ref="B52" authorId="0" shapeId="0" xr:uid="{2A493F81-5CCB-41F9-850D-6D79541C128B}">
      <text>
        <r>
          <rPr>
            <b/>
            <sz val="9"/>
            <color indexed="81"/>
            <rFont val="Tahoma"/>
            <family val="2"/>
          </rPr>
          <t>2014</t>
        </r>
      </text>
    </comment>
    <comment ref="B53" authorId="0" shapeId="0" xr:uid="{842558D7-F2F5-48D4-9EB6-5FA1B346B673}">
      <text>
        <r>
          <rPr>
            <b/>
            <sz val="9"/>
            <color indexed="81"/>
            <rFont val="Tahoma"/>
            <family val="2"/>
          </rPr>
          <t>2015</t>
        </r>
      </text>
    </comment>
    <comment ref="C53" authorId="0" shapeId="0" xr:uid="{5428DF1A-2FB0-449D-B674-B33FEBF00074}">
      <text>
        <r>
          <rPr>
            <b/>
            <sz val="9"/>
            <color indexed="81"/>
            <rFont val="Tahoma"/>
            <family val="2"/>
          </rPr>
          <t>2015</t>
        </r>
      </text>
    </comment>
    <comment ref="D53" authorId="0" shapeId="0" xr:uid="{CF3837F4-0692-4C4E-B531-5DF73B31B25F}">
      <text>
        <r>
          <rPr>
            <b/>
            <sz val="9"/>
            <color indexed="81"/>
            <rFont val="Tahoma"/>
            <family val="2"/>
          </rPr>
          <t>2015</t>
        </r>
      </text>
    </comment>
    <comment ref="E53" authorId="0" shapeId="0" xr:uid="{F0B08D22-2203-4F2E-BC55-79D116CB3F8F}">
      <text>
        <r>
          <rPr>
            <b/>
            <sz val="9"/>
            <color indexed="81"/>
            <rFont val="Tahoma"/>
            <family val="2"/>
          </rPr>
          <t>2015</t>
        </r>
      </text>
    </comment>
    <comment ref="F53" authorId="0" shapeId="0" xr:uid="{E34AE70D-AB0F-4F47-BB17-6F37782B2F70}">
      <text>
        <r>
          <rPr>
            <b/>
            <sz val="9"/>
            <color indexed="81"/>
            <rFont val="Tahoma"/>
            <family val="2"/>
          </rPr>
          <t>2015</t>
        </r>
      </text>
    </comment>
    <comment ref="G53" authorId="0" shapeId="0" xr:uid="{3163CB27-ECEA-4554-90FD-EF10E0B7D176}">
      <text>
        <r>
          <rPr>
            <b/>
            <sz val="9"/>
            <color indexed="81"/>
            <rFont val="Tahoma"/>
            <family val="2"/>
          </rPr>
          <t>2014</t>
        </r>
      </text>
    </comment>
    <comment ref="H53" authorId="0" shapeId="0" xr:uid="{33D97A04-3B2D-43CF-A6F5-22EDD718B5E2}">
      <text>
        <r>
          <rPr>
            <b/>
            <sz val="9"/>
            <color indexed="81"/>
            <rFont val="Tahoma"/>
            <family val="2"/>
          </rPr>
          <t>2015</t>
        </r>
      </text>
    </comment>
    <comment ref="J53" authorId="0" shapeId="0" xr:uid="{B386EB02-E876-4DB0-BAB1-5E407D1AC171}">
      <text>
        <r>
          <rPr>
            <b/>
            <sz val="9"/>
            <color indexed="81"/>
            <rFont val="Tahoma"/>
            <family val="2"/>
          </rPr>
          <t>2015</t>
        </r>
      </text>
    </comment>
    <comment ref="K53" authorId="0" shapeId="0" xr:uid="{0BBE94FF-570B-4131-BAFA-3C52AADD67FD}">
      <text>
        <r>
          <rPr>
            <b/>
            <sz val="9"/>
            <color indexed="81"/>
            <rFont val="Tahoma"/>
            <family val="2"/>
          </rPr>
          <t>2014</t>
        </r>
      </text>
    </comment>
    <comment ref="L53" authorId="0" shapeId="0" xr:uid="{6169EE21-D996-453B-85D3-0F5632612C25}">
      <text>
        <r>
          <rPr>
            <b/>
            <sz val="9"/>
            <color indexed="81"/>
            <rFont val="Tahoma"/>
            <family val="2"/>
          </rPr>
          <t>2015</t>
        </r>
      </text>
    </comment>
    <comment ref="M53" authorId="0" shapeId="0" xr:uid="{838E6FAD-F61E-4E0B-8A60-372BA0CB1F06}">
      <text>
        <r>
          <rPr>
            <b/>
            <sz val="9"/>
            <color indexed="81"/>
            <rFont val="Tahoma"/>
            <family val="2"/>
          </rPr>
          <t>2013</t>
        </r>
      </text>
    </comment>
    <comment ref="N53" authorId="0" shapeId="0" xr:uid="{0B8E0F12-EA7A-42E0-8DF8-1B5927AF435A}">
      <text>
        <r>
          <rPr>
            <b/>
            <sz val="9"/>
            <color indexed="81"/>
            <rFont val="Tahoma"/>
            <family val="2"/>
          </rPr>
          <t>2015</t>
        </r>
      </text>
    </comment>
    <comment ref="O53" authorId="0" shapeId="0" xr:uid="{CBC0040D-F235-474E-AF90-A0D329C70B65}">
      <text>
        <r>
          <rPr>
            <b/>
            <sz val="9"/>
            <color indexed="81"/>
            <rFont val="Tahoma"/>
            <family val="2"/>
          </rPr>
          <t>2015</t>
        </r>
      </text>
    </comment>
    <comment ref="P53" authorId="0" shapeId="0" xr:uid="{B3518B93-2C10-45F5-A9F9-7AE8F694BB9B}">
      <text>
        <r>
          <rPr>
            <b/>
            <sz val="9"/>
            <color indexed="81"/>
            <rFont val="Tahoma"/>
            <family val="2"/>
          </rPr>
          <t>2015</t>
        </r>
      </text>
    </comment>
    <comment ref="B54" authorId="2" shapeId="0" xr:uid="{FD3346C6-9BC1-4875-9412-C9289A32C51F}">
      <text>
        <r>
          <rPr>
            <b/>
            <sz val="9"/>
            <color indexed="81"/>
            <rFont val="Tahoma"/>
            <family val="2"/>
          </rPr>
          <t>2007</t>
        </r>
      </text>
    </comment>
    <comment ref="C54" authorId="0" shapeId="0" xr:uid="{E97A9A65-1D12-4442-9C8D-ED19815F3950}">
      <text>
        <r>
          <rPr>
            <b/>
            <sz val="9"/>
            <color indexed="81"/>
            <rFont val="Tahoma"/>
            <family val="2"/>
          </rPr>
          <t>2014</t>
        </r>
      </text>
    </comment>
    <comment ref="D54" authorId="0" shapeId="0" xr:uid="{BE47918B-5621-4E7C-AD2E-30F004B493D4}">
      <text>
        <r>
          <rPr>
            <b/>
            <sz val="9"/>
            <color indexed="81"/>
            <rFont val="Tahoma"/>
            <family val="2"/>
          </rPr>
          <t>2015</t>
        </r>
      </text>
    </comment>
    <comment ref="E54" authorId="0" shapeId="0" xr:uid="{DE92992A-86D9-469D-8B34-5A4D015387D6}">
      <text>
        <r>
          <rPr>
            <b/>
            <sz val="9"/>
            <color indexed="81"/>
            <rFont val="Tahoma"/>
            <family val="2"/>
          </rPr>
          <t>2015</t>
        </r>
      </text>
    </comment>
    <comment ref="F54" authorId="0" shapeId="0" xr:uid="{A5B31BB3-72B9-4581-A2CA-E769C60784A9}">
      <text>
        <r>
          <rPr>
            <b/>
            <sz val="9"/>
            <color indexed="81"/>
            <rFont val="Tahoma"/>
            <family val="2"/>
          </rPr>
          <t>2015</t>
        </r>
      </text>
    </comment>
    <comment ref="G54" authorId="0" shapeId="0" xr:uid="{71F7D5B4-80AB-4210-BFE1-823223B92CC2}">
      <text>
        <r>
          <rPr>
            <b/>
            <sz val="9"/>
            <color indexed="81"/>
            <rFont val="Tahoma"/>
            <family val="2"/>
          </rPr>
          <t>2015</t>
        </r>
      </text>
    </comment>
    <comment ref="H54" authorId="0" shapeId="0" xr:uid="{491DC745-751A-4133-B28B-348E2A799058}">
      <text>
        <r>
          <rPr>
            <b/>
            <sz val="9"/>
            <color indexed="81"/>
            <rFont val="Tahoma"/>
            <family val="2"/>
          </rPr>
          <t>2015</t>
        </r>
      </text>
    </comment>
    <comment ref="J54" authorId="0" shapeId="0" xr:uid="{F9FD53F5-0223-452C-948D-F724CF1B060A}">
      <text>
        <r>
          <rPr>
            <b/>
            <sz val="9"/>
            <color indexed="81"/>
            <rFont val="Tahoma"/>
            <family val="2"/>
          </rPr>
          <t>2013</t>
        </r>
      </text>
    </comment>
    <comment ref="K54" authorId="0" shapeId="0" xr:uid="{E3AA7ED9-BCB5-4272-81F6-FBD04AF26829}">
      <text>
        <r>
          <rPr>
            <b/>
            <sz val="9"/>
            <color indexed="81"/>
            <rFont val="Tahoma"/>
            <family val="2"/>
          </rPr>
          <t>2014</t>
        </r>
      </text>
    </comment>
    <comment ref="L54" authorId="0" shapeId="0" xr:uid="{C881E362-4D36-4836-97D1-B565923CB93D}">
      <text>
        <r>
          <rPr>
            <b/>
            <sz val="9"/>
            <color indexed="81"/>
            <rFont val="Tahoma"/>
            <family val="2"/>
          </rPr>
          <t>2014</t>
        </r>
      </text>
    </comment>
    <comment ref="M54" authorId="0" shapeId="0" xr:uid="{BE6BA112-306B-4F06-B4EE-228DE5A5E4C0}">
      <text>
        <r>
          <rPr>
            <b/>
            <sz val="9"/>
            <color indexed="81"/>
            <rFont val="Tahoma"/>
            <family val="2"/>
          </rPr>
          <t>2014</t>
        </r>
      </text>
    </comment>
    <comment ref="O54" authorId="0" shapeId="0" xr:uid="{28B869BB-C86A-49E9-A2C0-2EEF08D849DF}">
      <text>
        <r>
          <rPr>
            <b/>
            <sz val="9"/>
            <color indexed="81"/>
            <rFont val="Tahoma"/>
            <family val="2"/>
          </rPr>
          <t>2015</t>
        </r>
      </text>
    </comment>
    <comment ref="P54" authorId="0" shapeId="0" xr:uid="{4BDA513E-AB3D-4A03-BDEE-75B4BA4E5B07}">
      <text>
        <r>
          <rPr>
            <b/>
            <sz val="9"/>
            <color indexed="81"/>
            <rFont val="Tahoma"/>
            <family val="2"/>
          </rPr>
          <t>2015</t>
        </r>
      </text>
    </comment>
    <comment ref="B55" authorId="2" shapeId="0" xr:uid="{60972421-5BBF-46D1-8A9B-2AF03096FCB0}">
      <text>
        <r>
          <rPr>
            <b/>
            <sz val="9"/>
            <color indexed="81"/>
            <rFont val="Tahoma"/>
            <family val="2"/>
          </rPr>
          <t>2014</t>
        </r>
      </text>
    </comment>
    <comment ref="C55" authorId="2" shapeId="0" xr:uid="{61B6105D-0618-4DF3-BE03-EF4151FD886D}">
      <text>
        <r>
          <rPr>
            <b/>
            <sz val="9"/>
            <color indexed="81"/>
            <rFont val="Tahoma"/>
            <family val="2"/>
          </rPr>
          <t>2015</t>
        </r>
      </text>
    </comment>
    <comment ref="D55" authorId="2" shapeId="0" xr:uid="{5AD455CB-F9EB-44D3-AF5F-A23534C7AF85}">
      <text>
        <r>
          <rPr>
            <b/>
            <sz val="9"/>
            <color indexed="81"/>
            <rFont val="Tahoma"/>
            <family val="2"/>
          </rPr>
          <t>2015</t>
        </r>
      </text>
    </comment>
    <comment ref="E55" authorId="2" shapeId="0" xr:uid="{29EA2D14-1789-4D14-84D4-581D59E61AFA}">
      <text>
        <r>
          <rPr>
            <b/>
            <sz val="9"/>
            <color indexed="81"/>
            <rFont val="Tahoma"/>
            <family val="2"/>
          </rPr>
          <t>2015</t>
        </r>
      </text>
    </comment>
    <comment ref="F55" authorId="2" shapeId="0" xr:uid="{F401D69C-8111-4FBD-8106-B55EC07F47F1}">
      <text>
        <r>
          <rPr>
            <b/>
            <sz val="9"/>
            <color indexed="81"/>
            <rFont val="Tahoma"/>
            <family val="2"/>
          </rPr>
          <t>2012</t>
        </r>
      </text>
    </comment>
    <comment ref="G55" authorId="1" shapeId="0" xr:uid="{E1249B1A-4927-4080-9009-4C05B78A9E32}">
      <text>
        <r>
          <rPr>
            <sz val="9"/>
            <color indexed="81"/>
            <rFont val="Tahoma"/>
            <family val="2"/>
          </rPr>
          <t>Data for the year 2017. Source: Dominican Republic Stock market and Central Bank of Dominican Republic.</t>
        </r>
      </text>
    </comment>
    <comment ref="H55" authorId="2" shapeId="0" xr:uid="{BE5E56A0-12EB-4748-AC05-6AD965F4E5DB}">
      <text>
        <r>
          <rPr>
            <b/>
            <sz val="9"/>
            <color indexed="81"/>
            <rFont val="Tahoma"/>
            <family val="2"/>
          </rPr>
          <t>2012</t>
        </r>
      </text>
    </comment>
    <comment ref="K55" authorId="2" shapeId="0" xr:uid="{F73BE89F-2573-44C4-927A-2A5B991DF0DE}">
      <text>
        <r>
          <rPr>
            <b/>
            <sz val="9"/>
            <color indexed="81"/>
            <rFont val="Tahoma"/>
            <family val="2"/>
          </rPr>
          <t>2012</t>
        </r>
      </text>
    </comment>
    <comment ref="L55" authorId="2" shapeId="0" xr:uid="{AFC85220-103F-4420-9CE0-D7839774564C}">
      <text>
        <r>
          <rPr>
            <b/>
            <sz val="9"/>
            <color indexed="81"/>
            <rFont val="Tahoma"/>
            <family val="2"/>
          </rPr>
          <t>2015</t>
        </r>
      </text>
    </comment>
    <comment ref="O55" authorId="2" shapeId="0" xr:uid="{135F62AD-33E6-4073-9075-9F47254A6E05}">
      <text>
        <r>
          <rPr>
            <b/>
            <sz val="9"/>
            <color indexed="81"/>
            <rFont val="Tahoma"/>
            <family val="2"/>
          </rPr>
          <t>2015</t>
        </r>
      </text>
    </comment>
    <comment ref="A56" authorId="2" shapeId="0" xr:uid="{7B6BCF32-477A-4503-9F41-3D6E8EBB950F}">
      <text>
        <r>
          <rPr>
            <b/>
            <sz val="9"/>
            <color indexed="81"/>
            <rFont val="Tahoma"/>
            <family val="2"/>
          </rPr>
          <t>2017</t>
        </r>
      </text>
    </comment>
    <comment ref="B56" authorId="1" shapeId="0" xr:uid="{B053E34C-30C6-436F-8B6C-F02640E0ABE0}">
      <text>
        <r>
          <rPr>
            <sz val="9"/>
            <color indexed="81"/>
            <rFont val="Tahoma"/>
            <family val="2"/>
          </rPr>
          <t>Data for the third quarter of 2018.
Source: https://www.argentina.gob.ar/hacienda/finanzas/deudapublica/informes-trimestrales-de-la-deuda</t>
        </r>
      </text>
    </comment>
    <comment ref="F56" authorId="1" shapeId="0" xr:uid="{BF1963D2-507E-428F-89B9-62E6FC9CCCF8}">
      <text>
        <r>
          <rPr>
            <sz val="9"/>
            <color indexed="81"/>
            <rFont val="Tahoma"/>
            <family val="2"/>
          </rPr>
          <t xml:space="preserve">Data for the year 2017.
Source: http://www.hacienda.go.cr/contenido/12520-gobierno-central-detalle </t>
        </r>
      </text>
    </comment>
    <comment ref="H56" authorId="1" shapeId="0" xr:uid="{C3FDCD62-3678-450E-9A9D-F433DAA6C424}">
      <text>
        <r>
          <rPr>
            <sz val="9"/>
            <color indexed="81"/>
            <rFont val="Tahoma"/>
            <family val="2"/>
          </rPr>
          <t>Data for the year 2017. 
Source: http://www.transparenciafiscal.gob.sv/downloads/pdf/700-DPEF-IF-2017-00010.pdf</t>
        </r>
      </text>
    </comment>
    <comment ref="A57" authorId="2" shapeId="0" xr:uid="{F3FA1AEC-D766-45C0-A260-0A6BFACF6C32}">
      <text>
        <r>
          <rPr>
            <b/>
            <sz val="9"/>
            <color indexed="81"/>
            <rFont val="Tahoma"/>
            <family val="2"/>
          </rPr>
          <t>2017</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Laura Karina Gutiérrez M</author>
    <author>Laura Karina Gutiérrez Matamoros</author>
  </authors>
  <commentList>
    <comment ref="A5" authorId="0" shapeId="0" xr:uid="{C49C9CF9-8208-4559-B607-8AF3059D4B3C}">
      <text>
        <r>
          <rPr>
            <b/>
            <sz val="9"/>
            <color indexed="81"/>
            <rFont val="Tahoma"/>
            <family val="2"/>
          </rPr>
          <t>2016</t>
        </r>
      </text>
    </comment>
    <comment ref="C5" authorId="0" shapeId="0" xr:uid="{B9AD8FED-4506-4128-B570-313BE793AAE0}">
      <text>
        <r>
          <rPr>
            <b/>
            <sz val="9"/>
            <color indexed="81"/>
            <rFont val="Tahoma"/>
            <family val="2"/>
          </rPr>
          <t>2015</t>
        </r>
      </text>
    </comment>
    <comment ref="E5" authorId="0" shapeId="0" xr:uid="{9DE60C79-3239-4BB5-87A4-90CFCAD10FA5}">
      <text>
        <r>
          <rPr>
            <b/>
            <sz val="9"/>
            <color indexed="81"/>
            <rFont val="Tahoma"/>
            <family val="2"/>
          </rPr>
          <t>2015</t>
        </r>
      </text>
    </comment>
    <comment ref="M5" authorId="0" shapeId="0" xr:uid="{68457B10-66AA-4877-9D96-775B8D56DC33}">
      <text>
        <r>
          <rPr>
            <b/>
            <sz val="9"/>
            <color indexed="81"/>
            <rFont val="Tahoma"/>
            <family val="2"/>
          </rPr>
          <t>2012</t>
        </r>
      </text>
    </comment>
    <comment ref="R5" authorId="0" shapeId="0" xr:uid="{846FB05F-E2DC-4293-BA84-680AAC4EA34F}">
      <text>
        <r>
          <rPr>
            <b/>
            <sz val="9"/>
            <color indexed="81"/>
            <rFont val="Tahoma"/>
            <family val="2"/>
          </rPr>
          <t>2015</t>
        </r>
      </text>
    </comment>
    <comment ref="A6" authorId="0" shapeId="0" xr:uid="{1DB19470-8217-4645-A983-066754420959}">
      <text>
        <r>
          <rPr>
            <b/>
            <sz val="9"/>
            <color indexed="81"/>
            <rFont val="Tahoma"/>
            <family val="2"/>
          </rPr>
          <t>2016</t>
        </r>
      </text>
    </comment>
    <comment ref="C6" authorId="0" shapeId="0" xr:uid="{49A0A731-511D-40E1-BDD1-5819419B5933}">
      <text>
        <r>
          <rPr>
            <b/>
            <sz val="9"/>
            <color indexed="81"/>
            <rFont val="Tahoma"/>
            <family val="2"/>
          </rPr>
          <t>2015</t>
        </r>
      </text>
    </comment>
    <comment ref="E6" authorId="0" shapeId="0" xr:uid="{95FDF597-0073-474D-A6FB-47D96A10D517}">
      <text>
        <r>
          <rPr>
            <b/>
            <sz val="9"/>
            <color indexed="81"/>
            <rFont val="Tahoma"/>
            <family val="2"/>
          </rPr>
          <t>2015</t>
        </r>
      </text>
    </comment>
    <comment ref="M6" authorId="0" shapeId="0" xr:uid="{A9AB25D8-7015-4C63-BBE0-52F9FD8D61A3}">
      <text>
        <r>
          <rPr>
            <b/>
            <sz val="9"/>
            <color indexed="81"/>
            <rFont val="Tahoma"/>
            <family val="2"/>
          </rPr>
          <t>2012</t>
        </r>
      </text>
    </comment>
    <comment ref="R6" authorId="0" shapeId="0" xr:uid="{81ADF514-7EA6-47F7-8681-75A8D9C592AB}">
      <text>
        <r>
          <rPr>
            <b/>
            <sz val="9"/>
            <color indexed="81"/>
            <rFont val="Tahoma"/>
            <family val="2"/>
          </rPr>
          <t>2015</t>
        </r>
      </text>
    </comment>
    <comment ref="A7" authorId="0" shapeId="0" xr:uid="{668F9277-2BE1-4E23-9B25-20D2F67C22EE}">
      <text>
        <r>
          <rPr>
            <b/>
            <sz val="9"/>
            <color indexed="81"/>
            <rFont val="Tahoma"/>
            <family val="2"/>
          </rPr>
          <t>2016</t>
        </r>
      </text>
    </comment>
    <comment ref="C7" authorId="0" shapeId="0" xr:uid="{5FC17880-6CAB-40B0-9FD3-FE2B6AA486F9}">
      <text>
        <r>
          <rPr>
            <b/>
            <sz val="9"/>
            <color indexed="81"/>
            <rFont val="Tahoma"/>
            <family val="2"/>
          </rPr>
          <t>2015</t>
        </r>
      </text>
    </comment>
    <comment ref="E7" authorId="0" shapeId="0" xr:uid="{296C659A-EF7F-4E4E-84A8-B8F33DACAF43}">
      <text>
        <r>
          <rPr>
            <b/>
            <sz val="9"/>
            <color indexed="81"/>
            <rFont val="Tahoma"/>
            <family val="2"/>
          </rPr>
          <t>2015</t>
        </r>
      </text>
    </comment>
    <comment ref="M7" authorId="0" shapeId="0" xr:uid="{9C77133B-371A-4B9C-B3A2-5E31C2311383}">
      <text>
        <r>
          <rPr>
            <b/>
            <sz val="9"/>
            <color indexed="81"/>
            <rFont val="Tahoma"/>
            <family val="2"/>
          </rPr>
          <t>2012</t>
        </r>
      </text>
    </comment>
    <comment ref="R7" authorId="0" shapeId="0" xr:uid="{1B4BEC02-2248-47CB-B5F9-01DE703B0B34}">
      <text>
        <r>
          <rPr>
            <b/>
            <sz val="9"/>
            <color indexed="81"/>
            <rFont val="Tahoma"/>
            <family val="2"/>
          </rPr>
          <t>2015</t>
        </r>
      </text>
    </comment>
    <comment ref="A8" authorId="0" shapeId="0" xr:uid="{E36FD429-5AD6-4B1D-8425-0B4BA42585F6}">
      <text>
        <r>
          <rPr>
            <b/>
            <sz val="9"/>
            <color indexed="81"/>
            <rFont val="Tahoma"/>
            <family val="2"/>
          </rPr>
          <t>2016</t>
        </r>
      </text>
    </comment>
    <comment ref="C8" authorId="0" shapeId="0" xr:uid="{E24F623D-EFDA-4D32-891A-38E3BD654E3D}">
      <text>
        <r>
          <rPr>
            <b/>
            <sz val="9"/>
            <color indexed="81"/>
            <rFont val="Tahoma"/>
            <family val="2"/>
          </rPr>
          <t>2015</t>
        </r>
      </text>
    </comment>
    <comment ref="E8" authorId="0" shapeId="0" xr:uid="{D28B43FF-DACB-4BF3-9A22-47775FAB8A1D}">
      <text>
        <r>
          <rPr>
            <b/>
            <sz val="9"/>
            <color indexed="81"/>
            <rFont val="Tahoma"/>
            <family val="2"/>
          </rPr>
          <t>2015</t>
        </r>
      </text>
    </comment>
    <comment ref="R8" authorId="0" shapeId="0" xr:uid="{72F62A24-6CFE-470C-A913-ED4F5852BA13}">
      <text>
        <r>
          <rPr>
            <b/>
            <sz val="9"/>
            <color indexed="81"/>
            <rFont val="Tahoma"/>
            <family val="2"/>
          </rPr>
          <t>2015</t>
        </r>
      </text>
    </comment>
    <comment ref="A9" authorId="0" shapeId="0" xr:uid="{41BC211C-4FFC-42EB-B345-3A5A49AFC930}">
      <text>
        <r>
          <rPr>
            <b/>
            <sz val="9"/>
            <color indexed="81"/>
            <rFont val="Tahoma"/>
            <family val="2"/>
          </rPr>
          <t>2016</t>
        </r>
      </text>
    </comment>
    <comment ref="C9" authorId="0" shapeId="0" xr:uid="{A155CEF0-200D-46E7-94B2-0A559EC8680D}">
      <text>
        <r>
          <rPr>
            <b/>
            <sz val="9"/>
            <color indexed="81"/>
            <rFont val="Tahoma"/>
            <family val="2"/>
          </rPr>
          <t>2015</t>
        </r>
      </text>
    </comment>
    <comment ref="E9" authorId="0" shapeId="0" xr:uid="{D1F0A751-4F1A-4DF6-B4F5-4F08945C0713}">
      <text>
        <r>
          <rPr>
            <b/>
            <sz val="9"/>
            <color indexed="81"/>
            <rFont val="Tahoma"/>
            <family val="2"/>
          </rPr>
          <t>2015</t>
        </r>
      </text>
    </comment>
    <comment ref="R9" authorId="0" shapeId="0" xr:uid="{1C10A2FE-390C-473D-8BBE-4F6F1C4224CE}">
      <text>
        <r>
          <rPr>
            <b/>
            <sz val="9"/>
            <color indexed="81"/>
            <rFont val="Tahoma"/>
            <family val="2"/>
          </rPr>
          <t>2015</t>
        </r>
      </text>
    </comment>
    <comment ref="A10" authorId="0" shapeId="0" xr:uid="{7EF3208A-5408-4BB0-AB24-5225E757BEE6}">
      <text>
        <r>
          <rPr>
            <b/>
            <sz val="9"/>
            <color indexed="81"/>
            <rFont val="Tahoma"/>
            <family val="2"/>
          </rPr>
          <t>2016</t>
        </r>
      </text>
    </comment>
    <comment ref="C10" authorId="0" shapeId="0" xr:uid="{12D94EB7-F318-4B20-BD3E-A1D2C44DFC86}">
      <text>
        <r>
          <rPr>
            <b/>
            <sz val="9"/>
            <color indexed="81"/>
            <rFont val="Tahoma"/>
            <family val="2"/>
          </rPr>
          <t>2015</t>
        </r>
      </text>
    </comment>
    <comment ref="E10" authorId="0" shapeId="0" xr:uid="{C6292372-E10F-4B5D-ADE3-2CF18E04C2D4}">
      <text>
        <r>
          <rPr>
            <b/>
            <sz val="9"/>
            <color indexed="81"/>
            <rFont val="Tahoma"/>
            <family val="2"/>
          </rPr>
          <t>2015</t>
        </r>
      </text>
    </comment>
    <comment ref="R10" authorId="0" shapeId="0" xr:uid="{C9E07D0F-3E31-470D-8697-F657F94F3720}">
      <text>
        <r>
          <rPr>
            <b/>
            <sz val="9"/>
            <color indexed="81"/>
            <rFont val="Tahoma"/>
            <family val="2"/>
          </rPr>
          <t>2015</t>
        </r>
      </text>
    </comment>
    <comment ref="C11" authorId="1" shapeId="0" xr:uid="{66924B6C-E8C9-45C1-9615-14AEF8C1E2C9}">
      <text>
        <r>
          <rPr>
            <sz val="9"/>
            <color indexed="81"/>
            <rFont val="Tahoma"/>
            <family val="2"/>
          </rPr>
          <t>Data for the year 2017
Source: Sinteseweb e Projeções da População 2013 do Instituto Brasileiro de Geografia e Estatística (IBGE).</t>
        </r>
      </text>
    </comment>
    <comment ref="E11" authorId="0" shapeId="0" xr:uid="{74B3464E-2D46-4387-8372-0764FC02D0F4}">
      <text>
        <r>
          <rPr>
            <b/>
            <sz val="9"/>
            <color indexed="81"/>
            <rFont val="Tahoma"/>
            <family val="2"/>
          </rPr>
          <t>2015</t>
        </r>
      </text>
    </comment>
    <comment ref="H11" authorId="0" shapeId="0" xr:uid="{20AD4B9F-0B24-4217-B220-9613BD37818B}">
      <text>
        <r>
          <rPr>
            <b/>
            <sz val="9"/>
            <color indexed="81"/>
            <rFont val="Tahoma"/>
            <family val="2"/>
          </rPr>
          <t>2016</t>
        </r>
      </text>
    </comment>
    <comment ref="K11" authorId="0" shapeId="0" xr:uid="{1C2BEC04-BD2B-4260-AE48-52D81222796B}">
      <text>
        <r>
          <rPr>
            <b/>
            <sz val="9"/>
            <color indexed="81"/>
            <rFont val="Tahoma"/>
            <family val="2"/>
          </rPr>
          <t>2016</t>
        </r>
      </text>
    </comment>
    <comment ref="N11" authorId="0" shapeId="0" xr:uid="{3048B247-1CF6-4F23-B25C-C27F22E3C1F4}">
      <text>
        <r>
          <rPr>
            <b/>
            <sz val="9"/>
            <color indexed="81"/>
            <rFont val="Tahoma"/>
            <family val="2"/>
          </rPr>
          <t>2016</t>
        </r>
      </text>
    </comment>
    <comment ref="P11" authorId="0" shapeId="0" xr:uid="{4A81FE24-8493-4E6C-B577-7C33C010E3D3}">
      <text>
        <r>
          <rPr>
            <b/>
            <sz val="9"/>
            <color indexed="81"/>
            <rFont val="Tahoma"/>
            <family val="2"/>
          </rPr>
          <t>2016</t>
        </r>
      </text>
    </comment>
    <comment ref="R11" authorId="0" shapeId="0" xr:uid="{FDD5CE25-D767-47B3-9D29-38D031F1DF44}">
      <text>
        <r>
          <rPr>
            <b/>
            <sz val="9"/>
            <color indexed="81"/>
            <rFont val="Tahoma"/>
            <family val="2"/>
          </rPr>
          <t>2015</t>
        </r>
      </text>
    </comment>
    <comment ref="T11" authorId="0" shapeId="0" xr:uid="{B3A8DDB1-B9F2-44D2-8540-E9F96DB6F63B}">
      <text>
        <r>
          <rPr>
            <b/>
            <sz val="9"/>
            <color indexed="81"/>
            <rFont val="Tahoma"/>
            <family val="2"/>
          </rPr>
          <t>2016</t>
        </r>
      </text>
    </comment>
    <comment ref="U11" authorId="0" shapeId="0" xr:uid="{7E803595-5ADB-4325-BE12-E0926CEB37D4}">
      <text>
        <r>
          <rPr>
            <b/>
            <sz val="9"/>
            <color indexed="81"/>
            <rFont val="Tahoma"/>
            <family val="2"/>
          </rPr>
          <t>2016</t>
        </r>
      </text>
    </comment>
    <comment ref="W11" authorId="1" shapeId="0" xr:uid="{34FC2F3B-661B-46C7-8714-3C1CA8D08F48}">
      <text>
        <r>
          <rPr>
            <sz val="9"/>
            <color indexed="81"/>
            <rFont val="Tahoma"/>
            <family val="2"/>
          </rPr>
          <t>Data for the year 2016. Source: BPS - http://www.bps.gub.uy/bps/file/12768/1/boletin-estadistico-2017.pdf; INE - http://www.ine.gub.uy/web/guest/estimaciones-y-proyecciones</t>
        </r>
      </text>
    </comment>
    <comment ref="C12" authorId="1" shapeId="0" xr:uid="{84DC0C6F-99CA-4BD0-8DBC-145FEEA6EEB9}">
      <text>
        <r>
          <rPr>
            <sz val="9"/>
            <color indexed="81"/>
            <rFont val="Tahoma"/>
            <family val="2"/>
          </rPr>
          <t>Data for the year 2017
Source: Sinteseweb e Projeções da População 2013 do Instituto Brasileiro de Geografia e Estatística (IBGE).</t>
        </r>
      </text>
    </comment>
    <comment ref="E12" authorId="0" shapeId="0" xr:uid="{A4DA6290-AA90-43D4-90B6-D57126535805}">
      <text>
        <r>
          <rPr>
            <b/>
            <sz val="9"/>
            <color indexed="81"/>
            <rFont val="Tahoma"/>
            <family val="2"/>
          </rPr>
          <t>2015</t>
        </r>
      </text>
    </comment>
    <comment ref="H12" authorId="0" shapeId="0" xr:uid="{F6492B08-271C-4B5A-AF73-6E641B292A50}">
      <text>
        <r>
          <rPr>
            <b/>
            <sz val="9"/>
            <color indexed="81"/>
            <rFont val="Tahoma"/>
            <family val="2"/>
          </rPr>
          <t>2016</t>
        </r>
      </text>
    </comment>
    <comment ref="K12" authorId="0" shapeId="0" xr:uid="{2E2BD4B8-D25E-4DBE-94C6-CEC56EA97CF2}">
      <text>
        <r>
          <rPr>
            <b/>
            <sz val="9"/>
            <color indexed="81"/>
            <rFont val="Tahoma"/>
            <family val="2"/>
          </rPr>
          <t>2016</t>
        </r>
      </text>
    </comment>
    <comment ref="N12" authorId="0" shapeId="0" xr:uid="{0DEFE575-398E-4B56-B919-38688528AD04}">
      <text>
        <r>
          <rPr>
            <b/>
            <sz val="9"/>
            <color indexed="81"/>
            <rFont val="Tahoma"/>
            <family val="2"/>
          </rPr>
          <t>2016</t>
        </r>
      </text>
    </comment>
    <comment ref="P12" authorId="0" shapeId="0" xr:uid="{A1B8A1F7-B645-4C23-8589-1C83348367B0}">
      <text>
        <r>
          <rPr>
            <b/>
            <sz val="9"/>
            <color indexed="81"/>
            <rFont val="Tahoma"/>
            <family val="2"/>
          </rPr>
          <t>2016</t>
        </r>
      </text>
    </comment>
    <comment ref="R12" authorId="0" shapeId="0" xr:uid="{60076005-797D-4323-9538-A6BECC5154A9}">
      <text>
        <r>
          <rPr>
            <b/>
            <sz val="9"/>
            <color indexed="81"/>
            <rFont val="Tahoma"/>
            <family val="2"/>
          </rPr>
          <t>2015</t>
        </r>
      </text>
    </comment>
    <comment ref="T12" authorId="0" shapeId="0" xr:uid="{8093A7CD-C8A1-483B-8F7D-BEF67889E700}">
      <text>
        <r>
          <rPr>
            <b/>
            <sz val="9"/>
            <color indexed="81"/>
            <rFont val="Tahoma"/>
            <family val="2"/>
          </rPr>
          <t>2016</t>
        </r>
      </text>
    </comment>
    <comment ref="U12" authorId="0" shapeId="0" xr:uid="{738E686F-538F-409C-A5A0-CE51A25EFF76}">
      <text>
        <r>
          <rPr>
            <b/>
            <sz val="9"/>
            <color indexed="81"/>
            <rFont val="Tahoma"/>
            <family val="2"/>
          </rPr>
          <t>2016</t>
        </r>
      </text>
    </comment>
    <comment ref="W12" authorId="1" shapeId="0" xr:uid="{94F139C6-1E82-4540-B1F6-2ACFDB7E488E}">
      <text>
        <r>
          <rPr>
            <sz val="9"/>
            <color indexed="81"/>
            <rFont val="Tahoma"/>
            <family val="2"/>
          </rPr>
          <t>Data for the year 2016. Source: BPS - http://www.bps.gub.uy/bps/file/12768/1/boletin-estadistico-2017.pdf; INE - http://www.ine.gub.uy/web/guest/estimaciones-y-proyecciones</t>
        </r>
      </text>
    </comment>
    <comment ref="C13" authorId="1" shapeId="0" xr:uid="{75BC4804-FD65-4F98-B768-EE46B1100BEC}">
      <text>
        <r>
          <rPr>
            <sz val="9"/>
            <color indexed="81"/>
            <rFont val="Tahoma"/>
            <family val="2"/>
          </rPr>
          <t>Data for the year 2017
Source: Sinteseweb e Projeções da População 2013 do Instituto Brasileiro de Geografia e Estatística (IBGE).</t>
        </r>
      </text>
    </comment>
    <comment ref="E13" authorId="0" shapeId="0" xr:uid="{3726868C-33F9-4343-AA05-91307B21323D}">
      <text>
        <r>
          <rPr>
            <b/>
            <sz val="9"/>
            <color indexed="81"/>
            <rFont val="Tahoma"/>
            <family val="2"/>
          </rPr>
          <t>2015</t>
        </r>
      </text>
    </comment>
    <comment ref="H13" authorId="0" shapeId="0" xr:uid="{495ADF21-2036-4D08-9278-D2CF8B877A7F}">
      <text>
        <r>
          <rPr>
            <b/>
            <sz val="9"/>
            <color indexed="81"/>
            <rFont val="Tahoma"/>
            <family val="2"/>
          </rPr>
          <t>2016</t>
        </r>
      </text>
    </comment>
    <comment ref="K13" authorId="0" shapeId="0" xr:uid="{93304FF2-EFBA-493E-9BCE-1589918465F5}">
      <text>
        <r>
          <rPr>
            <b/>
            <sz val="9"/>
            <color indexed="81"/>
            <rFont val="Tahoma"/>
            <family val="2"/>
          </rPr>
          <t>2016</t>
        </r>
      </text>
    </comment>
    <comment ref="N13" authorId="0" shapeId="0" xr:uid="{C0EF15B1-8A64-4B37-85E3-64B88D266141}">
      <text>
        <r>
          <rPr>
            <b/>
            <sz val="9"/>
            <color indexed="81"/>
            <rFont val="Tahoma"/>
            <family val="2"/>
          </rPr>
          <t>2016</t>
        </r>
      </text>
    </comment>
    <comment ref="P13" authorId="0" shapeId="0" xr:uid="{39B811F5-44F4-45D6-936B-D8F7FD52E2AA}">
      <text>
        <r>
          <rPr>
            <b/>
            <sz val="9"/>
            <color indexed="81"/>
            <rFont val="Tahoma"/>
            <family val="2"/>
          </rPr>
          <t>2016</t>
        </r>
      </text>
    </comment>
    <comment ref="R13" authorId="0" shapeId="0" xr:uid="{114E8116-1EBE-452B-A2A7-BAC6687C4F1B}">
      <text>
        <r>
          <rPr>
            <b/>
            <sz val="9"/>
            <color indexed="81"/>
            <rFont val="Tahoma"/>
            <family val="2"/>
          </rPr>
          <t>2015</t>
        </r>
      </text>
    </comment>
    <comment ref="T13" authorId="0" shapeId="0" xr:uid="{D78BF878-1468-457F-AD33-4A0253799B0A}">
      <text>
        <r>
          <rPr>
            <b/>
            <sz val="9"/>
            <color indexed="81"/>
            <rFont val="Tahoma"/>
            <family val="2"/>
          </rPr>
          <t>2016</t>
        </r>
      </text>
    </comment>
    <comment ref="U13" authorId="0" shapeId="0" xr:uid="{9C2132CC-2B8C-42B2-8BA3-703EE54B6D49}">
      <text>
        <r>
          <rPr>
            <b/>
            <sz val="9"/>
            <color indexed="81"/>
            <rFont val="Tahoma"/>
            <family val="2"/>
          </rPr>
          <t>2016</t>
        </r>
      </text>
    </comment>
    <comment ref="W13" authorId="1" shapeId="0" xr:uid="{42364199-7E46-4C78-8D15-CC7894923C9F}">
      <text>
        <r>
          <rPr>
            <sz val="9"/>
            <color indexed="81"/>
            <rFont val="Tahoma"/>
            <family val="2"/>
          </rPr>
          <t>Data for the year 2016. Source: BPS - http://www.bps.gub.uy/bps/file/12768/1/boletin-estadistico-2017.pdf; INE - http://www.ine.gub.uy/web/guest/estimaciones-y-proyecciones</t>
        </r>
      </text>
    </comment>
    <comment ref="A14" authorId="0" shapeId="0" xr:uid="{8B5C854A-FD69-443C-A0AA-89E8D7EADC29}">
      <text>
        <r>
          <rPr>
            <b/>
            <sz val="9"/>
            <color indexed="81"/>
            <rFont val="Tahoma"/>
            <family val="2"/>
          </rPr>
          <t>2016</t>
        </r>
      </text>
    </comment>
    <comment ref="C14" authorId="0" shapeId="0" xr:uid="{D5658B6E-7FBC-4570-AF7D-97D966905FF6}">
      <text>
        <r>
          <rPr>
            <b/>
            <sz val="9"/>
            <color indexed="81"/>
            <rFont val="Tahoma"/>
            <family val="2"/>
          </rPr>
          <t>2015</t>
        </r>
      </text>
    </comment>
    <comment ref="E14" authorId="0" shapeId="0" xr:uid="{3912C0D2-A1D4-4524-A6AF-A677CA64933C}">
      <text>
        <r>
          <rPr>
            <b/>
            <sz val="9"/>
            <color indexed="81"/>
            <rFont val="Tahoma"/>
            <family val="2"/>
          </rPr>
          <t>2015</t>
        </r>
      </text>
    </comment>
    <comment ref="R14" authorId="0" shapeId="0" xr:uid="{626D9D82-97E1-4533-BC54-A98FA561055D}">
      <text>
        <r>
          <rPr>
            <b/>
            <sz val="9"/>
            <color indexed="81"/>
            <rFont val="Tahoma"/>
            <family val="2"/>
          </rPr>
          <t>2015</t>
        </r>
      </text>
    </comment>
    <comment ref="A15" authorId="0" shapeId="0" xr:uid="{8E018093-A059-47FE-BFE8-90E93524EEDA}">
      <text>
        <r>
          <rPr>
            <b/>
            <sz val="9"/>
            <color indexed="81"/>
            <rFont val="Tahoma"/>
            <family val="2"/>
          </rPr>
          <t>2016</t>
        </r>
      </text>
    </comment>
    <comment ref="C15" authorId="0" shapeId="0" xr:uid="{3F53AE88-4588-477D-A983-1FBB1785EF29}">
      <text>
        <r>
          <rPr>
            <b/>
            <sz val="9"/>
            <color indexed="81"/>
            <rFont val="Tahoma"/>
            <family val="2"/>
          </rPr>
          <t>2015</t>
        </r>
      </text>
    </comment>
    <comment ref="E15" authorId="0" shapeId="0" xr:uid="{345DF869-3546-4F99-88E6-6CE505F6136F}">
      <text>
        <r>
          <rPr>
            <b/>
            <sz val="9"/>
            <color indexed="81"/>
            <rFont val="Tahoma"/>
            <family val="2"/>
          </rPr>
          <t>2015</t>
        </r>
      </text>
    </comment>
    <comment ref="R15" authorId="0" shapeId="0" xr:uid="{163F5343-381E-41AB-B94D-18B26213AD81}">
      <text>
        <r>
          <rPr>
            <b/>
            <sz val="9"/>
            <color indexed="81"/>
            <rFont val="Tahoma"/>
            <family val="2"/>
          </rPr>
          <t>2015</t>
        </r>
      </text>
    </comment>
    <comment ref="A16" authorId="0" shapeId="0" xr:uid="{D678119B-9749-4CCA-B6EC-A016DB11265E}">
      <text>
        <r>
          <rPr>
            <b/>
            <sz val="9"/>
            <color indexed="81"/>
            <rFont val="Tahoma"/>
            <family val="2"/>
          </rPr>
          <t>2016</t>
        </r>
      </text>
    </comment>
    <comment ref="C16" authorId="0" shapeId="0" xr:uid="{12A6AD67-9480-4583-987D-F38BA0E1D0C1}">
      <text>
        <r>
          <rPr>
            <b/>
            <sz val="9"/>
            <color indexed="81"/>
            <rFont val="Tahoma"/>
            <family val="2"/>
          </rPr>
          <t>2015</t>
        </r>
      </text>
    </comment>
    <comment ref="E16" authorId="0" shapeId="0" xr:uid="{373B7F9D-2178-4FF4-BAA6-DD76FC8BDFCF}">
      <text>
        <r>
          <rPr>
            <b/>
            <sz val="9"/>
            <color indexed="81"/>
            <rFont val="Tahoma"/>
            <family val="2"/>
          </rPr>
          <t>2015</t>
        </r>
      </text>
    </comment>
    <comment ref="R16" authorId="0" shapeId="0" xr:uid="{B90CBD15-DCE6-4432-B8D4-40919E47DD98}">
      <text>
        <r>
          <rPr>
            <b/>
            <sz val="9"/>
            <color indexed="81"/>
            <rFont val="Tahoma"/>
            <family val="2"/>
          </rPr>
          <t>2015</t>
        </r>
      </text>
    </comment>
    <comment ref="C19" authorId="1" shapeId="0" xr:uid="{B7CFA2CB-6040-42BA-B62A-339911370567}">
      <text>
        <r>
          <rPr>
            <sz val="9"/>
            <color indexed="81"/>
            <rFont val="Tahoma"/>
            <family val="2"/>
          </rPr>
          <t>Data for the year 2016. Source:  INSS / SUIBE</t>
        </r>
      </text>
    </comment>
    <comment ref="J19" authorId="1" shapeId="0" xr:uid="{486388FB-CAF5-490A-8401-557D97B3E1A6}">
      <text>
        <r>
          <rPr>
            <sz val="9"/>
            <color indexed="81"/>
            <rFont val="Tahoma"/>
            <family val="2"/>
          </rPr>
          <t>Data for the year 2017. Source: SIPEN</t>
        </r>
      </text>
    </comment>
    <comment ref="P19" authorId="1" shapeId="0" xr:uid="{AED8B6FD-703E-43C4-8C27-6DF8D47DCF49}">
      <text>
        <r>
          <rPr>
            <sz val="9"/>
            <color indexed="81"/>
            <rFont val="Tahoma"/>
            <family val="2"/>
          </rPr>
          <t xml:space="preserve">Data for the year 2015. 
Source: CONSAR
</t>
        </r>
      </text>
    </comment>
    <comment ref="R19" authorId="1" shapeId="0" xr:uid="{5336B558-8CCF-4C5A-AC7D-1513288731A7}">
      <text>
        <r>
          <rPr>
            <sz val="9"/>
            <color indexed="81"/>
            <rFont val="Tahoma"/>
            <family val="2"/>
          </rPr>
          <t>Source: 
Ley 51 de 27 dic. 2005</t>
        </r>
      </text>
    </comment>
    <comment ref="U19" authorId="1" shapeId="0" xr:uid="{AA079848-A697-4BCF-BFD6-D34CA313299F}">
      <text>
        <r>
          <rPr>
            <sz val="9"/>
            <color indexed="81"/>
            <rFont val="Tahoma"/>
            <family val="2"/>
          </rPr>
          <t>Data for the year 2017. 
Source: 
Superintendencia, Banca, Seguros y AFP</t>
        </r>
      </text>
    </comment>
    <comment ref="C20" authorId="1" shapeId="0" xr:uid="{4DF5B018-2FDC-463C-A48E-1CB2512FF491}">
      <text>
        <r>
          <rPr>
            <sz val="9"/>
            <color indexed="81"/>
            <rFont val="Tahoma"/>
            <family val="2"/>
          </rPr>
          <t>Data for the year 2016. Source:  INSS / SUIBE</t>
        </r>
      </text>
    </comment>
    <comment ref="J20" authorId="1" shapeId="0" xr:uid="{CD88EE9E-F6B3-4477-AC14-290332D83283}">
      <text>
        <r>
          <rPr>
            <sz val="9"/>
            <color indexed="81"/>
            <rFont val="Tahoma"/>
            <family val="2"/>
          </rPr>
          <t>Data for the year 2017. Source: SIPEN</t>
        </r>
      </text>
    </comment>
    <comment ref="P20" authorId="1" shapeId="0" xr:uid="{C7A2F61A-0D4A-4AE6-926C-27767D351042}">
      <text>
        <r>
          <rPr>
            <sz val="9"/>
            <color indexed="81"/>
            <rFont val="Tahoma"/>
            <family val="2"/>
          </rPr>
          <t>Data for the year 2015. 
Source: CONSAR</t>
        </r>
      </text>
    </comment>
    <comment ref="R20" authorId="1" shapeId="0" xr:uid="{8D3C8A10-A630-4E09-9E43-415A482F8CF2}">
      <text>
        <r>
          <rPr>
            <sz val="9"/>
            <color indexed="81"/>
            <rFont val="Tahoma"/>
            <family val="2"/>
          </rPr>
          <t>Source: 
Ley 51 de 27 dic. 2005</t>
        </r>
      </text>
    </comment>
    <comment ref="U20" authorId="1" shapeId="0" xr:uid="{F77B9BB1-CF78-4360-9417-E0C17FDCCFC6}">
      <text>
        <r>
          <rPr>
            <sz val="9"/>
            <color indexed="81"/>
            <rFont val="Tahoma"/>
            <family val="2"/>
          </rPr>
          <t>Data for the year 2017. 
Source: 
Superintendencia, Banca, Seguros y AFP</t>
        </r>
      </text>
    </comment>
    <comment ref="C21" authorId="1" shapeId="0" xr:uid="{8122B6F9-DB99-4DB3-BE5F-B98BD22E61F7}">
      <text>
        <r>
          <rPr>
            <sz val="9"/>
            <color indexed="81"/>
            <rFont val="Tahoma"/>
            <family val="2"/>
          </rPr>
          <t>Data for the year 2016. Source:  INSS / SUIBE</t>
        </r>
      </text>
    </comment>
    <comment ref="J21" authorId="1" shapeId="0" xr:uid="{1D5EA84A-A7F6-433C-A855-C943F1503974}">
      <text>
        <r>
          <rPr>
            <sz val="9"/>
            <color indexed="81"/>
            <rFont val="Tahoma"/>
            <family val="2"/>
          </rPr>
          <t>Data for the year 2017. Source: SIPEN</t>
        </r>
      </text>
    </comment>
    <comment ref="P21" authorId="1" shapeId="0" xr:uid="{2907C0CD-C0DD-46C4-A3CE-899F0A6FCD31}">
      <text>
        <r>
          <rPr>
            <sz val="9"/>
            <color indexed="81"/>
            <rFont val="Tahoma"/>
            <family val="2"/>
          </rPr>
          <t>Data for the year 2015. 
Source: CONSAR</t>
        </r>
      </text>
    </comment>
    <comment ref="R21" authorId="1" shapeId="0" xr:uid="{761E176D-8182-43AA-B707-27E9AFF174FA}">
      <text>
        <r>
          <rPr>
            <sz val="9"/>
            <color indexed="81"/>
            <rFont val="Tahoma"/>
            <family val="2"/>
          </rPr>
          <t>Source: 
Ley 51 de 27 dic. 2005</t>
        </r>
      </text>
    </comment>
    <comment ref="U21" authorId="1" shapeId="0" xr:uid="{8B172B2C-9DBF-4D70-9243-22822A7E66CC}">
      <text>
        <r>
          <rPr>
            <sz val="9"/>
            <color indexed="81"/>
            <rFont val="Tahoma"/>
            <family val="2"/>
          </rPr>
          <t>Data for the year 2017. 
Source: 
Superintendencia, Banca, Seguros y AFP</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Laura Karina Gutiérrez Matamoros</author>
  </authors>
  <commentList>
    <comment ref="B24" authorId="0" shapeId="0" xr:uid="{B53F5957-9A3A-4A1F-B2FC-C82EDF9AE4DF}">
      <text>
        <r>
          <rPr>
            <sz val="9"/>
            <color indexed="81"/>
            <rFont val="Tahoma"/>
            <family val="2"/>
          </rPr>
          <t>Encuesta Permanente de Hogares (EPH- INDEC), for the third quarter of 2017</t>
        </r>
      </text>
    </comment>
    <comment ref="B25" authorId="0" shapeId="0" xr:uid="{B325D700-EB72-4B6F-97FD-88A09DB0B159}">
      <text>
        <r>
          <rPr>
            <sz val="9"/>
            <color indexed="81"/>
            <rFont val="Tahoma"/>
            <family val="2"/>
          </rPr>
          <t>Encuesta Permanente de Hogares (EPH- INDEC), for 2012-2013</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Laura Karina Gutiérrez Matamoros</author>
  </authors>
  <commentList>
    <comment ref="C20" authorId="0" shapeId="0" xr:uid="{F449C7EF-B754-4C47-81FD-CED4A0FA9ABA}">
      <text>
        <r>
          <rPr>
            <sz val="9"/>
            <color indexed="81"/>
            <rFont val="Tahoma"/>
            <family val="2"/>
          </rPr>
          <t>Fuente:
http://www.afip.gob.ar/monotributo/categorias.asp</t>
        </r>
      </text>
    </comment>
    <comment ref="C21" authorId="0" shapeId="0" xr:uid="{AFB66D45-38AF-43E0-BE9D-5F046CCC7C15}">
      <text>
        <r>
          <rPr>
            <sz val="9"/>
            <color indexed="81"/>
            <rFont val="Tahoma"/>
            <family val="2"/>
          </rPr>
          <t>2017
https://www.anses.gob.ar/informacion/datos-abiertos-financiero</t>
        </r>
      </text>
    </comment>
    <comment ref="C28" authorId="0" shapeId="0" xr:uid="{78BAB016-C073-4549-B056-32D6FC47A954}">
      <text>
        <r>
          <rPr>
            <sz val="9"/>
            <color indexed="81"/>
            <rFont val="Tahoma"/>
            <family val="2"/>
          </rPr>
          <t>March 2018</t>
        </r>
      </text>
    </comment>
    <comment ref="C55" authorId="0" shapeId="0" xr:uid="{DCB3EF0A-3824-42F9-AF93-0F1AC9DFFBF5}">
      <text>
        <r>
          <rPr>
            <sz val="9"/>
            <color indexed="81"/>
            <rFont val="Tahoma"/>
            <family val="2"/>
          </rPr>
          <t>Data from October 2018
http://trabajo.gob.ar/downloads/seguridadsoc/inf_ripte.pdf</t>
        </r>
      </text>
    </comment>
    <comment ref="C56" authorId="0" shapeId="0" xr:uid="{7B506859-2BDC-4D9B-9ECC-18953C85086F}">
      <text>
        <r>
          <rPr>
            <sz val="9"/>
            <color indexed="81"/>
            <rFont val="Tahoma"/>
            <family val="2"/>
          </rPr>
          <t>04/07/2018 
http://www.bcra.gov.ar/PublicacionesEstadisticas/Principales_variables_datos.asp</t>
        </r>
      </text>
    </comment>
  </commentList>
</comments>
</file>

<file path=xl/comments5.xml><?xml version="1.0" encoding="utf-8"?>
<comments xmlns="http://schemas.openxmlformats.org/spreadsheetml/2006/main" xmlns:mc="http://schemas.openxmlformats.org/markup-compatibility/2006" xmlns:xr="http://schemas.microsoft.com/office/spreadsheetml/2014/revision" mc:Ignorable="xr">
  <authors>
    <author>Altamirano Montoya, Alvaro Jose</author>
  </authors>
  <commentList>
    <comment ref="C54" authorId="0" shapeId="0" xr:uid="{E6B72E04-ABE4-44B5-A3BD-6CF5BFC35816}">
      <text>
        <r>
          <rPr>
            <b/>
            <sz val="9"/>
            <color indexed="81"/>
            <rFont val="Tahoma"/>
            <family val="2"/>
          </rPr>
          <t>ESI 2016</t>
        </r>
      </text>
    </comment>
  </commentList>
</comments>
</file>

<file path=xl/comments6.xml><?xml version="1.0" encoding="utf-8"?>
<comments xmlns="http://schemas.openxmlformats.org/spreadsheetml/2006/main" xmlns:mc="http://schemas.openxmlformats.org/markup-compatibility/2006" xmlns:xr="http://schemas.microsoft.com/office/spreadsheetml/2014/revision" mc:Ignorable="xr">
  <authors>
    <author>Dinora Marisol Rodríguez Alemán</author>
  </authors>
  <commentList>
    <comment ref="C47" authorId="0" shapeId="0" xr:uid="{051F63F6-F090-4F78-8FC1-B328A47DF25B}">
      <text>
        <r>
          <rPr>
            <sz val="9"/>
            <color indexed="81"/>
            <rFont val="Tahoma"/>
            <family val="2"/>
          </rPr>
          <t xml:space="preserve">Rentabilidad Nominal últimos 36 meses a Mayo-2018
</t>
        </r>
      </text>
    </comment>
  </commentList>
</comments>
</file>

<file path=xl/comments7.xml><?xml version="1.0" encoding="utf-8"?>
<comments xmlns="http://schemas.openxmlformats.org/spreadsheetml/2006/main" xmlns:mc="http://schemas.openxmlformats.org/markup-compatibility/2006" xmlns:xr="http://schemas.microsoft.com/office/spreadsheetml/2014/revision" mc:Ignorable="xr">
  <authors>
    <author>Altamirano Montoya, Alvaro Jose</author>
  </authors>
  <commentList>
    <comment ref="C55" authorId="0" shapeId="0" xr:uid="{32778D82-2EB2-47A2-973F-F4BB069BEE2F}">
      <text>
        <r>
          <rPr>
            <b/>
            <sz val="9"/>
            <color indexed="81"/>
            <rFont val="Tahoma"/>
            <family val="2"/>
          </rPr>
          <t>2013</t>
        </r>
      </text>
    </comment>
  </commentList>
</comments>
</file>

<file path=xl/comments8.xml><?xml version="1.0" encoding="utf-8"?>
<comments xmlns="http://schemas.openxmlformats.org/spreadsheetml/2006/main" xmlns:mc="http://schemas.openxmlformats.org/markup-compatibility/2006" xmlns:xr="http://schemas.microsoft.com/office/spreadsheetml/2014/revision" mc:Ignorable="xr">
  <authors>
    <author>Altamirano Montoya, Alvaro Jose</author>
  </authors>
  <commentList>
    <comment ref="C55" authorId="0" shapeId="0" xr:uid="{F76321DE-BA4E-47D8-97BA-846DE56522BF}">
      <text>
        <r>
          <rPr>
            <b/>
            <sz val="9"/>
            <color indexed="81"/>
            <rFont val="Tahoma"/>
            <family val="2"/>
          </rPr>
          <t>2012</t>
        </r>
      </text>
    </comment>
  </commentList>
</comments>
</file>

<file path=xl/comments9.xml><?xml version="1.0" encoding="utf-8"?>
<comments xmlns="http://schemas.openxmlformats.org/spreadsheetml/2006/main" xmlns:mc="http://schemas.openxmlformats.org/markup-compatibility/2006" xmlns:xr="http://schemas.microsoft.com/office/spreadsheetml/2014/revision" mc:Ignorable="xr">
  <authors>
    <author>Altamirano Montoya, Alvaro Jose</author>
  </authors>
  <commentList>
    <comment ref="C55" authorId="0" shapeId="0" xr:uid="{7BE88E0D-9B21-4385-AF25-2C33A31FFB87}">
      <text>
        <r>
          <rPr>
            <b/>
            <sz val="9"/>
            <color indexed="81"/>
            <rFont val="Tahoma"/>
            <family val="2"/>
          </rPr>
          <t>2008</t>
        </r>
      </text>
    </comment>
  </commentList>
</comments>
</file>

<file path=xl/comments10.xml><?xml version="1.0" encoding="utf-8"?>
<comments xmlns="http://schemas.openxmlformats.org/spreadsheetml/2006/main" xmlns:mc="http://schemas.openxmlformats.org/markup-compatibility/2006" xmlns:xr="http://schemas.microsoft.com/office/spreadsheetml/2014/revision" mc:Ignorable="xr">
  <authors>
    <author>Altamirano Montoya, Alvaro Jose</author>
  </authors>
  <commentList>
    <comment ref="C29" authorId="0" shapeId="0" xr:uid="{5B6A62A0-0798-4C1D-A4AB-40B76F849290}">
      <text>
        <r>
          <rPr>
            <sz val="9"/>
            <color indexed="81"/>
            <rFont val="Tahoma"/>
            <family val="2"/>
          </rPr>
          <t>Fully-funded does not require a specific number of contribution years.</t>
        </r>
      </text>
    </comment>
  </commentList>
</comments>
</file>

<file path=xl/comments11.xml><?xml version="1.0" encoding="utf-8"?>
<comments xmlns="http://schemas.openxmlformats.org/spreadsheetml/2006/main" xmlns:mc="http://schemas.openxmlformats.org/markup-compatibility/2006" xmlns:xr="http://schemas.microsoft.com/office/spreadsheetml/2014/revision" mc:Ignorable="xr">
  <authors>
    <author>soporte</author>
  </authors>
  <commentList>
    <comment ref="C17" authorId="0" shapeId="0" xr:uid="{8BCB3B48-1E2D-4657-8580-1FBE4EF6EB50}">
      <text>
        <r>
          <rPr>
            <b/>
            <sz val="9"/>
            <color indexed="81"/>
            <rFont val="Tahoma"/>
            <family val="2"/>
          </rPr>
          <t>updated information at June 2018</t>
        </r>
      </text>
    </comment>
    <comment ref="C46" authorId="0" shapeId="0" xr:uid="{36EC56EF-EA7F-4268-B10E-D235573B28EF}">
      <text>
        <r>
          <rPr>
            <b/>
            <sz val="9"/>
            <color indexed="81"/>
            <rFont val="Tahoma"/>
            <family val="2"/>
          </rPr>
          <t>Comisión de administración promedio ponderada del sistema de capitalización individual, expresada como porcentaje del aporte efectivo realizado a la administradora. No incluye la prima de seguro ya que la misma no representa un ingreso para la administradora de fondos de pensión.</t>
        </r>
        <r>
          <rPr>
            <sz val="9"/>
            <color indexed="81"/>
            <rFont val="Tahoma"/>
            <family val="2"/>
          </rPr>
          <t xml:space="preserve">
</t>
        </r>
      </text>
    </comment>
    <comment ref="C47" authorId="0" shapeId="0" xr:uid="{E0BEC678-CD8F-47E4-8139-CE046118E7FE}">
      <text>
        <r>
          <rPr>
            <b/>
            <sz val="9"/>
            <color indexed="81"/>
            <rFont val="Tahoma"/>
            <family val="2"/>
          </rPr>
          <t>Rentabilidad real promedio del sistema en unidades indexadas (Junio 2018)</t>
        </r>
      </text>
    </comment>
    <comment ref="C56" authorId="0" shapeId="0" xr:uid="{3E734A98-E285-4BFA-8D6A-BC8CF1B0E7CC}">
      <text>
        <r>
          <rPr>
            <b/>
            <sz val="9"/>
            <color indexed="81"/>
            <rFont val="Tahoma"/>
            <family val="2"/>
          </rPr>
          <t>June 2018</t>
        </r>
      </text>
    </comment>
  </commentList>
</comments>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00000000-0015-0000-FFFF-FFFF00000000}" keepAlive="1" name="ThisWorkbookDataModel" description="Data Model" type="5" refreshedVersion="6" minRefreshableVersion="5" background="1">
    <dbPr connection="Data Model Connection" command="Model" commandType="1"/>
    <olapPr sendLocale="1" rowDrillCount="1000"/>
    <extLst>
      <ext xmlns:x15="http://schemas.microsoft.com/office/spreadsheetml/2010/11/main" uri="{DE250136-89BD-433C-8126-D09CA5730AF9}">
        <x15:connection id="" model="1"/>
      </ext>
    </extLst>
  </connection>
</connections>
</file>

<file path=xl/sharedStrings.xml><?xml version="1.0" encoding="utf-8"?>
<sst xmlns="http://schemas.openxmlformats.org/spreadsheetml/2006/main" count="4128" uniqueCount="745">
  <si>
    <t>Argentina</t>
  </si>
  <si>
    <t>Brazil</t>
  </si>
  <si>
    <t>Chile</t>
  </si>
  <si>
    <t>Colombia</t>
  </si>
  <si>
    <t>Costa Rica</t>
  </si>
  <si>
    <t>Dominican Republic</t>
  </si>
  <si>
    <t>El Salvador</t>
  </si>
  <si>
    <t>Honduras</t>
  </si>
  <si>
    <t>Jamaica</t>
  </si>
  <si>
    <t>Paraguay</t>
  </si>
  <si>
    <t>Uruguay</t>
  </si>
  <si>
    <t>Fertility rate</t>
  </si>
  <si>
    <t>Old age dependency ratio</t>
  </si>
  <si>
    <t>Inflation rate</t>
  </si>
  <si>
    <t>National saving rate</t>
  </si>
  <si>
    <t>SMB employment</t>
  </si>
  <si>
    <t>Workers under minimum wage</t>
  </si>
  <si>
    <t>Indicator</t>
  </si>
  <si>
    <t>GDP growth (%)</t>
  </si>
  <si>
    <t>Average 2013-2017</t>
  </si>
  <si>
    <t>Source</t>
  </si>
  <si>
    <t>Definition</t>
  </si>
  <si>
    <t>Percentage of women over 80 years old</t>
  </si>
  <si>
    <t>Ratio of women aged 80 years and older over the total population aged 80 years and older.</t>
  </si>
  <si>
    <t>GDP as percentage of world GDP</t>
  </si>
  <si>
    <t>Social Protection Public Spending, percent of GDP</t>
  </si>
  <si>
    <t xml:space="preserve">United Nations, ECLAC, Database on Social Investment in Latin America and the Caribbean </t>
  </si>
  <si>
    <t>Total Labor Force Participation, male, %</t>
  </si>
  <si>
    <t>Total Labor Force Participation, female, %</t>
  </si>
  <si>
    <t>Total Labor Force Participation, total, %</t>
  </si>
  <si>
    <t xml:space="preserve">Ratio of individuals who are employed or actively looking for a job over the working age population. (population 15+). </t>
  </si>
  <si>
    <t xml:space="preserve">Ratio of individuals who are employed or actively looking for a job over the working age population (population 15+). Restricted to females. </t>
  </si>
  <si>
    <t xml:space="preserve">Ratio of individuals who are employed or actively looking for a job over the working age population. (population 15+). Restricted to males. </t>
  </si>
  <si>
    <t>Youth Labor Force Participation, male, %</t>
  </si>
  <si>
    <t>Youth Labor Force Participation, total, %</t>
  </si>
  <si>
    <t>Youth Labor Force Participation, female, %</t>
  </si>
  <si>
    <t xml:space="preserve">Ratio of individuals who are employed or actively looking for a job over the working age population. (population 15 to 24). Restricted to males. </t>
  </si>
  <si>
    <t xml:space="preserve">Ratio of individuals who are employed or actively looking for a job over the working age population (population 15 to 24). Restricted to females. </t>
  </si>
  <si>
    <t xml:space="preserve">Ratio of individuals who are employed or actively looking for a job over the working age population. (population 15 to 24). </t>
  </si>
  <si>
    <t>Prime-age Labor Force Participation, total, %</t>
  </si>
  <si>
    <t>Prime-age Labor Force Participation, male, %</t>
  </si>
  <si>
    <t>Prime-age Labor Force Participation, female, %</t>
  </si>
  <si>
    <t>Old-age Labor Force Participation, total, %</t>
  </si>
  <si>
    <t>Old-age Labor Force Participation, male, %</t>
  </si>
  <si>
    <t>Old-age Labor Force Participation, female, %</t>
  </si>
  <si>
    <t>Life expectancy at birth, male</t>
  </si>
  <si>
    <t>Life expectancy at birth, female</t>
  </si>
  <si>
    <t>Life expectancy at age 60, male</t>
  </si>
  <si>
    <t>Life expectancy at age 60, female</t>
  </si>
  <si>
    <t>Life expectancy at age 80, male</t>
  </si>
  <si>
    <t>Life expectancy at age 80, female</t>
  </si>
  <si>
    <t>Informal labor, %</t>
  </si>
  <si>
    <t>Informal labor, female, %</t>
  </si>
  <si>
    <t>Informal labor, male, %</t>
  </si>
  <si>
    <t>Self-employed, total,%</t>
  </si>
  <si>
    <t>Rural employment, %</t>
  </si>
  <si>
    <t>Domestic credit by banks, % GDP</t>
  </si>
  <si>
    <t>Financial resources provided to the private sector by depository corporations (except central banks), through loans, purchases of nonequity securities, and trade credits and other accounts receivable, that establish a claim for repayment.</t>
  </si>
  <si>
    <t>Financial system deposits to GDP (%)</t>
  </si>
  <si>
    <t>Insurance company assets to GDP (%)</t>
  </si>
  <si>
    <t>Pension fund assets to GDP (%)</t>
  </si>
  <si>
    <t>Stock market capitalization to GDP (%)</t>
  </si>
  <si>
    <t>Gross Public debt, % GDP</t>
  </si>
  <si>
    <t>Net Public debt, % GDP</t>
  </si>
  <si>
    <t xml:space="preserve">Demand, time and saving deposits in deposit money banks and other financial institutions as a share of GDP. </t>
  </si>
  <si>
    <t>Ratio of assets of insurance companies to GDP</t>
  </si>
  <si>
    <t xml:space="preserve">Ratio of assets of pension funds to GDP. A pension fund is any plan, fund, or scheme that provides retirement income. </t>
  </si>
  <si>
    <t xml:space="preserve">Liabilities that require payment or payments of interest and/or principal by the public sector. According to the GFSM 2001 system liabilities are debt, except for equity and investment fund shares and financial derivatives and employee stock options. </t>
  </si>
  <si>
    <t xml:space="preserve">General government gross debt minus financial assets corresponding to debt instruments. </t>
  </si>
  <si>
    <t>In SIMS: Percentage that results from dividing the salaried workers without a contract and the total number of salaried workers. IN World development indicators: Ratio  informal workers (not paying taxes and not contributing to the social security system) over total number of workers in the non-agricultural sector.</t>
  </si>
  <si>
    <t>Self-employed, male %</t>
  </si>
  <si>
    <t>Self-employed, female,%</t>
  </si>
  <si>
    <t xml:space="preserve">Percentage that results from dividing the self-employed workers and the total number of employed workers. 'self-employed workers' are those who work in their own </t>
  </si>
  <si>
    <t>Employed workers with labor income less than or equal to the minimum wage in the main occupation (%)</t>
  </si>
  <si>
    <t>World Bank Entreprises Surveys</t>
  </si>
  <si>
    <t>Share of the aggregate stock of permanent, full-time employment in small firms (less than 20 workers). The data consider services and industry.</t>
  </si>
  <si>
    <t>Employment Protection Index</t>
  </si>
  <si>
    <t>Notice period</t>
  </si>
  <si>
    <t>Severance payment</t>
  </si>
  <si>
    <t>Employment rate in rural zones.</t>
  </si>
  <si>
    <t xml:space="preserve">    Demographics</t>
  </si>
  <si>
    <t>Indicators</t>
  </si>
  <si>
    <t xml:space="preserve">    Economics</t>
  </si>
  <si>
    <t xml:space="preserve">    Labor Market</t>
  </si>
  <si>
    <t xml:space="preserve">    Capital Markets</t>
  </si>
  <si>
    <t>Haiti</t>
  </si>
  <si>
    <t>Mexico</t>
  </si>
  <si>
    <t>Panama</t>
  </si>
  <si>
    <t>Peru</t>
  </si>
  <si>
    <t xml:space="preserve">    Demographics (Graphs)</t>
  </si>
  <si>
    <t xml:space="preserve">     Table of contents</t>
  </si>
  <si>
    <t>Additional information</t>
  </si>
  <si>
    <t>Contact</t>
  </si>
  <si>
    <t>redplac@iadb.org</t>
  </si>
  <si>
    <t xml:space="preserve">    Pension Indicators for Latin America and the Caribbean</t>
  </si>
  <si>
    <t>Back to Table of Contents</t>
  </si>
  <si>
    <r>
      <t xml:space="preserve">Sustainability </t>
    </r>
    <r>
      <rPr>
        <sz val="11"/>
        <color theme="3"/>
        <rFont val="Garamond"/>
        <family val="1"/>
      </rPr>
      <t>(Fiscal, Social)</t>
    </r>
  </si>
  <si>
    <r>
      <t xml:space="preserve">Society </t>
    </r>
    <r>
      <rPr>
        <sz val="11"/>
        <color theme="3"/>
        <rFont val="Garamond"/>
        <family val="1"/>
      </rPr>
      <t>(Awareness, Preparedness)</t>
    </r>
  </si>
  <si>
    <t>n.a.</t>
  </si>
  <si>
    <t>Total Pension Contributors Rate (TPCR), %</t>
  </si>
  <si>
    <t>SIMS database</t>
  </si>
  <si>
    <t>Male Pension Contributors Rate; %</t>
  </si>
  <si>
    <t>Similar calculation to TPCR, but restricted to males.</t>
  </si>
  <si>
    <t>Female Pension Contributors Rate, %</t>
  </si>
  <si>
    <t>Similar calculation to TPCR, but restricted to females.</t>
  </si>
  <si>
    <t>Total Pension Recipient Rate (TPRR), %</t>
  </si>
  <si>
    <t>Similar calculation to TPRR, but restricted to males.</t>
  </si>
  <si>
    <t>Similar calculation to TPPR, but restricted to females.</t>
  </si>
  <si>
    <t>Total Rate of Contribution Density (TRCD)</t>
  </si>
  <si>
    <t xml:space="preserve">Ratio of total months contributed during an individual’s working life over the total number of potential months of contributions (months after education completion). </t>
  </si>
  <si>
    <t>Rate of contribution density (male)</t>
  </si>
  <si>
    <t xml:space="preserve">Male: Ratio of total months contributed during an individual’s working life over the total number of potential months of contributions (months after education completion). </t>
  </si>
  <si>
    <t>Rate of contribution density (female)</t>
  </si>
  <si>
    <t xml:space="preserve">Female: Ratio of total months contributed during an individual’s working life over the total number of potential months of contributions (months after education completion). </t>
  </si>
  <si>
    <t>IADB calculations</t>
  </si>
  <si>
    <t xml:space="preserve">equals the interest rate that a worker would hypothetically earn on her contributions to pay for the benefits she will receive when she retires. </t>
  </si>
  <si>
    <t>Implicit Subsidy/Tax, % of total replacement rate, Male</t>
  </si>
  <si>
    <t>Implicit Subsidy/Tax, % of total replacement rate, Female</t>
  </si>
  <si>
    <t xml:space="preserve">Equals the interest rate that a worker would hypothetically earn on her contributions to pay for the benefits she will receive when she retires. </t>
  </si>
  <si>
    <t>Percentage that results from dividing the economically active population who contribute to the old-age pension scheme and the economically active population. Affiliates are used in the case that contributors not available in the survey.</t>
  </si>
  <si>
    <t xml:space="preserve">Average number of children that would be born to a woman over her lifetime. </t>
  </si>
  <si>
    <t>Notice period at 2 years of tenure, in months.</t>
  </si>
  <si>
    <t>Severance pay at 2 years of tenure, in months</t>
  </si>
  <si>
    <t>Contribution projections, 2030</t>
  </si>
  <si>
    <t>Contribution projections, 2060</t>
  </si>
  <si>
    <t>Pension Déficit in 2060</t>
  </si>
  <si>
    <t>Pension Fund Assets, % GDP</t>
  </si>
  <si>
    <t>This indicator shows total current pension assets, (individual accounts) as a fraction of GDP.  Information at 31-12-2016</t>
  </si>
  <si>
    <t>Projected replacement rate, 2030</t>
  </si>
  <si>
    <t>Pension Superavit (Deficit) in 2030</t>
  </si>
  <si>
    <t>Household survey or LSPS</t>
  </si>
  <si>
    <t>The fraction of individuals indicating they know the statutory retirement age. (age 15-59, male)</t>
  </si>
  <si>
    <t>Statutory retirement age awareness(Female)</t>
  </si>
  <si>
    <t>The fraction of individuals indicating they know the statutory retirement age. (age 15-59, female)</t>
  </si>
  <si>
    <t>Contribution rate awareness (male)</t>
  </si>
  <si>
    <t>Contribution rate awareness (female)</t>
  </si>
  <si>
    <t>Pension formulae awareness (male)</t>
  </si>
  <si>
    <t>Pension formulae awareness (female)</t>
  </si>
  <si>
    <t>Fee charged awareness (male)</t>
  </si>
  <si>
    <t>Fraction of individuals with knowledge on the pension fee charged by fund managers. (15-59, male)</t>
  </si>
  <si>
    <t>Fee charged awareness (female)</t>
  </si>
  <si>
    <t>Fraction of individuals with knowledge on the pension fee charged by fund managers. (15-59, female)</t>
  </si>
  <si>
    <t>Poverty rate of elderly pop (total)</t>
  </si>
  <si>
    <t>Fraction of the elderly with per capita income below the poverty line. We set poverty line as half the median household income of the total population . (age 60+, male)</t>
  </si>
  <si>
    <t>Poverty rate of elderly pop (male)</t>
  </si>
  <si>
    <t>Poverty rate of elderly pop (female)</t>
  </si>
  <si>
    <t>Fraction of the elderly with per capita income below the poverty line. We set poverty line as half the median household income of the total population . (age 60+, female)</t>
  </si>
  <si>
    <t>Educational attainment (total)</t>
  </si>
  <si>
    <t>Educational attainment (male)</t>
  </si>
  <si>
    <t>Average years of education of individuals aged 60 and more.  (60+, male)</t>
  </si>
  <si>
    <t>Educational attainment (female)</t>
  </si>
  <si>
    <t>Average years of education of individuals aged 60 and more.  (60+, female)</t>
  </si>
  <si>
    <t>Co residency</t>
  </si>
  <si>
    <t xml:space="preserve">Fraction of the population aged 60 years or older, living with their children. It is a measure of family ties, and thus, of family support for the elderly. </t>
  </si>
  <si>
    <t>Family size</t>
  </si>
  <si>
    <t>Own calculations using CEPAL-CELADE</t>
  </si>
  <si>
    <t xml:space="preserve">Average number of surviving children of the elderly. This indicator provides an idea of how family ties will change in the future. </t>
  </si>
  <si>
    <t>Financial wealth</t>
  </si>
  <si>
    <t>It corresponds to the value of assets and housing expressed as a ratio to annual earnings of people aged 60 and older</t>
  </si>
  <si>
    <t>Homeownership</t>
  </si>
  <si>
    <t>Fraction of the population aged 60 or more, that owns their residence (no debt).</t>
  </si>
  <si>
    <t>Health care costs</t>
  </si>
  <si>
    <t>Own calculations using expenditure surveys</t>
  </si>
  <si>
    <t xml:space="preserve">Out-of-pocket health expenditure as a fraction of total income, for the population aged 60 or older. </t>
  </si>
  <si>
    <t xml:space="preserve">    Coverage</t>
  </si>
  <si>
    <t xml:space="preserve">    Adequacy and Redistribution</t>
  </si>
  <si>
    <t xml:space="preserve">    Fiscal Sustainability</t>
  </si>
  <si>
    <t xml:space="preserve">    Social Sustainability</t>
  </si>
  <si>
    <t xml:space="preserve">    Preparedness</t>
  </si>
  <si>
    <t>Fraction of individuals indicating they know the portion of their monthly earnings contributed for pensions. (age 15-59, male)</t>
  </si>
  <si>
    <t>Fraction of individuals indicating they know the portion of their monthly earnings contributed for pensions. (age 15-59, female)</t>
  </si>
  <si>
    <t>Fraction of individuals indicating they have knowledge about how their pensions are calculated. (age 15-59, male)</t>
  </si>
  <si>
    <t>Fraction of individuals indicating they have knowledge about how their pensions are calculated. (age 15-59, female)</t>
  </si>
  <si>
    <t>Average years of education of individuals aged 60 and more.  (60+)</t>
  </si>
  <si>
    <t>Fraction of the elderly with per capita income below the poverty line. We set poverty line as half the median household income of the total population . (age 60+)</t>
  </si>
  <si>
    <t xml:space="preserve">The ratio of individuals aged 60 and older over individuals aged 15 to 59. </t>
  </si>
  <si>
    <t xml:space="preserve">    Economics (Graphs)</t>
  </si>
  <si>
    <t xml:space="preserve">    Labor Market (Graphs)</t>
  </si>
  <si>
    <t xml:space="preserve">    Capital Markets (Graphs)</t>
  </si>
  <si>
    <t>GDP per capita, current USD$</t>
  </si>
  <si>
    <t xml:space="preserve">    Coverage (Graphs)</t>
  </si>
  <si>
    <t xml:space="preserve">    Contribution (Graphs)</t>
  </si>
  <si>
    <t xml:space="preserve">It corresponds to the difference between the capitalized value of the contributions and the present value of retirement benefits, expressed in percentage points of the replacement rate. </t>
  </si>
  <si>
    <t>Colombia (DB)</t>
  </si>
  <si>
    <t>Colombia (DC)</t>
  </si>
  <si>
    <t>Costa Rica (DB)</t>
  </si>
  <si>
    <t>Costa Rica (Mix)</t>
  </si>
  <si>
    <t>El Salvador (DB)</t>
  </si>
  <si>
    <t>El Salvador (DC)</t>
  </si>
  <si>
    <t>Panama (DB)</t>
  </si>
  <si>
    <t>Mexico (DC)</t>
  </si>
  <si>
    <t>Mexico (DB)</t>
  </si>
  <si>
    <t>Panama (Mix)</t>
  </si>
  <si>
    <t>Peru (DB)</t>
  </si>
  <si>
    <t>Peru (DC)</t>
  </si>
  <si>
    <t>Uruguay (DB)</t>
  </si>
  <si>
    <t>Uruguay (Mix)</t>
  </si>
  <si>
    <t>Brazil (age)</t>
  </si>
  <si>
    <t>Brazil (time)</t>
  </si>
  <si>
    <t xml:space="preserve">    Adequacy and Redistribution (Graphs)</t>
  </si>
  <si>
    <t>Male Replacement Rates</t>
  </si>
  <si>
    <t>Female Replacement Rates</t>
  </si>
  <si>
    <t>Implicit Rates of Return, Male</t>
  </si>
  <si>
    <t>Implicit Rates of Return, Female</t>
  </si>
  <si>
    <t>Male Replacement rate, IG1-D1</t>
  </si>
  <si>
    <t>Measure of an individual pension entitlement divided by gross pre-retirement earnings, taking into account social security contributions paid by workers. That calculation corresponds to a simulation for an individual working life, conditional on the current pension law. IG1: First Income Group, D1: 100% density contribution</t>
  </si>
  <si>
    <t>Male Replacement rate, IG2-D1</t>
  </si>
  <si>
    <t>Male replacement rate with IG2: Second Income Group, D1: 100% density contribution</t>
  </si>
  <si>
    <t>Male Replacement rate, IG3-D1</t>
  </si>
  <si>
    <t>Male replacement rate with IG3: thrid Income Group, D1: 100% density contribution</t>
  </si>
  <si>
    <t>Male Replacement rate, IG4-D1</t>
  </si>
  <si>
    <t>Male replacement rate with IG4: fourth Income Group, D1: 100% density contribution</t>
  </si>
  <si>
    <t>Male Replacement rate, IG5-D1</t>
  </si>
  <si>
    <t>Male replacement rate with IG5: Fifth Income Group, D1: 100% density contribution</t>
  </si>
  <si>
    <t>Male Replacement rate, IG1-D2</t>
  </si>
  <si>
    <t>Male replacement rate with IG1: First Income Group, D2: 80% density contribution</t>
  </si>
  <si>
    <t>Male Replacement rate, IG2-D2</t>
  </si>
  <si>
    <t>Male replacement rate with IG2: Second Income Group, D2: 80% density contribution</t>
  </si>
  <si>
    <t>Male Replacement rate, IG3-D2</t>
  </si>
  <si>
    <t>Male replacement rate with IG3: Third Income Group, D2: 80% density contribution</t>
  </si>
  <si>
    <t>Male Replacement rate, IG4-D2</t>
  </si>
  <si>
    <t>Male replacement rate with IG4: Fourth Income Group, D2: 80% density contribution</t>
  </si>
  <si>
    <t>Male Replacement rate, IG5-D2</t>
  </si>
  <si>
    <t>Male replacement rate with IG5: Fifth Income Group, D2: 80% density contribution</t>
  </si>
  <si>
    <t>Male Replacement rate, IG1-D3</t>
  </si>
  <si>
    <t>Male replacement rate with IG1: First Income Group, D3: 60% density contribution</t>
  </si>
  <si>
    <t>Male Replacement rate, IG2-D3</t>
  </si>
  <si>
    <t>Male replacement rate with IG2: Second Income Group, D3: 60% density contribution</t>
  </si>
  <si>
    <t>Male Replacement rate, IG3-D3</t>
  </si>
  <si>
    <t>Male replacement rate with IG3: Third Income Group, D3: 60% density contribution</t>
  </si>
  <si>
    <t>Male Replacement rate, IG4-D3</t>
  </si>
  <si>
    <t>Male replacement rate with IG4: Fourth Income Group, D3: 60% density contribution</t>
  </si>
  <si>
    <t>Male Replacement rate, IG5-D3</t>
  </si>
  <si>
    <t>Male replacement rate with IG5: Fifth Income Group, D3: 60% density contribution</t>
  </si>
  <si>
    <t>Female Replacement rate, IG1-D1</t>
  </si>
  <si>
    <t>Measure of an individual pension entitlement divided by net pre-retirement earnings, taking into account social security contributions paid by workers. That calculation corresponds to a simulation for an individual working life, conditional on the current pension law. IG1: First Income Group, D1: 100% density contribution</t>
  </si>
  <si>
    <t>Female Replacement rate, IG2-D1</t>
  </si>
  <si>
    <t>Female replacement rate with IG2: Second Income Group, D1: 100% density contribution</t>
  </si>
  <si>
    <t>Female Replacement rate, IG3-D1</t>
  </si>
  <si>
    <t>Female replacement rate with IG3: thrid Income Group, D1: 100% density contribution</t>
  </si>
  <si>
    <t>Female Replacement rate, IG4-D1</t>
  </si>
  <si>
    <t>Female replacement rate with IG4: fourth Income Group, D1: 100% density contribution</t>
  </si>
  <si>
    <t>Female Replacement rate, IG5-D1</t>
  </si>
  <si>
    <t>Female replacement rate with IG5: Fifth Income Group, D1: 100% density contribution</t>
  </si>
  <si>
    <t>Female Replacement rate, IG1-D2</t>
  </si>
  <si>
    <t>Female replacement rate with IG1: First Income Group, D2: 80% density contribution</t>
  </si>
  <si>
    <t>Female Replacement rate, IG2-D2</t>
  </si>
  <si>
    <t>Female replacement rate with IG2: Second Income Group, D2: 80% density contribution</t>
  </si>
  <si>
    <t>Female Replacement rate, IG3-D2</t>
  </si>
  <si>
    <t>Female replacement rate with IG3: Third Income Group, D2: 80% density contribution</t>
  </si>
  <si>
    <t>Female Replacement rate, IG4-D2</t>
  </si>
  <si>
    <t>Female replacement rate with IG4: Fourth Income Group, D2: 80% density contribution</t>
  </si>
  <si>
    <t>Female Replacement rate, IG5-D2</t>
  </si>
  <si>
    <t>Female replacement rate with IG5: Fifth Income Group, D2: 80% density contribution</t>
  </si>
  <si>
    <t>Female Replacement rate, IG1-D3</t>
  </si>
  <si>
    <t>Female replacement rate with IG1: First Income Group, D3: 60% density contribution</t>
  </si>
  <si>
    <t>Female Replacement rate, IG2-D3</t>
  </si>
  <si>
    <t>Female replacement rate with IG2: Second Income Group, D3: 60% density contribution</t>
  </si>
  <si>
    <t>Female Replacement rate, IG3-D3</t>
  </si>
  <si>
    <t>Female replacement rate with IG3: Third Income Group, D3: 60% density contribution</t>
  </si>
  <si>
    <t>Female Replacement rate, IG4-D3</t>
  </si>
  <si>
    <t>Female replacement rate with IG4: Fourth Income Group, D3: 60% density contribution</t>
  </si>
  <si>
    <t>Female Replacement rate, IG5-D3</t>
  </si>
  <si>
    <t>Female replacement rate with IG5: Fifth Income Group, D3: 60% density contribution</t>
  </si>
  <si>
    <t>Implicit Rate Return, Male, IG1-D1</t>
  </si>
  <si>
    <t>Implicit rate of return with IG2: Second Income Group, D1: 100% density contribution</t>
  </si>
  <si>
    <t>Implicit Rate Return, Male, IG3-D1</t>
  </si>
  <si>
    <t>Implicit rate of return with IG3: Thrid Income Group, D1: 100% density contribution</t>
  </si>
  <si>
    <t>Implicit Rate Return, Male, IG4-D1</t>
  </si>
  <si>
    <t>Implicit rate of return with IG4: Fourth Income Group, D1: 100% density contribution</t>
  </si>
  <si>
    <t>Implicit Rate Return, Male, IG5-D1</t>
  </si>
  <si>
    <t>Implicit rate of return with IG4: Fifth Income Group, D1: 100% density contribution</t>
  </si>
  <si>
    <t>Implicit Rate Return, Male, IG1-D2</t>
  </si>
  <si>
    <t>Implicit rate of return with IG1: First Income Group, D2: 80% density contribution</t>
  </si>
  <si>
    <t>Implicit Rate Return, Male, IG2-D2</t>
  </si>
  <si>
    <t>Implicit rate of return with IG2: Second Income Group, D2: 80% density contribution</t>
  </si>
  <si>
    <t>Implicit Rate Return, Male, IG3-D2</t>
  </si>
  <si>
    <t>Implicit rate of return with IG3: Third Income Group, D2: 80% density contribution</t>
  </si>
  <si>
    <t>Implicit Rate Return, Male, IG4-D2</t>
  </si>
  <si>
    <t>Implicit rate of return with IG4: Fourth Income Group, D2: 80% density contribution</t>
  </si>
  <si>
    <t>Implicit Rate Return, Male, IG5-D2</t>
  </si>
  <si>
    <t>Implicit rate of return with IG1: Fifth Income Group, D2: 80% density contribution</t>
  </si>
  <si>
    <t>Implicit Rate Return, Male, IG1-D3</t>
  </si>
  <si>
    <t>Implicit rate of return with IG1: First Income Group, D3: 60% density contribution</t>
  </si>
  <si>
    <t>Implicit Rate Return, Male, IG2-D3</t>
  </si>
  <si>
    <t>Implicit rate of return with IG2: Second Income Group, DD3: 60% density contribution</t>
  </si>
  <si>
    <t>Implicit Rate Return, Male, IG3-D3</t>
  </si>
  <si>
    <t>Implicit rate of return with IG3: Third Income Group, DD3: 60% density contribution</t>
  </si>
  <si>
    <t>Implicit Rate Return, Male, IG4-D3</t>
  </si>
  <si>
    <t>Implicit rate of return with IG4: Fourth Income Group, DD3: 60% density contribution</t>
  </si>
  <si>
    <t>Implicit Rate Return, Male, IG5-D3</t>
  </si>
  <si>
    <t>Implicit rate of return with IG1: Fifth Income Group, DD3: 60% density contribution</t>
  </si>
  <si>
    <t>Implicit Rate Return, Female, IG1-D1</t>
  </si>
  <si>
    <t>Implicit Rate Return,Female, IG2-D1</t>
  </si>
  <si>
    <t>Implicit Rate Return, Female, IG3-D1</t>
  </si>
  <si>
    <t>Implicit Rate Return, Female, IG4-D1</t>
  </si>
  <si>
    <t>Implicit Rate Return, Female, IG5-D1</t>
  </si>
  <si>
    <t>Implicit Rate Return, Female, IG1-D2</t>
  </si>
  <si>
    <t>Implicit Rate Return, Female, IG2-D2</t>
  </si>
  <si>
    <t>Implicit Rate Return, Female, IG3-D2</t>
  </si>
  <si>
    <t>Implicit Rate Return, Female, IG4-D2</t>
  </si>
  <si>
    <t>Implicit Rate Return, Female, IG5-D2</t>
  </si>
  <si>
    <t>Implicit Rate Return, Female, IG1-D3</t>
  </si>
  <si>
    <t>Implicit Rate Return, Female, IG2-D3</t>
  </si>
  <si>
    <t>Implicit Rate Return, Female, IG3-D3</t>
  </si>
  <si>
    <t>Implicit Rate Return, Female, IG4-D3</t>
  </si>
  <si>
    <t>Implicit Rate Return, Female, IG5-D3</t>
  </si>
  <si>
    <t>Implicit Subsidy/Tax, % of total replacement rate, Male, IG1-D1</t>
  </si>
  <si>
    <t>Male implicit Subsidy/Tax with IG2: First Income Group, D1: 100% density contribution</t>
  </si>
  <si>
    <t>Implicit Subsidy/Tax, % of total replacement rate, Male, IG2-D1</t>
  </si>
  <si>
    <t>Male implicit Subsidy/Tax with IG2: Second Income Group, D1: 100% density contribution</t>
  </si>
  <si>
    <t>Implicit Subsidy/Tax, % of total replacement rate, IG3-D1</t>
  </si>
  <si>
    <t>Male implict Subsidy/Tax with IG3: thrid Income Group, D1: 100% density contribution</t>
  </si>
  <si>
    <t>Implicit Subsidy/Tax, % of total replacement rate, IG4-D1</t>
  </si>
  <si>
    <t>Male implict Subsidy/Tax with IG4: fourth Income Group, D1: 100% density contribution</t>
  </si>
  <si>
    <t>Implicit Subsidy/Tax, % of total replacement rate, IG5-D1</t>
  </si>
  <si>
    <t>Male implict Subsidy/Tax with IG5: Fifth Income Group, D1: 100% density contribution</t>
  </si>
  <si>
    <t>Implicit Subsidy/Tax, % of total replacement rate, IG1-D2</t>
  </si>
  <si>
    <t>Male implict Subsidy/Tax with IG1: First Income Group, D2: 80% density contribution</t>
  </si>
  <si>
    <t>Implicit Subsidy/Tax, % of total replacement rate, IG2-D2</t>
  </si>
  <si>
    <t>Male implict Subsidy/Tax with IG2: Second Income Group, D2: 80% density contribution</t>
  </si>
  <si>
    <t>Implicit Subsidy/Tax, % of total replacement rate, IG3-D2</t>
  </si>
  <si>
    <t>Male implict Subsidy/Tax with IG3: Third Income Group, D2: 80% density contribution</t>
  </si>
  <si>
    <t>Implicit Subsidy/Tax, % of total replacement rate,, IG4-D2</t>
  </si>
  <si>
    <t>Male implict Subsidy/Tax with IG4: Fourth Income Group, D2: 80% density contribution</t>
  </si>
  <si>
    <t>Implicit Subsidy/Tax, % of total replacement rate, IG5-D2</t>
  </si>
  <si>
    <t>Male implict Subsidy/Tax with IG5: Fifth Income Group, D2: 80% density contribution</t>
  </si>
  <si>
    <t>Implicit Subsidy/Tax, % of total replacement rate, IG1-D3</t>
  </si>
  <si>
    <t>Male implict Subsidy/Tax with IG1: First Income Group, D3: 60% density contribution</t>
  </si>
  <si>
    <t>Implicit Subsidy/Tax, % of total replacement rate, IG2-D3</t>
  </si>
  <si>
    <t>Male implict Subsidy/Tax with IG2: Second Income Group, D3: 60% density contribution</t>
  </si>
  <si>
    <t>Implicit Subsidy/Tax, % of total replacement rate, IG3-D3</t>
  </si>
  <si>
    <t>Male implict Subsidy/Tax with IG3: Third Income Group, D3: 60% density contribution</t>
  </si>
  <si>
    <t>Implicit Subsidy/Tax, % of total replacement rate, IG4-D3</t>
  </si>
  <si>
    <t>Male implict Subsidy/Tax with IG4: Fourth Income Group, D3: 60% density contribution</t>
  </si>
  <si>
    <t>Implicit Subsidy/Tax, % of total replacement rate, IG5-D3</t>
  </si>
  <si>
    <t>Male implict Subsidy/Tax with IG5: Fifth Income Group, D3: 60% density contribution</t>
  </si>
  <si>
    <t>Implicit Subsidy/Tax, % of total replacement rate, Female, IG1-D1</t>
  </si>
  <si>
    <t>Female implicit Subsidy/Tax with IG2: Second Income Group, D1: 100% density contribution</t>
  </si>
  <si>
    <t>Implicit Subsidy/Tax, % of total replacement rate, Female, IG2-D1</t>
  </si>
  <si>
    <t>Implicit Subsidy/Tax, % of total replacement rate, Female, IG3-D1</t>
  </si>
  <si>
    <t>Female implict Subsidy/Tax with IG3: thrid Income Group, D1: 100% density contribution</t>
  </si>
  <si>
    <t>Implicit Subsidy/Tax, % of total replacement rate, Female, IG4-D1</t>
  </si>
  <si>
    <t>Female implict Subsidy/Tax with IG4: fourth Income Group, D1: 100% density contribution</t>
  </si>
  <si>
    <t>Implicit Subsidy/Tax, % of total replacement rate, Female, IG5-D1</t>
  </si>
  <si>
    <t>Female implict Subsidy/Tax with IG5: Fifth Income Group, D1: 100% density contribution</t>
  </si>
  <si>
    <t>Implicit Subsidy/Tax, % of total replacement rate, Female, IG1-D2</t>
  </si>
  <si>
    <t>Female implict Subsidy/Tax with IG1: First Income Group, D2: 80% density contribution</t>
  </si>
  <si>
    <t>Implicit Subsidy/Tax, % of total replacement rate, Female, IG2-D2</t>
  </si>
  <si>
    <t>Female implict Subsidy/Tax with IG2: Second Income Group, D2: 80% density contribution</t>
  </si>
  <si>
    <t>Implicit Subsidy/Tax, % of total replacement rate, Female, IG3-D2</t>
  </si>
  <si>
    <t>Female implict Subsidy/Tax with IG3: Third Income Group, D2: 80% density contribution</t>
  </si>
  <si>
    <t>Implicit Subsidy/Tax, % of total replacement rate, Female, IG4-D2</t>
  </si>
  <si>
    <t>Female implict Subsidy/Tax with IG4: Fourth Income Group, D2: 80% density contribution</t>
  </si>
  <si>
    <t>Implicit Subsidy/Tax, % of total replacement rate, Female, IG5-D2</t>
  </si>
  <si>
    <t>Female implict Subsidy/Tax with IG5: Fifth Income Group, D2: 80% density contribution</t>
  </si>
  <si>
    <t>Implicit Subsidy/Tax, % of total replacement rate, Female, IG1-D3</t>
  </si>
  <si>
    <t>Female implict Subsidy/Tax with IG1: First Income Group, D3: 60% density contribution</t>
  </si>
  <si>
    <t>Implicit Subsidy/Tax, % of total replacement rate, Female, IG2-D3</t>
  </si>
  <si>
    <t>Female implict Subsidy/Tax with IG2: Second Income Group, D3: 60% density contribution</t>
  </si>
  <si>
    <t>Implicit Subsidy/Tax, % of total replacement rate, Female, IG3-D3</t>
  </si>
  <si>
    <t>Female implict Subsidy/Tax with IG3: Third Income Group, D3: 60% density contribution</t>
  </si>
  <si>
    <t>Implicit Subsidy/Tax, % of total replacement rate, Female, IG4-D3</t>
  </si>
  <si>
    <t>Female implict Subsidy/Tax with IG4: Fourth Income Group, D3: 60% density contribution</t>
  </si>
  <si>
    <t>Implicit Subsidy/Tax, % of total replacement rate, Female, IG5-D3</t>
  </si>
  <si>
    <t>Female implict Subsidy/Tax with IG5: Fifth Income Group, D3: 60% density contribution</t>
  </si>
  <si>
    <t xml:space="preserve">    Fiscal Sustainability (Graphs)</t>
  </si>
  <si>
    <t xml:space="preserve">    Social Sustainability (Graphs)</t>
  </si>
  <si>
    <t xml:space="preserve">    Awareness (Graphs)</t>
  </si>
  <si>
    <t xml:space="preserve">    Awareness</t>
  </si>
  <si>
    <t xml:space="preserve">    Preparedness (Graphs)</t>
  </si>
  <si>
    <t xml:space="preserve"> '+' sign</t>
  </si>
  <si>
    <t>row header options</t>
  </si>
  <si>
    <r>
      <t xml:space="preserve">Enviroment </t>
    </r>
    <r>
      <rPr>
        <sz val="11"/>
        <color theme="3"/>
        <rFont val="Garamond"/>
        <family val="1"/>
      </rPr>
      <t>(Demographics, Economics, Labor Market, Capital Markets)</t>
    </r>
  </si>
  <si>
    <r>
      <t xml:space="preserve">Performance </t>
    </r>
    <r>
      <rPr>
        <sz val="11"/>
        <color theme="3"/>
        <rFont val="Garamond"/>
        <family val="1"/>
      </rPr>
      <t>(Coverage, Contribution Density, Adequacy and Redistribution)</t>
    </r>
  </si>
  <si>
    <t xml:space="preserve">    Contribution Density</t>
  </si>
  <si>
    <t>Male Pension Recipient Rate (TPRR), %</t>
  </si>
  <si>
    <t>Female Pension Recipient Rate (TPRR), %</t>
  </si>
  <si>
    <t>N.A.</t>
  </si>
  <si>
    <t>Ratio of individuals who are employed or actively looking for a job over the working age population. Calculated for people aged 20 or 59 years old.</t>
  </si>
  <si>
    <t>Labor Force Participation: Ratio of individuals who are employed or actively looking for a job over the working age population. Calculated for individuals aged 60 and older.</t>
  </si>
  <si>
    <t>Ratio of individuals who are employed or actively looking for a job over the working age population. Calculated for people aged 20 or 59 years old. Restricted to males</t>
  </si>
  <si>
    <t>Ratio of individuals who are employed or actively looking for a job over the working age population. Calculated for people aged 20 or 59 years old. Restricted to females</t>
  </si>
  <si>
    <t>Labor Force Participation: Ratio of individuals who are employed or actively looking for a job over the working age population. Calculated for individuals aged 60 and older. Restricted to males.</t>
  </si>
  <si>
    <t>Labor Force Participation: Ratio of individuals who are employed or actively looking for a job over the working age population. Calculated for individuals aged 60 and older. Restricted to females.</t>
  </si>
  <si>
    <t>Contributory Pension Recipient Rate (TCPRR), %</t>
  </si>
  <si>
    <t>Male Contributory Pension Recipient Rate (TCPRR), %</t>
  </si>
  <si>
    <t>Female Contributory Pension Recipiecnt Rate (TCPRR), %</t>
  </si>
  <si>
    <t>Non-Contributory Pension Recipient Rate (TNCPRR), %</t>
  </si>
  <si>
    <t>Male Non-Contributory Pension Recipient Rate (TNCPRR), %</t>
  </si>
  <si>
    <t>Female Non-Contributory Pension Recipiecnt Rate (TNCPRR), %</t>
  </si>
  <si>
    <t>Similar calculation to TCPRR, but restricted to males.</t>
  </si>
  <si>
    <t>Similar calculation to TCPPR, but restricted to females.</t>
  </si>
  <si>
    <t>Similar calculation to TNCPRR, but restricted to males.</t>
  </si>
  <si>
    <t>Similar calculation to TNCPPR, but restricted to females.</t>
  </si>
  <si>
    <t>n.a</t>
  </si>
  <si>
    <t>Ratio of the total number of pension beneficiaries (contributory only) over the total population. Both the pension beneficiaries and the total population correspond to individuals aged 65 and more. Pension beneficiaries correspond to individuals receiving any type of contributory pension benefits (old age, disability, widows)</t>
  </si>
  <si>
    <t>Ratio of the total number of pension beneficiaries (non contributory only) over the total population. Both the pension beneficiaries and the total population correspond to individuals aged 65 and more. Pension beneficiaries correspond to individuals receiving any type of pension non-contributory old-age benefits.</t>
  </si>
  <si>
    <t>Ratio of the total number of pension beneficiaries (both contributory or non contributory) over the total population. Both the pension beneficiaries and the total population correspond to individuals aged 65 and more. Pension beneficiaries correspond to individuals receiving any type of pension benefits (old age, disability, widows).</t>
  </si>
  <si>
    <t>About PLAC Network</t>
  </si>
  <si>
    <t>GDP per capita PPP USD$</t>
  </si>
  <si>
    <t>Argentina (DB)</t>
  </si>
  <si>
    <t>Chile (DC)</t>
  </si>
  <si>
    <t>Dominican Republic (DC)</t>
  </si>
  <si>
    <t>Haiti (DB)</t>
  </si>
  <si>
    <t>Honduras (DB)</t>
  </si>
  <si>
    <t>Jamaica (DB)</t>
  </si>
  <si>
    <t>Paraguay (DB)</t>
  </si>
  <si>
    <t>Self-employed, female %</t>
  </si>
  <si>
    <t>Self-employed, total %</t>
  </si>
  <si>
    <t>Implicit Rate Return, Male, IG2-D1</t>
  </si>
  <si>
    <t>Dominican Rep.</t>
  </si>
  <si>
    <t>Men</t>
  </si>
  <si>
    <t>Women</t>
  </si>
  <si>
    <t>Pension formulae awareness</t>
  </si>
  <si>
    <t>Contribution rate awareness</t>
  </si>
  <si>
    <t>SIMS databasde (workers 16 to 64, data for year 2015) and World Development Indicators, The World Bank. Latest data available</t>
  </si>
  <si>
    <t>Statutory retirement age awareness (male)</t>
  </si>
  <si>
    <r>
      <t xml:space="preserve">Source: Inter-American Development Bank. Notes: Income Groups (IG) are related to the average formal wage in each labor market. For example, the fifth income group corresponds to individuals earning five times the average formal wage. D1, D2, and D3 correspond to the following respective contribution density levels = 100%, 80%, and 60%. (DC) denotes defined contribution systems, (DB) denotes defined benefit systems, and (Mix) are mixed systems. Brazil (age) is the standard pension by age of retirement, while Brazil (time) is the pension from the contribution time method (using the </t>
    </r>
    <r>
      <rPr>
        <b/>
        <i/>
        <sz val="12"/>
        <color theme="1"/>
        <rFont val="Arial"/>
        <family val="2"/>
      </rPr>
      <t>fator previdenciario</t>
    </r>
    <r>
      <rPr>
        <b/>
        <sz val="12"/>
        <color theme="1"/>
        <rFont val="Arial"/>
        <family val="2"/>
      </rPr>
      <t>).</t>
    </r>
  </si>
  <si>
    <t>The IADB created the PLAC Network in 2015 to support the efforts of Latin American and Caribbean countries in improving the institutional and technical capacity of pension institutions. In this way we seek to contribute to the strengthening of pension systems in the region, with a special focus on their sustainability, adequacy, equity, and efficiency.</t>
  </si>
  <si>
    <t>*Indicators are grouped by dimension. The user can click on the '+' sign of the row's enumeration in order to open each dimension. An alternative is to simultaneously open (close) all dimensions by selecting the 2 (1) row header options on the upper left corner of each Excel worksheet.</t>
  </si>
  <si>
    <t>ECLAC, 2017</t>
  </si>
  <si>
    <t>Represents the average length of life of individuals, who make up a hypothetical cohort of births, subjected at all ages to the mortality risks of the study period</t>
  </si>
  <si>
    <t>United Nations, Department of Economic and Social Affairs, Population Division (2017). World Population Prospects: The 2017 Revision</t>
  </si>
  <si>
    <t>The average number of remaining years of life expected by a hypothetical cohort of individuals alive at age 60 who would be subject during the remaining of their lives to the mortality rates of a given period</t>
  </si>
  <si>
    <t>The average number of remaining years of life expected by a hypothetical cohort of individuals alive at age 80 who would be subject during the remaining of their lives to the mortality rates of a given period</t>
  </si>
  <si>
    <t>IMF- World Economic Outlook Database, April 2018.</t>
  </si>
  <si>
    <t>Gross domestic product based on purchasing-power-parity (PPP) per capita GDP, 2017</t>
  </si>
  <si>
    <t>Gross domestic product  per capita, current dollars, 2017</t>
  </si>
  <si>
    <t>Gross domestic product based on purchasing-power-parity (PPP) share of world total, 2017.</t>
  </si>
  <si>
    <t>Gross disposable income less final consumption expenditure after taking account of an adjustment for pension funds. The indicator is the ratio of gross national savings in current local currency and GDP in current local currency.  2017</t>
  </si>
  <si>
    <t>Public expenditure on disbursements for services and transfers to individuals and families that cover sickness and disability, old age pension, survivors, family and children, unemployment, housing and social exclusion. 2000-2015 data</t>
  </si>
  <si>
    <t>International Labour Organization</t>
  </si>
  <si>
    <t>Informal labor, total, %</t>
  </si>
  <si>
    <t>SIMS database. Data for year 2015 for all countries, except Haiti (2012), Jamaica (2014) and Mexico (2016)</t>
  </si>
  <si>
    <t>It corresponds to the ILO EPLex database that provides information on the employment protection legislation and does not, generally, cover case law or collective agreements on the subject. The database deals only with employees in the private sector. All resulting indicators are distributed on a 0-1 scale. Lower values of EPLex indicators represent lower level of de jure employment protection in a given country and a given year, while higher values of EPLex indicators represent higher level of de jure employment protection.</t>
  </si>
  <si>
    <t>SIMS database.</t>
  </si>
  <si>
    <t>Book ILO, (2017) "Trabajar en el campo en el siglo XXI", pages 83-85</t>
  </si>
  <si>
    <t>World Development Indicators, The World Bank. Data for 2016, except Peru (2011)</t>
  </si>
  <si>
    <t>Global Financial Development database, the World Bank, June 2017</t>
  </si>
  <si>
    <t>Total value of all listed shares in a stock market as a percentage of GDP.</t>
  </si>
  <si>
    <t>IMF World Economic Outlook Database, April 2018</t>
  </si>
  <si>
    <t>Administrative data or the LSPS. Armonized database for September 2017.</t>
  </si>
  <si>
    <t>AIOS, Statistical Bulletin #37, June 2017.</t>
  </si>
  <si>
    <t>IMF Working Paper No. 17/94, Demographic Changes in Latin America: The Good, the Bad and…, April 2017</t>
  </si>
  <si>
    <t>This indicator includes projections of total government old-age benefit expenditures, including pensions, health care, and long-term care as a share of GDP.</t>
  </si>
  <si>
    <t>Total PAYGO spending, including non-contributory programs and contributory PAYG programs in 2030. Percentages of forecasted 2030 GDP.</t>
  </si>
  <si>
    <t>PAYGO pension spending projections, 2030</t>
  </si>
  <si>
    <t>PAYGO pension spending projections, 2060</t>
  </si>
  <si>
    <t>Total PAYGO spending, including non-contributory programs and contributory PAYG programs in 2030. Percentages of forecasted 2060 GDP.</t>
  </si>
  <si>
    <t>Expected revenues in the pension system, conditional on the rates of contributions stated in the current pension law and the expected demography path, in 2030, percentages of GDP.</t>
  </si>
  <si>
    <t>Expected revenues in the pension system, conditional on the rates of contributions stated in the current pension law and the expected demography path, in 2060, percentages of GDP.</t>
  </si>
  <si>
    <t>Difference between the expected  value of contributions and the expected value of expenditures in 2030.</t>
  </si>
  <si>
    <t>Difference between the expected  value of contributions and the expected value of expenditures in 2060.</t>
  </si>
  <si>
    <t>Own estimates*</t>
  </si>
  <si>
    <t>Own calculations*</t>
  </si>
  <si>
    <t>Old age benefit spending (pensions + health)</t>
  </si>
  <si>
    <t>Projected replacement rate, 2060</t>
  </si>
  <si>
    <t>*Note: A prognosis methodology document will be sent upon request. Calculations only for the Defined Contribution systems within each country, without including minimun pensions or other welfare mechanisms, and resulting from contributions invested since the implementation of such Defined Contrubution systems (eg. 1981 for Chile, 2005 for Panama, etc.).</t>
  </si>
  <si>
    <t xml:space="preserve">Effective replacement rate for future years conditional on the current law benefits schedule, expected changes in life expectancy and expected growth in wage rates. It differs in two aspects with the effective replacement rate. First, this indicator delivers results for future years depending on how key assumptions evolve. Second, the key assumptions that differ vis-à-vis the current replacement rate are the growth rate of real wages and the rules for pension benefits - including demography (life expectancy) that impacts the amount to be withdrawn from the pension system. </t>
  </si>
  <si>
    <t>*Note: The methodology document will be sent upon request.</t>
  </si>
  <si>
    <t>PENSION SYSTEM DESIGN</t>
  </si>
  <si>
    <t>Description</t>
  </si>
  <si>
    <t>Information</t>
  </si>
  <si>
    <t>General Description</t>
  </si>
  <si>
    <t>Non-contributory basic pension (social assistance)</t>
  </si>
  <si>
    <r>
      <t>Yes - Universal Pension for Senior Citizens (</t>
    </r>
    <r>
      <rPr>
        <i/>
        <sz val="10"/>
        <color theme="1"/>
        <rFont val="Arial"/>
        <family val="2"/>
      </rPr>
      <t>Pensión Universal para el Adulto Mayor</t>
    </r>
    <r>
      <rPr>
        <sz val="10"/>
        <color theme="1"/>
        <rFont val="Arial"/>
        <family val="2"/>
      </rPr>
      <t>) established by Law No.27260 in 2016.</t>
    </r>
  </si>
  <si>
    <t>Beneficiaries of non-contributory basic pensions (social assistance)</t>
  </si>
  <si>
    <r>
      <t>The beneficiaries of the Universal Pension for Senior Citizen (</t>
    </r>
    <r>
      <rPr>
        <i/>
        <sz val="10"/>
        <color theme="1"/>
        <rFont val="Arial"/>
        <family val="2"/>
      </rPr>
      <t>Pensión Universal para el Adulto Mayor</t>
    </r>
    <r>
      <rPr>
        <sz val="10"/>
        <color theme="1"/>
        <rFont val="Arial"/>
        <family val="2"/>
      </rPr>
      <t>) are all senior citizens older than 65 that receive no other benefit. Access to this non-contributory pension does not have an income requirement.</t>
    </r>
  </si>
  <si>
    <t>Mandatory PAYG</t>
  </si>
  <si>
    <t>Yes</t>
  </si>
  <si>
    <t>Beneficiaries of Mandatory PAYG</t>
  </si>
  <si>
    <t>Employed and self-employed persons. Voluntary coverage for clergy, white-collar workers insured under provincial systems, housewives, and certain other categories of persons.</t>
  </si>
  <si>
    <t>Mandatory Fully Funded System</t>
  </si>
  <si>
    <t>No</t>
  </si>
  <si>
    <t>Beneficiaries of Mandatory Fully Funded System</t>
  </si>
  <si>
    <t>None</t>
  </si>
  <si>
    <t>Voluntary savings for retirement - additional contributions</t>
  </si>
  <si>
    <t>NA</t>
  </si>
  <si>
    <t>Voluntary savings for retirement - separate account</t>
  </si>
  <si>
    <t>Voluntary savings for retirement - employer´s contributions</t>
  </si>
  <si>
    <t>Voluntary savings for retirement - tax incentives</t>
  </si>
  <si>
    <t>Special Pension System</t>
  </si>
  <si>
    <t>Beneficiaries of Special Pension System</t>
  </si>
  <si>
    <t>Military, security, and police personnel; civil servants of some provinces and municipalities; university professors; teachers; foreign ministry diplomats; scientific researchers; judicial authorities; household workers; rural workers; and disabled persons working in protected jobs, according to law.</t>
  </si>
  <si>
    <t>Parameters</t>
  </si>
  <si>
    <t xml:space="preserve">      Contribution Rates</t>
  </si>
  <si>
    <t>Employee Contribution rates</t>
  </si>
  <si>
    <t>Employer Contribution rates</t>
  </si>
  <si>
    <t>10.17% or 12.71% of gross payroll, according to the type of enterprise (private sector); 16% for public-sector employers. From 2018 to 2022 will be unified to 19.50% (Law 27.430).</t>
  </si>
  <si>
    <t>Government Contribution Rate</t>
  </si>
  <si>
    <t>none</t>
  </si>
  <si>
    <t>Self-employed Contribution Rate</t>
  </si>
  <si>
    <t>27% applied to rents of reference established in five categories. For others self-employees with a lower level of billing and other activity parameters, the pension contribution is made integrated with other taxes through the so-called Monotributo, or Simplified Regime for Small Taxpayers (Law 26,565). Pension payments to the monotributo are established through a fixed monthly amount according to the income category.</t>
  </si>
  <si>
    <t>General revenue government subsidies</t>
  </si>
  <si>
    <t xml:space="preserve">      Retirement age</t>
  </si>
  <si>
    <t xml:space="preserve">Male </t>
  </si>
  <si>
    <t>Female</t>
  </si>
  <si>
    <t>Early retirement rules</t>
  </si>
  <si>
    <t>Not possible under the general regime.</t>
  </si>
  <si>
    <t>Late retirement rules</t>
  </si>
  <si>
    <t>There is no limit to the deferment of the retirement age (the employer has the right to request the retirement of its employees). Also there are no advantages in the delay of the pension.  In any case, for each year after the 30 years of contributions (up to a maximum of 35 years of contributions) 1.5% of the base income is recognized.</t>
  </si>
  <si>
    <t xml:space="preserve">      Other parameters</t>
  </si>
  <si>
    <t xml:space="preserve">Wage ceilings on contributions </t>
  </si>
  <si>
    <t>3.08. The maximum limit only applies to the employee contributions not employer contributions. This parameter was calculated as: maximum tax base/average taxable remuneration of stable workers ($ 86.596,10 / $ 28.072,31 = 3,08)</t>
  </si>
  <si>
    <t>Contribution years requirement</t>
  </si>
  <si>
    <t>Indexation rules for benefits</t>
  </si>
  <si>
    <t xml:space="preserve">Indexation is based 70% on the variations of the General Level of the National Consumer Prices Index and 30% on the variation of the Average Taxable Income of Stable Workers (RIPTE). This indexation coefficient is quarterly applied in the months of March, June, September and December. In no case indexation can reduce the pension benefit received. </t>
  </si>
  <si>
    <t xml:space="preserve">      Gender equality</t>
  </si>
  <si>
    <t xml:space="preserve">	Time-off compensation mechanism for women</t>
  </si>
  <si>
    <t xml:space="preserve">	Unisex mortality tables</t>
  </si>
  <si>
    <t>Governance</t>
  </si>
  <si>
    <t xml:space="preserve">      Administrative organization</t>
  </si>
  <si>
    <t>Superintendence of pensions</t>
  </si>
  <si>
    <t>Private pension fund managment companies</t>
  </si>
  <si>
    <t>Public pension fund manager</t>
  </si>
  <si>
    <t xml:space="preserve">      Investment Policies, Fee and Industry Concentration</t>
  </si>
  <si>
    <t>Multi-Funds</t>
  </si>
  <si>
    <t>Equity</t>
  </si>
  <si>
    <t>Investment abroad</t>
  </si>
  <si>
    <t>Equity portfolio ceiling</t>
  </si>
  <si>
    <t>Real estate portfolio ceiling</t>
  </si>
  <si>
    <t>Bond portfolio ceiling</t>
  </si>
  <si>
    <t>Restrictions on foreign investment</t>
  </si>
  <si>
    <t>Fees for management of pension funds</t>
  </si>
  <si>
    <t>Profitability</t>
  </si>
  <si>
    <t>Number of fund managers</t>
  </si>
  <si>
    <t>Funds managed by 2 major administrators</t>
  </si>
  <si>
    <t>Accounts managed by 2 major administrators</t>
  </si>
  <si>
    <t xml:space="preserve">      Retirement products</t>
  </si>
  <si>
    <t>Lump sum retirement income</t>
  </si>
  <si>
    <t>No.</t>
  </si>
  <si>
    <t>Programmed withdrawal</t>
  </si>
  <si>
    <t>Life annuities</t>
  </si>
  <si>
    <t>No. But there are still the annuities that were granted during the term of the capitalization regime.</t>
  </si>
  <si>
    <t>Memmorandum</t>
  </si>
  <si>
    <t>Monthly Earnings</t>
  </si>
  <si>
    <t>Exchange rate</t>
  </si>
  <si>
    <t>Residents of Chile who are not entitled to any other pension benefit of any kind, and who comply with age, income and residency requirements, according to Law No.20.255.</t>
  </si>
  <si>
    <t>Not currently (The old system was PAYG)</t>
  </si>
  <si>
    <t>Wage earners, salaried employees, and self-employed persons who started contributing before 1983 and did not switch to the new system.</t>
  </si>
  <si>
    <t>All employees, except for those in the old system. Mandatory for self-employed persons since 2018</t>
  </si>
  <si>
    <t>Military and police personnel.</t>
  </si>
  <si>
    <t>10% (main mandatory pension system), plus 1.16% administrative fees (avg) and 0.6% for unemployment insurance (workers under permanent contract)</t>
  </si>
  <si>
    <t>2.4% or 3% of covered earnings for unemployment insurance; 1.53% of covered earning for disability and survivor insurance</t>
  </si>
  <si>
    <t>10% of declared earnings.</t>
  </si>
  <si>
    <t>It is allowed at any age as long as the capital accumulated in the account is sufficient to finance a pension above certain thresholds (the benefit must be 80% of the PMAS and a replacement rate of 70% of the income of the last 10 years prior to the disbursement of the pension must be reached). In some particular occupations (classified as heavy work/arduous work) the age is reduced by one or two years for every five years of work (up to a maximum of 10 years).</t>
  </si>
  <si>
    <t>When the legal age of retiremet is reached, it is allowed to postpone the request of the benefit.</t>
  </si>
  <si>
    <t>2.7 (Pension system salary cap over pension system average salary).</t>
  </si>
  <si>
    <t xml:space="preserve">Benefits are indexed by inflation rate. </t>
  </si>
  <si>
    <t>Yes - Child bonus for every child born alive or adopted.</t>
  </si>
  <si>
    <t>Yes - Five funds available differentiated by the share investment in equities permitted</t>
  </si>
  <si>
    <t>9.1% (Dic 2017) - Domestic investment in equities</t>
  </si>
  <si>
    <t>43% (Dic 2017)</t>
  </si>
  <si>
    <t>All AFPs, Fund A: 80% (Direct)  - All AFPs, Fund B: 60% (Direct)  - All AFPs, Fund C: 40% (Direct)  - All AFPs, Fund D: 20% (Direct)  - All AFPs, Fund E: 5% (Direct)  Other/Comments:The limit refers to variable income which is defined as anything that is not rated as fixed income. It includes public limited company shares, real estate public company shares, mutual fund shares and investment fund shares, etc.</t>
  </si>
  <si>
    <t>All AFPs, Fund A: 10% (Direct)  - All AFPs, Fund B: 8% (Direct)  - All AFPs, Fund C: 6% (Direct)  - All AFPs, Fund D: 5% (Direct)  - All AFPs, Fund E: 5% (Direct)  Other/Comments: The limit refers to Alternative Assets, including Real estate (not residential) for rent (including leasing contracts).</t>
  </si>
  <si>
    <t>All AFPs, Fund A: Limit for public bonds: 40% (Direct); Limit for corporate bonds: 30% (Direct)  - All AFPs, Fund B: Limit for public bonds: 40% (Direct); Limit for corporate bonds: 30% (Direct)  - All AFPs, Fund C: Limit for public bonds: 50% (Direct); Limit for corporate bonds: 10% (Direct)  - All AFPs, Fund D: Limit for public bonds: 70% (Direct); Limit for corporate bonds: 10% (Direct)  - All AFPs, Fund E: Limit for public bonds: 80% (Direct); Limit for corporate bonds: 3% (Direct)  Other/Comments: The limit for public bonds refers to government bonds, the limit for corporate bonds refers to convertible bonds (local and foreign).</t>
  </si>
  <si>
    <t>All AFPs, Fund A: 100% (World).   All AFPs, Fund B: 90% (World).   All AFPs, Fund C: 75% (World).  All AFPs, Fund D: 45% (World).  All AFPs, Fund E: 35% (World).  Other/Comments: These figures refer to the permitted share of foreign investment. The joint limit for all funds is 80%.</t>
  </si>
  <si>
    <t>1.17% Other/Comments: Average fee weighted by contributors in December 2017. Fees are levied upon salaries.</t>
  </si>
  <si>
    <t xml:space="preserve">Fund A: 6.72% Fund B: 5.65% Fund C: 5.08% Fund D: 4.44% Fund E: 3.72%. Other/Comments: Annual average of real returns between September 2002 and December 2017. </t>
  </si>
  <si>
    <t>6 (Dic. 2017)</t>
  </si>
  <si>
    <t>52.7% (Dic 2017)</t>
  </si>
  <si>
    <t>48.72% (Dic 2017)</t>
  </si>
  <si>
    <t>Yes with restrictions to an amount above a threshold value after complying with certain requirements. Pensioners with gross pension replacement rates (pension amount divided by 10-years average pre-retirement earnings) of 70% or above and pension amount above a certain threshold (CL $317,085), can withdraw the balance surplus.</t>
  </si>
  <si>
    <t>775,781 (contributors to the main pension system in April 2018)</t>
  </si>
  <si>
    <t>Needy residents of Brazil. To qualify for the Benefício de Prestação Continuada (BPC) it is necessary that the gross monthly family income per capita is less than 1/4 (one quarter) of the current minimum wage.</t>
  </si>
  <si>
    <t>Salaried workers in industry, commerce,and agriculture; rural workers; household workers; casual workers; elected civil servants; and self-employed persons. Voluntary coverage for students, housewives, unemployed persons, and others persons without gainful employment.</t>
  </si>
  <si>
    <t>Public-sector employees and military personnel.</t>
  </si>
  <si>
    <t>8% of covered earnings with monthly earnings up to 1,659.38 reais, 9% with earnings from 1,659.39 to 2,765.66 reais; or 11% with earnings above 2,765.67 and up to  5,531.31 reais (January 2017).</t>
  </si>
  <si>
    <r>
      <t>There is no minimum age to reach early retirement, as long as men have completed 35 years of contributions and women 30 years. However, if men are younger than 65 years old or women have worked less than 30 years, the benefit value decreases by a factor (</t>
    </r>
    <r>
      <rPr>
        <i/>
        <sz val="10"/>
        <rFont val="Arial"/>
        <family val="2"/>
      </rPr>
      <t>pension factor</t>
    </r>
    <r>
      <rPr>
        <sz val="10"/>
        <rFont val="Arial"/>
        <family val="2"/>
      </rPr>
      <t>) that takes into account the age, the number of contributions and the life expectancy at that specific age at which the person made the request.</t>
    </r>
  </si>
  <si>
    <t>The pensions can be requested even when the person is still working. Therefore, there are no incentives to postpone payments.</t>
  </si>
  <si>
    <t>15 for the retirement-age pension scheme. For retirement according to length of contribution: 35 years for men and 30 for women.</t>
  </si>
  <si>
    <t>Benefits are adjusted annually according to changes in the consumer price index or the minimum wage.</t>
  </si>
  <si>
    <t>* In Age Retirements: the woman retires with 5 years less than the man both in the rural clientele (60 man and 55 woman) and in the urban clientele (65 man and 60 woman).
* In the case of Contributions Contribution Time, the contribution time of women is increased in 5 years for the determination of the social security factor. In addition, women need to have 30 years contribution and men 35 years of contribution to be entitled to the benefit.
* In the case of Rule 85/95, in order to retire without the incidence of the pension factor, women must add 85 points and men 95 points. The number of points is the age of the person plus the time of contribution, it requires 30 and 35 years of contribution for women and men, respectively.</t>
  </si>
  <si>
    <t>70% (Direct)</t>
  </si>
  <si>
    <t>8% (Total exposure)</t>
  </si>
  <si>
    <t>Limit for government bonds, treasuries: 100% (Direct)  - Limit for corporate bonds: 80% (Direct)</t>
  </si>
  <si>
    <t>10% (World)</t>
  </si>
  <si>
    <t xml:space="preserve">Means tested social assistance program for adults over 65 years, persons with disabilities who cannot work and are under 65 years of age. </t>
  </si>
  <si>
    <r>
      <t>Yes (</t>
    </r>
    <r>
      <rPr>
        <i/>
        <sz val="10"/>
        <color theme="1"/>
        <rFont val="Arial"/>
        <family val="2"/>
      </rPr>
      <t>Régimen de prima media - RPM</t>
    </r>
    <r>
      <rPr>
        <sz val="10"/>
        <color theme="1"/>
        <rFont val="Arial"/>
        <family val="2"/>
      </rPr>
      <t>)</t>
    </r>
  </si>
  <si>
    <t>Public and private-sector employees, household workers, and employees of the state oil company (Ecopetrol) hired on or after January 29, 2003; and self-employed persons. They have the right to migrate between the fully funded system and the PAYG system according to certain rules.</t>
  </si>
  <si>
    <r>
      <t>Yes (</t>
    </r>
    <r>
      <rPr>
        <i/>
        <sz val="10"/>
        <color theme="1"/>
        <rFont val="Arial"/>
        <family val="2"/>
      </rPr>
      <t>RAIS</t>
    </r>
    <r>
      <rPr>
        <sz val="10"/>
        <color theme="1"/>
        <rFont val="Arial"/>
        <family val="2"/>
      </rPr>
      <t>)</t>
    </r>
  </si>
  <si>
    <t>Ecopetrol employees hired before January 30, 2003, teachers, and military and police personnel.</t>
  </si>
  <si>
    <t>PAYG: 3.84%, Fully Funded: 1% of covered earnings.</t>
  </si>
  <si>
    <t>PAYG: 1.24% of payroll, Fully Funded: none</t>
  </si>
  <si>
    <t>12% of declared earnings</t>
  </si>
  <si>
    <t>Under the public scheme, early retirement is not possible. There are two exceptions: for women with responsibility for the care of children with disabilities and for individuals with disabilities.</t>
  </si>
  <si>
    <t>It is not possible.</t>
  </si>
  <si>
    <t>Adjusted annually according to changes in the consumer price index or the minimum wage.</t>
  </si>
  <si>
    <t>Private pension fund management companies</t>
  </si>
  <si>
    <t>Conservative Fund:  - Limit for National Variable Income = 15%;  - Limit for National and foreign variable income = 20%;    Moderate Fund:   - Limit for National Variable Income = 35%;  - Limit for National and foreign variable income = 45%;    Great Risk Fund:  - Limit for National Variable Income = 45%;  - Limit for National and foreign variable income = 70%;    Programmed Retirement Fund:  - Limit for National Variable Income = 15%;  - Limit for National and foreign variable income = 20%;</t>
  </si>
  <si>
    <t>Conservative Fund: Not Allowed    Moderate Fund: 20% (Indirect), through National and Foreign Private Equity Funds and Collective investment schemes that invest in real estate. Also through REITS.  The aforementioned limit of 20% is composed by the sum of the investments made in alternative assets (National and Foreign Private Equity Funds, Currency and commodity prices Collective investment schemes, Collective Investment Schemes that invest in real estate, Hedge Funds and REITS)    Great Risk Fund: 25% (Indirect), through National and Foreign Private Equity Funds and Collective investment schemes that invest in real estate. Also through REITS  The aforementioned limit of 25% is composed by the sum of the investments made in alternative assets (National and Foreign Private Equity Funds, Currency and commodity prices Collective investment schemes, Collective Investment Schemes that invest in real estate, Hedge Funds and REITS)    Programmed Retirement Fund: Not Allowed</t>
  </si>
  <si>
    <t xml:space="preserve">Conservative Fund:   - Limit for National Public Debt = 50%;  - Sublimit for Public Debt issued by territorial entities = 20%;  - Securities issued by the Central Bank = 100%;  - Limit for securities issued by entities supervised by the Financial Superintendence of Colombia = 30%;  - Limit for securitization of mortgage portfolio = 15%;  - Limit for securities issued by entities not supervised by the Financial Superintendence of Colombia = 60%;  - Limit for credit linked securities derived from securitization processes other than mortgage = 5%.    Moderate Fund:   - Limit for National Public Debt = 50%;  - Sublimit for Public Debt issued by territorial entities = 20%;  - Securities issued by the Central Bank = 100%;  - Limit for securities issued by entities supervised by the Financial Superintendence of Colombia = 30%;  - Limit for securitization of mortgage portfolio = 15%;  - Limit for securities issued by entities non supervised by the Financial Superintendence of Colombia = 60%;  - Limit for securities other than mortgage backed securities = 10%    Great Risk Fund:   - Limit for National Public Debt = 50%;  - Sublimit for Public Debt issued by territorial entities = 20%;  - Securities issued by the Central Bank = 100%;  - Limit for securities issued by entities supervised by the Financial Superintendence of Colombia = 30%;  - Limit for securitization of mortgage portfolio = 15%;  - Limit for securities issued by entities not supervised by the Financial Superintendence of Colombia = 60%;  - Limit for credit linked securities derived from securitization processes other than mortgage = 15%    Programmed Retirement Fund:   - Limit for National Public Debt = 50%;  - Sublimit for Public Debt issued by territorial entities = 20%;  - Securities issued by the Central Bank = 100%;  - Limit for securities issued by entities supervised by the Financial Superintendence of Colombia = 30%;  - Limit for securitization of mortgage portfolio = 15%;  - Limit for securities issued by entities not supervised by the Financial Superintendence of Colombia = 60%;  - Limit for credit linked securities derived from securitization processes other than mortgage = 5%  </t>
  </si>
  <si>
    <t>Conservative Fund: 40% (World). There is no specific limit for each type of investment issued overseas. Nevertheless, these investments must be rated investment grade.    Moderate Fund: 60% (World). There is no specific limit for each type of investment issued overseas. Nevertheless, these investments must be rated investment grade.    Great Risk Fund: 70% (World). There is no specific limit for each type of investment issued overseas. Nevertheless, these investments must be rated investment grade.    Programmed Retirement Fund: 40% (World). There is no specific limit for each type of investment issued overseas. Nevertheless, these investments must be rated investment grade.</t>
  </si>
  <si>
    <t>Yes, Non-Contributory Regime for Basic Amount (RNC for its acronym in Spanish)</t>
  </si>
  <si>
    <t xml:space="preserve">a. Adults over 65 years 
b. Invalid persons: that by weakening their physical or mental state they have lost two thirds or more of their general capacity. 
c. Widows in distress who meet at least one of the following conditions: i. at least 55 years old and under 65 years of age ii. under 55 with children under 18 or with children between 18 and 21 years old, provided they are studying, do not work and integrate family with the widow. 
d. Orphans: i. under 18 years of age. ii. between 18 and 21 years old as long as they are studying and do not work. 
e. Indigent: people who are unable to join a paid job and those who do not have the financial means to satisfy their basic subsistence needs.
</t>
  </si>
  <si>
    <t>Public- and private-sector employees and self-employed persons.</t>
  </si>
  <si>
    <t>Public- and private-sector employees.</t>
  </si>
  <si>
    <t>Teachers and employees of the justice department</t>
  </si>
  <si>
    <t>PAYG: 3.84%, Fully Funded: 1%</t>
  </si>
  <si>
    <t>PAYG: 5.08%, Fully Funded: 3.25%</t>
  </si>
  <si>
    <t>PAYG: 1.24% of payroll, FF: none</t>
  </si>
  <si>
    <t>PAYG: 7.92%, Fully Funded: N.A.</t>
  </si>
  <si>
    <t xml:space="preserve">Interests, dividends, capital gains, and any other benefit that is a product in colones or in a foreign curreny in which the authorized entities invest the fund resources that they manage, will be except from the taxes refered in article 18 and 23 of “Ley del impuesto sobre la renta”, according to article 72 of Law N°7983.
Aditionally, the tax regulation regarding the fiscal treatment, of the ROP, is established in articles 68-73 of Law N°7983 as well as the requirements for: obtaining a fiscal incentive, the conventions of contribution from the employer to the voluntary complementary pension regime, the excemptions from social security and taxes to the voluntary complementary pension regime, fiscal benefits and repayment of incentives for early retirement. </t>
  </si>
  <si>
    <t>IVM Anticipated: Women 59 years and 11 months with 450 contributions. Men: 61 years and 11 months with 462 contributions.
ROP: When it acquires the right to a pension in the basic scheme.
Volunteers: The benefits will be enjoyed as agreed in the contract, but not before the beneficiary reaches fifty-seven years of age, except in cases of disability or terminal illness or death in the event.</t>
  </si>
  <si>
    <t>IVM: The old-age pensioner is entitled to an additional pension for postponement of retirement, from the date on which he has met the legal and regulatory requirements. This additional pension consists of 0.1333% per month on the average salary of the last 240 salaries, updated by inflation.
RCC (Teachers): In case the old-age pension is postponed with exclusive contributions in education work, the amount of the pension will be increased by 1.5% of the reference salary for each additional quarter, up to a maximum of 4 years.
In case the old-age pension is postponed with contributions other than education, the amount of the pension will increase between 1.5% and 0.18% of the reference salary for each additional quarter, up to a maximum of 4 years.</t>
  </si>
  <si>
    <t>Benefits are adjusted twice a year, in January and July, according to changes in the cost of living.</t>
  </si>
  <si>
    <t>No, tables are used by gender</t>
  </si>
  <si>
    <t>10% (Total exposure)</t>
  </si>
  <si>
    <t>0% (Direct). Direct investment is not allowed. Pension funds can invest in Real Estate through bonds issued by a specialised trust or through bonds issued by developers, banks and development banks, as long as the securities fulfil the regulation for debt.</t>
  </si>
  <si>
    <t xml:space="preserve">Limit for Government and Central Bank = 56.50%. Mutual funds investing in governmental or central bank bonds belong to this category.  - Limit for other public enterprises = 35%  - For the Teachers’ fund, the limit in public bond is: 30%  - Limit for private sector = 100%.;  - Limit for private sector debt, rated AAA = 70%.;  - Limit for private sector debt, rated AA = 50%.;  - Limit for private sector debt, rated A = 30%.;  - Limit for private sector debt, rated BBB = 5%.;  </t>
  </si>
  <si>
    <t>50% (World)</t>
  </si>
  <si>
    <t>0.5% of the managed balance</t>
  </si>
  <si>
    <t>Yes. The current regulation allows the lump sum of the accumulated resources from the ROP if the programmed withdrawal, at the moment to get a pension, is less than 10% of the basic pension (first pillar).</t>
  </si>
  <si>
    <t>Residents of municipalities designated as poor.</t>
  </si>
  <si>
    <t>Insured persons who were older than age 55 (men) or  age 50 (women) in 1998 and workers older than age 36 in 1998 who did not opt for the individual account system are covered under the old social insurance system. The government subsidizes the pay-as-you-go system and finances an indexed bond for account holders who made contributions to the old social insurance system. The bond is the insured’s contributions to the old social insurance system plus interest.</t>
  </si>
  <si>
    <t>Public- and private-sector employees</t>
  </si>
  <si>
    <t>Military personnel</t>
  </si>
  <si>
    <t>Fully Funded: 7.25% of covered earnings. PAYG: none</t>
  </si>
  <si>
    <t>Fully funded: 7.75% of covered payroll, PAYG:none</t>
  </si>
  <si>
    <t>Fully Funded: 15% of covered earnings. PAYG: none</t>
  </si>
  <si>
    <t>N.A</t>
  </si>
  <si>
    <t>If the employee uses part of the balance of their individual account in advance (up to 25%), and not reimbursed, he o her must defer his retirement age by 5 years.</t>
  </si>
  <si>
    <t>US$6,000 (2018)</t>
  </si>
  <si>
    <t>Yes, 5.0%</t>
  </si>
  <si>
    <t xml:space="preserve">No, excepto para deuda soberana de El Salvador. </t>
  </si>
  <si>
    <t>Fondo Especial de Retiro, 0%; Fondo de Pensiones Conservador, entre 0% y 20% (aprobado 5%); Fondo de Pensiones Moderado (no constituido), entre entre el 20% y el 30% y el Fondo de Pensiones de Crecimiento (no constituido), entre entre el 30% y 45%.</t>
  </si>
  <si>
    <t>Real estate protfolio ceiling</t>
  </si>
  <si>
    <t>Fondo Especial de Retiro, hasta 100.0% en Certificados de Inversión Previsionales. 
Resto de Fondos: Deuda soberana de El Salvador, 50%; Banco Central, 30.0%; Empresas Estatales e Instituciones Autónomas, 15.0%; Banco de Desarrollo de El Salvador, 30.0%; Sociedades, 30.0%, Bancos, 40.0%; Financiamiento Habitacional, 40.0%; Cédulas Hipotecarias, 15.0%; Valores de Titularización, 20.0%; Certificados de Inversión Previsionales, 45.0%, Otros instrumentos, 20.0% (incluye 10.0% de valores extranjeros registrados y transados en el mercado de valores local).</t>
  </si>
  <si>
    <t>Se permite la inversión en valores extranjeros registrados y transados en el mercado de valores local hasta un 10%.</t>
  </si>
  <si>
    <t>2018, 2.00%; 2019, 1.95%; 2020 en adelante, 1.90%.</t>
  </si>
  <si>
    <t>Private-sector employees. Exclusions: Unpaid family labor, self-employed persons, members of religious communities, and foreign diplomats.</t>
  </si>
  <si>
    <t>Public-sector employees.</t>
  </si>
  <si>
    <t>6% earnings</t>
  </si>
  <si>
    <t>Benefits are adjusted on an ad hoc basis</t>
  </si>
  <si>
    <t>General description</t>
  </si>
  <si>
    <t>Salaried workers in public- and private-sector enterprises, civil servants, forestry workers, most agricultural workers, apprentices, and self-employed persons.</t>
  </si>
  <si>
    <t xml:space="preserve">Certain provisions of the 2015 social protection law relating to old-age, disability, and survivors have not been fully implemented, including mandatory individual accounts for persons with earnings above 8,882.30 lempiras a month. </t>
  </si>
  <si>
    <t>Military personnel, executive branch employees, teachers and professors, and employees of the National Autonomous University of Honduras.</t>
  </si>
  <si>
    <t>2.5% of covered earnings</t>
  </si>
  <si>
    <t>3.5% of covered payroll.</t>
  </si>
  <si>
    <t>4% of estimated earnings.</t>
  </si>
  <si>
    <t>Under the IHSS regime, there is no early retirement. If a person wants to retire before fulfilling the requirements, the total amount of her contributions is returned.</t>
  </si>
  <si>
    <t>Individuals affiliated with the IHSS can continue to work after reaching the retirement age and thus defer the retirement date. If a worker reaches retirement age fulfilling the contribution requirements and decides not to claim his pension and continues working, she will receive a benefit of 3% instead of 1% for every year and fraction of the year of contributions made after the first 60 months of contribution.</t>
  </si>
  <si>
    <t>Discretional adjustment by decrete, generally limited to adjustment according to the Consumer Price Index.</t>
  </si>
  <si>
    <t>Employed and self-employed persons.  The National Insurance System is a PAYG/DB system which is partially funded and includes: Public- and private-sector employees and self-employed persons. Public Sector also has a PAYG  which is a partially funded system for some Public Sector Employees.</t>
  </si>
  <si>
    <t>Public-sector employees, teachers, police and military personnel and Civil Servants who are apart of the PAYG system.</t>
  </si>
  <si>
    <t>5% of covered earnings for the private pension arrangements. 2.5% for National Insurance Scheme.  Police, councillors and parliamentarians contribute. 1.7%, 6% and 6% of salary respectively to the government's Defined Benefits PAYG arrangement.</t>
  </si>
  <si>
    <t>Primarily 5% of annual earnings for the private pension arrangement.</t>
  </si>
  <si>
    <t>Self-employed persons contribute on a voluntary basis.</t>
  </si>
  <si>
    <t>The pension cannot be claimed before the legal retirement age.</t>
  </si>
  <si>
    <t xml:space="preserve">Persons may continue to contribute after attaining the age at which they become eligible to receive the retirement pension, 65 years. Individuals who continue to work beyond 65 years, continue to contribute up to age 70 or upon retirement if they retire prior to attaining said age. Contributions are not required after age 70 and the retirement pension is paid to persons 70 years and older who continue to work. </t>
  </si>
  <si>
    <t>Benefits are reviewed every two years.</t>
  </si>
  <si>
    <t xml:space="preserve">Yes. The Financial Services Commission supervises the private pension fund industry. </t>
  </si>
  <si>
    <t>100% (Direct).   Each equity investment is subject to a general concentration limit of 5%.</t>
  </si>
  <si>
    <t xml:space="preserve">- Limit for investments in real property; not for income generation = 5%.;  - Limit in the case of the generation of income = 100%.  </t>
  </si>
  <si>
    <t>- Limit for public bonds: 100% (Direct). Government securities must meet eligibility requirements  - Limit for corporate bonds: 100% (Direct). Each corporate obligation investment is subject to a general concentration limit of 5%.</t>
  </si>
  <si>
    <t>20% (Canada, the United States of America, the United Kingdom or any other country declared as a recognised jurisdiction by the Financial Services Commission)</t>
  </si>
  <si>
    <t>Legal residents of Mexico</t>
  </si>
  <si>
    <t>Private sector employees covered by the PAYG system before July 1, 1997, can choose to receive benefits from either the social insurance system or the mandatory individual account system.</t>
  </si>
  <si>
    <t>Private-sector employees and members of cooperatives.</t>
  </si>
  <si>
    <t>All public-sector employees, petroleum workers, and military personnel. Older public-sector workers, who entered the workforce before 2007, belong to a special PAYG system. Younger public-sector wokers belong to a special funded system.</t>
  </si>
  <si>
    <t>1.125% of covered earnings</t>
  </si>
  <si>
    <t>5.15% of covered payroll</t>
  </si>
  <si>
    <t>0.225% of covered earnings plus an average flat-rate amount of 4.21 pesos (2013) to the individual account for each day insured persons with earnings up to 15 times the legal monthly minimum wage contribute (old age)</t>
  </si>
  <si>
    <t>6.275% of the legal daily minimum wage</t>
  </si>
  <si>
    <t>In both the private and public sector, early retirement at age 60 is possible, as long as the individual is not working, could not find any paid employment and has the minimum required contributions. The individual can retire at any age if the capital accumulated in the account can finance at least 1.3 times the minimum guaranteed pension. However, the employee must complete the time of contribution required by law. The beneficiary may opt for programmed withdrawal or life annuity.</t>
  </si>
  <si>
    <t>It is possible to defer the pension after 65 years old.</t>
  </si>
  <si>
    <t>Benefits are adjusted annually in February according to changes on the price index.</t>
  </si>
  <si>
    <t>All Afores, (Siefore) Basic Fund 1: 10% (Total exposure)  - All Afores, (Siefore) Basic Fund 2: 30% (Total exposure)  - All Afores, (Siefore) Basic Fund 3: 35% (Total exposure)  - All Afores, (Siefore) Basic Fund 4: 45% (Total exposure)  Other/Comments:These limits are given for direct exposure through IPOs and secondary market for individual stocks listed in the Mexican Stock Exchange, as well as for indirect exposure through authorized derivatives, structured notes linked to equity and equity ETFs or mutual funds that replicate authorized equity indices. No private equity exposure is considered in these limits, and neither does REITs nor equivalent vehicles.</t>
  </si>
  <si>
    <t>All Afores, (Siefore) Basic Fund 1: 0% (Direct); 5% (Indirect)  - All Afores, (Siefore) Basic Fund 2: 0% (Direct); 10% (Indirect)  - All Afores, (Siefore) Basic Fund 3: 0% (Direct); 10% (Indirect)  - All Afores, (Siefore) Basic Fund 4: 0% (Direct); 10% (Indirect)  Other/Comments: Direct exposure in real estate is not allowed. Investment in real estate is only allowed through listed securities in eligible financial markets. Indirect exposure can be through: i) publicly offered REITs (only through authorized indices) and publicly offered Mexican REITs, called FIBRAs, (through authorized indices or individually); ii) publicly offered certificates of development capital (CKDs) that invest in real estate; iii) structured debt linked to real estate.</t>
  </si>
  <si>
    <t>All Afores, all funds: No investment limits for debt issued, or guaranteed, by the Mexican Federal Government, nor for the Central Bank. Subnationals are not included in this policy.  Limit for to the aggregate exposure allowed for corporate bonds: 100% (Total exposure). Simultaneously, it applies a concentration limit for each individual issuer, depending on its credit rating (up to 5% of AUMs for AAA; up to 3% of AUM for AA, up to 2% of AUM for A, up to 1% of AUM for BBB). Those AFORE that implement internal credit models (according to the regulation) will be allowed to define their own issuer limits within a maximum of 5% of their AUMs (instruments rated BBB or more).</t>
  </si>
  <si>
    <t>All Afores, all funds: 20% (Eligible countries). Commodities are not considered foreign assets nor do FX positions.</t>
  </si>
  <si>
    <t>130,724 adults over 65 years of age or older (June 2018).</t>
  </si>
  <si>
    <t>Public- and private-sector employees who were insured and were older than age 35 in January 1, 2006; public- and private-sector employees who were insured and younger than age 35 or who started working between January 1, 2006, and December 31, 2007, and did not choose to participate in the combined social insurance and individual account system.</t>
  </si>
  <si>
    <t>Public- and private-sector employees, including citizens working abroad and foreigners working in Panama, who enrolled for the first time after January 1, 2007; public- and private sector employees who were insured before December 31, 2007, and chose to participate in the mixed system. In addition,  Self-employed persons aged 35 or younger on January 1, 2007, and had annual gross earnings greater than 9,600 balboas.</t>
  </si>
  <si>
    <t>Public-sector  employees.</t>
  </si>
  <si>
    <t>9.25% of the first 500 balboas of gross monthly earnings to social insurance (7.25% of the thirteenth salary); 9.25% of gross monthly earnings above 500 balboas to the individual account (7.25% of the thirteenth salary).</t>
  </si>
  <si>
    <t>4.25% of the first 500 balboas of gross monthly earnings to social insurance (10.75% of the thirteenth salary); 4.25% of gross monthly earnings greater than 500 balboas to the individual account (10.75% of the thirteenth salary).</t>
  </si>
  <si>
    <t>0.8% of all insured persons’ earnings</t>
  </si>
  <si>
    <t>PAYG: Social insurance only: 13.5% of gross declared monthly earnings., Fully Funded: : 13.5% of 52% of gross annual earnings.</t>
  </si>
  <si>
    <t xml:space="preserve">USD 579.6 millions in 2017. </t>
  </si>
  <si>
    <t>Early pension: From 60 years old for men and 55 years old for women with a contribution record of at least 180 months. The amount of the pension is reduced being equivalent to the old-age pension multiplied by 0.9128 one year before the normal retirement age, or by 0.8342 two years before the normal retirement age. Partial early pension: at 60 years old for men and 55 years old for women with 180 to 239 months of contributions. The amount is of a reduced pension equivalent to the partial old-age pension multiplied by 0.9128 one year before the normal retirement age, or by 0.8342 two years before the normal retirement age.</t>
  </si>
  <si>
    <t>There is an additional payment of 2% of the income for every 12 months of additional contributions at the normal retirement age.</t>
  </si>
  <si>
    <t>PAYG:  Benefits are adjusted on an ad hoc basis according to economic conditions.</t>
  </si>
  <si>
    <t>10% of the reserve total</t>
  </si>
  <si>
    <t>Mortgage title up to 5%, debt title up to 15%, state bonds up to 50%</t>
  </si>
  <si>
    <t>They can only be placed on securities issued and guaranteed by multilateral financial organizations where the Panama participates.</t>
  </si>
  <si>
    <t>3.67% in 2017</t>
  </si>
  <si>
    <t>Needy resident citizens of Paraguay.</t>
  </si>
  <si>
    <t>Employed persons, including employees of decentralized state entities and enterprises partially owned by the state, municipal workers, and apprentices. Voluntary coverage for self-employed persons, household workers, and housewives.</t>
  </si>
  <si>
    <t>Public-sector employees, teachers, police and military personnel, railroad employees, and bank employees.</t>
  </si>
  <si>
    <t>9% of gross earnings</t>
  </si>
  <si>
    <t>14% of gross payroll.</t>
  </si>
  <si>
    <t>1.5% of gross earnings</t>
  </si>
  <si>
    <t>12.5% of the legal monthly minimum wage. The legal monthly minimum wage is 1,824,055 guaraníes.</t>
  </si>
  <si>
    <t>Be at least 55 years old and have contributed at least for 30 years (1500 weeks) to the system. The monthly pension is equivalent to 80% of the average income of the insured plus 4 percentage points for each year that the insured is older than 55, up to 59 years.</t>
  </si>
  <si>
    <t>Late retirement is possible, however, once the age and labor seniority necessary to obtain ordinary retirement is reached, the 100% of the average of the last 36 months is received and, for the individual there is no additional benefit for contributing for more time than required.</t>
  </si>
  <si>
    <t>Benefits are adjusted annually according to changes in the cost of living, depending on available funds.</t>
  </si>
  <si>
    <t>Needy citizens of Peru.
People over 65, who are in extreme poverty and they have not ever contributed to social security. (http://www.pension65.gob.pe/)</t>
  </si>
  <si>
    <t>Wage earners and salaried employees in the public and private sectors, employees of worker-owned and cooperative enterprises, teachers, artists, household workers, seamen, journalists, tannery workers, and certain self-employed workers. Voluntary coverage for housewives.</t>
  </si>
  <si>
    <t>Public- and private-sector employees. Voluntary coverage for self-employed persons</t>
  </si>
  <si>
    <t>Fishermen and military and police personnel.</t>
  </si>
  <si>
    <t xml:space="preserve">PAYG: 13% of gross earnings. Individual account (Fully funded): 10% of gross earnings </t>
  </si>
  <si>
    <t xml:space="preserve">PAYG: 13% of gross declared earnings. Individual account (Fully funded): 10% of gross declared earnings </t>
  </si>
  <si>
    <t>There are exceptions for risky activities and the so-called special regimes for mining workers, civil construction workers, the leather industry, maritime workers, pilots and journalists, according to their particular legislation.
Early pension: 55 years old with at least 30 years of contribution for men or 50 years old with at least 25 years of contribution for women. However, there is a 4% reduction in the amount of the pension for each year before the 65 years old. In case of collective dismissal or personnel reduction (authorized by the labor authority), the requirements are 55 years old for men, 50 years old for women and at least 20 years of contributions.</t>
  </si>
  <si>
    <t>It is possible to defer the pension after 65 years old and there are no penalties. Once the 20-year contribution requirement is reached, if the individual is 65 years or older, he receives an additional 4% increase in the replacement rate per year, as long as the maximum pension amount is not exceeded.</t>
  </si>
  <si>
    <t>PAYG: 20. Fully funded: None</t>
  </si>
  <si>
    <t>Benefits are adjusted periodically depending on financial resources in PAYG. Fully funded, annuities increase 2% annually.</t>
  </si>
  <si>
    <t>Fund Type 1:  - Limit for Variable Income = 10%; Fund Type 2:   - Limit for Variable Income = 45%; Fund Type 3:  - Limit for Variable Income = 80%.</t>
  </si>
  <si>
    <t>The sum of the investments in instruments issued or guaranteed by the Peruvian State will be a maximum of thirty percent (30%) of the value of the Fund.
Also, the Instruments of Rights on Obligations or Debt Securities, register limits by type of fund:
Fund Type 0: up to 75% of the value of the Fund
Fund Type 1: up to a maximum of 100% of the value of the Fund
Fund Type 2: up to a maximum of 75% of the value of the Fund
Fund Type 3: up to a maximum of 70% of the value of the Fund</t>
  </si>
  <si>
    <t>Needy residents of the Dominican Republic.</t>
  </si>
  <si>
    <t>The pay-as-you-go social insurance system for private-sector workers was closed to new entrants in 2003 and is being phased out. It covers private-sector workers aged 45 or older in 2003 who chose to remain in the social insurance system and private-sector pensioners who began receiving their pensions before June 2003. Public-sector workers who opted not to join the individual account system remain in the separate social insurance system for public-sector workers.</t>
  </si>
  <si>
    <t>Public and Private-sector workers who entered the labor force since June 2003.</t>
  </si>
  <si>
    <t>Mandatory individual account:2.87% of covered earnings.</t>
  </si>
  <si>
    <t>Mandatory individual account:7.1% of covered payroll.</t>
  </si>
  <si>
    <t>Beneficiares must have 55 years old and accumulated a fund that allows you to enjoy a pension that is 50% higher than the minimum pension</t>
  </si>
  <si>
    <t xml:space="preserve">The upper limit for the quotable salary (20 national minimum wages) is RD$ 236,520.00. </t>
  </si>
  <si>
    <t>Benefits are adjusted according to changes in the legal monthly minimum wage for public sector workers.</t>
  </si>
  <si>
    <t>Limit of administrated pension fund for mortgage letters (bonds specifically issued by financial entities for housing) = 70%.;  - Limit of administrated pension fund for housing development investment funds = 20%.;  - Limit of administrated pension fund for local government financial instruments issued to develop infrastructure projects = 10%; - Limit of administrated pension fund for closed investment funds and mutual or open funds shares = 5%; - Limit of administrated pension fund for Mortgage-Backed Securities = 5%; - Limit of administrated pension fund for Public Offer Trusts = 5%</t>
  </si>
  <si>
    <t xml:space="preserve"> - Limit of administrated pension fund for Central Bank financial instruments = 50%.;  - Limit of administrated pension fund for local government financial instruments = 35%.; - Limit of administrated pension fund for Multilateral Agencies financial instruments issued to finance local projects = 10%.;  - Limit of administrated pension fund for corporate Bonds = 70%.;  - Limit of administrated pension fund for Bonds issued by financial entities = 75%; - Limit of administrated pension fund for Bonds issued by National Bank of Exports 10%;- Limit of administrated pension fund for local government financial instruments issued to develop infrastructure projects = 10%</t>
  </si>
  <si>
    <t>5.50% (March 2018)</t>
  </si>
  <si>
    <t>22.0 - 35.0</t>
  </si>
  <si>
    <t>Needy residents of Uruguay and victims of domestic violence or violent crimes. 
Will be beneficiary of pension, any inhabitant of the Republic that lacks resources to support their vital needs and is seventy years of age or, at any age, is absolutely incapacitated for all paid work. Those who have incomes of any nature or origin lower than the amount of this benefit, will receive only the difference between both amounts</t>
  </si>
  <si>
    <t>Employed and self-employed persons, including rural and household workers.</t>
  </si>
  <si>
    <t xml:space="preserve">Employed and self-employed persons with monthly earnings greater than 53,374 pesos. For the gross monthly earnings above 160.121 pesos the system is voluntary. </t>
  </si>
  <si>
    <t>Financial system employees, notaries, university graduates (non dependent), and military and police force personnel.</t>
  </si>
  <si>
    <r>
      <rPr>
        <b/>
        <sz val="10"/>
        <rFont val="Arial"/>
        <family val="2"/>
      </rPr>
      <t>15% of gross monthly earnings</t>
    </r>
    <r>
      <rPr>
        <sz val="10"/>
        <rFont val="Arial"/>
        <family val="2"/>
      </rPr>
      <t xml:space="preserve">. Contribution rates distribution between PAYG and individual account: 15% of the first 53,374 pesos of gross monthly earnings to PAYG; 15% of gross monthly earnings above 53,374 pesos to the individual account. For the insured who voluntary choose for the Article 8 of the Social Security Act (Ley 16,713), 7.5% of the first 53,374 pesos of gross monthly earnings to social insurance and 7,5% to the individual account; 15% of gross monthly earnings above 53,374 pesos and until 80,060 pesos to PAYG; 15% of gross monthly earnings above 80,060 pesos to the individual account. </t>
    </r>
  </si>
  <si>
    <t xml:space="preserve">PAYG:  7.5% of covered payroll. </t>
  </si>
  <si>
    <t>The total collection of the Social Security Assistance Tax will be entirely allocated to the Social Security Bank (Impuesto a la Asistencia de la Seguridad Social  - IASS) and 7% of the basic Value Added Tax.</t>
  </si>
  <si>
    <t>If necessary, the Central Government will financially assist the Social Security Bank (BPS), in accordance with the provisions of Uruguayan Constitution (article 67).</t>
  </si>
  <si>
    <t>60 years of age and a minimum of 30 years of work</t>
  </si>
  <si>
    <t xml:space="preserve"> - Certain jobs allow earlier retirement. In these cases, when bonus services are computed, the corresponding bonus will be added to the real age and the real years of work registered.
- Retirement due to total disability at any age if the reason for disability is related to work.
- Retirement due to total disability at any age if the reason for disability is not related to work and the contributor has worked for at least two years. </t>
  </si>
  <si>
    <t xml:space="preserve">70 years old and fifteen years of service. 69 years old and seventeen years of service. 68 years old and nineteen years of service. 67 years old and 21 years of service. 66 years old and 23 years of service. 65 years old and 25 years of service. </t>
  </si>
  <si>
    <t>Benefits are adjusted according to changes in the average wage index.</t>
  </si>
  <si>
    <t>Yes - Superintendencia de Servicios Financieros - Banco Central del Uruguay</t>
  </si>
  <si>
    <t>Securities issued by Uruguayan public or private companies. 50% of the Accumulation sub-fund and 0% of the Retirement subfund. This includes equities, negotiable obligations, trusts and other securities issued by uruguayan companies. The Accumulation subfund may hold up to the equivalent of 10% in its portfolio (ten percent) of the shares issued by a corporation.</t>
  </si>
  <si>
    <t xml:space="preserve">No specific limit but it is part of securities listed above. </t>
  </si>
  <si>
    <t xml:space="preserve">Securities issued by the Uruguayan state and by the central bank. 75% of the accumulation sub-fund and 90% of the retirement subfund. </t>
  </si>
  <si>
    <t>15% of the accumulation sub-fund and 30% of the retirement subfund. Issuers or instruments with extremely high or very good capacity of payment.</t>
  </si>
  <si>
    <r>
      <t xml:space="preserve">Pension systems design </t>
    </r>
    <r>
      <rPr>
        <sz val="11"/>
        <color theme="3"/>
        <rFont val="Garamond"/>
        <family val="1"/>
      </rPr>
      <t>(Country Profiles)</t>
    </r>
  </si>
  <si>
    <t>The following sheets include a description of each country's pensions system.</t>
  </si>
  <si>
    <t>bv</t>
  </si>
  <si>
    <t>For the methodology and technical notes regarding each dimension and its indicators, feel free to contact us.</t>
  </si>
  <si>
    <t xml:space="preserve">  as of October 2019</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3">
    <numFmt numFmtId="5" formatCode="&quot;$&quot;#,##0_);\(&quot;$&quot;#,##0\)"/>
    <numFmt numFmtId="7" formatCode="&quot;$&quot;#,##0.00_);\(&quot;$&quot;#,##0.00\)"/>
    <numFmt numFmtId="43" formatCode="_(* #,##0.00_);_(* \(#,##0.00\);_(* &quot;-&quot;??_);_(@_)"/>
    <numFmt numFmtId="164" formatCode="_-&quot;$&quot;* #,##0.00_-;\-&quot;$&quot;* #,##0.00_-;_-&quot;$&quot;* &quot;-&quot;??_-;_-@_-"/>
    <numFmt numFmtId="165" formatCode="_-* #,##0.00_-;\-* #,##0.00_-;_-* &quot;-&quot;??_-;_-@_-"/>
    <numFmt numFmtId="166" formatCode="0.0"/>
    <numFmt numFmtId="167" formatCode="0.0%"/>
    <numFmt numFmtId="168" formatCode="_ * #,##0.00_ ;_ * \-#,##0.00_ ;_ * &quot;-&quot;??_ ;_ @_ "/>
    <numFmt numFmtId="169" formatCode="&quot;   &quot;@"/>
    <numFmt numFmtId="170" formatCode="&quot;      &quot;@"/>
    <numFmt numFmtId="171" formatCode="&quot;         &quot;@"/>
    <numFmt numFmtId="172" formatCode="&quot;            &quot;@"/>
    <numFmt numFmtId="173" formatCode="_-* #,##0.00_-;\-* #,##0.00_-;_-* \-??_-;_-@_-"/>
    <numFmt numFmtId="174" formatCode="_(&quot;C$&quot;* #,##0_);_(&quot;C$&quot;* \(#,##0\);_(&quot;C$&quot;* &quot;-&quot;_);_(@_)"/>
    <numFmt numFmtId="175" formatCode="[$-809]General"/>
    <numFmt numFmtId="176" formatCode="[&gt;0.05]#,##0.0;[&lt;-0.05]\-#,##0.0;\-\-&quot; &quot;;"/>
    <numFmt numFmtId="177" formatCode="[&gt;0.5]#,##0;[&lt;-0.5]\-#,##0;\-\-&quot; &quot;;"/>
    <numFmt numFmtId="178" formatCode="[Black]#,##0.0;[Black]\-#,##0.0;;"/>
    <numFmt numFmtId="179" formatCode="0.000%"/>
    <numFmt numFmtId="180" formatCode="0.000"/>
    <numFmt numFmtId="181" formatCode="&quot;$&quot;#,##0.0;[Red]\-&quot;$&quot;#,##0.0"/>
    <numFmt numFmtId="182" formatCode="&quot;$&quot;#,##0.00"/>
    <numFmt numFmtId="183" formatCode="#,##0.0"/>
  </numFmts>
  <fonts count="102">
    <font>
      <sz val="11"/>
      <color theme="1"/>
      <name val="Calibri"/>
      <family val="2"/>
      <scheme val="minor"/>
    </font>
    <font>
      <b/>
      <sz val="11"/>
      <color theme="1"/>
      <name val="Calibri"/>
      <family val="2"/>
      <scheme val="minor"/>
    </font>
    <font>
      <sz val="10"/>
      <name val="Arial"/>
      <family val="2"/>
    </font>
    <font>
      <sz val="11"/>
      <color theme="1"/>
      <name val="Calibri"/>
      <family val="2"/>
      <scheme val="min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sz val="11"/>
      <color theme="0"/>
      <name val="Calibri"/>
      <family val="2"/>
      <scheme val="minor"/>
    </font>
    <font>
      <sz val="10"/>
      <color theme="1"/>
      <name val="Arial Narrow"/>
      <family val="2"/>
    </font>
    <font>
      <sz val="14"/>
      <color rgb="FFFFC000"/>
      <name val="Garamond"/>
      <family val="1"/>
    </font>
    <font>
      <sz val="14"/>
      <color theme="3"/>
      <name val="Garamond"/>
      <family val="1"/>
    </font>
    <font>
      <sz val="14"/>
      <color theme="1"/>
      <name val="Calibri"/>
      <family val="2"/>
      <scheme val="minor"/>
    </font>
    <font>
      <sz val="12"/>
      <color rgb="FFFFC000"/>
      <name val="Garamond"/>
      <family val="1"/>
    </font>
    <font>
      <b/>
      <sz val="14"/>
      <color theme="3"/>
      <name val="Garamond"/>
      <family val="1"/>
    </font>
    <font>
      <b/>
      <sz val="15"/>
      <color theme="3"/>
      <name val="Garamond"/>
      <family val="1"/>
    </font>
    <font>
      <u/>
      <sz val="11"/>
      <color theme="10"/>
      <name val="Calibri"/>
      <family val="2"/>
      <scheme val="minor"/>
    </font>
    <font>
      <b/>
      <sz val="10"/>
      <color theme="1"/>
      <name val="Calibri"/>
      <family val="2"/>
      <scheme val="minor"/>
    </font>
    <font>
      <sz val="10"/>
      <color theme="1"/>
      <name val="Calibri"/>
      <family val="2"/>
      <scheme val="minor"/>
    </font>
    <font>
      <sz val="11"/>
      <color theme="3"/>
      <name val="Garamond"/>
      <family val="1"/>
    </font>
    <font>
      <sz val="11"/>
      <color theme="1"/>
      <name val="Arial"/>
      <family val="2"/>
    </font>
    <font>
      <sz val="14"/>
      <color theme="1"/>
      <name val="Arial"/>
      <family val="2"/>
    </font>
    <font>
      <sz val="12"/>
      <color theme="10"/>
      <name val="Arial"/>
      <family val="2"/>
    </font>
    <font>
      <b/>
      <sz val="14"/>
      <color theme="1"/>
      <name val="Arial"/>
      <family val="2"/>
    </font>
    <font>
      <b/>
      <u/>
      <sz val="14"/>
      <color theme="1"/>
      <name val="Arial"/>
      <family val="2"/>
    </font>
    <font>
      <sz val="8"/>
      <color theme="1"/>
      <name val="Arial"/>
      <family val="2"/>
    </font>
    <font>
      <b/>
      <sz val="11"/>
      <color theme="1"/>
      <name val="Arial"/>
      <family val="2"/>
    </font>
    <font>
      <sz val="12"/>
      <color theme="1"/>
      <name val="Arial"/>
      <family val="2"/>
    </font>
    <font>
      <sz val="11"/>
      <name val="Calibri"/>
      <family val="2"/>
    </font>
    <font>
      <sz val="12"/>
      <color theme="1"/>
      <name val="Calibri"/>
      <family val="2"/>
      <scheme val="minor"/>
    </font>
    <font>
      <u/>
      <sz val="10"/>
      <color theme="10"/>
      <name val="Arial"/>
      <family val="2"/>
    </font>
    <font>
      <sz val="10"/>
      <color theme="1"/>
      <name val="Arial"/>
      <family val="2"/>
    </font>
    <font>
      <sz val="10"/>
      <color indexed="8"/>
      <name val="MS Sans Serif"/>
      <family val="2"/>
    </font>
    <font>
      <sz val="10"/>
      <name val="Courier"/>
      <family val="3"/>
    </font>
    <font>
      <sz val="10"/>
      <name val="Times New Roman"/>
      <family val="1"/>
    </font>
    <font>
      <sz val="11"/>
      <color indexed="8"/>
      <name val="Calibri"/>
      <family val="2"/>
    </font>
    <font>
      <sz val="11"/>
      <color indexed="9"/>
      <name val="Calibri"/>
      <family val="2"/>
    </font>
    <font>
      <sz val="11"/>
      <color indexed="17"/>
      <name val="Calibri"/>
      <family val="2"/>
    </font>
    <font>
      <b/>
      <sz val="18"/>
      <name val="Arial"/>
      <family val="2"/>
    </font>
    <font>
      <b/>
      <sz val="12"/>
      <name val="Arial"/>
      <family val="2"/>
    </font>
    <font>
      <b/>
      <sz val="11"/>
      <color indexed="52"/>
      <name val="Calibri"/>
      <family val="2"/>
    </font>
    <font>
      <b/>
      <sz val="10"/>
      <color indexed="8"/>
      <name val="Verdana"/>
      <family val="2"/>
    </font>
    <font>
      <b/>
      <i/>
      <sz val="10"/>
      <color indexed="8"/>
      <name val="Verdana"/>
      <family val="2"/>
    </font>
    <font>
      <sz val="11"/>
      <color indexed="8"/>
      <name val="Verdana"/>
      <family val="2"/>
    </font>
    <font>
      <b/>
      <sz val="11"/>
      <color indexed="8"/>
      <name val="Verdana"/>
      <family val="2"/>
    </font>
    <font>
      <b/>
      <sz val="13"/>
      <color indexed="9"/>
      <name val="Verdana"/>
      <family val="2"/>
    </font>
    <font>
      <sz val="10"/>
      <color indexed="54"/>
      <name val="Verdana"/>
      <family val="2"/>
    </font>
    <font>
      <b/>
      <sz val="10"/>
      <color indexed="54"/>
      <name val="Verdana"/>
      <family val="2"/>
    </font>
    <font>
      <sz val="11"/>
      <color indexed="8"/>
      <name val="Arial"/>
      <family val="2"/>
    </font>
    <font>
      <sz val="10"/>
      <name val="Arial Narrow"/>
      <family val="2"/>
    </font>
    <font>
      <sz val="11"/>
      <color theme="1"/>
      <name val="Times New Roman"/>
      <family val="2"/>
    </font>
    <font>
      <b/>
      <sz val="11"/>
      <color indexed="56"/>
      <name val="Calibri"/>
      <family val="2"/>
    </font>
    <font>
      <sz val="10"/>
      <color rgb="FF000000"/>
      <name val="Arial1"/>
    </font>
    <font>
      <b/>
      <sz val="8"/>
      <name val="Arial"/>
      <family val="2"/>
    </font>
    <font>
      <u/>
      <sz val="6"/>
      <color theme="10"/>
      <name val="Arial"/>
      <family val="2"/>
    </font>
    <font>
      <u/>
      <sz val="7"/>
      <color theme="10"/>
      <name val="Arial"/>
      <family val="2"/>
    </font>
    <font>
      <u/>
      <sz val="11"/>
      <color theme="10"/>
      <name val="Calibri"/>
      <family val="2"/>
    </font>
    <font>
      <u/>
      <sz val="10"/>
      <color indexed="12"/>
      <name val="Arial"/>
      <family val="2"/>
    </font>
    <font>
      <u/>
      <sz val="11"/>
      <color theme="10"/>
      <name val="Times New Roman"/>
      <family val="2"/>
    </font>
    <font>
      <sz val="11"/>
      <color indexed="20"/>
      <name val="Calibri"/>
      <family val="2"/>
    </font>
    <font>
      <sz val="10"/>
      <color indexed="8"/>
      <name val="Arial"/>
      <family val="2"/>
    </font>
    <font>
      <sz val="10"/>
      <name val="Arial CE"/>
      <family val="2"/>
      <charset val="238"/>
    </font>
    <font>
      <b/>
      <sz val="11"/>
      <color indexed="63"/>
      <name val="Calibri"/>
      <family val="2"/>
    </font>
    <font>
      <i/>
      <sz val="11"/>
      <color indexed="23"/>
      <name val="Calibri"/>
      <family val="2"/>
    </font>
    <font>
      <b/>
      <sz val="18"/>
      <color indexed="56"/>
      <name val="Cambria"/>
      <family val="2"/>
    </font>
    <font>
      <b/>
      <sz val="15"/>
      <color indexed="56"/>
      <name val="Calibri"/>
      <family val="2"/>
    </font>
    <font>
      <b/>
      <sz val="13"/>
      <color indexed="56"/>
      <name val="Calibri"/>
      <family val="2"/>
    </font>
    <font>
      <u/>
      <sz val="10"/>
      <color theme="10"/>
      <name val="Arial Narrow"/>
      <family val="2"/>
    </font>
    <font>
      <sz val="8"/>
      <color theme="1"/>
      <name val="Calibri"/>
      <family val="2"/>
      <scheme val="minor"/>
    </font>
    <font>
      <sz val="11"/>
      <color rgb="FF9C5700"/>
      <name val="Calibri"/>
      <family val="2"/>
      <scheme val="minor"/>
    </font>
    <font>
      <b/>
      <sz val="12"/>
      <color theme="1"/>
      <name val="Arial"/>
      <family val="2"/>
    </font>
    <font>
      <sz val="11"/>
      <color rgb="FFFF0000"/>
      <name val="Arial"/>
      <family val="2"/>
    </font>
    <font>
      <b/>
      <u/>
      <sz val="11"/>
      <color theme="1"/>
      <name val="Arial"/>
      <family val="2"/>
    </font>
    <font>
      <sz val="14"/>
      <color theme="0"/>
      <name val="Arial"/>
      <family val="2"/>
    </font>
    <font>
      <sz val="9"/>
      <color indexed="81"/>
      <name val="Tahoma"/>
      <family val="2"/>
    </font>
    <font>
      <sz val="12"/>
      <color theme="0"/>
      <name val="Arial"/>
      <family val="2"/>
    </font>
    <font>
      <sz val="12"/>
      <name val="Arial"/>
      <family val="2"/>
    </font>
    <font>
      <sz val="11"/>
      <name val="Arial"/>
      <family val="2"/>
    </font>
    <font>
      <sz val="11"/>
      <color theme="0"/>
      <name val="Arial"/>
      <family val="2"/>
    </font>
    <font>
      <sz val="14"/>
      <name val="Arial"/>
      <family val="2"/>
    </font>
    <font>
      <b/>
      <sz val="9"/>
      <color indexed="81"/>
      <name val="Tahoma"/>
      <family val="2"/>
    </font>
    <font>
      <b/>
      <i/>
      <sz val="12"/>
      <color theme="1"/>
      <name val="Arial"/>
      <family val="2"/>
    </font>
    <font>
      <b/>
      <sz val="11"/>
      <color theme="1"/>
      <name val="Arial Narrow"/>
      <family val="2"/>
    </font>
    <font>
      <b/>
      <sz val="14"/>
      <color rgb="FF0070C0"/>
      <name val="Arial"/>
      <family val="2"/>
    </font>
    <font>
      <b/>
      <sz val="12"/>
      <color rgb="FF0070C0"/>
      <name val="Arial"/>
      <family val="2"/>
    </font>
    <font>
      <sz val="10"/>
      <color rgb="FF002060"/>
      <name val="Arial"/>
      <family val="2"/>
    </font>
    <font>
      <i/>
      <sz val="10"/>
      <color theme="1"/>
      <name val="Arial"/>
      <family val="2"/>
    </font>
    <font>
      <b/>
      <sz val="10"/>
      <color rgb="FF002060"/>
      <name val="Arial"/>
      <family val="2"/>
    </font>
    <font>
      <sz val="10"/>
      <color rgb="FF222222"/>
      <name val="Arial"/>
      <family val="2"/>
    </font>
    <font>
      <i/>
      <sz val="10"/>
      <name val="Arial"/>
      <family val="2"/>
    </font>
    <font>
      <b/>
      <sz val="10"/>
      <name val="Arial"/>
      <family val="2"/>
    </font>
    <font>
      <sz val="10"/>
      <color rgb="FF212121"/>
      <name val="Arial"/>
      <family val="2"/>
    </font>
    <font>
      <b/>
      <sz val="14"/>
      <color theme="1"/>
      <name val="Calibri"/>
      <family val="2"/>
      <scheme val="minor"/>
    </font>
  </fonts>
  <fills count="62">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bgColor indexed="64"/>
      </patternFill>
    </fill>
    <fill>
      <patternFill patternType="solid">
        <fgColor theme="3" tint="0.79998168889431442"/>
        <bgColor indexed="64"/>
      </patternFill>
    </fill>
    <fill>
      <patternFill patternType="solid">
        <fgColor theme="0" tint="-0.14999847407452621"/>
        <bgColor indexed="64"/>
      </patternFill>
    </fill>
    <fill>
      <patternFill patternType="solid">
        <fgColor theme="6"/>
        <bgColor indexed="64"/>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22"/>
      </patternFill>
    </fill>
    <fill>
      <patternFill patternType="solid">
        <fgColor indexed="9"/>
        <bgColor indexed="64"/>
      </patternFill>
    </fill>
    <fill>
      <patternFill patternType="solid">
        <fgColor indexed="22"/>
        <bgColor indexed="64"/>
      </patternFill>
    </fill>
    <fill>
      <patternFill patternType="solid">
        <fgColor indexed="24"/>
        <bgColor indexed="64"/>
      </patternFill>
    </fill>
    <fill>
      <patternFill patternType="solid">
        <fgColor indexed="26"/>
        <bgColor indexed="64"/>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theme="4" tint="0.39997558519241921"/>
        <bgColor indexed="64"/>
      </patternFill>
    </fill>
    <fill>
      <patternFill patternType="solid">
        <fgColor theme="4" tint="0.79998168889431442"/>
        <bgColor indexed="64"/>
      </patternFill>
    </fill>
  </fills>
  <borders count="29">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right/>
      <top style="thin">
        <color auto="1"/>
      </top>
      <bottom style="thin">
        <color auto="1"/>
      </bottom>
      <diagonal/>
    </border>
    <border>
      <left/>
      <right/>
      <top/>
      <bottom style="thin">
        <color auto="1"/>
      </bottom>
      <diagonal/>
    </border>
    <border>
      <left style="thin">
        <color indexed="64"/>
      </left>
      <right style="thin">
        <color indexed="64"/>
      </right>
      <top style="thin">
        <color indexed="64"/>
      </top>
      <bottom style="thin">
        <color indexed="64"/>
      </bottom>
      <diagonal/>
    </border>
    <border>
      <left style="hair">
        <color indexed="64"/>
      </left>
      <right style="hair">
        <color indexed="64"/>
      </right>
      <top style="hair">
        <color indexed="64"/>
      </top>
      <bottom style="hair">
        <color indexed="64"/>
      </bottom>
      <diagonal/>
    </border>
    <border>
      <left style="thin">
        <color indexed="64"/>
      </left>
      <right style="hair">
        <color indexed="64"/>
      </right>
      <top style="hair">
        <color indexed="64"/>
      </top>
      <bottom style="thin">
        <color indexed="64"/>
      </bottom>
      <diagonal/>
    </border>
    <border>
      <left style="hair">
        <color indexed="64"/>
      </left>
      <right style="thin">
        <color indexed="64"/>
      </right>
      <top style="hair">
        <color indexed="64"/>
      </top>
      <bottom style="thin">
        <color indexed="64"/>
      </bottom>
      <diagonal/>
    </border>
    <border>
      <left style="thin">
        <color indexed="23"/>
      </left>
      <right style="thin">
        <color indexed="23"/>
      </right>
      <top style="thin">
        <color indexed="23"/>
      </top>
      <bottom style="thin">
        <color indexed="23"/>
      </bottom>
      <diagonal/>
    </border>
    <border>
      <left/>
      <right style="medium">
        <color indexed="0"/>
      </right>
      <top/>
      <bottom/>
      <diagonal/>
    </border>
    <border>
      <left style="thin">
        <color indexed="63"/>
      </left>
      <right style="thin">
        <color indexed="63"/>
      </right>
      <top style="thin">
        <color indexed="63"/>
      </top>
      <bottom style="thin">
        <color indexed="63"/>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style="thin">
        <color auto="1"/>
      </top>
      <bottom/>
      <diagonal/>
    </border>
    <border>
      <left style="thin">
        <color auto="1"/>
      </left>
      <right/>
      <top style="thin">
        <color auto="1"/>
      </top>
      <bottom style="thin">
        <color auto="1"/>
      </bottom>
      <diagonal/>
    </border>
    <border>
      <left style="thin">
        <color auto="1"/>
      </left>
      <right style="thin">
        <color auto="1"/>
      </right>
      <top style="thin">
        <color auto="1"/>
      </top>
      <bottom style="thin">
        <color auto="1"/>
      </bottom>
      <diagonal/>
    </border>
    <border>
      <left style="thin">
        <color auto="1"/>
      </left>
      <right style="thin">
        <color indexed="64"/>
      </right>
      <top style="thin">
        <color auto="1"/>
      </top>
      <bottom/>
      <diagonal/>
    </border>
    <border>
      <left style="thin">
        <color auto="1"/>
      </left>
      <right style="thin">
        <color indexed="64"/>
      </right>
      <top/>
      <bottom style="thin">
        <color auto="1"/>
      </bottom>
      <diagonal/>
    </border>
    <border>
      <left style="medium">
        <color rgb="FF365F91"/>
      </left>
      <right style="medium">
        <color rgb="FF365F91"/>
      </right>
      <top style="medium">
        <color rgb="FF365F91"/>
      </top>
      <bottom style="medium">
        <color rgb="FF365F91"/>
      </bottom>
      <diagonal/>
    </border>
    <border>
      <left/>
      <right/>
      <top/>
      <bottom style="medium">
        <color rgb="FF365F91"/>
      </bottom>
      <diagonal/>
    </border>
  </borders>
  <cellStyleXfs count="577">
    <xf numFmtId="0" fontId="0" fillId="0" borderId="0"/>
    <xf numFmtId="0" fontId="2" fillId="0" borderId="0"/>
    <xf numFmtId="0" fontId="4" fillId="0" borderId="1" applyNumberFormat="0" applyFill="0" applyAlignment="0" applyProtection="0"/>
    <xf numFmtId="0" fontId="6" fillId="0" borderId="0" applyNumberFormat="0" applyFill="0" applyBorder="0" applyAlignment="0" applyProtection="0"/>
    <xf numFmtId="0" fontId="7" fillId="2" borderId="0" applyNumberFormat="0" applyBorder="0" applyAlignment="0" applyProtection="0"/>
    <xf numFmtId="0" fontId="9" fillId="4" borderId="0" applyNumberFormat="0" applyBorder="0" applyAlignment="0" applyProtection="0"/>
    <xf numFmtId="0" fontId="10" fillId="5" borderId="4" applyNumberFormat="0" applyAlignment="0" applyProtection="0"/>
    <xf numFmtId="0" fontId="13" fillId="0" borderId="6" applyNumberFormat="0" applyFill="0" applyAlignment="0" applyProtection="0"/>
    <xf numFmtId="0" fontId="14" fillId="7" borderId="7" applyNumberFormat="0" applyAlignment="0" applyProtection="0"/>
    <xf numFmtId="0" fontId="15" fillId="0" borderId="0" applyNumberFormat="0" applyFill="0" applyBorder="0" applyAlignment="0" applyProtection="0"/>
    <xf numFmtId="0" fontId="3" fillId="8" borderId="8" applyNumberFormat="0" applyFont="0" applyAlignment="0" applyProtection="0"/>
    <xf numFmtId="0" fontId="1" fillId="0" borderId="9" applyNumberFormat="0" applyFill="0" applyAlignment="0" applyProtection="0"/>
    <xf numFmtId="9" fontId="3" fillId="0" borderId="0" applyFont="0" applyFill="0" applyBorder="0" applyAlignment="0" applyProtection="0"/>
    <xf numFmtId="0" fontId="18" fillId="0" borderId="0"/>
    <xf numFmtId="0" fontId="25" fillId="0" borderId="0" applyNumberFormat="0" applyFill="0" applyBorder="0" applyAlignment="0" applyProtection="0"/>
    <xf numFmtId="0" fontId="40" fillId="0" borderId="0"/>
    <xf numFmtId="0" fontId="3" fillId="0" borderId="0"/>
    <xf numFmtId="9" fontId="3" fillId="0" borderId="0" applyFont="0" applyFill="0" applyBorder="0" applyAlignment="0" applyProtection="0"/>
    <xf numFmtId="0" fontId="41" fillId="0" borderId="0"/>
    <xf numFmtId="0" fontId="42" fillId="0" borderId="0" applyNumberFormat="0" applyFill="0" applyBorder="0" applyAlignment="0" applyProtection="0"/>
    <xf numFmtId="0" fontId="2" fillId="0" borderId="0"/>
    <xf numFmtId="169" fontId="43" fillId="0" borderId="0" applyFont="0" applyFill="0" applyBorder="0" applyAlignment="0" applyProtection="0"/>
    <xf numFmtId="170" fontId="43" fillId="0" borderId="0" applyFont="0" applyFill="0" applyBorder="0" applyAlignment="0" applyProtection="0"/>
    <xf numFmtId="0" fontId="3" fillId="10" borderId="0" applyNumberFormat="0" applyBorder="0" applyAlignment="0" applyProtection="0"/>
    <xf numFmtId="0" fontId="3" fillId="10" borderId="0" applyNumberFormat="0" applyBorder="0" applyAlignment="0" applyProtection="0"/>
    <xf numFmtId="0" fontId="3" fillId="10" borderId="0" applyNumberFormat="0" applyBorder="0" applyAlignment="0" applyProtection="0"/>
    <xf numFmtId="0" fontId="3" fillId="10" borderId="0" applyNumberFormat="0" applyBorder="0" applyAlignment="0" applyProtection="0"/>
    <xf numFmtId="0" fontId="3" fillId="10" borderId="0" applyNumberFormat="0" applyBorder="0" applyAlignment="0" applyProtection="0"/>
    <xf numFmtId="0" fontId="3" fillId="14" borderId="0" applyNumberFormat="0" applyBorder="0" applyAlignment="0" applyProtection="0"/>
    <xf numFmtId="0" fontId="3" fillId="14" borderId="0" applyNumberFormat="0" applyBorder="0" applyAlignment="0" applyProtection="0"/>
    <xf numFmtId="0" fontId="3" fillId="14" borderId="0" applyNumberFormat="0" applyBorder="0" applyAlignment="0" applyProtection="0"/>
    <xf numFmtId="0" fontId="3" fillId="14" borderId="0" applyNumberFormat="0" applyBorder="0" applyAlignment="0" applyProtection="0"/>
    <xf numFmtId="0" fontId="3" fillId="14" borderId="0" applyNumberFormat="0" applyBorder="0" applyAlignment="0" applyProtection="0"/>
    <xf numFmtId="0" fontId="3" fillId="18" borderId="0" applyNumberFormat="0" applyBorder="0" applyAlignment="0" applyProtection="0"/>
    <xf numFmtId="0" fontId="3" fillId="18" borderId="0" applyNumberFormat="0" applyBorder="0" applyAlignment="0" applyProtection="0"/>
    <xf numFmtId="0" fontId="3" fillId="18" borderId="0" applyNumberFormat="0" applyBorder="0" applyAlignment="0" applyProtection="0"/>
    <xf numFmtId="0" fontId="3" fillId="18" borderId="0" applyNumberFormat="0" applyBorder="0" applyAlignment="0" applyProtection="0"/>
    <xf numFmtId="0" fontId="3" fillId="18" borderId="0" applyNumberFormat="0" applyBorder="0" applyAlignment="0" applyProtection="0"/>
    <xf numFmtId="0" fontId="3" fillId="22" borderId="0" applyNumberFormat="0" applyBorder="0" applyAlignment="0" applyProtection="0"/>
    <xf numFmtId="0" fontId="3" fillId="22" borderId="0" applyNumberFormat="0" applyBorder="0" applyAlignment="0" applyProtection="0"/>
    <xf numFmtId="0" fontId="3" fillId="22" borderId="0" applyNumberFormat="0" applyBorder="0" applyAlignment="0" applyProtection="0"/>
    <xf numFmtId="0" fontId="3" fillId="22" borderId="0" applyNumberFormat="0" applyBorder="0" applyAlignment="0" applyProtection="0"/>
    <xf numFmtId="0" fontId="3" fillId="22" borderId="0" applyNumberFormat="0" applyBorder="0" applyAlignment="0" applyProtection="0"/>
    <xf numFmtId="0" fontId="3" fillId="26" borderId="0" applyNumberFormat="0" applyBorder="0" applyAlignment="0" applyProtection="0"/>
    <xf numFmtId="0" fontId="3" fillId="26" borderId="0" applyNumberFormat="0" applyBorder="0" applyAlignment="0" applyProtection="0"/>
    <xf numFmtId="0" fontId="3" fillId="26" borderId="0" applyNumberFormat="0" applyBorder="0" applyAlignment="0" applyProtection="0"/>
    <xf numFmtId="0" fontId="3" fillId="26" borderId="0" applyNumberFormat="0" applyBorder="0" applyAlignment="0" applyProtection="0"/>
    <xf numFmtId="0" fontId="3" fillId="26" borderId="0" applyNumberFormat="0" applyBorder="0" applyAlignment="0" applyProtection="0"/>
    <xf numFmtId="0" fontId="3" fillId="30" borderId="0" applyNumberFormat="0" applyBorder="0" applyAlignment="0" applyProtection="0"/>
    <xf numFmtId="0" fontId="3" fillId="30" borderId="0" applyNumberFormat="0" applyBorder="0" applyAlignment="0" applyProtection="0"/>
    <xf numFmtId="0" fontId="3" fillId="30" borderId="0" applyNumberFormat="0" applyBorder="0" applyAlignment="0" applyProtection="0"/>
    <xf numFmtId="0" fontId="3" fillId="30" borderId="0" applyNumberFormat="0" applyBorder="0" applyAlignment="0" applyProtection="0"/>
    <xf numFmtId="0" fontId="3" fillId="30" borderId="0" applyNumberFormat="0" applyBorder="0" applyAlignment="0" applyProtection="0"/>
    <xf numFmtId="0" fontId="44" fillId="37" borderId="0" applyNumberFormat="0" applyBorder="0" applyAlignment="0" applyProtection="0"/>
    <xf numFmtId="0" fontId="44" fillId="38" borderId="0" applyNumberFormat="0" applyBorder="0" applyAlignment="0" applyProtection="0"/>
    <xf numFmtId="0" fontId="44" fillId="39" borderId="0" applyNumberFormat="0" applyBorder="0" applyAlignment="0" applyProtection="0"/>
    <xf numFmtId="0" fontId="44" fillId="40" borderId="0" applyNumberFormat="0" applyBorder="0" applyAlignment="0" applyProtection="0"/>
    <xf numFmtId="0" fontId="44" fillId="41" borderId="0" applyNumberFormat="0" applyBorder="0" applyAlignment="0" applyProtection="0"/>
    <xf numFmtId="0" fontId="44" fillId="42" borderId="0" applyNumberFormat="0" applyBorder="0" applyAlignment="0" applyProtection="0"/>
    <xf numFmtId="171" fontId="43" fillId="0" borderId="0" applyFont="0" applyFill="0" applyBorder="0" applyAlignment="0" applyProtection="0"/>
    <xf numFmtId="172" fontId="43" fillId="0" borderId="0" applyFont="0" applyFill="0" applyBorder="0" applyAlignment="0" applyProtection="0"/>
    <xf numFmtId="0" fontId="3" fillId="11" borderId="0" applyNumberFormat="0" applyBorder="0" applyAlignment="0" applyProtection="0"/>
    <xf numFmtId="0" fontId="3" fillId="11" borderId="0" applyNumberFormat="0" applyBorder="0" applyAlignment="0" applyProtection="0"/>
    <xf numFmtId="0" fontId="3" fillId="11" borderId="0" applyNumberFormat="0" applyBorder="0" applyAlignment="0" applyProtection="0"/>
    <xf numFmtId="0" fontId="3" fillId="11" borderId="0" applyNumberFormat="0" applyBorder="0" applyAlignment="0" applyProtection="0"/>
    <xf numFmtId="0" fontId="3" fillId="11" borderId="0" applyNumberFormat="0" applyBorder="0" applyAlignment="0" applyProtection="0"/>
    <xf numFmtId="0" fontId="3" fillId="15" borderId="0" applyNumberFormat="0" applyBorder="0" applyAlignment="0" applyProtection="0"/>
    <xf numFmtId="0" fontId="3" fillId="15" borderId="0" applyNumberFormat="0" applyBorder="0" applyAlignment="0" applyProtection="0"/>
    <xf numFmtId="0" fontId="3" fillId="15" borderId="0" applyNumberFormat="0" applyBorder="0" applyAlignment="0" applyProtection="0"/>
    <xf numFmtId="0" fontId="3" fillId="15" borderId="0" applyNumberFormat="0" applyBorder="0" applyAlignment="0" applyProtection="0"/>
    <xf numFmtId="0" fontId="3" fillId="15" borderId="0" applyNumberFormat="0" applyBorder="0" applyAlignment="0" applyProtection="0"/>
    <xf numFmtId="0" fontId="3" fillId="19" borderId="0" applyNumberFormat="0" applyBorder="0" applyAlignment="0" applyProtection="0"/>
    <xf numFmtId="0" fontId="3" fillId="19" borderId="0" applyNumberFormat="0" applyBorder="0" applyAlignment="0" applyProtection="0"/>
    <xf numFmtId="0" fontId="3" fillId="19" borderId="0" applyNumberFormat="0" applyBorder="0" applyAlignment="0" applyProtection="0"/>
    <xf numFmtId="0" fontId="3" fillId="19" borderId="0" applyNumberFormat="0" applyBorder="0" applyAlignment="0" applyProtection="0"/>
    <xf numFmtId="0" fontId="3" fillId="19" borderId="0" applyNumberFormat="0" applyBorder="0" applyAlignment="0" applyProtection="0"/>
    <xf numFmtId="0" fontId="3" fillId="23" borderId="0" applyNumberFormat="0" applyBorder="0" applyAlignment="0" applyProtection="0"/>
    <xf numFmtId="0" fontId="3" fillId="23" borderId="0" applyNumberFormat="0" applyBorder="0" applyAlignment="0" applyProtection="0"/>
    <xf numFmtId="0" fontId="3" fillId="23" borderId="0" applyNumberFormat="0" applyBorder="0" applyAlignment="0" applyProtection="0"/>
    <xf numFmtId="0" fontId="3" fillId="23" borderId="0" applyNumberFormat="0" applyBorder="0" applyAlignment="0" applyProtection="0"/>
    <xf numFmtId="0" fontId="3" fillId="23" borderId="0" applyNumberFormat="0" applyBorder="0" applyAlignment="0" applyProtection="0"/>
    <xf numFmtId="0" fontId="3" fillId="27" borderId="0" applyNumberFormat="0" applyBorder="0" applyAlignment="0" applyProtection="0"/>
    <xf numFmtId="0" fontId="3" fillId="27" borderId="0" applyNumberFormat="0" applyBorder="0" applyAlignment="0" applyProtection="0"/>
    <xf numFmtId="0" fontId="3" fillId="27" borderId="0" applyNumberFormat="0" applyBorder="0" applyAlignment="0" applyProtection="0"/>
    <xf numFmtId="0" fontId="3" fillId="27" borderId="0" applyNumberFormat="0" applyBorder="0" applyAlignment="0" applyProtection="0"/>
    <xf numFmtId="0" fontId="3" fillId="27" borderId="0" applyNumberFormat="0" applyBorder="0" applyAlignment="0" applyProtection="0"/>
    <xf numFmtId="0" fontId="3" fillId="31" borderId="0" applyNumberFormat="0" applyBorder="0" applyAlignment="0" applyProtection="0"/>
    <xf numFmtId="0" fontId="3" fillId="31" borderId="0" applyNumberFormat="0" applyBorder="0" applyAlignment="0" applyProtection="0"/>
    <xf numFmtId="0" fontId="3" fillId="31" borderId="0" applyNumberFormat="0" applyBorder="0" applyAlignment="0" applyProtection="0"/>
    <xf numFmtId="0" fontId="3" fillId="31" borderId="0" applyNumberFormat="0" applyBorder="0" applyAlignment="0" applyProtection="0"/>
    <xf numFmtId="0" fontId="3" fillId="31" borderId="0" applyNumberFormat="0" applyBorder="0" applyAlignment="0" applyProtection="0"/>
    <xf numFmtId="0" fontId="44" fillId="43" borderId="0" applyNumberFormat="0" applyBorder="0" applyAlignment="0" applyProtection="0"/>
    <xf numFmtId="0" fontId="44" fillId="44" borderId="0" applyNumberFormat="0" applyBorder="0" applyAlignment="0" applyProtection="0"/>
    <xf numFmtId="0" fontId="44" fillId="45" borderId="0" applyNumberFormat="0" applyBorder="0" applyAlignment="0" applyProtection="0"/>
    <xf numFmtId="0" fontId="44" fillId="40" borderId="0" applyNumberFormat="0" applyBorder="0" applyAlignment="0" applyProtection="0"/>
    <xf numFmtId="0" fontId="44" fillId="43" borderId="0" applyNumberFormat="0" applyBorder="0" applyAlignment="0" applyProtection="0"/>
    <xf numFmtId="0" fontId="44" fillId="46"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45" fillId="47" borderId="0" applyNumberFormat="0" applyBorder="0" applyAlignment="0" applyProtection="0"/>
    <xf numFmtId="0" fontId="45" fillId="44" borderId="0" applyNumberFormat="0" applyBorder="0" applyAlignment="0" applyProtection="0"/>
    <xf numFmtId="0" fontId="45" fillId="45" borderId="0" applyNumberFormat="0" applyBorder="0" applyAlignment="0" applyProtection="0"/>
    <xf numFmtId="0" fontId="45" fillId="48" borderId="0" applyNumberFormat="0" applyBorder="0" applyAlignment="0" applyProtection="0"/>
    <xf numFmtId="0" fontId="45" fillId="49" borderId="0" applyNumberFormat="0" applyBorder="0" applyAlignment="0" applyProtection="0"/>
    <xf numFmtId="0" fontId="45" fillId="50"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7" fillId="29" borderId="0" applyNumberFormat="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2" fillId="0" borderId="0" applyNumberFormat="0" applyFill="0" applyBorder="0" applyAlignment="0" applyProtection="0"/>
    <xf numFmtId="0" fontId="43" fillId="0" borderId="0" applyNumberFormat="0" applyFill="0" applyBorder="0" applyAlignment="0" applyProtection="0"/>
    <xf numFmtId="0" fontId="8" fillId="3" borderId="0" applyNumberFormat="0" applyBorder="0" applyAlignment="0" applyProtection="0"/>
    <xf numFmtId="0" fontId="8" fillId="3" borderId="0" applyNumberFormat="0" applyBorder="0" applyAlignment="0" applyProtection="0"/>
    <xf numFmtId="0" fontId="46" fillId="39" borderId="0" applyNumberFormat="0" applyBorder="0" applyAlignment="0" applyProtection="0"/>
    <xf numFmtId="0" fontId="47" fillId="0" borderId="0" applyNumberFormat="0" applyFill="0" applyBorder="0" applyAlignment="0" applyProtection="0"/>
    <xf numFmtId="0" fontId="48" fillId="0" borderId="0" applyNumberFormat="0" applyFill="0" applyBorder="0" applyAlignment="0" applyProtection="0"/>
    <xf numFmtId="0" fontId="12" fillId="6" borderId="4" applyNumberFormat="0" applyAlignment="0" applyProtection="0"/>
    <xf numFmtId="0" fontId="12" fillId="6" borderId="4" applyNumberFormat="0" applyAlignment="0" applyProtection="0"/>
    <xf numFmtId="0" fontId="49" fillId="51" borderId="16" applyNumberFormat="0" applyAlignment="0" applyProtection="0"/>
    <xf numFmtId="0" fontId="14" fillId="7" borderId="7" applyNumberFormat="0" applyAlignment="0" applyProtection="0"/>
    <xf numFmtId="0" fontId="14" fillId="7" borderId="7" applyNumberFormat="0" applyAlignment="0" applyProtection="0"/>
    <xf numFmtId="1" fontId="50" fillId="52" borderId="12">
      <alignment horizontal="right" vertical="center"/>
    </xf>
    <xf numFmtId="0" fontId="51" fillId="52" borderId="12">
      <alignment horizontal="right" vertical="center" indent="1"/>
    </xf>
    <xf numFmtId="0" fontId="2" fillId="52" borderId="13"/>
    <xf numFmtId="0" fontId="50" fillId="53" borderId="12">
      <alignment horizontal="center" vertical="center"/>
    </xf>
    <xf numFmtId="1" fontId="50" fillId="52" borderId="12">
      <alignment horizontal="right" vertical="center"/>
    </xf>
    <xf numFmtId="0" fontId="2" fillId="52" borderId="0"/>
    <xf numFmtId="0" fontId="52" fillId="52" borderId="12">
      <alignment horizontal="left" vertical="center" indent="1"/>
    </xf>
    <xf numFmtId="0" fontId="52" fillId="52" borderId="15">
      <alignment horizontal="left" vertical="center" indent="1"/>
    </xf>
    <xf numFmtId="0" fontId="53" fillId="52" borderId="14">
      <alignment horizontal="left" vertical="center" indent="1"/>
    </xf>
    <xf numFmtId="0" fontId="52" fillId="52" borderId="12">
      <alignment horizontal="left" indent="1"/>
    </xf>
    <xf numFmtId="0" fontId="51" fillId="52" borderId="12">
      <alignment horizontal="right" vertical="center" indent="1"/>
    </xf>
    <xf numFmtId="0" fontId="54" fillId="54" borderId="12">
      <alignment horizontal="left" vertical="center" indent="1"/>
    </xf>
    <xf numFmtId="0" fontId="54" fillId="54" borderId="12">
      <alignment horizontal="left" vertical="center" indent="1"/>
    </xf>
    <xf numFmtId="0" fontId="55" fillId="52" borderId="12">
      <alignment horizontal="left" vertical="center" indent="1"/>
    </xf>
    <xf numFmtId="0" fontId="56" fillId="52" borderId="12">
      <alignment horizontal="left" vertical="center"/>
    </xf>
    <xf numFmtId="0" fontId="57" fillId="52" borderId="13"/>
    <xf numFmtId="0" fontId="50" fillId="55" borderId="12">
      <alignment horizontal="left" vertical="center" indent="1"/>
    </xf>
    <xf numFmtId="173" fontId="2" fillId="0" borderId="0" applyFill="0" applyBorder="0" applyAlignment="0" applyProtection="0"/>
    <xf numFmtId="43" fontId="58" fillId="0" borderId="0" applyFont="0" applyFill="0" applyBorder="0" applyAlignment="0" applyProtection="0"/>
    <xf numFmtId="43" fontId="58" fillId="0" borderId="0" applyFont="0" applyFill="0" applyBorder="0" applyAlignment="0" applyProtection="0"/>
    <xf numFmtId="43" fontId="58" fillId="0" borderId="0" applyFont="0" applyFill="0" applyBorder="0" applyAlignment="0" applyProtection="0"/>
    <xf numFmtId="43" fontId="58"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18"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8" fillId="0" borderId="0" applyFont="0" applyFill="0" applyBorder="0" applyAlignment="0" applyProtection="0"/>
    <xf numFmtId="43" fontId="3" fillId="0" borderId="0" applyFont="0" applyFill="0" applyBorder="0" applyAlignment="0" applyProtection="0"/>
    <xf numFmtId="43" fontId="59" fillId="0" borderId="0" applyFont="0" applyFill="0" applyBorder="0" applyAlignment="0" applyProtection="0"/>
    <xf numFmtId="174" fontId="2" fillId="0" borderId="0" applyFont="0" applyFill="0" applyBorder="0" applyAlignment="0" applyProtection="0"/>
    <xf numFmtId="0" fontId="2" fillId="0" borderId="17"/>
    <xf numFmtId="0" fontId="2" fillId="0" borderId="17"/>
    <xf numFmtId="0" fontId="45" fillId="56" borderId="0" applyNumberFormat="0" applyBorder="0" applyAlignment="0" applyProtection="0"/>
    <xf numFmtId="0" fontId="45" fillId="57" borderId="0" applyNumberFormat="0" applyBorder="0" applyAlignment="0" applyProtection="0"/>
    <xf numFmtId="0" fontId="45" fillId="58" borderId="0" applyNumberFormat="0" applyBorder="0" applyAlignment="0" applyProtection="0"/>
    <xf numFmtId="0" fontId="45" fillId="48" borderId="0" applyNumberFormat="0" applyBorder="0" applyAlignment="0" applyProtection="0"/>
    <xf numFmtId="0" fontId="45" fillId="49" borderId="0" applyNumberFormat="0" applyBorder="0" applyAlignment="0" applyProtection="0"/>
    <xf numFmtId="0" fontId="45" fillId="59" borderId="0" applyNumberFormat="0" applyBorder="0" applyAlignment="0" applyProtection="0"/>
    <xf numFmtId="0" fontId="2" fillId="0" borderId="0" applyFont="0" applyFill="0" applyBorder="0" applyAlignment="0" applyProtection="0"/>
    <xf numFmtId="0" fontId="2" fillId="0" borderId="0" applyFont="0" applyFill="0" applyBorder="0" applyAlignment="0" applyProtection="0"/>
    <xf numFmtId="0" fontId="2" fillId="0" borderId="0" applyFont="0" applyFill="0" applyBorder="0" applyAlignment="0" applyProtection="0"/>
    <xf numFmtId="175" fontId="61" fillId="0" borderId="0" applyBorder="0" applyProtection="0"/>
    <xf numFmtId="0" fontId="16" fillId="0" borderId="0" applyNumberFormat="0" applyFill="0" applyBorder="0" applyAlignment="0" applyProtection="0"/>
    <xf numFmtId="0" fontId="16" fillId="0" borderId="0" applyNumberFormat="0" applyFill="0" applyBorder="0" applyAlignment="0" applyProtection="0"/>
    <xf numFmtId="0" fontId="2" fillId="0" borderId="0" applyFont="0" applyFill="0" applyBorder="0" applyAlignment="0" applyProtection="0"/>
    <xf numFmtId="2" fontId="2" fillId="0" borderId="0" applyFont="0" applyFill="0" applyBorder="0" applyAlignment="0" applyProtection="0"/>
    <xf numFmtId="0" fontId="7" fillId="2" borderId="0" applyNumberFormat="0" applyBorder="0" applyAlignment="0" applyProtection="0"/>
    <xf numFmtId="0" fontId="7" fillId="2" borderId="0" applyNumberFormat="0" applyBorder="0" applyAlignment="0" applyProtection="0"/>
    <xf numFmtId="0" fontId="62" fillId="0" borderId="0"/>
    <xf numFmtId="0" fontId="4" fillId="0" borderId="1" applyNumberFormat="0" applyFill="0" applyAlignment="0" applyProtection="0"/>
    <xf numFmtId="0" fontId="4" fillId="0" borderId="1" applyNumberFormat="0" applyFill="0" applyAlignment="0" applyProtection="0"/>
    <xf numFmtId="0" fontId="5" fillId="0" borderId="2" applyNumberFormat="0" applyFill="0" applyAlignment="0" applyProtection="0"/>
    <xf numFmtId="0" fontId="5" fillId="0" borderId="2" applyNumberFormat="0" applyFill="0" applyAlignment="0" applyProtection="0"/>
    <xf numFmtId="0" fontId="6" fillId="0" borderId="3" applyNumberFormat="0" applyFill="0" applyAlignment="0" applyProtection="0"/>
    <xf numFmtId="0" fontId="6" fillId="0" borderId="3" applyNumberFormat="0" applyFill="0" applyAlignment="0" applyProtection="0"/>
    <xf numFmtId="0" fontId="6" fillId="0" borderId="0" applyNumberFormat="0" applyFill="0" applyBorder="0" applyAlignment="0" applyProtection="0"/>
    <xf numFmtId="0" fontId="6" fillId="0" borderId="0" applyNumberFormat="0" applyFill="0" applyBorder="0" applyAlignment="0" applyProtection="0"/>
    <xf numFmtId="0" fontId="63" fillId="0" borderId="0" applyNumberFormat="0" applyFill="0" applyBorder="0" applyAlignment="0" applyProtection="0">
      <alignment vertical="top"/>
      <protection locked="0"/>
    </xf>
    <xf numFmtId="0" fontId="39" fillId="0" borderId="0" applyNumberFormat="0" applyFill="0" applyBorder="0" applyAlignment="0" applyProtection="0">
      <alignment vertical="top"/>
      <protection locked="0"/>
    </xf>
    <xf numFmtId="0" fontId="64" fillId="0" borderId="0" applyNumberFormat="0" applyFill="0" applyBorder="0" applyAlignment="0" applyProtection="0">
      <alignment vertical="top"/>
      <protection locked="0"/>
    </xf>
    <xf numFmtId="0" fontId="65" fillId="0" borderId="0" applyNumberFormat="0" applyFill="0" applyBorder="0" applyAlignment="0" applyProtection="0">
      <alignment vertical="top"/>
      <protection locked="0"/>
    </xf>
    <xf numFmtId="0" fontId="66" fillId="0" borderId="0" applyNumberFormat="0" applyFill="0" applyBorder="0" applyAlignment="0" applyProtection="0"/>
    <xf numFmtId="0" fontId="65" fillId="0" borderId="0" applyNumberFormat="0" applyFill="0" applyBorder="0" applyAlignment="0" applyProtection="0">
      <alignment vertical="top"/>
      <protection locked="0"/>
    </xf>
    <xf numFmtId="0" fontId="66" fillId="0" borderId="0" applyNumberFormat="0" applyFill="0" applyBorder="0" applyAlignment="0" applyProtection="0"/>
    <xf numFmtId="0" fontId="67" fillId="0" borderId="0" applyNumberFormat="0" applyFill="0" applyBorder="0" applyAlignment="0" applyProtection="0"/>
    <xf numFmtId="176" fontId="43" fillId="0" borderId="0" applyFont="0" applyFill="0" applyBorder="0" applyAlignment="0" applyProtection="0"/>
    <xf numFmtId="177" fontId="43" fillId="0" borderId="0" applyFont="0" applyFill="0" applyBorder="0" applyAlignment="0" applyProtection="0"/>
    <xf numFmtId="0" fontId="68" fillId="38" borderId="0" applyNumberFormat="0" applyBorder="0" applyAlignment="0" applyProtection="0"/>
    <xf numFmtId="0" fontId="10" fillId="5" borderId="4" applyNumberFormat="0" applyAlignment="0" applyProtection="0"/>
    <xf numFmtId="0" fontId="10" fillId="5" borderId="4" applyNumberFormat="0" applyAlignment="0" applyProtection="0"/>
    <xf numFmtId="0" fontId="13" fillId="0" borderId="6" applyNumberFormat="0" applyFill="0" applyAlignment="0" applyProtection="0"/>
    <xf numFmtId="0" fontId="13" fillId="0" borderId="6" applyNumberFormat="0" applyFill="0" applyAlignment="0" applyProtection="0"/>
    <xf numFmtId="168" fontId="2" fillId="0" borderId="0" applyFont="0" applyFill="0" applyBorder="0" applyAlignment="0" applyProtection="0"/>
    <xf numFmtId="168" fontId="2" fillId="0" borderId="0" applyFont="0" applyFill="0" applyBorder="0" applyAlignment="0" applyProtection="0"/>
    <xf numFmtId="168" fontId="2" fillId="0" borderId="0" applyFont="0" applyFill="0" applyBorder="0" applyAlignment="0" applyProtection="0"/>
    <xf numFmtId="168" fontId="2" fillId="0" borderId="0" applyFont="0" applyFill="0" applyBorder="0" applyAlignment="0" applyProtection="0"/>
    <xf numFmtId="168" fontId="2" fillId="0" borderId="0" applyFont="0" applyFill="0" applyBorder="0" applyAlignment="0" applyProtection="0"/>
    <xf numFmtId="168" fontId="2" fillId="0" borderId="0" applyFont="0" applyFill="0" applyBorder="0" applyAlignment="0" applyProtection="0"/>
    <xf numFmtId="168" fontId="2" fillId="0" borderId="0" applyFont="0" applyFill="0" applyBorder="0" applyAlignment="0" applyProtection="0"/>
    <xf numFmtId="168" fontId="2" fillId="0" borderId="0" applyFont="0" applyFill="0" applyBorder="0" applyAlignment="0" applyProtection="0"/>
    <xf numFmtId="168" fontId="2" fillId="0" borderId="0" applyFont="0" applyFill="0" applyBorder="0" applyAlignment="0" applyProtection="0"/>
    <xf numFmtId="168" fontId="2" fillId="0" borderId="0" applyFont="0" applyFill="0" applyBorder="0" applyAlignment="0" applyProtection="0"/>
    <xf numFmtId="165" fontId="2" fillId="0" borderId="0" applyFont="0" applyFill="0" applyBorder="0" applyAlignment="0" applyProtection="0"/>
    <xf numFmtId="43" fontId="2" fillId="0" borderId="0" applyFont="0" applyFill="0" applyBorder="0" applyAlignment="0" applyProtection="0"/>
    <xf numFmtId="168" fontId="2" fillId="0" borderId="0" applyFont="0" applyFill="0" applyBorder="0" applyAlignment="0" applyProtection="0"/>
    <xf numFmtId="168" fontId="2" fillId="0" borderId="0" applyFont="0" applyFill="0" applyBorder="0" applyAlignment="0" applyProtection="0"/>
    <xf numFmtId="168" fontId="2" fillId="0" borderId="0" applyFont="0" applyFill="0" applyBorder="0" applyAlignment="0" applyProtection="0"/>
    <xf numFmtId="168" fontId="2" fillId="0" borderId="0" applyFont="0" applyFill="0" applyBorder="0" applyAlignment="0" applyProtection="0"/>
    <xf numFmtId="168" fontId="2" fillId="0" borderId="0" applyFont="0" applyFill="0" applyBorder="0" applyAlignment="0" applyProtection="0"/>
    <xf numFmtId="165" fontId="2" fillId="0" borderId="0" applyFont="0" applyFill="0" applyBorder="0" applyAlignment="0" applyProtection="0"/>
    <xf numFmtId="168" fontId="2" fillId="0" borderId="0" applyFont="0" applyFill="0" applyBorder="0" applyAlignment="0" applyProtection="0"/>
    <xf numFmtId="168" fontId="2" fillId="0" borderId="0" applyFont="0" applyFill="0" applyBorder="0" applyAlignment="0" applyProtection="0"/>
    <xf numFmtId="168" fontId="2" fillId="0" borderId="0" applyFont="0" applyFill="0" applyBorder="0" applyAlignment="0" applyProtection="0"/>
    <xf numFmtId="168" fontId="2" fillId="0" borderId="0" applyFont="0" applyFill="0" applyBorder="0" applyAlignment="0" applyProtection="0"/>
    <xf numFmtId="168" fontId="2" fillId="0" borderId="0" applyFont="0" applyFill="0" applyBorder="0" applyAlignment="0" applyProtection="0"/>
    <xf numFmtId="164" fontId="2" fillId="0" borderId="0" applyFont="0" applyFill="0" applyBorder="0" applyAlignment="0" applyProtection="0"/>
    <xf numFmtId="7" fontId="2" fillId="0" borderId="0" applyFont="0" applyFill="0" applyBorder="0" applyAlignment="0" applyProtection="0"/>
    <xf numFmtId="5" fontId="2" fillId="0" borderId="0" applyFont="0" applyFill="0" applyBorder="0" applyAlignment="0" applyProtection="0"/>
    <xf numFmtId="0" fontId="9" fillId="4" borderId="0" applyNumberFormat="0" applyBorder="0" applyAlignment="0" applyProtection="0"/>
    <xf numFmtId="0" fontId="9" fillId="4" borderId="0" applyNumberFormat="0" applyBorder="0" applyAlignment="0" applyProtection="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18" fillId="0" borderId="0"/>
    <xf numFmtId="0" fontId="3" fillId="0" borderId="0"/>
    <xf numFmtId="0" fontId="3" fillId="0" borderId="0"/>
    <xf numFmtId="0" fontId="40" fillId="0" borderId="0"/>
    <xf numFmtId="0" fontId="2" fillId="0" borderId="0"/>
    <xf numFmtId="0" fontId="3" fillId="0" borderId="0"/>
    <xf numFmtId="0" fontId="3" fillId="0" borderId="0"/>
    <xf numFmtId="0" fontId="2" fillId="0" borderId="0"/>
    <xf numFmtId="0" fontId="38" fillId="0" borderId="0"/>
    <xf numFmtId="0" fontId="38" fillId="0" borderId="0"/>
    <xf numFmtId="0" fontId="2" fillId="0" borderId="0" applyNumberFormat="0" applyFill="0" applyBorder="0" applyAlignment="0" applyProtection="0"/>
    <xf numFmtId="0" fontId="58" fillId="0" borderId="0"/>
    <xf numFmtId="0" fontId="3" fillId="0" borderId="0"/>
    <xf numFmtId="0" fontId="3" fillId="0" borderId="0"/>
    <xf numFmtId="0" fontId="3" fillId="0" borderId="0"/>
    <xf numFmtId="0" fontId="3" fillId="0" borderId="0"/>
    <xf numFmtId="0" fontId="58" fillId="0" borderId="0"/>
    <xf numFmtId="0" fontId="3" fillId="0" borderId="0"/>
    <xf numFmtId="0" fontId="3" fillId="0" borderId="0"/>
    <xf numFmtId="0" fontId="3" fillId="0" borderId="0"/>
    <xf numFmtId="0" fontId="3" fillId="0" borderId="0"/>
    <xf numFmtId="0" fontId="3" fillId="0" borderId="0"/>
    <xf numFmtId="0" fontId="59" fillId="0" borderId="0"/>
    <xf numFmtId="0" fontId="3" fillId="0" borderId="0"/>
    <xf numFmtId="0" fontId="3" fillId="0" borderId="0"/>
    <xf numFmtId="0" fontId="69" fillId="0" borderId="0"/>
    <xf numFmtId="0" fontId="69" fillId="0" borderId="0"/>
    <xf numFmtId="0" fontId="69" fillId="0" borderId="0"/>
    <xf numFmtId="0" fontId="40" fillId="0" borderId="0"/>
    <xf numFmtId="0" fontId="2" fillId="0" borderId="0"/>
    <xf numFmtId="0" fontId="2" fillId="0" borderId="0"/>
    <xf numFmtId="0" fontId="2" fillId="0" borderId="0"/>
    <xf numFmtId="0" fontId="58" fillId="0" borderId="0"/>
    <xf numFmtId="0" fontId="3" fillId="0" borderId="0"/>
    <xf numFmtId="0" fontId="3" fillId="0" borderId="0"/>
    <xf numFmtId="0" fontId="3" fillId="0" borderId="0"/>
    <xf numFmtId="0" fontId="40" fillId="0" borderId="0"/>
    <xf numFmtId="0" fontId="18" fillId="0" borderId="0"/>
    <xf numFmtId="0" fontId="2" fillId="0" borderId="0"/>
    <xf numFmtId="0" fontId="2" fillId="0" borderId="0"/>
    <xf numFmtId="0" fontId="69" fillId="0" borderId="0"/>
    <xf numFmtId="0" fontId="3" fillId="0" borderId="0"/>
    <xf numFmtId="0" fontId="3" fillId="0" borderId="0"/>
    <xf numFmtId="0" fontId="58"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2" fillId="0" borderId="0"/>
    <xf numFmtId="0" fontId="70" fillId="0" borderId="0"/>
    <xf numFmtId="0" fontId="3" fillId="8" borderId="8" applyNumberFormat="0" applyFont="0" applyAlignment="0" applyProtection="0"/>
    <xf numFmtId="0" fontId="3" fillId="8" borderId="8" applyNumberFormat="0" applyFont="0" applyAlignment="0" applyProtection="0"/>
    <xf numFmtId="0" fontId="3" fillId="8" borderId="8" applyNumberFormat="0" applyFont="0" applyAlignment="0" applyProtection="0"/>
    <xf numFmtId="0" fontId="3" fillId="8" borderId="8" applyNumberFormat="0" applyFont="0" applyAlignment="0" applyProtection="0"/>
    <xf numFmtId="0" fontId="3" fillId="8" borderId="8" applyNumberFormat="0" applyFont="0" applyAlignment="0" applyProtection="0"/>
    <xf numFmtId="0" fontId="11" fillId="6" borderId="5" applyNumberFormat="0" applyAlignment="0" applyProtection="0"/>
    <xf numFmtId="0" fontId="11" fillId="6" borderId="5" applyNumberFormat="0" applyAlignment="0" applyProtection="0"/>
    <xf numFmtId="9" fontId="3" fillId="0" borderId="0" applyFont="0" applyFill="0" applyBorder="0" applyAlignment="0" applyProtection="0"/>
    <xf numFmtId="9" fontId="40" fillId="0" borderId="0" applyFont="0" applyFill="0" applyBorder="0" applyAlignment="0" applyProtection="0"/>
    <xf numFmtId="9" fontId="3" fillId="0" borderId="0" applyFont="0" applyFill="0" applyBorder="0" applyAlignment="0" applyProtection="0"/>
    <xf numFmtId="9" fontId="2" fillId="0" borderId="0" applyFill="0" applyBorder="0" applyAlignment="0" applyProtection="0"/>
    <xf numFmtId="9" fontId="58" fillId="0" borderId="0" applyFont="0" applyFill="0" applyBorder="0" applyAlignment="0" applyProtection="0"/>
    <xf numFmtId="9" fontId="58" fillId="0" borderId="0" applyFont="0" applyFill="0" applyBorder="0" applyAlignment="0" applyProtection="0"/>
    <xf numFmtId="9" fontId="58" fillId="0" borderId="0" applyFont="0" applyFill="0" applyBorder="0" applyAlignment="0" applyProtection="0"/>
    <xf numFmtId="9" fontId="58" fillId="0" borderId="0" applyFont="0" applyFill="0" applyBorder="0" applyAlignment="0" applyProtection="0"/>
    <xf numFmtId="9" fontId="2" fillId="0" borderId="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18"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178" fontId="43" fillId="0" borderId="0" applyFont="0" applyFill="0" applyBorder="0" applyAlignment="0" applyProtection="0"/>
    <xf numFmtId="10"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4" fontId="2" fillId="0" borderId="0" applyFont="0" applyFill="0" applyBorder="0" applyAlignment="0" applyProtection="0"/>
    <xf numFmtId="3" fontId="2" fillId="0" borderId="0" applyFont="0" applyFill="0" applyBorder="0" applyAlignment="0" applyProtection="0"/>
    <xf numFmtId="0" fontId="71" fillId="51" borderId="18" applyNumberFormat="0" applyAlignment="0" applyProtection="0"/>
    <xf numFmtId="0" fontId="41" fillId="0" borderId="0"/>
    <xf numFmtId="0" fontId="72" fillId="0" borderId="0" applyNumberFormat="0" applyFill="0" applyBorder="0" applyAlignment="0" applyProtection="0"/>
    <xf numFmtId="0" fontId="73" fillId="0" borderId="0" applyNumberFormat="0" applyFill="0" applyBorder="0" applyAlignment="0" applyProtection="0"/>
    <xf numFmtId="0" fontId="73" fillId="0" borderId="0" applyNumberFormat="0" applyFill="0" applyBorder="0" applyAlignment="0" applyProtection="0"/>
    <xf numFmtId="0" fontId="74" fillId="0" borderId="19" applyNumberFormat="0" applyFill="0" applyAlignment="0" applyProtection="0"/>
    <xf numFmtId="0" fontId="75" fillId="0" borderId="20" applyNumberFormat="0" applyFill="0" applyAlignment="0" applyProtection="0"/>
    <xf numFmtId="0" fontId="60" fillId="0" borderId="21" applyNumberFormat="0" applyFill="0" applyAlignment="0" applyProtection="0"/>
    <xf numFmtId="0" fontId="1" fillId="0" borderId="9" applyNumberFormat="0" applyFill="0" applyAlignment="0" applyProtection="0"/>
    <xf numFmtId="0" fontId="1"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37" fillId="0" borderId="0"/>
    <xf numFmtId="9" fontId="37" fillId="0" borderId="0" applyFont="0" applyFill="0" applyBorder="0" applyAlignment="0" applyProtection="0"/>
    <xf numFmtId="43" fontId="18" fillId="0" borderId="0" applyFont="0" applyFill="0" applyBorder="0" applyAlignment="0" applyProtection="0"/>
    <xf numFmtId="0" fontId="76" fillId="0" borderId="0" applyNumberFormat="0" applyFill="0" applyBorder="0" applyAlignment="0" applyProtection="0"/>
    <xf numFmtId="0" fontId="77" fillId="0" borderId="0"/>
    <xf numFmtId="0" fontId="78" fillId="4" borderId="0" applyNumberFormat="0" applyBorder="0" applyAlignment="0" applyProtection="0"/>
    <xf numFmtId="0" fontId="3" fillId="0" borderId="0"/>
    <xf numFmtId="9" fontId="3" fillId="0" borderId="0" applyFont="0" applyFill="0" applyBorder="0" applyAlignment="0" applyProtection="0"/>
    <xf numFmtId="0" fontId="3" fillId="10" borderId="0" applyNumberFormat="0" applyBorder="0" applyAlignment="0" applyProtection="0"/>
    <xf numFmtId="0" fontId="3" fillId="10" borderId="0" applyNumberFormat="0" applyBorder="0" applyAlignment="0" applyProtection="0"/>
    <xf numFmtId="0" fontId="3" fillId="10" borderId="0" applyNumberFormat="0" applyBorder="0" applyAlignment="0" applyProtection="0"/>
    <xf numFmtId="0" fontId="3" fillId="10" borderId="0" applyNumberFormat="0" applyBorder="0" applyAlignment="0" applyProtection="0"/>
    <xf numFmtId="0" fontId="3" fillId="10" borderId="0" applyNumberFormat="0" applyBorder="0" applyAlignment="0" applyProtection="0"/>
    <xf numFmtId="0" fontId="3" fillId="14" borderId="0" applyNumberFormat="0" applyBorder="0" applyAlignment="0" applyProtection="0"/>
    <xf numFmtId="0" fontId="3" fillId="14" borderId="0" applyNumberFormat="0" applyBorder="0" applyAlignment="0" applyProtection="0"/>
    <xf numFmtId="0" fontId="3" fillId="14" borderId="0" applyNumberFormat="0" applyBorder="0" applyAlignment="0" applyProtection="0"/>
    <xf numFmtId="0" fontId="3" fillId="14" borderId="0" applyNumberFormat="0" applyBorder="0" applyAlignment="0" applyProtection="0"/>
    <xf numFmtId="0" fontId="3" fillId="14" borderId="0" applyNumberFormat="0" applyBorder="0" applyAlignment="0" applyProtection="0"/>
    <xf numFmtId="0" fontId="3" fillId="18" borderId="0" applyNumberFormat="0" applyBorder="0" applyAlignment="0" applyProtection="0"/>
    <xf numFmtId="0" fontId="3" fillId="18" borderId="0" applyNumberFormat="0" applyBorder="0" applyAlignment="0" applyProtection="0"/>
    <xf numFmtId="0" fontId="3" fillId="18" borderId="0" applyNumberFormat="0" applyBorder="0" applyAlignment="0" applyProtection="0"/>
    <xf numFmtId="0" fontId="3" fillId="18" borderId="0" applyNumberFormat="0" applyBorder="0" applyAlignment="0" applyProtection="0"/>
    <xf numFmtId="0" fontId="3" fillId="18" borderId="0" applyNumberFormat="0" applyBorder="0" applyAlignment="0" applyProtection="0"/>
    <xf numFmtId="0" fontId="3" fillId="22" borderId="0" applyNumberFormat="0" applyBorder="0" applyAlignment="0" applyProtection="0"/>
    <xf numFmtId="0" fontId="3" fillId="22" borderId="0" applyNumberFormat="0" applyBorder="0" applyAlignment="0" applyProtection="0"/>
    <xf numFmtId="0" fontId="3" fillId="22" borderId="0" applyNumberFormat="0" applyBorder="0" applyAlignment="0" applyProtection="0"/>
    <xf numFmtId="0" fontId="3" fillId="22" borderId="0" applyNumberFormat="0" applyBorder="0" applyAlignment="0" applyProtection="0"/>
    <xf numFmtId="0" fontId="3" fillId="22" borderId="0" applyNumberFormat="0" applyBorder="0" applyAlignment="0" applyProtection="0"/>
    <xf numFmtId="0" fontId="3" fillId="26" borderId="0" applyNumberFormat="0" applyBorder="0" applyAlignment="0" applyProtection="0"/>
    <xf numFmtId="0" fontId="3" fillId="26" borderId="0" applyNumberFormat="0" applyBorder="0" applyAlignment="0" applyProtection="0"/>
    <xf numFmtId="0" fontId="3" fillId="26" borderId="0" applyNumberFormat="0" applyBorder="0" applyAlignment="0" applyProtection="0"/>
    <xf numFmtId="0" fontId="3" fillId="26" borderId="0" applyNumberFormat="0" applyBorder="0" applyAlignment="0" applyProtection="0"/>
    <xf numFmtId="0" fontId="3" fillId="26" borderId="0" applyNumberFormat="0" applyBorder="0" applyAlignment="0" applyProtection="0"/>
    <xf numFmtId="0" fontId="3" fillId="30" borderId="0" applyNumberFormat="0" applyBorder="0" applyAlignment="0" applyProtection="0"/>
    <xf numFmtId="0" fontId="3" fillId="30" borderId="0" applyNumberFormat="0" applyBorder="0" applyAlignment="0" applyProtection="0"/>
    <xf numFmtId="0" fontId="3" fillId="30" borderId="0" applyNumberFormat="0" applyBorder="0" applyAlignment="0" applyProtection="0"/>
    <xf numFmtId="0" fontId="3" fillId="30" borderId="0" applyNumberFormat="0" applyBorder="0" applyAlignment="0" applyProtection="0"/>
    <xf numFmtId="0" fontId="3" fillId="30" borderId="0" applyNumberFormat="0" applyBorder="0" applyAlignment="0" applyProtection="0"/>
    <xf numFmtId="0" fontId="3" fillId="11" borderId="0" applyNumberFormat="0" applyBorder="0" applyAlignment="0" applyProtection="0"/>
    <xf numFmtId="0" fontId="3" fillId="11" borderId="0" applyNumberFormat="0" applyBorder="0" applyAlignment="0" applyProtection="0"/>
    <xf numFmtId="0" fontId="3" fillId="11" borderId="0" applyNumberFormat="0" applyBorder="0" applyAlignment="0" applyProtection="0"/>
    <xf numFmtId="0" fontId="3" fillId="11" borderId="0" applyNumberFormat="0" applyBorder="0" applyAlignment="0" applyProtection="0"/>
    <xf numFmtId="0" fontId="3" fillId="11" borderId="0" applyNumberFormat="0" applyBorder="0" applyAlignment="0" applyProtection="0"/>
    <xf numFmtId="0" fontId="3" fillId="15" borderId="0" applyNumberFormat="0" applyBorder="0" applyAlignment="0" applyProtection="0"/>
    <xf numFmtId="0" fontId="3" fillId="15" borderId="0" applyNumberFormat="0" applyBorder="0" applyAlignment="0" applyProtection="0"/>
    <xf numFmtId="0" fontId="3" fillId="15" borderId="0" applyNumberFormat="0" applyBorder="0" applyAlignment="0" applyProtection="0"/>
    <xf numFmtId="0" fontId="3" fillId="15" borderId="0" applyNumberFormat="0" applyBorder="0" applyAlignment="0" applyProtection="0"/>
    <xf numFmtId="0" fontId="3" fillId="15" borderId="0" applyNumberFormat="0" applyBorder="0" applyAlignment="0" applyProtection="0"/>
    <xf numFmtId="0" fontId="3" fillId="19" borderId="0" applyNumberFormat="0" applyBorder="0" applyAlignment="0" applyProtection="0"/>
    <xf numFmtId="0" fontId="3" fillId="19" borderId="0" applyNumberFormat="0" applyBorder="0" applyAlignment="0" applyProtection="0"/>
    <xf numFmtId="0" fontId="3" fillId="19" borderId="0" applyNumberFormat="0" applyBorder="0" applyAlignment="0" applyProtection="0"/>
    <xf numFmtId="0" fontId="3" fillId="19" borderId="0" applyNumberFormat="0" applyBorder="0" applyAlignment="0" applyProtection="0"/>
    <xf numFmtId="0" fontId="3" fillId="19" borderId="0" applyNumberFormat="0" applyBorder="0" applyAlignment="0" applyProtection="0"/>
    <xf numFmtId="0" fontId="3" fillId="23" borderId="0" applyNumberFormat="0" applyBorder="0" applyAlignment="0" applyProtection="0"/>
    <xf numFmtId="0" fontId="3" fillId="23" borderId="0" applyNumberFormat="0" applyBorder="0" applyAlignment="0" applyProtection="0"/>
    <xf numFmtId="0" fontId="3" fillId="23" borderId="0" applyNumberFormat="0" applyBorder="0" applyAlignment="0" applyProtection="0"/>
    <xf numFmtId="0" fontId="3" fillId="23" borderId="0" applyNumberFormat="0" applyBorder="0" applyAlignment="0" applyProtection="0"/>
    <xf numFmtId="0" fontId="3" fillId="23" borderId="0" applyNumberFormat="0" applyBorder="0" applyAlignment="0" applyProtection="0"/>
    <xf numFmtId="0" fontId="3" fillId="27" borderId="0" applyNumberFormat="0" applyBorder="0" applyAlignment="0" applyProtection="0"/>
    <xf numFmtId="0" fontId="3" fillId="27" borderId="0" applyNumberFormat="0" applyBorder="0" applyAlignment="0" applyProtection="0"/>
    <xf numFmtId="0" fontId="3" fillId="27" borderId="0" applyNumberFormat="0" applyBorder="0" applyAlignment="0" applyProtection="0"/>
    <xf numFmtId="0" fontId="3" fillId="27" borderId="0" applyNumberFormat="0" applyBorder="0" applyAlignment="0" applyProtection="0"/>
    <xf numFmtId="0" fontId="3" fillId="27" borderId="0" applyNumberFormat="0" applyBorder="0" applyAlignment="0" applyProtection="0"/>
    <xf numFmtId="0" fontId="3" fillId="31" borderId="0" applyNumberFormat="0" applyBorder="0" applyAlignment="0" applyProtection="0"/>
    <xf numFmtId="0" fontId="3" fillId="31" borderId="0" applyNumberFormat="0" applyBorder="0" applyAlignment="0" applyProtection="0"/>
    <xf numFmtId="0" fontId="3" fillId="31" borderId="0" applyNumberFormat="0" applyBorder="0" applyAlignment="0" applyProtection="0"/>
    <xf numFmtId="0" fontId="3" fillId="31" borderId="0" applyNumberFormat="0" applyBorder="0" applyAlignment="0" applyProtection="0"/>
    <xf numFmtId="0" fontId="3" fillId="31" borderId="0" applyNumberFormat="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43" fontId="3" fillId="0" borderId="0" applyFont="0" applyFill="0" applyBorder="0" applyAlignment="0" applyProtection="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8" borderId="8" applyNumberFormat="0" applyFont="0" applyAlignment="0" applyProtection="0"/>
    <xf numFmtId="0" fontId="3" fillId="8" borderId="8" applyNumberFormat="0" applyFont="0" applyAlignment="0" applyProtection="0"/>
    <xf numFmtId="0" fontId="3" fillId="8" borderId="8" applyNumberFormat="0" applyFont="0" applyAlignment="0" applyProtection="0"/>
    <xf numFmtId="0" fontId="3" fillId="8" borderId="8" applyNumberFormat="0" applyFont="0" applyAlignment="0" applyProtection="0"/>
    <xf numFmtId="0" fontId="3" fillId="8" borderId="8" applyNumberFormat="0" applyFont="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0" fontId="37" fillId="0" borderId="0"/>
    <xf numFmtId="9" fontId="37" fillId="0" borderId="0" applyFont="0" applyFill="0" applyBorder="0" applyAlignment="0" applyProtection="0"/>
    <xf numFmtId="9" fontId="2" fillId="0" borderId="0" applyFont="0" applyFill="0" applyBorder="0" applyAlignment="0" applyProtection="0"/>
    <xf numFmtId="165" fontId="3" fillId="0" borderId="0" applyFont="0" applyFill="0" applyBorder="0" applyAlignment="0" applyProtection="0"/>
  </cellStyleXfs>
  <cellXfs count="267">
    <xf numFmtId="0" fontId="0" fillId="0" borderId="0" xfId="0"/>
    <xf numFmtId="0" fontId="85" fillId="0" borderId="0" xfId="0" applyFont="1" applyFill="1" applyBorder="1" applyAlignment="1">
      <alignment horizontal="left" vertical="center" wrapText="1"/>
    </xf>
    <xf numFmtId="167" fontId="85" fillId="33" borderId="0" xfId="0" applyNumberFormat="1" applyFont="1" applyFill="1" applyBorder="1" applyAlignment="1">
      <alignment horizontal="center" vertical="center" wrapText="1"/>
    </xf>
    <xf numFmtId="0" fontId="18" fillId="33" borderId="0" xfId="13" applyFont="1" applyFill="1"/>
    <xf numFmtId="0" fontId="18" fillId="35" borderId="0" xfId="13" applyFont="1" applyFill="1"/>
    <xf numFmtId="0" fontId="19" fillId="35" borderId="0" xfId="13" applyFont="1" applyFill="1" applyBorder="1"/>
    <xf numFmtId="0" fontId="20" fillId="35" borderId="0" xfId="13" applyFont="1" applyFill="1" applyBorder="1" applyAlignment="1">
      <alignment vertical="center"/>
    </xf>
    <xf numFmtId="0" fontId="21" fillId="35" borderId="0" xfId="13" applyFont="1" applyFill="1"/>
    <xf numFmtId="0" fontId="22" fillId="35" borderId="0" xfId="13" applyFont="1" applyFill="1" applyBorder="1"/>
    <xf numFmtId="0" fontId="23" fillId="35" borderId="0" xfId="13" applyFont="1" applyFill="1" applyBorder="1" applyAlignment="1">
      <alignment horizontal="left"/>
    </xf>
    <xf numFmtId="0" fontId="24" fillId="35" borderId="0" xfId="13" applyFont="1" applyFill="1" applyBorder="1" applyAlignment="1">
      <alignment horizontal="left"/>
    </xf>
    <xf numFmtId="0" fontId="25" fillId="33" borderId="0" xfId="14" applyFill="1"/>
    <xf numFmtId="0" fontId="26" fillId="33" borderId="0" xfId="13" applyFont="1" applyFill="1"/>
    <xf numFmtId="0" fontId="29" fillId="33" borderId="0" xfId="0" applyFont="1" applyFill="1" applyBorder="1" applyAlignment="1">
      <alignment horizontal="left" vertical="center" wrapText="1"/>
    </xf>
    <xf numFmtId="0" fontId="31" fillId="33" borderId="0" xfId="14" applyFont="1" applyFill="1" applyBorder="1" applyAlignment="1">
      <alignment horizontal="left" vertical="center" wrapText="1"/>
    </xf>
    <xf numFmtId="0" fontId="30" fillId="33" borderId="0" xfId="0" applyFont="1" applyFill="1" applyBorder="1" applyAlignment="1">
      <alignment horizontal="center" vertical="center" wrapText="1"/>
    </xf>
    <xf numFmtId="0" fontId="32" fillId="35" borderId="10" xfId="0" applyFont="1" applyFill="1" applyBorder="1" applyAlignment="1">
      <alignment horizontal="center" vertical="center" wrapText="1"/>
    </xf>
    <xf numFmtId="166" fontId="30" fillId="33" borderId="0" xfId="0" applyNumberFormat="1" applyFont="1" applyFill="1" applyBorder="1" applyAlignment="1">
      <alignment horizontal="center" vertical="center" wrapText="1"/>
    </xf>
    <xf numFmtId="167" fontId="30" fillId="33" borderId="0" xfId="12" applyNumberFormat="1" applyFont="1" applyFill="1" applyBorder="1" applyAlignment="1">
      <alignment horizontal="center" vertical="center" wrapText="1"/>
    </xf>
    <xf numFmtId="9" fontId="30" fillId="33" borderId="0" xfId="12" applyFont="1" applyFill="1" applyBorder="1" applyAlignment="1">
      <alignment horizontal="center" vertical="center" wrapText="1"/>
    </xf>
    <xf numFmtId="0" fontId="33" fillId="33" borderId="0" xfId="0" applyFont="1" applyFill="1" applyBorder="1" applyAlignment="1">
      <alignment horizontal="left" vertical="center"/>
    </xf>
    <xf numFmtId="0" fontId="34" fillId="33" borderId="0" xfId="0" applyFont="1" applyFill="1" applyBorder="1"/>
    <xf numFmtId="0" fontId="29" fillId="33" borderId="11" xfId="0" applyFont="1" applyFill="1" applyBorder="1" applyAlignment="1">
      <alignment horizontal="left" vertical="center" wrapText="1"/>
    </xf>
    <xf numFmtId="0" fontId="35" fillId="33" borderId="0" xfId="0" applyFont="1" applyFill="1" applyBorder="1" applyAlignment="1">
      <alignment horizontal="left" vertical="center" wrapText="1"/>
    </xf>
    <xf numFmtId="166" fontId="36" fillId="33" borderId="0" xfId="0" applyNumberFormat="1" applyFont="1" applyFill="1" applyBorder="1" applyAlignment="1">
      <alignment horizontal="center" vertical="center" wrapText="1"/>
    </xf>
    <xf numFmtId="0" fontId="36" fillId="33" borderId="0" xfId="0" applyFont="1" applyFill="1" applyBorder="1" applyAlignment="1">
      <alignment horizontal="left" vertical="center" wrapText="1"/>
    </xf>
    <xf numFmtId="167" fontId="36" fillId="33" borderId="0" xfId="12" applyNumberFormat="1" applyFont="1" applyFill="1" applyBorder="1" applyAlignment="1">
      <alignment horizontal="center" vertical="center" wrapText="1"/>
    </xf>
    <xf numFmtId="167" fontId="36" fillId="33" borderId="11" xfId="12" applyNumberFormat="1" applyFont="1" applyFill="1" applyBorder="1" applyAlignment="1">
      <alignment horizontal="center" vertical="center" wrapText="1"/>
    </xf>
    <xf numFmtId="0" fontId="36" fillId="33" borderId="11" xfId="0" applyFont="1" applyFill="1" applyBorder="1" applyAlignment="1">
      <alignment horizontal="left" vertical="center" wrapText="1"/>
    </xf>
    <xf numFmtId="0" fontId="36" fillId="33" borderId="0" xfId="0" applyFont="1" applyFill="1" applyBorder="1" applyAlignment="1">
      <alignment horizontal="center" vertical="center" wrapText="1"/>
    </xf>
    <xf numFmtId="0" fontId="32" fillId="34" borderId="0" xfId="0" applyFont="1" applyFill="1" applyBorder="1" applyAlignment="1">
      <alignment horizontal="left" vertical="center" wrapText="1"/>
    </xf>
    <xf numFmtId="0" fontId="32" fillId="34" borderId="0" xfId="0" applyFont="1" applyFill="1" applyBorder="1" applyAlignment="1">
      <alignment vertical="center" wrapText="1"/>
    </xf>
    <xf numFmtId="0" fontId="29" fillId="33" borderId="0" xfId="0" applyFont="1" applyFill="1" applyBorder="1" applyAlignment="1">
      <alignment horizontal="center" vertical="center" wrapText="1"/>
    </xf>
    <xf numFmtId="0" fontId="29" fillId="33" borderId="11" xfId="0" applyFont="1" applyFill="1" applyBorder="1" applyAlignment="1">
      <alignment horizontal="center" vertical="center" wrapText="1"/>
    </xf>
    <xf numFmtId="2" fontId="36" fillId="33" borderId="0" xfId="0" applyNumberFormat="1" applyFont="1" applyFill="1" applyBorder="1" applyAlignment="1">
      <alignment horizontal="center" vertical="center" wrapText="1"/>
    </xf>
    <xf numFmtId="0" fontId="79" fillId="33" borderId="0" xfId="0" applyFont="1" applyFill="1" applyBorder="1" applyAlignment="1">
      <alignment horizontal="center" vertical="center" wrapText="1"/>
    </xf>
    <xf numFmtId="0" fontId="29" fillId="0" borderId="0" xfId="0" applyFont="1"/>
    <xf numFmtId="179" fontId="36" fillId="33" borderId="0" xfId="12" applyNumberFormat="1" applyFont="1" applyFill="1" applyBorder="1" applyAlignment="1">
      <alignment horizontal="center" vertical="center" wrapText="1"/>
    </xf>
    <xf numFmtId="179" fontId="36" fillId="33" borderId="11" xfId="12" applyNumberFormat="1" applyFont="1" applyFill="1" applyBorder="1" applyAlignment="1">
      <alignment horizontal="center" vertical="center" wrapText="1"/>
    </xf>
    <xf numFmtId="167" fontId="29" fillId="33" borderId="0" xfId="12" applyNumberFormat="1" applyFont="1" applyFill="1" applyBorder="1" applyAlignment="1">
      <alignment horizontal="center" vertical="center" wrapText="1"/>
    </xf>
    <xf numFmtId="0" fontId="35" fillId="34" borderId="0" xfId="0" applyFont="1" applyFill="1" applyBorder="1" applyAlignment="1">
      <alignment vertical="center" wrapText="1"/>
    </xf>
    <xf numFmtId="0" fontId="35" fillId="34" borderId="0" xfId="0" applyFont="1" applyFill="1" applyBorder="1" applyAlignment="1">
      <alignment horizontal="center" vertical="center" wrapText="1"/>
    </xf>
    <xf numFmtId="0" fontId="79" fillId="33" borderId="0" xfId="0" applyFont="1" applyFill="1" applyBorder="1" applyAlignment="1">
      <alignment vertical="center" wrapText="1"/>
    </xf>
    <xf numFmtId="0" fontId="79" fillId="33" borderId="0" xfId="0" applyFont="1" applyFill="1" applyBorder="1" applyAlignment="1">
      <alignment horizontal="left" vertical="center" wrapText="1"/>
    </xf>
    <xf numFmtId="166" fontId="36" fillId="33" borderId="0" xfId="0" applyNumberFormat="1" applyFont="1" applyFill="1" applyBorder="1" applyAlignment="1">
      <alignment horizontal="left" vertical="center" wrapText="1"/>
    </xf>
    <xf numFmtId="0" fontId="36" fillId="33" borderId="0" xfId="0" applyFont="1" applyFill="1" applyBorder="1" applyAlignment="1">
      <alignment vertical="center" wrapText="1"/>
    </xf>
    <xf numFmtId="0" fontId="29" fillId="33" borderId="0" xfId="0" applyFont="1" applyFill="1" applyBorder="1" applyAlignment="1">
      <alignment horizontal="left" vertical="top" wrapText="1"/>
    </xf>
    <xf numFmtId="0" fontId="29" fillId="33" borderId="11" xfId="0" applyFont="1" applyFill="1" applyBorder="1" applyAlignment="1">
      <alignment horizontal="left" vertical="top" wrapText="1"/>
    </xf>
    <xf numFmtId="0" fontId="30" fillId="33" borderId="0" xfId="0" applyFont="1" applyFill="1" applyBorder="1" applyAlignment="1">
      <alignment horizontal="left" vertical="center" wrapText="1"/>
    </xf>
    <xf numFmtId="0" fontId="80" fillId="33" borderId="0" xfId="0" applyFont="1" applyFill="1" applyBorder="1" applyAlignment="1">
      <alignment horizontal="left" vertical="center" wrapText="1"/>
    </xf>
    <xf numFmtId="167" fontId="29" fillId="33" borderId="11" xfId="12" applyNumberFormat="1" applyFont="1" applyFill="1" applyBorder="1" applyAlignment="1">
      <alignment horizontal="center" vertical="center" wrapText="1"/>
    </xf>
    <xf numFmtId="0" fontId="33" fillId="33" borderId="0" xfId="0" applyFont="1" applyFill="1" applyBorder="1" applyAlignment="1">
      <alignment vertical="center"/>
    </xf>
    <xf numFmtId="0" fontId="30" fillId="33" borderId="0" xfId="0" applyFont="1" applyFill="1" applyBorder="1" applyAlignment="1">
      <alignment vertical="center" wrapText="1"/>
    </xf>
    <xf numFmtId="166" fontId="33" fillId="33" borderId="0" xfId="0" applyNumberFormat="1" applyFont="1" applyFill="1" applyBorder="1" applyAlignment="1">
      <alignment vertical="center"/>
    </xf>
    <xf numFmtId="0" fontId="36" fillId="33" borderId="0" xfId="0" applyFont="1" applyFill="1" applyBorder="1" applyAlignment="1">
      <alignment horizontal="left" vertical="center"/>
    </xf>
    <xf numFmtId="0" fontId="29" fillId="33" borderId="0" xfId="0" applyFont="1" applyFill="1"/>
    <xf numFmtId="0" fontId="81" fillId="33" borderId="0" xfId="0" applyFont="1" applyFill="1" applyBorder="1" applyAlignment="1">
      <alignment horizontal="left" vertical="center"/>
    </xf>
    <xf numFmtId="0" fontId="81" fillId="33" borderId="0" xfId="0" applyFont="1" applyFill="1" applyBorder="1" applyAlignment="1">
      <alignment vertical="center"/>
    </xf>
    <xf numFmtId="0" fontId="29" fillId="33" borderId="0" xfId="0" applyFont="1" applyFill="1" applyBorder="1" applyAlignment="1">
      <alignment vertical="center" wrapText="1"/>
    </xf>
    <xf numFmtId="0" fontId="27" fillId="33" borderId="0" xfId="0" applyFont="1" applyFill="1" applyAlignment="1">
      <alignment horizontal="left" vertical="top" wrapText="1"/>
    </xf>
    <xf numFmtId="10" fontId="36" fillId="33" borderId="0" xfId="0" applyNumberFormat="1" applyFont="1" applyFill="1" applyBorder="1" applyAlignment="1">
      <alignment horizontal="center" vertical="center" wrapText="1"/>
    </xf>
    <xf numFmtId="167" fontId="36" fillId="33" borderId="0" xfId="0" applyNumberFormat="1" applyFont="1" applyFill="1" applyBorder="1" applyAlignment="1">
      <alignment horizontal="center" vertical="center" wrapText="1"/>
    </xf>
    <xf numFmtId="167" fontId="36" fillId="33" borderId="11" xfId="0" applyNumberFormat="1" applyFont="1" applyFill="1" applyBorder="1" applyAlignment="1">
      <alignment horizontal="center" vertical="center" wrapText="1"/>
    </xf>
    <xf numFmtId="0" fontId="82" fillId="33" borderId="0" xfId="0" applyFont="1" applyFill="1" applyBorder="1" applyAlignment="1">
      <alignment horizontal="center" vertical="center" wrapText="1"/>
    </xf>
    <xf numFmtId="166" fontId="36" fillId="33" borderId="11" xfId="0" applyNumberFormat="1" applyFont="1" applyFill="1" applyBorder="1" applyAlignment="1">
      <alignment horizontal="left" vertical="center" wrapText="1"/>
    </xf>
    <xf numFmtId="0" fontId="84" fillId="33" borderId="0" xfId="0" applyFont="1" applyFill="1" applyBorder="1" applyAlignment="1">
      <alignment horizontal="center" vertical="center" wrapText="1"/>
    </xf>
    <xf numFmtId="166" fontId="84" fillId="33" borderId="0" xfId="0" applyNumberFormat="1" applyFont="1" applyFill="1" applyBorder="1" applyAlignment="1">
      <alignment horizontal="center" vertical="center" wrapText="1"/>
    </xf>
    <xf numFmtId="0" fontId="85" fillId="33" borderId="0" xfId="0" applyFont="1" applyFill="1" applyBorder="1" applyAlignment="1">
      <alignment horizontal="center" vertical="center" wrapText="1"/>
    </xf>
    <xf numFmtId="0" fontId="85" fillId="33" borderId="0" xfId="0" applyFont="1" applyFill="1" applyBorder="1" applyAlignment="1">
      <alignment horizontal="left" vertical="center" wrapText="1"/>
    </xf>
    <xf numFmtId="0" fontId="84" fillId="33" borderId="0" xfId="0" applyFont="1" applyFill="1" applyBorder="1" applyAlignment="1">
      <alignment horizontal="left" vertical="center" wrapText="1"/>
    </xf>
    <xf numFmtId="1" fontId="34" fillId="33" borderId="0" xfId="0" applyNumberFormat="1" applyFont="1" applyFill="1" applyBorder="1"/>
    <xf numFmtId="0" fontId="87" fillId="33" borderId="0" xfId="0" applyFont="1" applyFill="1" applyBorder="1" applyAlignment="1">
      <alignment horizontal="left" vertical="center" wrapText="1"/>
    </xf>
    <xf numFmtId="9" fontId="84" fillId="33" borderId="0" xfId="12" applyFont="1" applyFill="1" applyBorder="1" applyAlignment="1">
      <alignment horizontal="center" vertical="center" wrapText="1"/>
    </xf>
    <xf numFmtId="167" fontId="84" fillId="33" borderId="0" xfId="12" applyNumberFormat="1" applyFont="1" applyFill="1" applyBorder="1" applyAlignment="1">
      <alignment horizontal="center" vertical="center" wrapText="1"/>
    </xf>
    <xf numFmtId="167" fontId="84" fillId="33" borderId="0" xfId="0" applyNumberFormat="1" applyFont="1" applyFill="1" applyBorder="1" applyAlignment="1">
      <alignment horizontal="center" vertical="center" wrapText="1"/>
    </xf>
    <xf numFmtId="179" fontId="84" fillId="33" borderId="0" xfId="0" applyNumberFormat="1" applyFont="1" applyFill="1" applyBorder="1" applyAlignment="1">
      <alignment horizontal="center" vertical="center" wrapText="1"/>
    </xf>
    <xf numFmtId="9" fontId="87" fillId="33" borderId="0" xfId="12" applyFont="1" applyFill="1" applyBorder="1" applyAlignment="1">
      <alignment horizontal="center" vertical="center" wrapText="1"/>
    </xf>
    <xf numFmtId="0" fontId="86" fillId="33" borderId="0" xfId="0" applyFont="1" applyFill="1" applyBorder="1" applyAlignment="1">
      <alignment horizontal="left" vertical="center" wrapText="1"/>
    </xf>
    <xf numFmtId="0" fontId="32" fillId="35" borderId="10" xfId="0" applyFont="1" applyFill="1" applyBorder="1" applyAlignment="1">
      <alignment horizontal="center" vertical="center" wrapText="1"/>
    </xf>
    <xf numFmtId="167" fontId="36" fillId="33" borderId="0" xfId="12" applyNumberFormat="1" applyFont="1" applyFill="1" applyBorder="1" applyAlignment="1">
      <alignment horizontal="center" vertical="center" wrapText="1"/>
    </xf>
    <xf numFmtId="167" fontId="36" fillId="33" borderId="11" xfId="12" applyNumberFormat="1" applyFont="1" applyFill="1" applyBorder="1" applyAlignment="1">
      <alignment horizontal="center" vertical="center" wrapText="1"/>
    </xf>
    <xf numFmtId="166" fontId="36" fillId="33" borderId="0" xfId="0" applyNumberFormat="1" applyFont="1" applyFill="1" applyBorder="1" applyAlignment="1">
      <alignment horizontal="center" vertical="center" wrapText="1"/>
    </xf>
    <xf numFmtId="0" fontId="88" fillId="33" borderId="0" xfId="0" applyFont="1" applyFill="1" applyBorder="1" applyAlignment="1">
      <alignment horizontal="center" vertical="center" wrapText="1"/>
    </xf>
    <xf numFmtId="0" fontId="88" fillId="33" borderId="0" xfId="0" applyFont="1" applyFill="1" applyBorder="1" applyAlignment="1">
      <alignment horizontal="center" vertical="center" textRotation="90" wrapText="1"/>
    </xf>
    <xf numFmtId="167" fontId="85" fillId="33" borderId="0" xfId="12" applyNumberFormat="1" applyFont="1" applyFill="1" applyBorder="1" applyAlignment="1">
      <alignment horizontal="center" vertical="center" wrapText="1"/>
    </xf>
    <xf numFmtId="167" fontId="87" fillId="33" borderId="0" xfId="0" applyNumberFormat="1" applyFont="1" applyFill="1" applyBorder="1" applyAlignment="1">
      <alignment horizontal="left" vertical="center" wrapText="1"/>
    </xf>
    <xf numFmtId="2" fontId="87" fillId="33" borderId="0" xfId="0" applyNumberFormat="1" applyFont="1" applyFill="1" applyBorder="1" applyAlignment="1">
      <alignment horizontal="left" vertical="center" wrapText="1"/>
    </xf>
    <xf numFmtId="166" fontId="87" fillId="33" borderId="0" xfId="0" applyNumberFormat="1" applyFont="1" applyFill="1" applyBorder="1" applyAlignment="1">
      <alignment horizontal="left" vertical="center" wrapText="1"/>
    </xf>
    <xf numFmtId="0" fontId="87" fillId="33" borderId="0" xfId="0" applyFont="1" applyFill="1" applyBorder="1" applyAlignment="1">
      <alignment horizontal="center" vertical="center" wrapText="1"/>
    </xf>
    <xf numFmtId="0" fontId="36" fillId="0" borderId="0" xfId="0" applyFont="1" applyFill="1" applyBorder="1" applyAlignment="1">
      <alignment horizontal="left" vertical="center" wrapText="1"/>
    </xf>
    <xf numFmtId="0" fontId="36" fillId="0" borderId="11" xfId="0" applyFont="1" applyFill="1" applyBorder="1" applyAlignment="1">
      <alignment horizontal="left" vertical="center" wrapText="1"/>
    </xf>
    <xf numFmtId="167" fontId="36" fillId="0" borderId="0" xfId="12" applyNumberFormat="1" applyFont="1" applyFill="1" applyBorder="1" applyAlignment="1">
      <alignment horizontal="center" vertical="center" wrapText="1"/>
    </xf>
    <xf numFmtId="0" fontId="29" fillId="0" borderId="0" xfId="0" applyFont="1" applyFill="1" applyBorder="1" applyAlignment="1">
      <alignment horizontal="center" vertical="center" wrapText="1"/>
    </xf>
    <xf numFmtId="0" fontId="29" fillId="0" borderId="11" xfId="0" applyFont="1" applyFill="1" applyBorder="1" applyAlignment="1">
      <alignment horizontal="center" vertical="center" wrapText="1"/>
    </xf>
    <xf numFmtId="167" fontId="36" fillId="33" borderId="0" xfId="12" applyNumberFormat="1" applyFont="1" applyFill="1" applyBorder="1" applyAlignment="1">
      <alignment horizontal="center" vertical="center" wrapText="1"/>
    </xf>
    <xf numFmtId="0" fontId="36" fillId="33" borderId="0" xfId="0" applyFont="1" applyFill="1" applyBorder="1" applyAlignment="1">
      <alignment horizontal="left" vertical="center" wrapText="1"/>
    </xf>
    <xf numFmtId="0" fontId="36" fillId="33" borderId="0" xfId="0" applyFont="1" applyFill="1" applyBorder="1" applyAlignment="1">
      <alignment horizontal="left" vertical="center" wrapText="1"/>
    </xf>
    <xf numFmtId="167" fontId="36" fillId="33" borderId="0" xfId="12" applyNumberFormat="1" applyFont="1" applyFill="1" applyBorder="1" applyAlignment="1">
      <alignment horizontal="center" vertical="center" wrapText="1"/>
    </xf>
    <xf numFmtId="167" fontId="36" fillId="33" borderId="11" xfId="12" applyNumberFormat="1" applyFont="1" applyFill="1" applyBorder="1" applyAlignment="1">
      <alignment horizontal="center" vertical="center" wrapText="1"/>
    </xf>
    <xf numFmtId="166" fontId="36" fillId="33" borderId="0" xfId="0" applyNumberFormat="1" applyFont="1" applyFill="1" applyBorder="1" applyAlignment="1">
      <alignment horizontal="center" vertical="center" wrapText="1"/>
    </xf>
    <xf numFmtId="166" fontId="36" fillId="33" borderId="11" xfId="0" applyNumberFormat="1" applyFont="1" applyFill="1" applyBorder="1" applyAlignment="1">
      <alignment horizontal="center" vertical="center" wrapText="1"/>
    </xf>
    <xf numFmtId="10" fontId="82" fillId="33" borderId="0" xfId="12" applyNumberFormat="1" applyFont="1" applyFill="1" applyBorder="1" applyAlignment="1">
      <alignment horizontal="center" vertical="center" wrapText="1"/>
    </xf>
    <xf numFmtId="166" fontId="82" fillId="33" borderId="0" xfId="0" applyNumberFormat="1" applyFont="1" applyFill="1" applyBorder="1" applyAlignment="1">
      <alignment horizontal="center" vertical="center" wrapText="1"/>
    </xf>
    <xf numFmtId="180" fontId="82" fillId="33" borderId="0" xfId="0" applyNumberFormat="1" applyFont="1" applyFill="1" applyBorder="1" applyAlignment="1">
      <alignment horizontal="center" vertical="center" wrapText="1"/>
    </xf>
    <xf numFmtId="9" fontId="82" fillId="33" borderId="0" xfId="12" applyFont="1" applyFill="1" applyBorder="1" applyAlignment="1">
      <alignment horizontal="center" vertical="center" wrapText="1"/>
    </xf>
    <xf numFmtId="167" fontId="82" fillId="33" borderId="0" xfId="0" applyNumberFormat="1" applyFont="1" applyFill="1" applyBorder="1" applyAlignment="1">
      <alignment horizontal="center" vertical="center" wrapText="1"/>
    </xf>
    <xf numFmtId="167" fontId="85" fillId="33" borderId="11" xfId="12" applyNumberFormat="1" applyFont="1" applyFill="1" applyBorder="1" applyAlignment="1">
      <alignment horizontal="center" vertical="center" wrapText="1"/>
    </xf>
    <xf numFmtId="166" fontId="85" fillId="33" borderId="0" xfId="0" applyNumberFormat="1" applyFont="1" applyFill="1" applyBorder="1" applyAlignment="1">
      <alignment horizontal="center" vertical="center" wrapText="1"/>
    </xf>
    <xf numFmtId="9" fontId="85" fillId="33" borderId="11" xfId="12" applyFont="1" applyFill="1" applyBorder="1" applyAlignment="1">
      <alignment horizontal="center" vertical="center" wrapText="1"/>
    </xf>
    <xf numFmtId="166" fontId="85" fillId="33" borderId="0" xfId="12" applyNumberFormat="1" applyFont="1" applyFill="1" applyBorder="1" applyAlignment="1">
      <alignment horizontal="center" vertical="center" wrapText="1"/>
    </xf>
    <xf numFmtId="2" fontId="85" fillId="33" borderId="0" xfId="12" applyNumberFormat="1" applyFont="1" applyFill="1" applyBorder="1" applyAlignment="1">
      <alignment horizontal="center" vertical="center" wrapText="1"/>
    </xf>
    <xf numFmtId="9" fontId="85" fillId="33" borderId="0" xfId="12" applyFont="1" applyFill="1" applyBorder="1" applyAlignment="1">
      <alignment horizontal="center" vertical="center" wrapText="1"/>
    </xf>
    <xf numFmtId="0" fontId="85" fillId="33" borderId="11" xfId="0" applyFont="1" applyFill="1" applyBorder="1" applyAlignment="1">
      <alignment horizontal="left" vertical="center" wrapText="1"/>
    </xf>
    <xf numFmtId="0" fontId="29" fillId="33" borderId="0" xfId="0" applyNumberFormat="1" applyFont="1" applyFill="1" applyBorder="1" applyAlignment="1">
      <alignment horizontal="left" vertical="center" wrapText="1"/>
    </xf>
    <xf numFmtId="180" fontId="36" fillId="33" borderId="0" xfId="0" applyNumberFormat="1" applyFont="1" applyFill="1" applyBorder="1" applyAlignment="1">
      <alignment horizontal="center" vertical="center" wrapText="1"/>
    </xf>
    <xf numFmtId="0" fontId="86" fillId="33" borderId="11" xfId="0" applyFont="1" applyFill="1" applyBorder="1" applyAlignment="1">
      <alignment horizontal="left" vertical="center" wrapText="1"/>
    </xf>
    <xf numFmtId="0" fontId="85" fillId="33" borderId="11" xfId="0" applyFont="1" applyFill="1" applyBorder="1" applyAlignment="1">
      <alignment horizontal="center" vertical="center" wrapText="1"/>
    </xf>
    <xf numFmtId="0" fontId="86" fillId="33" borderId="0" xfId="0" applyFont="1" applyFill="1" applyBorder="1" applyAlignment="1">
      <alignment horizontal="left" vertical="top" wrapText="1"/>
    </xf>
    <xf numFmtId="167" fontId="86" fillId="33" borderId="11" xfId="12" applyNumberFormat="1" applyFont="1" applyFill="1" applyBorder="1" applyAlignment="1">
      <alignment horizontal="center" vertical="center" wrapText="1"/>
    </xf>
    <xf numFmtId="0" fontId="1" fillId="33" borderId="0" xfId="0" applyFont="1" applyFill="1" applyAlignment="1">
      <alignment horizontal="left" vertical="top" wrapText="1"/>
    </xf>
    <xf numFmtId="0" fontId="91" fillId="33" borderId="0" xfId="13" applyFont="1" applyFill="1"/>
    <xf numFmtId="167" fontId="29" fillId="33" borderId="0" xfId="0" applyNumberFormat="1" applyFont="1" applyFill="1" applyBorder="1" applyAlignment="1">
      <alignment horizontal="center" vertical="center" wrapText="1"/>
    </xf>
    <xf numFmtId="1" fontId="86" fillId="33" borderId="0" xfId="0" applyNumberFormat="1" applyFont="1" applyFill="1" applyBorder="1" applyAlignment="1">
      <alignment horizontal="left" vertical="center" wrapText="1"/>
    </xf>
    <xf numFmtId="16" fontId="86" fillId="33" borderId="0" xfId="0" applyNumberFormat="1" applyFont="1" applyFill="1" applyBorder="1" applyAlignment="1">
      <alignment horizontal="left" vertical="center" wrapText="1"/>
    </xf>
    <xf numFmtId="1" fontId="29" fillId="33" borderId="0" xfId="0" applyNumberFormat="1" applyFont="1" applyFill="1" applyBorder="1" applyAlignment="1">
      <alignment horizontal="left" vertical="center" wrapText="1"/>
    </xf>
    <xf numFmtId="0" fontId="32" fillId="33" borderId="0" xfId="0" applyFont="1" applyFill="1" applyBorder="1" applyAlignment="1">
      <alignment vertical="center" wrapText="1"/>
    </xf>
    <xf numFmtId="167" fontId="36" fillId="33" borderId="0" xfId="12" applyNumberFormat="1" applyFont="1" applyFill="1" applyBorder="1" applyAlignment="1">
      <alignment horizontal="center" vertical="center" wrapText="1"/>
    </xf>
    <xf numFmtId="166" fontId="85" fillId="33" borderId="0" xfId="0" applyNumberFormat="1" applyFont="1" applyFill="1" applyBorder="1" applyAlignment="1">
      <alignment horizontal="center" vertical="center" wrapText="1"/>
    </xf>
    <xf numFmtId="166" fontId="85" fillId="33" borderId="11" xfId="0" applyNumberFormat="1" applyFont="1" applyFill="1" applyBorder="1" applyAlignment="1">
      <alignment horizontal="center" vertical="center" wrapText="1"/>
    </xf>
    <xf numFmtId="0" fontId="85" fillId="33" borderId="0" xfId="0" applyFont="1" applyFill="1" applyBorder="1" applyAlignment="1">
      <alignment vertical="center" wrapText="1"/>
    </xf>
    <xf numFmtId="0" fontId="85" fillId="33" borderId="11" xfId="0" applyFont="1" applyFill="1" applyBorder="1" applyAlignment="1">
      <alignment vertical="center" wrapText="1"/>
    </xf>
    <xf numFmtId="167" fontId="85" fillId="33" borderId="0" xfId="12" applyNumberFormat="1" applyFont="1" applyFill="1" applyBorder="1" applyAlignment="1">
      <alignment vertical="center" wrapText="1"/>
    </xf>
    <xf numFmtId="167" fontId="85" fillId="33" borderId="11" xfId="12" applyNumberFormat="1" applyFont="1" applyFill="1" applyBorder="1" applyAlignment="1">
      <alignment vertical="center" wrapText="1"/>
    </xf>
    <xf numFmtId="0" fontId="40" fillId="0" borderId="0" xfId="0" applyFont="1" applyAlignment="1">
      <alignment horizontal="center" vertical="center"/>
    </xf>
    <xf numFmtId="0" fontId="93" fillId="0" borderId="12" xfId="0" applyFont="1" applyBorder="1" applyAlignment="1">
      <alignment horizontal="center" vertical="center" wrapText="1"/>
    </xf>
    <xf numFmtId="0" fontId="94" fillId="61" borderId="12" xfId="0" applyFont="1" applyFill="1" applyBorder="1" applyAlignment="1">
      <alignment horizontal="left" vertical="center" wrapText="1"/>
    </xf>
    <xf numFmtId="0" fontId="40" fillId="33" borderId="12" xfId="0" applyFont="1" applyFill="1" applyBorder="1" applyAlignment="1">
      <alignment horizontal="left" vertical="center" wrapText="1"/>
    </xf>
    <xf numFmtId="0" fontId="40" fillId="33" borderId="12" xfId="0" applyFont="1" applyFill="1" applyBorder="1" applyAlignment="1">
      <alignment horizontal="left" vertical="center"/>
    </xf>
    <xf numFmtId="0" fontId="2" fillId="33" borderId="12" xfId="0" applyFont="1" applyFill="1" applyBorder="1" applyAlignment="1">
      <alignment horizontal="left" vertical="center"/>
    </xf>
    <xf numFmtId="0" fontId="94" fillId="61" borderId="24" xfId="0" applyFont="1" applyFill="1" applyBorder="1" applyAlignment="1">
      <alignment horizontal="left" vertical="center" wrapText="1"/>
    </xf>
    <xf numFmtId="9" fontId="40" fillId="33" borderId="24" xfId="0" applyNumberFormat="1" applyFont="1" applyFill="1" applyBorder="1" applyAlignment="1">
      <alignment horizontal="left" vertical="center"/>
    </xf>
    <xf numFmtId="0" fontId="2" fillId="33" borderId="24" xfId="0" applyFont="1" applyFill="1" applyBorder="1" applyAlignment="1">
      <alignment horizontal="left" vertical="center" wrapText="1"/>
    </xf>
    <xf numFmtId="0" fontId="40" fillId="33" borderId="24" xfId="0" applyFont="1" applyFill="1" applyBorder="1" applyAlignment="1">
      <alignment horizontal="left" vertical="center"/>
    </xf>
    <xf numFmtId="9" fontId="2" fillId="33" borderId="24" xfId="0" applyNumberFormat="1" applyFont="1" applyFill="1" applyBorder="1" applyAlignment="1">
      <alignment horizontal="left" vertical="center" wrapText="1"/>
    </xf>
    <xf numFmtId="181" fontId="2" fillId="33" borderId="24" xfId="0" applyNumberFormat="1" applyFont="1" applyFill="1" applyBorder="1" applyAlignment="1">
      <alignment horizontal="left" vertical="center" wrapText="1"/>
    </xf>
    <xf numFmtId="0" fontId="94" fillId="61" borderId="23" xfId="0" applyFont="1" applyFill="1" applyBorder="1" applyAlignment="1">
      <alignment horizontal="left" vertical="center" wrapText="1"/>
    </xf>
    <xf numFmtId="0" fontId="2" fillId="0" borderId="24" xfId="0" applyFont="1" applyBorder="1" applyAlignment="1">
      <alignment vertical="center"/>
    </xf>
    <xf numFmtId="0" fontId="2" fillId="0" borderId="24" xfId="0" applyFont="1" applyBorder="1" applyAlignment="1">
      <alignment vertical="center" wrapText="1"/>
    </xf>
    <xf numFmtId="2" fontId="2" fillId="33" borderId="24" xfId="0" applyNumberFormat="1" applyFont="1" applyFill="1" applyBorder="1" applyAlignment="1">
      <alignment horizontal="left" vertical="center" wrapText="1"/>
    </xf>
    <xf numFmtId="1" fontId="40" fillId="33" borderId="24" xfId="0" applyNumberFormat="1" applyFont="1" applyFill="1" applyBorder="1" applyAlignment="1">
      <alignment horizontal="left" vertical="center"/>
    </xf>
    <xf numFmtId="0" fontId="97" fillId="0" borderId="24" xfId="0" applyFont="1" applyBorder="1" applyAlignment="1">
      <alignment wrapText="1"/>
    </xf>
    <xf numFmtId="0" fontId="2" fillId="33" borderId="24" xfId="0" applyFont="1" applyFill="1" applyBorder="1" applyAlignment="1">
      <alignment horizontal="left" vertical="center"/>
    </xf>
    <xf numFmtId="0" fontId="2" fillId="0" borderId="24" xfId="0" applyFont="1" applyFill="1" applyBorder="1" applyAlignment="1">
      <alignment horizontal="left" vertical="center" wrapText="1"/>
    </xf>
    <xf numFmtId="0" fontId="40" fillId="0" borderId="24" xfId="0" applyFont="1" applyFill="1" applyBorder="1" applyAlignment="1">
      <alignment horizontal="left" vertical="center"/>
    </xf>
    <xf numFmtId="3" fontId="2" fillId="33" borderId="24" xfId="576" applyNumberFormat="1" applyFont="1" applyFill="1" applyBorder="1" applyAlignment="1">
      <alignment horizontal="left" vertical="center"/>
    </xf>
    <xf numFmtId="2" fontId="2" fillId="33" borderId="24" xfId="0" applyNumberFormat="1" applyFont="1" applyFill="1" applyBorder="1" applyAlignment="1">
      <alignment horizontal="left" vertical="center"/>
    </xf>
    <xf numFmtId="0" fontId="94" fillId="0" borderId="0" xfId="0" applyFont="1" applyAlignment="1">
      <alignment horizontal="left" vertical="center" wrapText="1"/>
    </xf>
    <xf numFmtId="0" fontId="40" fillId="0" borderId="0" xfId="0" applyFont="1" applyAlignment="1">
      <alignment horizontal="left" vertical="center" wrapText="1"/>
    </xf>
    <xf numFmtId="0" fontId="40" fillId="0" borderId="0" xfId="0" applyFont="1" applyAlignment="1">
      <alignment vertical="center"/>
    </xf>
    <xf numFmtId="0" fontId="93" fillId="0" borderId="24" xfId="0" applyFont="1" applyBorder="1" applyAlignment="1">
      <alignment horizontal="center" vertical="center" wrapText="1"/>
    </xf>
    <xf numFmtId="0" fontId="96" fillId="61" borderId="23" xfId="0" applyFont="1" applyFill="1" applyBorder="1" applyAlignment="1">
      <alignment horizontal="left" vertical="center" wrapText="1"/>
    </xf>
    <xf numFmtId="0" fontId="96" fillId="61" borderId="24" xfId="0" applyFont="1" applyFill="1" applyBorder="1" applyAlignment="1">
      <alignment horizontal="left" vertical="center" wrapText="1"/>
    </xf>
    <xf numFmtId="9" fontId="40" fillId="0" borderId="24" xfId="0" applyNumberFormat="1" applyFont="1" applyFill="1" applyBorder="1" applyAlignment="1">
      <alignment horizontal="left" vertical="center"/>
    </xf>
    <xf numFmtId="0" fontId="96" fillId="61" borderId="26" xfId="0" applyFont="1" applyFill="1" applyBorder="1" applyAlignment="1">
      <alignment horizontal="left" vertical="center" wrapText="1"/>
    </xf>
    <xf numFmtId="166" fontId="2" fillId="33" borderId="24" xfId="0" applyNumberFormat="1" applyFont="1" applyFill="1" applyBorder="1" applyAlignment="1">
      <alignment horizontal="left" vertical="center"/>
    </xf>
    <xf numFmtId="0" fontId="40" fillId="33" borderId="24" xfId="0" applyFont="1" applyFill="1" applyBorder="1" applyAlignment="1">
      <alignment horizontal="left" vertical="center" wrapText="1"/>
    </xf>
    <xf numFmtId="0" fontId="40" fillId="0" borderId="24" xfId="0" applyFont="1" applyFill="1" applyBorder="1" applyAlignment="1">
      <alignment horizontal="left" vertical="center" wrapText="1"/>
    </xf>
    <xf numFmtId="167" fontId="2" fillId="33" borderId="24" xfId="12" applyNumberFormat="1" applyFont="1" applyFill="1" applyBorder="1" applyAlignment="1">
      <alignment horizontal="left" vertical="center"/>
    </xf>
    <xf numFmtId="167" fontId="2" fillId="33" borderId="24" xfId="12" applyNumberFormat="1" applyFont="1" applyFill="1" applyBorder="1" applyAlignment="1">
      <alignment horizontal="left" vertical="center" wrapText="1"/>
    </xf>
    <xf numFmtId="167" fontId="2" fillId="0" borderId="24" xfId="12" applyNumberFormat="1" applyFont="1" applyFill="1" applyBorder="1" applyAlignment="1">
      <alignment horizontal="left" vertical="center"/>
    </xf>
    <xf numFmtId="1" fontId="2" fillId="33" borderId="24" xfId="0" applyNumberFormat="1" applyFont="1" applyFill="1" applyBorder="1" applyAlignment="1">
      <alignment horizontal="left" vertical="center"/>
    </xf>
    <xf numFmtId="49" fontId="2" fillId="0" borderId="24" xfId="0" applyNumberFormat="1" applyFont="1" applyFill="1" applyBorder="1" applyAlignment="1">
      <alignment horizontal="left" vertical="center" wrapText="1"/>
    </xf>
    <xf numFmtId="2" fontId="40" fillId="33" borderId="24" xfId="0" applyNumberFormat="1" applyFont="1" applyFill="1" applyBorder="1" applyAlignment="1">
      <alignment horizontal="left" vertical="center"/>
    </xf>
    <xf numFmtId="0" fontId="94" fillId="0" borderId="0" xfId="0" applyFont="1" applyAlignment="1">
      <alignment vertical="center"/>
    </xf>
    <xf numFmtId="0" fontId="40" fillId="0" borderId="0" xfId="0" applyFont="1" applyAlignment="1">
      <alignment vertical="center" wrapText="1"/>
    </xf>
    <xf numFmtId="0" fontId="94" fillId="0" borderId="0" xfId="0" applyFont="1" applyAlignment="1">
      <alignment vertical="center" wrapText="1"/>
    </xf>
    <xf numFmtId="0" fontId="2" fillId="0" borderId="24" xfId="0" applyFont="1" applyFill="1" applyBorder="1" applyAlignment="1">
      <alignment horizontal="left" vertical="center"/>
    </xf>
    <xf numFmtId="0" fontId="2" fillId="0" borderId="24" xfId="0" applyFont="1" applyBorder="1" applyAlignment="1">
      <alignment wrapText="1"/>
    </xf>
    <xf numFmtId="0" fontId="2" fillId="0" borderId="26" xfId="0" applyFont="1" applyBorder="1"/>
    <xf numFmtId="166" fontId="40" fillId="33" borderId="24" xfId="0" applyNumberFormat="1" applyFont="1" applyFill="1" applyBorder="1" applyAlignment="1">
      <alignment horizontal="left" vertical="center"/>
    </xf>
    <xf numFmtId="0" fontId="2" fillId="61" borderId="23" xfId="0" applyFont="1" applyFill="1" applyBorder="1" applyAlignment="1">
      <alignment horizontal="left" vertical="center" wrapText="1"/>
    </xf>
    <xf numFmtId="0" fontId="40" fillId="0" borderId="0" xfId="0" applyFont="1" applyAlignment="1">
      <alignment horizontal="left" vertical="center"/>
    </xf>
    <xf numFmtId="0" fontId="30" fillId="0" borderId="0" xfId="0" applyFont="1" applyAlignment="1">
      <alignment vertical="center"/>
    </xf>
    <xf numFmtId="0" fontId="2" fillId="0" borderId="24" xfId="0" applyFont="1" applyBorder="1"/>
    <xf numFmtId="167" fontId="40" fillId="33" borderId="24" xfId="12" applyNumberFormat="1" applyFont="1" applyFill="1" applyBorder="1" applyAlignment="1">
      <alignment horizontal="left" vertical="center"/>
    </xf>
    <xf numFmtId="167" fontId="40" fillId="33" borderId="24" xfId="12" applyNumberFormat="1" applyFont="1" applyFill="1" applyBorder="1" applyAlignment="1">
      <alignment horizontal="left" vertical="center" wrapText="1"/>
    </xf>
    <xf numFmtId="3" fontId="40" fillId="33" borderId="24" xfId="576" applyNumberFormat="1" applyFont="1" applyFill="1" applyBorder="1" applyAlignment="1">
      <alignment horizontal="left" vertical="center"/>
    </xf>
    <xf numFmtId="0" fontId="2" fillId="33" borderId="24" xfId="0" applyFont="1" applyFill="1" applyBorder="1" applyAlignment="1">
      <alignment vertical="center" wrapText="1"/>
    </xf>
    <xf numFmtId="0" fontId="2" fillId="33" borderId="24" xfId="0" applyFont="1" applyFill="1" applyBorder="1" applyAlignment="1">
      <alignment wrapText="1"/>
    </xf>
    <xf numFmtId="167" fontId="40" fillId="0" borderId="24" xfId="0" applyNumberFormat="1" applyFont="1" applyFill="1" applyBorder="1" applyAlignment="1">
      <alignment horizontal="left" vertical="center"/>
    </xf>
    <xf numFmtId="10" fontId="40" fillId="33" borderId="24" xfId="0" applyNumberFormat="1" applyFont="1" applyFill="1" applyBorder="1" applyAlignment="1">
      <alignment horizontal="left" vertical="center"/>
    </xf>
    <xf numFmtId="0" fontId="93" fillId="0" borderId="24" xfId="0" applyFont="1" applyBorder="1" applyAlignment="1">
      <alignment horizontal="left" vertical="center" wrapText="1"/>
    </xf>
    <xf numFmtId="9" fontId="2" fillId="0" borderId="10" xfId="0" applyNumberFormat="1" applyFont="1" applyFill="1" applyBorder="1" applyAlignment="1">
      <alignment horizontal="left" vertical="center"/>
    </xf>
    <xf numFmtId="0" fontId="2" fillId="0" borderId="24" xfId="0" applyFont="1" applyFill="1" applyBorder="1" applyAlignment="1">
      <alignment vertical="center"/>
    </xf>
    <xf numFmtId="0" fontId="2" fillId="0" borderId="24" xfId="0" applyFont="1" applyFill="1" applyBorder="1"/>
    <xf numFmtId="166" fontId="2" fillId="0" borderId="24" xfId="0" applyNumberFormat="1" applyFont="1" applyFill="1" applyBorder="1" applyAlignment="1">
      <alignment horizontal="left" vertical="center" wrapText="1"/>
    </xf>
    <xf numFmtId="0" fontId="99" fillId="61" borderId="24" xfId="0" applyFont="1" applyFill="1" applyBorder="1" applyAlignment="1">
      <alignment horizontal="left" vertical="center" wrapText="1"/>
    </xf>
    <xf numFmtId="167" fontId="2" fillId="0" borderId="24" xfId="12" applyNumberFormat="1" applyFont="1" applyFill="1" applyBorder="1" applyAlignment="1">
      <alignment horizontal="left" vertical="center" wrapText="1"/>
    </xf>
    <xf numFmtId="0" fontId="2" fillId="33" borderId="24" xfId="0" applyFont="1" applyFill="1" applyBorder="1" applyAlignment="1">
      <alignment vertical="center"/>
    </xf>
    <xf numFmtId="0" fontId="2" fillId="33" borderId="24" xfId="0" applyFont="1" applyFill="1" applyBorder="1"/>
    <xf numFmtId="10" fontId="40" fillId="0" borderId="24" xfId="0" applyNumberFormat="1" applyFont="1" applyFill="1" applyBorder="1" applyAlignment="1">
      <alignment horizontal="left" vertical="center"/>
    </xf>
    <xf numFmtId="9" fontId="40" fillId="33" borderId="10" xfId="0" applyNumberFormat="1" applyFont="1" applyFill="1" applyBorder="1" applyAlignment="1">
      <alignment horizontal="left" vertical="center"/>
    </xf>
    <xf numFmtId="0" fontId="2" fillId="0" borderId="27" xfId="0" applyFont="1" applyBorder="1" applyAlignment="1">
      <alignment vertical="center"/>
    </xf>
    <xf numFmtId="166" fontId="40" fillId="0" borderId="24" xfId="0" applyNumberFormat="1" applyFont="1" applyFill="1" applyBorder="1" applyAlignment="1">
      <alignment horizontal="left" vertical="center" wrapText="1"/>
    </xf>
    <xf numFmtId="1" fontId="40" fillId="0" borderId="24" xfId="0" applyNumberFormat="1" applyFont="1" applyFill="1" applyBorder="1" applyAlignment="1">
      <alignment horizontal="left" vertical="center"/>
    </xf>
    <xf numFmtId="3" fontId="40" fillId="0" borderId="24" xfId="576" applyNumberFormat="1" applyFont="1" applyFill="1" applyBorder="1" applyAlignment="1">
      <alignment horizontal="left" vertical="center"/>
    </xf>
    <xf numFmtId="166" fontId="40" fillId="0" borderId="24" xfId="0" applyNumberFormat="1" applyFont="1" applyFill="1" applyBorder="1" applyAlignment="1">
      <alignment horizontal="left" vertical="center"/>
    </xf>
    <xf numFmtId="0" fontId="100" fillId="0" borderId="24" xfId="0" applyFont="1" applyBorder="1"/>
    <xf numFmtId="0" fontId="100" fillId="0" borderId="27" xfId="0" applyFont="1" applyBorder="1" applyAlignment="1">
      <alignment vertical="center" wrapText="1"/>
    </xf>
    <xf numFmtId="166" fontId="40" fillId="33" borderId="24" xfId="0" applyNumberFormat="1" applyFont="1" applyFill="1" applyBorder="1" applyAlignment="1">
      <alignment horizontal="left" vertical="center" wrapText="1"/>
    </xf>
    <xf numFmtId="0" fontId="100" fillId="0" borderId="0" xfId="0" applyFont="1"/>
    <xf numFmtId="3" fontId="40" fillId="33" borderId="24" xfId="188" applyNumberFormat="1" applyFont="1" applyFill="1" applyBorder="1" applyAlignment="1">
      <alignment horizontal="left" vertical="center"/>
    </xf>
    <xf numFmtId="10" fontId="40" fillId="33" borderId="24" xfId="0" applyNumberFormat="1" applyFont="1" applyFill="1" applyBorder="1" applyAlignment="1">
      <alignment horizontal="left" vertical="center" wrapText="1"/>
    </xf>
    <xf numFmtId="0" fontId="40" fillId="33" borderId="24" xfId="0" applyFont="1" applyFill="1" applyBorder="1" applyAlignment="1">
      <alignment horizontal="left" wrapText="1"/>
    </xf>
    <xf numFmtId="183" fontId="2" fillId="0" borderId="24" xfId="0" applyNumberFormat="1" applyFont="1" applyFill="1" applyBorder="1" applyAlignment="1">
      <alignment horizontal="left" vertical="center"/>
    </xf>
    <xf numFmtId="0" fontId="40" fillId="33" borderId="25" xfId="0" applyFont="1" applyFill="1" applyBorder="1" applyAlignment="1">
      <alignment horizontal="left" vertical="center"/>
    </xf>
    <xf numFmtId="10" fontId="2" fillId="0" borderId="24" xfId="12" applyNumberFormat="1" applyFont="1" applyFill="1" applyBorder="1" applyAlignment="1">
      <alignment horizontal="left" vertical="center"/>
    </xf>
    <xf numFmtId="10" fontId="2" fillId="0" borderId="24" xfId="12" applyNumberFormat="1" applyFont="1" applyFill="1" applyBorder="1" applyAlignment="1">
      <alignment horizontal="left" vertical="center" wrapText="1"/>
    </xf>
    <xf numFmtId="166" fontId="2" fillId="0" borderId="24" xfId="0" applyNumberFormat="1" applyFont="1" applyFill="1" applyBorder="1" applyAlignment="1">
      <alignment horizontal="left" vertical="center"/>
    </xf>
    <xf numFmtId="0" fontId="2" fillId="33" borderId="24" xfId="0" applyFont="1" applyFill="1" applyBorder="1" applyAlignment="1">
      <alignment horizontal="left" wrapText="1"/>
    </xf>
    <xf numFmtId="1" fontId="40" fillId="33" borderId="24" xfId="0" applyNumberFormat="1" applyFont="1" applyFill="1" applyBorder="1" applyAlignment="1">
      <alignment horizontal="left" vertical="center" wrapText="1"/>
    </xf>
    <xf numFmtId="167" fontId="40" fillId="33" borderId="24" xfId="0" applyNumberFormat="1" applyFont="1" applyFill="1" applyBorder="1" applyAlignment="1">
      <alignment horizontal="left" vertical="center"/>
    </xf>
    <xf numFmtId="9" fontId="2" fillId="0" borderId="23" xfId="0" applyNumberFormat="1" applyFont="1" applyFill="1" applyBorder="1" applyAlignment="1">
      <alignment horizontal="left" vertical="center"/>
    </xf>
    <xf numFmtId="0" fontId="2" fillId="0" borderId="24" xfId="0" applyFont="1" applyFill="1" applyBorder="1" applyAlignment="1">
      <alignment vertical="center" wrapText="1"/>
    </xf>
    <xf numFmtId="166" fontId="2" fillId="33" borderId="24" xfId="0" applyNumberFormat="1" applyFont="1" applyFill="1" applyBorder="1" applyAlignment="1">
      <alignment horizontal="left" vertical="center" wrapText="1"/>
    </xf>
    <xf numFmtId="167" fontId="2" fillId="33" borderId="24" xfId="0" applyNumberFormat="1" applyFont="1" applyFill="1" applyBorder="1" applyAlignment="1">
      <alignment horizontal="left" vertical="center"/>
    </xf>
    <xf numFmtId="10" fontId="2" fillId="0" borderId="24" xfId="0" applyNumberFormat="1" applyFont="1" applyFill="1" applyBorder="1" applyAlignment="1">
      <alignment horizontal="left" vertical="center"/>
    </xf>
    <xf numFmtId="10" fontId="2" fillId="33" borderId="24" xfId="0" applyNumberFormat="1" applyFont="1" applyFill="1" applyBorder="1" applyAlignment="1">
      <alignment horizontal="left" vertical="center"/>
    </xf>
    <xf numFmtId="3" fontId="2" fillId="33" borderId="24" xfId="576" applyNumberFormat="1" applyFont="1" applyFill="1" applyBorder="1" applyAlignment="1">
      <alignment horizontal="left" vertical="center" wrapText="1"/>
    </xf>
    <xf numFmtId="0" fontId="2" fillId="0" borderId="24" xfId="0" applyFont="1" applyFill="1" applyBorder="1" applyAlignment="1">
      <alignment horizontal="left" wrapText="1"/>
    </xf>
    <xf numFmtId="9" fontId="2" fillId="0" borderId="24" xfId="0" applyNumberFormat="1" applyFont="1" applyFill="1" applyBorder="1" applyAlignment="1">
      <alignment horizontal="left" vertical="center" wrapText="1"/>
    </xf>
    <xf numFmtId="10" fontId="2" fillId="0" borderId="24" xfId="0" applyNumberFormat="1" applyFont="1" applyFill="1" applyBorder="1" applyAlignment="1">
      <alignment horizontal="left" vertical="center" wrapText="1"/>
    </xf>
    <xf numFmtId="167" fontId="2" fillId="0" borderId="24" xfId="0" applyNumberFormat="1" applyFont="1" applyFill="1" applyBorder="1" applyAlignment="1">
      <alignment horizontal="left" vertical="center" wrapText="1"/>
    </xf>
    <xf numFmtId="0" fontId="0" fillId="33" borderId="0" xfId="0" applyFill="1"/>
    <xf numFmtId="0" fontId="31" fillId="33" borderId="0" xfId="14" applyFont="1" applyFill="1" applyBorder="1" applyAlignment="1">
      <alignment vertical="center"/>
    </xf>
    <xf numFmtId="0" fontId="101" fillId="33" borderId="0" xfId="0" applyFont="1" applyFill="1"/>
    <xf numFmtId="0" fontId="23" fillId="35" borderId="0" xfId="13" applyFont="1" applyFill="1" applyBorder="1" applyAlignment="1">
      <alignment horizontal="left" indent="1"/>
    </xf>
    <xf numFmtId="0" fontId="27" fillId="0" borderId="0" xfId="0" applyFont="1" applyAlignment="1">
      <alignment horizontal="left" vertical="top" wrapText="1"/>
    </xf>
    <xf numFmtId="0" fontId="26" fillId="33" borderId="0" xfId="0" applyFont="1" applyFill="1" applyAlignment="1">
      <alignment horizontal="left" vertical="top" wrapText="1"/>
    </xf>
    <xf numFmtId="0" fontId="27" fillId="33" borderId="0" xfId="13" applyFont="1" applyFill="1" applyAlignment="1">
      <alignment horizontal="left" vertical="center" wrapText="1"/>
    </xf>
    <xf numFmtId="0" fontId="32" fillId="36" borderId="0" xfId="0" applyFont="1" applyFill="1" applyBorder="1" applyAlignment="1">
      <alignment horizontal="left" vertical="center" wrapText="1"/>
    </xf>
    <xf numFmtId="0" fontId="32" fillId="34" borderId="0" xfId="0" applyFont="1" applyFill="1" applyBorder="1" applyAlignment="1">
      <alignment horizontal="left" vertical="center" wrapText="1"/>
    </xf>
    <xf numFmtId="167" fontId="85" fillId="33" borderId="0" xfId="12" applyNumberFormat="1" applyFont="1" applyFill="1" applyBorder="1" applyAlignment="1">
      <alignment horizontal="center" vertical="center" wrapText="1"/>
    </xf>
    <xf numFmtId="167" fontId="36" fillId="33" borderId="0" xfId="12" applyNumberFormat="1" applyFont="1" applyFill="1" applyBorder="1" applyAlignment="1">
      <alignment horizontal="center" vertical="center" wrapText="1"/>
    </xf>
    <xf numFmtId="0" fontId="32" fillId="35" borderId="10" xfId="0" applyFont="1" applyFill="1" applyBorder="1" applyAlignment="1">
      <alignment horizontal="center" vertical="center" wrapText="1"/>
    </xf>
    <xf numFmtId="0" fontId="36" fillId="33" borderId="0" xfId="0" applyFont="1" applyFill="1" applyBorder="1" applyAlignment="1">
      <alignment horizontal="left" vertical="center" wrapText="1"/>
    </xf>
    <xf numFmtId="0" fontId="79" fillId="33" borderId="22" xfId="0" applyFont="1" applyFill="1" applyBorder="1" applyAlignment="1">
      <alignment horizontal="left" vertical="center" wrapText="1"/>
    </xf>
    <xf numFmtId="167" fontId="36" fillId="33" borderId="11" xfId="12" applyNumberFormat="1" applyFont="1" applyFill="1" applyBorder="1" applyAlignment="1">
      <alignment horizontal="center" vertical="center" wrapText="1"/>
    </xf>
    <xf numFmtId="167" fontId="85" fillId="33" borderId="11" xfId="12" applyNumberFormat="1" applyFont="1" applyFill="1" applyBorder="1" applyAlignment="1">
      <alignment horizontal="center" vertical="center" wrapText="1"/>
    </xf>
    <xf numFmtId="0" fontId="29" fillId="33" borderId="0" xfId="0" applyFont="1" applyFill="1" applyBorder="1" applyAlignment="1">
      <alignment horizontal="left" vertical="center" wrapText="1"/>
    </xf>
    <xf numFmtId="0" fontId="29" fillId="33" borderId="11" xfId="0" applyFont="1" applyFill="1" applyBorder="1" applyAlignment="1">
      <alignment horizontal="left" vertical="center" wrapText="1"/>
    </xf>
    <xf numFmtId="0" fontId="87" fillId="33" borderId="0" xfId="0" applyFont="1" applyFill="1" applyBorder="1" applyAlignment="1">
      <alignment horizontal="center" vertical="center" wrapText="1"/>
    </xf>
    <xf numFmtId="0" fontId="92" fillId="0" borderId="0" xfId="0" applyFont="1" applyBorder="1" applyAlignment="1">
      <alignment horizontal="center" vertical="center" wrapText="1"/>
    </xf>
    <xf numFmtId="0" fontId="94" fillId="60" borderId="12" xfId="0" applyFont="1" applyFill="1" applyBorder="1" applyAlignment="1">
      <alignment horizontal="center" vertical="center" textRotation="255" wrapText="1"/>
    </xf>
    <xf numFmtId="0" fontId="94" fillId="60" borderId="24" xfId="0" applyFont="1" applyFill="1" applyBorder="1" applyAlignment="1">
      <alignment horizontal="center" vertical="center" textRotation="255" wrapText="1"/>
    </xf>
    <xf numFmtId="0" fontId="96" fillId="61" borderId="23" xfId="0" applyFont="1" applyFill="1" applyBorder="1" applyAlignment="1">
      <alignment horizontal="left" vertical="center" wrapText="1"/>
    </xf>
    <xf numFmtId="0" fontId="96" fillId="61" borderId="10" xfId="0" applyFont="1" applyFill="1" applyBorder="1" applyAlignment="1">
      <alignment horizontal="left" vertical="center" wrapText="1"/>
    </xf>
    <xf numFmtId="182" fontId="96" fillId="61" borderId="23" xfId="12" applyNumberFormat="1" applyFont="1" applyFill="1" applyBorder="1" applyAlignment="1">
      <alignment horizontal="left" vertical="center" wrapText="1"/>
    </xf>
    <xf numFmtId="182" fontId="96" fillId="61" borderId="10" xfId="12" applyNumberFormat="1" applyFont="1" applyFill="1" applyBorder="1" applyAlignment="1">
      <alignment horizontal="left" vertical="center" wrapText="1"/>
    </xf>
    <xf numFmtId="0" fontId="96" fillId="61" borderId="11" xfId="0" applyFont="1" applyFill="1" applyBorder="1" applyAlignment="1">
      <alignment horizontal="left" vertical="center" wrapText="1"/>
    </xf>
    <xf numFmtId="0" fontId="94" fillId="60" borderId="25" xfId="0" applyFont="1" applyFill="1" applyBorder="1" applyAlignment="1">
      <alignment horizontal="center" vertical="center" wrapText="1"/>
    </xf>
    <xf numFmtId="0" fontId="94" fillId="60" borderId="26" xfId="0" applyFont="1" applyFill="1" applyBorder="1" applyAlignment="1">
      <alignment horizontal="center" vertical="center" wrapText="1"/>
    </xf>
    <xf numFmtId="0" fontId="92" fillId="0" borderId="11" xfId="0" applyFont="1" applyBorder="1" applyAlignment="1">
      <alignment horizontal="center" vertical="center" wrapText="1"/>
    </xf>
    <xf numFmtId="0" fontId="99" fillId="61" borderId="23" xfId="0" applyFont="1" applyFill="1" applyBorder="1" applyAlignment="1">
      <alignment horizontal="left" vertical="center" wrapText="1"/>
    </xf>
    <xf numFmtId="0" fontId="99" fillId="61" borderId="10" xfId="0" applyFont="1" applyFill="1" applyBorder="1" applyAlignment="1">
      <alignment horizontal="left" vertical="center" wrapText="1"/>
    </xf>
    <xf numFmtId="0" fontId="92" fillId="0" borderId="0" xfId="0" applyFont="1" applyBorder="1" applyAlignment="1">
      <alignment horizontal="center" vertical="top" wrapText="1"/>
    </xf>
    <xf numFmtId="0" fontId="92" fillId="0" borderId="28" xfId="0" applyFont="1" applyBorder="1" applyAlignment="1">
      <alignment horizontal="center" vertical="center" wrapText="1"/>
    </xf>
  </cellXfs>
  <cellStyles count="577">
    <cellStyle name="_x000d__x000a_JournalTemplate=C:\COMFO\CTALK\JOURSTD.TPL_x000d__x000a_LbStateAddress=3 3 0 251 1 89 2 311_x000d__x000a_LbStateJou" xfId="18" xr:uid="{00000000-0005-0000-0000-000000000000}"/>
    <cellStyle name="=C:\WINNT\SYSTEM32\COMMAND.COM" xfId="19" xr:uid="{00000000-0005-0000-0000-000001000000}"/>
    <cellStyle name="1" xfId="20" xr:uid="{00000000-0005-0000-0000-000002000000}"/>
    <cellStyle name="1 indent" xfId="21" xr:uid="{00000000-0005-0000-0000-000003000000}"/>
    <cellStyle name="2 indents" xfId="22" xr:uid="{00000000-0005-0000-0000-000004000000}"/>
    <cellStyle name="20% - Accent1" xfId="53" builtinId="30" customBuiltin="1"/>
    <cellStyle name="20% - Accent1 2" xfId="23" xr:uid="{00000000-0005-0000-0000-000006000000}"/>
    <cellStyle name="20% - Accent1 2 2" xfId="24" xr:uid="{00000000-0005-0000-0000-000007000000}"/>
    <cellStyle name="20% - Accent1 2 2 2" xfId="25" xr:uid="{00000000-0005-0000-0000-000008000000}"/>
    <cellStyle name="20% - Accent1 2 2 2 2" xfId="421" xr:uid="{00000000-0005-0000-0000-000009000000}"/>
    <cellStyle name="20% - Accent1 2 2 3" xfId="420" xr:uid="{00000000-0005-0000-0000-00000A000000}"/>
    <cellStyle name="20% - Accent1 2 3" xfId="26" xr:uid="{00000000-0005-0000-0000-00000B000000}"/>
    <cellStyle name="20% - Accent1 2 3 2" xfId="422" xr:uid="{00000000-0005-0000-0000-00000C000000}"/>
    <cellStyle name="20% - Accent1 2 4" xfId="419" xr:uid="{00000000-0005-0000-0000-00000D000000}"/>
    <cellStyle name="20% - Accent1 3" xfId="27" xr:uid="{00000000-0005-0000-0000-00000E000000}"/>
    <cellStyle name="20% - Accent1 3 2" xfId="423" xr:uid="{00000000-0005-0000-0000-00000F000000}"/>
    <cellStyle name="20% - Accent2" xfId="54" builtinId="34" customBuiltin="1"/>
    <cellStyle name="20% - Accent2 2" xfId="28" xr:uid="{00000000-0005-0000-0000-000011000000}"/>
    <cellStyle name="20% - Accent2 2 2" xfId="29" xr:uid="{00000000-0005-0000-0000-000012000000}"/>
    <cellStyle name="20% - Accent2 2 2 2" xfId="30" xr:uid="{00000000-0005-0000-0000-000013000000}"/>
    <cellStyle name="20% - Accent2 2 2 2 2" xfId="426" xr:uid="{00000000-0005-0000-0000-000014000000}"/>
    <cellStyle name="20% - Accent2 2 2 3" xfId="425" xr:uid="{00000000-0005-0000-0000-000015000000}"/>
    <cellStyle name="20% - Accent2 2 3" xfId="31" xr:uid="{00000000-0005-0000-0000-000016000000}"/>
    <cellStyle name="20% - Accent2 2 3 2" xfId="427" xr:uid="{00000000-0005-0000-0000-000017000000}"/>
    <cellStyle name="20% - Accent2 2 4" xfId="424" xr:uid="{00000000-0005-0000-0000-000018000000}"/>
    <cellStyle name="20% - Accent2 3" xfId="32" xr:uid="{00000000-0005-0000-0000-000019000000}"/>
    <cellStyle name="20% - Accent2 3 2" xfId="428" xr:uid="{00000000-0005-0000-0000-00001A000000}"/>
    <cellStyle name="20% - Accent3" xfId="55" builtinId="38" customBuiltin="1"/>
    <cellStyle name="20% - Accent3 2" xfId="33" xr:uid="{00000000-0005-0000-0000-00001C000000}"/>
    <cellStyle name="20% - Accent3 2 2" xfId="34" xr:uid="{00000000-0005-0000-0000-00001D000000}"/>
    <cellStyle name="20% - Accent3 2 2 2" xfId="35" xr:uid="{00000000-0005-0000-0000-00001E000000}"/>
    <cellStyle name="20% - Accent3 2 2 2 2" xfId="431" xr:uid="{00000000-0005-0000-0000-00001F000000}"/>
    <cellStyle name="20% - Accent3 2 2 3" xfId="430" xr:uid="{00000000-0005-0000-0000-000020000000}"/>
    <cellStyle name="20% - Accent3 2 3" xfId="36" xr:uid="{00000000-0005-0000-0000-000021000000}"/>
    <cellStyle name="20% - Accent3 2 3 2" xfId="432" xr:uid="{00000000-0005-0000-0000-000022000000}"/>
    <cellStyle name="20% - Accent3 2 4" xfId="429" xr:uid="{00000000-0005-0000-0000-000023000000}"/>
    <cellStyle name="20% - Accent3 3" xfId="37" xr:uid="{00000000-0005-0000-0000-000024000000}"/>
    <cellStyle name="20% - Accent3 3 2" xfId="433" xr:uid="{00000000-0005-0000-0000-000025000000}"/>
    <cellStyle name="20% - Accent4" xfId="56" builtinId="42" customBuiltin="1"/>
    <cellStyle name="20% - Accent4 2" xfId="38" xr:uid="{00000000-0005-0000-0000-000027000000}"/>
    <cellStyle name="20% - Accent4 2 2" xfId="39" xr:uid="{00000000-0005-0000-0000-000028000000}"/>
    <cellStyle name="20% - Accent4 2 2 2" xfId="40" xr:uid="{00000000-0005-0000-0000-000029000000}"/>
    <cellStyle name="20% - Accent4 2 2 2 2" xfId="436" xr:uid="{00000000-0005-0000-0000-00002A000000}"/>
    <cellStyle name="20% - Accent4 2 2 3" xfId="435" xr:uid="{00000000-0005-0000-0000-00002B000000}"/>
    <cellStyle name="20% - Accent4 2 3" xfId="41" xr:uid="{00000000-0005-0000-0000-00002C000000}"/>
    <cellStyle name="20% - Accent4 2 3 2" xfId="437" xr:uid="{00000000-0005-0000-0000-00002D000000}"/>
    <cellStyle name="20% - Accent4 2 4" xfId="434" xr:uid="{00000000-0005-0000-0000-00002E000000}"/>
    <cellStyle name="20% - Accent4 3" xfId="42" xr:uid="{00000000-0005-0000-0000-00002F000000}"/>
    <cellStyle name="20% - Accent4 3 2" xfId="438" xr:uid="{00000000-0005-0000-0000-000030000000}"/>
    <cellStyle name="20% - Accent5" xfId="57" builtinId="46" customBuiltin="1"/>
    <cellStyle name="20% - Accent5 2" xfId="43" xr:uid="{00000000-0005-0000-0000-000032000000}"/>
    <cellStyle name="20% - Accent5 2 2" xfId="44" xr:uid="{00000000-0005-0000-0000-000033000000}"/>
    <cellStyle name="20% - Accent5 2 2 2" xfId="45" xr:uid="{00000000-0005-0000-0000-000034000000}"/>
    <cellStyle name="20% - Accent5 2 2 2 2" xfId="441" xr:uid="{00000000-0005-0000-0000-000035000000}"/>
    <cellStyle name="20% - Accent5 2 2 3" xfId="440" xr:uid="{00000000-0005-0000-0000-000036000000}"/>
    <cellStyle name="20% - Accent5 2 3" xfId="46" xr:uid="{00000000-0005-0000-0000-000037000000}"/>
    <cellStyle name="20% - Accent5 2 3 2" xfId="442" xr:uid="{00000000-0005-0000-0000-000038000000}"/>
    <cellStyle name="20% - Accent5 2 4" xfId="439" xr:uid="{00000000-0005-0000-0000-000039000000}"/>
    <cellStyle name="20% - Accent5 3" xfId="47" xr:uid="{00000000-0005-0000-0000-00003A000000}"/>
    <cellStyle name="20% - Accent5 3 2" xfId="443" xr:uid="{00000000-0005-0000-0000-00003B000000}"/>
    <cellStyle name="20% - Accent6" xfId="58" builtinId="50" customBuiltin="1"/>
    <cellStyle name="20% - Accent6 2" xfId="48" xr:uid="{00000000-0005-0000-0000-00003D000000}"/>
    <cellStyle name="20% - Accent6 2 2" xfId="49" xr:uid="{00000000-0005-0000-0000-00003E000000}"/>
    <cellStyle name="20% - Accent6 2 2 2" xfId="50" xr:uid="{00000000-0005-0000-0000-00003F000000}"/>
    <cellStyle name="20% - Accent6 2 2 2 2" xfId="446" xr:uid="{00000000-0005-0000-0000-000040000000}"/>
    <cellStyle name="20% - Accent6 2 2 3" xfId="445" xr:uid="{00000000-0005-0000-0000-000041000000}"/>
    <cellStyle name="20% - Accent6 2 3" xfId="51" xr:uid="{00000000-0005-0000-0000-000042000000}"/>
    <cellStyle name="20% - Accent6 2 3 2" xfId="447" xr:uid="{00000000-0005-0000-0000-000043000000}"/>
    <cellStyle name="20% - Accent6 2 4" xfId="444" xr:uid="{00000000-0005-0000-0000-000044000000}"/>
    <cellStyle name="20% - Accent6 3" xfId="52" xr:uid="{00000000-0005-0000-0000-000045000000}"/>
    <cellStyle name="20% - Accent6 3 2" xfId="448" xr:uid="{00000000-0005-0000-0000-000046000000}"/>
    <cellStyle name="3 indents" xfId="59" xr:uid="{00000000-0005-0000-0000-00004D000000}"/>
    <cellStyle name="4 indents" xfId="60" xr:uid="{00000000-0005-0000-0000-00004E000000}"/>
    <cellStyle name="40% - Accent1" xfId="91" builtinId="31" customBuiltin="1"/>
    <cellStyle name="40% - Accent1 2" xfId="61" xr:uid="{00000000-0005-0000-0000-000050000000}"/>
    <cellStyle name="40% - Accent1 2 2" xfId="62" xr:uid="{00000000-0005-0000-0000-000051000000}"/>
    <cellStyle name="40% - Accent1 2 2 2" xfId="63" xr:uid="{00000000-0005-0000-0000-000052000000}"/>
    <cellStyle name="40% - Accent1 2 2 2 2" xfId="451" xr:uid="{00000000-0005-0000-0000-000053000000}"/>
    <cellStyle name="40% - Accent1 2 2 3" xfId="450" xr:uid="{00000000-0005-0000-0000-000054000000}"/>
    <cellStyle name="40% - Accent1 2 3" xfId="64" xr:uid="{00000000-0005-0000-0000-000055000000}"/>
    <cellStyle name="40% - Accent1 2 3 2" xfId="452" xr:uid="{00000000-0005-0000-0000-000056000000}"/>
    <cellStyle name="40% - Accent1 2 4" xfId="449" xr:uid="{00000000-0005-0000-0000-000057000000}"/>
    <cellStyle name="40% - Accent1 3" xfId="65" xr:uid="{00000000-0005-0000-0000-000058000000}"/>
    <cellStyle name="40% - Accent1 3 2" xfId="453" xr:uid="{00000000-0005-0000-0000-000059000000}"/>
    <cellStyle name="40% - Accent2" xfId="92" builtinId="35" customBuiltin="1"/>
    <cellStyle name="40% - Accent2 2" xfId="66" xr:uid="{00000000-0005-0000-0000-00005B000000}"/>
    <cellStyle name="40% - Accent2 2 2" xfId="67" xr:uid="{00000000-0005-0000-0000-00005C000000}"/>
    <cellStyle name="40% - Accent2 2 2 2" xfId="68" xr:uid="{00000000-0005-0000-0000-00005D000000}"/>
    <cellStyle name="40% - Accent2 2 2 2 2" xfId="456" xr:uid="{00000000-0005-0000-0000-00005E000000}"/>
    <cellStyle name="40% - Accent2 2 2 3" xfId="455" xr:uid="{00000000-0005-0000-0000-00005F000000}"/>
    <cellStyle name="40% - Accent2 2 3" xfId="69" xr:uid="{00000000-0005-0000-0000-000060000000}"/>
    <cellStyle name="40% - Accent2 2 3 2" xfId="457" xr:uid="{00000000-0005-0000-0000-000061000000}"/>
    <cellStyle name="40% - Accent2 2 4" xfId="454" xr:uid="{00000000-0005-0000-0000-000062000000}"/>
    <cellStyle name="40% - Accent2 3" xfId="70" xr:uid="{00000000-0005-0000-0000-000063000000}"/>
    <cellStyle name="40% - Accent2 3 2" xfId="458" xr:uid="{00000000-0005-0000-0000-000064000000}"/>
    <cellStyle name="40% - Accent3" xfId="93" builtinId="39" customBuiltin="1"/>
    <cellStyle name="40% - Accent3 2" xfId="71" xr:uid="{00000000-0005-0000-0000-000066000000}"/>
    <cellStyle name="40% - Accent3 2 2" xfId="72" xr:uid="{00000000-0005-0000-0000-000067000000}"/>
    <cellStyle name="40% - Accent3 2 2 2" xfId="73" xr:uid="{00000000-0005-0000-0000-000068000000}"/>
    <cellStyle name="40% - Accent3 2 2 2 2" xfId="461" xr:uid="{00000000-0005-0000-0000-000069000000}"/>
    <cellStyle name="40% - Accent3 2 2 3" xfId="460" xr:uid="{00000000-0005-0000-0000-00006A000000}"/>
    <cellStyle name="40% - Accent3 2 3" xfId="74" xr:uid="{00000000-0005-0000-0000-00006B000000}"/>
    <cellStyle name="40% - Accent3 2 3 2" xfId="462" xr:uid="{00000000-0005-0000-0000-00006C000000}"/>
    <cellStyle name="40% - Accent3 2 4" xfId="459" xr:uid="{00000000-0005-0000-0000-00006D000000}"/>
    <cellStyle name="40% - Accent3 3" xfId="75" xr:uid="{00000000-0005-0000-0000-00006E000000}"/>
    <cellStyle name="40% - Accent3 3 2" xfId="463" xr:uid="{00000000-0005-0000-0000-00006F000000}"/>
    <cellStyle name="40% - Accent4" xfId="94" builtinId="43" customBuiltin="1"/>
    <cellStyle name="40% - Accent4 2" xfId="76" xr:uid="{00000000-0005-0000-0000-000071000000}"/>
    <cellStyle name="40% - Accent4 2 2" xfId="77" xr:uid="{00000000-0005-0000-0000-000072000000}"/>
    <cellStyle name="40% - Accent4 2 2 2" xfId="78" xr:uid="{00000000-0005-0000-0000-000073000000}"/>
    <cellStyle name="40% - Accent4 2 2 2 2" xfId="466" xr:uid="{00000000-0005-0000-0000-000074000000}"/>
    <cellStyle name="40% - Accent4 2 2 3" xfId="465" xr:uid="{00000000-0005-0000-0000-000075000000}"/>
    <cellStyle name="40% - Accent4 2 3" xfId="79" xr:uid="{00000000-0005-0000-0000-000076000000}"/>
    <cellStyle name="40% - Accent4 2 3 2" xfId="467" xr:uid="{00000000-0005-0000-0000-000077000000}"/>
    <cellStyle name="40% - Accent4 2 4" xfId="464" xr:uid="{00000000-0005-0000-0000-000078000000}"/>
    <cellStyle name="40% - Accent4 3" xfId="80" xr:uid="{00000000-0005-0000-0000-000079000000}"/>
    <cellStyle name="40% - Accent4 3 2" xfId="468" xr:uid="{00000000-0005-0000-0000-00007A000000}"/>
    <cellStyle name="40% - Accent5" xfId="95" builtinId="47" customBuiltin="1"/>
    <cellStyle name="40% - Accent5 2" xfId="81" xr:uid="{00000000-0005-0000-0000-00007C000000}"/>
    <cellStyle name="40% - Accent5 2 2" xfId="82" xr:uid="{00000000-0005-0000-0000-00007D000000}"/>
    <cellStyle name="40% - Accent5 2 2 2" xfId="83" xr:uid="{00000000-0005-0000-0000-00007E000000}"/>
    <cellStyle name="40% - Accent5 2 2 2 2" xfId="471" xr:uid="{00000000-0005-0000-0000-00007F000000}"/>
    <cellStyle name="40% - Accent5 2 2 3" xfId="470" xr:uid="{00000000-0005-0000-0000-000080000000}"/>
    <cellStyle name="40% - Accent5 2 3" xfId="84" xr:uid="{00000000-0005-0000-0000-000081000000}"/>
    <cellStyle name="40% - Accent5 2 3 2" xfId="472" xr:uid="{00000000-0005-0000-0000-000082000000}"/>
    <cellStyle name="40% - Accent5 2 4" xfId="469" xr:uid="{00000000-0005-0000-0000-000083000000}"/>
    <cellStyle name="40% - Accent5 3" xfId="85" xr:uid="{00000000-0005-0000-0000-000084000000}"/>
    <cellStyle name="40% - Accent5 3 2" xfId="473" xr:uid="{00000000-0005-0000-0000-000085000000}"/>
    <cellStyle name="40% - Accent6" xfId="96" builtinId="51" customBuiltin="1"/>
    <cellStyle name="40% - Accent6 2" xfId="86" xr:uid="{00000000-0005-0000-0000-000087000000}"/>
    <cellStyle name="40% - Accent6 2 2" xfId="87" xr:uid="{00000000-0005-0000-0000-000088000000}"/>
    <cellStyle name="40% - Accent6 2 2 2" xfId="88" xr:uid="{00000000-0005-0000-0000-000089000000}"/>
    <cellStyle name="40% - Accent6 2 2 2 2" xfId="476" xr:uid="{00000000-0005-0000-0000-00008A000000}"/>
    <cellStyle name="40% - Accent6 2 2 3" xfId="475" xr:uid="{00000000-0005-0000-0000-00008B000000}"/>
    <cellStyle name="40% - Accent6 2 3" xfId="89" xr:uid="{00000000-0005-0000-0000-00008C000000}"/>
    <cellStyle name="40% - Accent6 2 3 2" xfId="477" xr:uid="{00000000-0005-0000-0000-00008D000000}"/>
    <cellStyle name="40% - Accent6 2 4" xfId="474" xr:uid="{00000000-0005-0000-0000-00008E000000}"/>
    <cellStyle name="40% - Accent6 3" xfId="90" xr:uid="{00000000-0005-0000-0000-00008F000000}"/>
    <cellStyle name="40% - Accent6 3 2" xfId="478" xr:uid="{00000000-0005-0000-0000-000090000000}"/>
    <cellStyle name="60% - Accent1" xfId="109" builtinId="32" customBuiltin="1"/>
    <cellStyle name="60% - Accent1 2" xfId="97" xr:uid="{00000000-0005-0000-0000-000098000000}"/>
    <cellStyle name="60% - Accent1 3" xfId="98" xr:uid="{00000000-0005-0000-0000-000099000000}"/>
    <cellStyle name="60% - Accent2" xfId="110" builtinId="36" customBuiltin="1"/>
    <cellStyle name="60% - Accent2 2" xfId="99" xr:uid="{00000000-0005-0000-0000-00009B000000}"/>
    <cellStyle name="60% - Accent2 3" xfId="100" xr:uid="{00000000-0005-0000-0000-00009C000000}"/>
    <cellStyle name="60% - Accent3" xfId="111" builtinId="40" customBuiltin="1"/>
    <cellStyle name="60% - Accent3 2" xfId="101" xr:uid="{00000000-0005-0000-0000-00009E000000}"/>
    <cellStyle name="60% - Accent3 3" xfId="102" xr:uid="{00000000-0005-0000-0000-00009F000000}"/>
    <cellStyle name="60% - Accent4" xfId="112" builtinId="44" customBuiltin="1"/>
    <cellStyle name="60% - Accent4 2" xfId="103" xr:uid="{00000000-0005-0000-0000-0000A1000000}"/>
    <cellStyle name="60% - Accent4 3" xfId="104" xr:uid="{00000000-0005-0000-0000-0000A2000000}"/>
    <cellStyle name="60% - Accent5" xfId="113" builtinId="48" customBuiltin="1"/>
    <cellStyle name="60% - Accent5 2" xfId="105" xr:uid="{00000000-0005-0000-0000-0000A4000000}"/>
    <cellStyle name="60% - Accent5 3" xfId="106" xr:uid="{00000000-0005-0000-0000-0000A5000000}"/>
    <cellStyle name="60% - Accent6" xfId="114" builtinId="52" customBuiltin="1"/>
    <cellStyle name="60% - Accent6 2" xfId="107" xr:uid="{00000000-0005-0000-0000-0000A7000000}"/>
    <cellStyle name="60% - Accent6 3" xfId="108" xr:uid="{00000000-0005-0000-0000-0000A8000000}"/>
    <cellStyle name="Accent1" xfId="203" builtinId="29" customBuiltin="1"/>
    <cellStyle name="Accent1 2" xfId="115" xr:uid="{00000000-0005-0000-0000-0000B0000000}"/>
    <cellStyle name="Accent1 3" xfId="116" xr:uid="{00000000-0005-0000-0000-0000B1000000}"/>
    <cellStyle name="Accent2" xfId="204" builtinId="33" customBuiltin="1"/>
    <cellStyle name="Accent2 2" xfId="117" xr:uid="{00000000-0005-0000-0000-0000B3000000}"/>
    <cellStyle name="Accent2 3" xfId="118" xr:uid="{00000000-0005-0000-0000-0000B4000000}"/>
    <cellStyle name="Accent3" xfId="205" builtinId="37" customBuiltin="1"/>
    <cellStyle name="Accent3 2" xfId="119" xr:uid="{00000000-0005-0000-0000-0000B6000000}"/>
    <cellStyle name="Accent3 3" xfId="120" xr:uid="{00000000-0005-0000-0000-0000B7000000}"/>
    <cellStyle name="Accent4" xfId="206" builtinId="41" customBuiltin="1"/>
    <cellStyle name="Accent4 2" xfId="121" xr:uid="{00000000-0005-0000-0000-0000B9000000}"/>
    <cellStyle name="Accent4 3" xfId="122" xr:uid="{00000000-0005-0000-0000-0000BA000000}"/>
    <cellStyle name="Accent5" xfId="207" builtinId="45" customBuiltin="1"/>
    <cellStyle name="Accent5 2" xfId="123" xr:uid="{00000000-0005-0000-0000-0000BC000000}"/>
    <cellStyle name="Accent5 3" xfId="124" xr:uid="{00000000-0005-0000-0000-0000BD000000}"/>
    <cellStyle name="Accent6" xfId="208" builtinId="49" customBuiltin="1"/>
    <cellStyle name="Accent6 2" xfId="125" xr:uid="{00000000-0005-0000-0000-0000BF000000}"/>
    <cellStyle name="Accent6 3" xfId="126" xr:uid="{00000000-0005-0000-0000-0000C0000000}"/>
    <cellStyle name="ANCLAS,REZONES Y SUS PARTES,DE FUNDICION,DE HIERRO O DE ACERO" xfId="127" xr:uid="{00000000-0005-0000-0000-0000C1000000}"/>
    <cellStyle name="ANCLAS,REZONES Y SUS PARTES,DE FUNDICION,DE HIERRO O DE ACERO 10" xfId="128" xr:uid="{00000000-0005-0000-0000-0000C2000000}"/>
    <cellStyle name="ANCLAS,REZONES Y SUS PARTES,DE FUNDICION,DE HIERRO O DE ACERO 11" xfId="129" xr:uid="{00000000-0005-0000-0000-0000C3000000}"/>
    <cellStyle name="ANCLAS,REZONES Y SUS PARTES,DE FUNDICION,DE HIERRO O DE ACERO 12" xfId="130" xr:uid="{00000000-0005-0000-0000-0000C4000000}"/>
    <cellStyle name="ANCLAS,REZONES Y SUS PARTES,DE FUNDICION,DE HIERRO O DE ACERO 13" xfId="131" xr:uid="{00000000-0005-0000-0000-0000C5000000}"/>
    <cellStyle name="ANCLAS,REZONES Y SUS PARTES,DE FUNDICION,DE HIERRO O DE ACERO 14" xfId="132" xr:uid="{00000000-0005-0000-0000-0000C6000000}"/>
    <cellStyle name="ANCLAS,REZONES Y SUS PARTES,DE FUNDICION,DE HIERRO O DE ACERO 15" xfId="133" xr:uid="{00000000-0005-0000-0000-0000C7000000}"/>
    <cellStyle name="ANCLAS,REZONES Y SUS PARTES,DE FUNDICION,DE HIERRO O DE ACERO 16" xfId="134" xr:uid="{00000000-0005-0000-0000-0000C8000000}"/>
    <cellStyle name="ANCLAS,REZONES Y SUS PARTES,DE FUNDICION,DE HIERRO O DE ACERO 17" xfId="135" xr:uid="{00000000-0005-0000-0000-0000C9000000}"/>
    <cellStyle name="ANCLAS,REZONES Y SUS PARTES,DE FUNDICION,DE HIERRO O DE ACERO 18" xfId="136" xr:uid="{00000000-0005-0000-0000-0000CA000000}"/>
    <cellStyle name="ANCLAS,REZONES Y SUS PARTES,DE FUNDICION,DE HIERRO O DE ACERO 19" xfId="137" xr:uid="{00000000-0005-0000-0000-0000CB000000}"/>
    <cellStyle name="ANCLAS,REZONES Y SUS PARTES,DE FUNDICION,DE HIERRO O DE ACERO 2" xfId="138" xr:uid="{00000000-0005-0000-0000-0000CC000000}"/>
    <cellStyle name="ANCLAS,REZONES Y SUS PARTES,DE FUNDICION,DE HIERRO O DE ACERO 20" xfId="139" xr:uid="{00000000-0005-0000-0000-0000CD000000}"/>
    <cellStyle name="ANCLAS,REZONES Y SUS PARTES,DE FUNDICION,DE HIERRO O DE ACERO 21" xfId="140" xr:uid="{00000000-0005-0000-0000-0000CE000000}"/>
    <cellStyle name="ANCLAS,REZONES Y SUS PARTES,DE FUNDICION,DE HIERRO O DE ACERO 22" xfId="141" xr:uid="{00000000-0005-0000-0000-0000CF000000}"/>
    <cellStyle name="ANCLAS,REZONES Y SUS PARTES,DE FUNDICION,DE HIERRO O DE ACERO 23" xfId="142" xr:uid="{00000000-0005-0000-0000-0000D0000000}"/>
    <cellStyle name="ANCLAS,REZONES Y SUS PARTES,DE FUNDICION,DE HIERRO O DE ACERO 24" xfId="143" xr:uid="{00000000-0005-0000-0000-0000D1000000}"/>
    <cellStyle name="ANCLAS,REZONES Y SUS PARTES,DE FUNDICION,DE HIERRO O DE ACERO 25" xfId="144" xr:uid="{00000000-0005-0000-0000-0000D2000000}"/>
    <cellStyle name="ANCLAS,REZONES Y SUS PARTES,DE FUNDICION,DE HIERRO O DE ACERO 26" xfId="145" xr:uid="{00000000-0005-0000-0000-0000D3000000}"/>
    <cellStyle name="ANCLAS,REZONES Y SUS PARTES,DE FUNDICION,DE HIERRO O DE ACERO 27" xfId="146" xr:uid="{00000000-0005-0000-0000-0000D4000000}"/>
    <cellStyle name="ANCLAS,REZONES Y SUS PARTES,DE FUNDICION,DE HIERRO O DE ACERO 28" xfId="147" xr:uid="{00000000-0005-0000-0000-0000D5000000}"/>
    <cellStyle name="ANCLAS,REZONES Y SUS PARTES,DE FUNDICION,DE HIERRO O DE ACERO 3" xfId="148" xr:uid="{00000000-0005-0000-0000-0000D6000000}"/>
    <cellStyle name="ANCLAS,REZONES Y SUS PARTES,DE FUNDICION,DE HIERRO O DE ACERO 4" xfId="149" xr:uid="{00000000-0005-0000-0000-0000D7000000}"/>
    <cellStyle name="ANCLAS,REZONES Y SUS PARTES,DE FUNDICION,DE HIERRO O DE ACERO 5" xfId="150" xr:uid="{00000000-0005-0000-0000-0000D8000000}"/>
    <cellStyle name="ANCLAS,REZONES Y SUS PARTES,DE FUNDICION,DE HIERRO O DE ACERO 6" xfId="151" xr:uid="{00000000-0005-0000-0000-0000D9000000}"/>
    <cellStyle name="ANCLAS,REZONES Y SUS PARTES,DE FUNDICION,DE HIERRO O DE ACERO 7" xfId="152" xr:uid="{00000000-0005-0000-0000-0000DA000000}"/>
    <cellStyle name="ANCLAS,REZONES Y SUS PARTES,DE FUNDICION,DE HIERRO O DE ACERO 8" xfId="153" xr:uid="{00000000-0005-0000-0000-0000DB000000}"/>
    <cellStyle name="ANCLAS,REZONES Y SUS PARTES,DE FUNDICION,DE HIERRO O DE ACERO 9" xfId="154" xr:uid="{00000000-0005-0000-0000-0000DC000000}"/>
    <cellStyle name="ANCLAS,REZONES Y SUS PARTES,DE FUNDICION,DE HIERRO O DE ACERO_Cuadro de Impuestos y Gastos Centroamérica 2" xfId="155" xr:uid="{00000000-0005-0000-0000-0000DD000000}"/>
    <cellStyle name="Bad" xfId="238" builtinId="27" customBuiltin="1"/>
    <cellStyle name="Bad 2" xfId="156" xr:uid="{00000000-0005-0000-0000-0000DF000000}"/>
    <cellStyle name="Bad 3" xfId="157" xr:uid="{00000000-0005-0000-0000-0000E0000000}"/>
    <cellStyle name="Buena" xfId="158" xr:uid="{00000000-0005-0000-0000-0000E1000000}"/>
    <cellStyle name="Cabecera 1" xfId="159" xr:uid="{00000000-0005-0000-0000-0000E2000000}"/>
    <cellStyle name="Cabecera 2" xfId="160" xr:uid="{00000000-0005-0000-0000-0000E3000000}"/>
    <cellStyle name="Calculation" xfId="163" builtinId="22" customBuiltin="1"/>
    <cellStyle name="Calculation 2" xfId="161" xr:uid="{00000000-0005-0000-0000-0000E5000000}"/>
    <cellStyle name="Calculation 3" xfId="162" xr:uid="{00000000-0005-0000-0000-0000E6000000}"/>
    <cellStyle name="Celda de comprobación" xfId="8" xr:uid="{00000000-0005-0000-0000-0000E8000000}"/>
    <cellStyle name="Celda vinculada" xfId="7" xr:uid="{00000000-0005-0000-0000-0000E9000000}"/>
    <cellStyle name="Check Cell 2" xfId="164" xr:uid="{00000000-0005-0000-0000-0000EB000000}"/>
    <cellStyle name="Check Cell 3" xfId="165" xr:uid="{00000000-0005-0000-0000-0000EC000000}"/>
    <cellStyle name="clsAltData" xfId="166" xr:uid="{00000000-0005-0000-0000-0000ED000000}"/>
    <cellStyle name="clsAltMRVData" xfId="167" xr:uid="{00000000-0005-0000-0000-0000EE000000}"/>
    <cellStyle name="clsBlank" xfId="168" xr:uid="{00000000-0005-0000-0000-0000EF000000}"/>
    <cellStyle name="clsColumnHeader" xfId="169" xr:uid="{00000000-0005-0000-0000-0000F0000000}"/>
    <cellStyle name="clsData" xfId="170" xr:uid="{00000000-0005-0000-0000-0000F1000000}"/>
    <cellStyle name="clsDefault" xfId="171" xr:uid="{00000000-0005-0000-0000-0000F2000000}"/>
    <cellStyle name="clsFooter" xfId="172" xr:uid="{00000000-0005-0000-0000-0000F3000000}"/>
    <cellStyle name="clsIndexTableData" xfId="173" xr:uid="{00000000-0005-0000-0000-0000F4000000}"/>
    <cellStyle name="clsIndexTableHdr" xfId="174" xr:uid="{00000000-0005-0000-0000-0000F5000000}"/>
    <cellStyle name="clsIndexTableTitle" xfId="175" xr:uid="{00000000-0005-0000-0000-0000F6000000}"/>
    <cellStyle name="clsMRVData" xfId="176" xr:uid="{00000000-0005-0000-0000-0000F7000000}"/>
    <cellStyle name="clsReportFooter" xfId="177" xr:uid="{00000000-0005-0000-0000-0000F8000000}"/>
    <cellStyle name="clsReportHeader" xfId="178" xr:uid="{00000000-0005-0000-0000-0000F9000000}"/>
    <cellStyle name="clsRowHeader" xfId="179" xr:uid="{00000000-0005-0000-0000-0000FA000000}"/>
    <cellStyle name="clsRowHeader 2" xfId="180" xr:uid="{00000000-0005-0000-0000-0000FB000000}"/>
    <cellStyle name="clsScale" xfId="181" xr:uid="{00000000-0005-0000-0000-0000FC000000}"/>
    <cellStyle name="clsSection" xfId="182" xr:uid="{00000000-0005-0000-0000-0000FD000000}"/>
    <cellStyle name="Comma 2" xfId="183" xr:uid="{00000000-0005-0000-0000-0000FF000000}"/>
    <cellStyle name="Comma 2 2" xfId="184" xr:uid="{00000000-0005-0000-0000-000000010000}"/>
    <cellStyle name="Comma 2 3" xfId="185" xr:uid="{00000000-0005-0000-0000-000001010000}"/>
    <cellStyle name="Comma 2 4" xfId="186" xr:uid="{00000000-0005-0000-0000-000002010000}"/>
    <cellStyle name="Comma 2 5" xfId="187" xr:uid="{00000000-0005-0000-0000-000003010000}"/>
    <cellStyle name="Comma 2 6" xfId="188" xr:uid="{00000000-0005-0000-0000-000004010000}"/>
    <cellStyle name="Comma 2 6 2" xfId="479" xr:uid="{00000000-0005-0000-0000-000005010000}"/>
    <cellStyle name="Comma 3" xfId="189" xr:uid="{00000000-0005-0000-0000-000006010000}"/>
    <cellStyle name="Comma 3 2" xfId="190" xr:uid="{00000000-0005-0000-0000-000007010000}"/>
    <cellStyle name="Comma 3 2 2" xfId="191" xr:uid="{00000000-0005-0000-0000-000008010000}"/>
    <cellStyle name="Comma 3 2 2 2" xfId="482" xr:uid="{00000000-0005-0000-0000-000009010000}"/>
    <cellStyle name="Comma 3 2 3" xfId="481" xr:uid="{00000000-0005-0000-0000-00000A010000}"/>
    <cellStyle name="Comma 3 3" xfId="192" xr:uid="{00000000-0005-0000-0000-00000B010000}"/>
    <cellStyle name="Comma 3 3 2" xfId="483" xr:uid="{00000000-0005-0000-0000-00000C010000}"/>
    <cellStyle name="Comma 3 4" xfId="193" xr:uid="{00000000-0005-0000-0000-00000D010000}"/>
    <cellStyle name="Comma 3 4 2" xfId="484" xr:uid="{00000000-0005-0000-0000-00000E010000}"/>
    <cellStyle name="Comma 3 5" xfId="480" xr:uid="{00000000-0005-0000-0000-00000F010000}"/>
    <cellStyle name="Comma 4" xfId="194" xr:uid="{00000000-0005-0000-0000-000010010000}"/>
    <cellStyle name="Comma 4 2" xfId="195" xr:uid="{00000000-0005-0000-0000-000011010000}"/>
    <cellStyle name="Comma 4 2 2" xfId="196" xr:uid="{00000000-0005-0000-0000-000012010000}"/>
    <cellStyle name="Comma 4 2 2 2" xfId="486" xr:uid="{00000000-0005-0000-0000-000013010000}"/>
    <cellStyle name="Comma 4 2 3" xfId="485" xr:uid="{00000000-0005-0000-0000-000014010000}"/>
    <cellStyle name="Comma 5" xfId="197" xr:uid="{00000000-0005-0000-0000-000015010000}"/>
    <cellStyle name="Comma 6" xfId="198" xr:uid="{00000000-0005-0000-0000-000016010000}"/>
    <cellStyle name="Comma 6 2" xfId="487" xr:uid="{00000000-0005-0000-0000-000017010000}"/>
    <cellStyle name="Comma 7" xfId="199" xr:uid="{00000000-0005-0000-0000-000018010000}"/>
    <cellStyle name="Comma 8" xfId="413" xr:uid="{00000000-0005-0000-0000-000019010000}"/>
    <cellStyle name="Comma 9" xfId="576" xr:uid="{E270ED87-A9E3-4611-9C03-35B56629B104}"/>
    <cellStyle name="Currency [0] 2" xfId="200" xr:uid="{00000000-0005-0000-0000-00001A010000}"/>
    <cellStyle name="Diseño" xfId="201" xr:uid="{00000000-0005-0000-0000-00001B010000}"/>
    <cellStyle name="Diseño 2" xfId="202" xr:uid="{00000000-0005-0000-0000-00001C010000}"/>
    <cellStyle name="Encabezado 4" xfId="3" xr:uid="{00000000-0005-0000-0000-00001D010000}"/>
    <cellStyle name="Entrada" xfId="6" xr:uid="{00000000-0005-0000-0000-000024010000}"/>
    <cellStyle name="Euro" xfId="209" xr:uid="{00000000-0005-0000-0000-000025010000}"/>
    <cellStyle name="Euro 2" xfId="210" xr:uid="{00000000-0005-0000-0000-000026010000}"/>
    <cellStyle name="Euro 3" xfId="211" xr:uid="{00000000-0005-0000-0000-000027010000}"/>
    <cellStyle name="Excel Built-in Normal" xfId="212" xr:uid="{00000000-0005-0000-0000-000028010000}"/>
    <cellStyle name="Explanatory Text" xfId="401" builtinId="53" customBuiltin="1"/>
    <cellStyle name="Explanatory Text 2" xfId="213" xr:uid="{00000000-0005-0000-0000-00002A010000}"/>
    <cellStyle name="Explanatory Text 3" xfId="214" xr:uid="{00000000-0005-0000-0000-00002B010000}"/>
    <cellStyle name="Fecha" xfId="215" xr:uid="{00000000-0005-0000-0000-00002C010000}"/>
    <cellStyle name="Fijo" xfId="216" xr:uid="{00000000-0005-0000-0000-00002D010000}"/>
    <cellStyle name="Good" xfId="4" builtinId="26" customBuiltin="1"/>
    <cellStyle name="Good 2" xfId="217" xr:uid="{00000000-0005-0000-0000-00002F010000}"/>
    <cellStyle name="Good 3" xfId="218" xr:uid="{00000000-0005-0000-0000-000030010000}"/>
    <cellStyle name="Header" xfId="219" xr:uid="{00000000-0005-0000-0000-000031010000}"/>
    <cellStyle name="Heading 1" xfId="2" builtinId="16" customBuiltin="1"/>
    <cellStyle name="Heading 1 2" xfId="220" xr:uid="{00000000-0005-0000-0000-000033010000}"/>
    <cellStyle name="Heading 1 3" xfId="221" xr:uid="{00000000-0005-0000-0000-000034010000}"/>
    <cellStyle name="Heading 2" xfId="405" builtinId="17" customBuiltin="1"/>
    <cellStyle name="Heading 2 2" xfId="222" xr:uid="{00000000-0005-0000-0000-000036010000}"/>
    <cellStyle name="Heading 2 3" xfId="223" xr:uid="{00000000-0005-0000-0000-000037010000}"/>
    <cellStyle name="Heading 3" xfId="406" builtinId="18" customBuiltin="1"/>
    <cellStyle name="Heading 3 2" xfId="224" xr:uid="{00000000-0005-0000-0000-000039010000}"/>
    <cellStyle name="Heading 3 3" xfId="225" xr:uid="{00000000-0005-0000-0000-00003A010000}"/>
    <cellStyle name="Heading 4 2" xfId="226" xr:uid="{00000000-0005-0000-0000-00003C010000}"/>
    <cellStyle name="Heading 4 3" xfId="227" xr:uid="{00000000-0005-0000-0000-00003D010000}"/>
    <cellStyle name="Hipervínculo 2" xfId="228" xr:uid="{00000000-0005-0000-0000-00003E010000}"/>
    <cellStyle name="Hipervínculo 3" xfId="229" xr:uid="{00000000-0005-0000-0000-00003F010000}"/>
    <cellStyle name="Hipervínculo 4" xfId="230" xr:uid="{00000000-0005-0000-0000-000040010000}"/>
    <cellStyle name="Hyperlink" xfId="14" builtinId="8"/>
    <cellStyle name="Hyperlink 2" xfId="231" xr:uid="{00000000-0005-0000-0000-000042010000}"/>
    <cellStyle name="Hyperlink 2 2" xfId="232" xr:uid="{00000000-0005-0000-0000-000043010000}"/>
    <cellStyle name="Hyperlink 2 3" xfId="233" xr:uid="{00000000-0005-0000-0000-000044010000}"/>
    <cellStyle name="Hyperlink 3" xfId="234" xr:uid="{00000000-0005-0000-0000-000045010000}"/>
    <cellStyle name="Hyperlink 4" xfId="235" xr:uid="{00000000-0005-0000-0000-000046010000}"/>
    <cellStyle name="Hyperlink 5" xfId="414" xr:uid="{00000000-0005-0000-0000-000047010000}"/>
    <cellStyle name="imf-one decimal" xfId="236" xr:uid="{00000000-0005-0000-0000-000048010000}"/>
    <cellStyle name="imf-zero decimal" xfId="237" xr:uid="{00000000-0005-0000-0000-000049010000}"/>
    <cellStyle name="Input 2" xfId="239" xr:uid="{00000000-0005-0000-0000-00004C010000}"/>
    <cellStyle name="Input 3" xfId="240" xr:uid="{00000000-0005-0000-0000-00004D010000}"/>
    <cellStyle name="Linked Cell 2" xfId="241" xr:uid="{00000000-0005-0000-0000-00004F010000}"/>
    <cellStyle name="Linked Cell 3" xfId="242" xr:uid="{00000000-0005-0000-0000-000050010000}"/>
    <cellStyle name="Millares 10" xfId="243" xr:uid="{00000000-0005-0000-0000-000051010000}"/>
    <cellStyle name="Millares 11" xfId="244" xr:uid="{00000000-0005-0000-0000-000052010000}"/>
    <cellStyle name="Millares 12" xfId="245" xr:uid="{00000000-0005-0000-0000-000053010000}"/>
    <cellStyle name="Millares 13" xfId="246" xr:uid="{00000000-0005-0000-0000-000054010000}"/>
    <cellStyle name="Millares 14" xfId="247" xr:uid="{00000000-0005-0000-0000-000055010000}"/>
    <cellStyle name="Millares 15" xfId="248" xr:uid="{00000000-0005-0000-0000-000056010000}"/>
    <cellStyle name="Millares 16" xfId="249" xr:uid="{00000000-0005-0000-0000-000057010000}"/>
    <cellStyle name="Millares 17" xfId="250" xr:uid="{00000000-0005-0000-0000-000058010000}"/>
    <cellStyle name="Millares 18" xfId="251" xr:uid="{00000000-0005-0000-0000-000059010000}"/>
    <cellStyle name="Millares 19" xfId="252" xr:uid="{00000000-0005-0000-0000-00005A010000}"/>
    <cellStyle name="Millares 2" xfId="253" xr:uid="{00000000-0005-0000-0000-00005B010000}"/>
    <cellStyle name="Millares 2 2" xfId="254" xr:uid="{00000000-0005-0000-0000-00005C010000}"/>
    <cellStyle name="Millares 21" xfId="255" xr:uid="{00000000-0005-0000-0000-00005D010000}"/>
    <cellStyle name="Millares 22" xfId="256" xr:uid="{00000000-0005-0000-0000-00005E010000}"/>
    <cellStyle name="Millares 23" xfId="257" xr:uid="{00000000-0005-0000-0000-00005F010000}"/>
    <cellStyle name="Millares 24" xfId="258" xr:uid="{00000000-0005-0000-0000-000060010000}"/>
    <cellStyle name="Millares 3" xfId="259" xr:uid="{00000000-0005-0000-0000-000061010000}"/>
    <cellStyle name="Millares 4" xfId="260" xr:uid="{00000000-0005-0000-0000-000062010000}"/>
    <cellStyle name="Millares 5" xfId="261" xr:uid="{00000000-0005-0000-0000-000063010000}"/>
    <cellStyle name="Millares 6" xfId="262" xr:uid="{00000000-0005-0000-0000-000064010000}"/>
    <cellStyle name="Millares 7" xfId="263" xr:uid="{00000000-0005-0000-0000-000065010000}"/>
    <cellStyle name="Millares 8" xfId="264" xr:uid="{00000000-0005-0000-0000-000066010000}"/>
    <cellStyle name="Millares 9" xfId="265" xr:uid="{00000000-0005-0000-0000-000067010000}"/>
    <cellStyle name="Moneda 2" xfId="266" xr:uid="{00000000-0005-0000-0000-000068010000}"/>
    <cellStyle name="Monetario" xfId="267" xr:uid="{00000000-0005-0000-0000-000069010000}"/>
    <cellStyle name="Monetario0" xfId="268" xr:uid="{00000000-0005-0000-0000-00006A010000}"/>
    <cellStyle name="Neutral" xfId="5" builtinId="28" customBuiltin="1"/>
    <cellStyle name="Neutral 2" xfId="269" xr:uid="{00000000-0005-0000-0000-00006C010000}"/>
    <cellStyle name="Neutral 3" xfId="270" xr:uid="{00000000-0005-0000-0000-00006D010000}"/>
    <cellStyle name="Neutral 4" xfId="416" xr:uid="{00000000-0005-0000-0000-00006E010000}"/>
    <cellStyle name="Normal" xfId="0" builtinId="0"/>
    <cellStyle name="Normal 10" xfId="271" xr:uid="{00000000-0005-0000-0000-000070010000}"/>
    <cellStyle name="Normal 10 2" xfId="272" xr:uid="{00000000-0005-0000-0000-000071010000}"/>
    <cellStyle name="Normal 10 2 2" xfId="273" xr:uid="{00000000-0005-0000-0000-000072010000}"/>
    <cellStyle name="Normal 10 2 2 2" xfId="490" xr:uid="{00000000-0005-0000-0000-000073010000}"/>
    <cellStyle name="Normal 10 2 3" xfId="489" xr:uid="{00000000-0005-0000-0000-000074010000}"/>
    <cellStyle name="Normal 10 3" xfId="274" xr:uid="{00000000-0005-0000-0000-000075010000}"/>
    <cellStyle name="Normal 10 3 2" xfId="491" xr:uid="{00000000-0005-0000-0000-000076010000}"/>
    <cellStyle name="Normal 10 4" xfId="488" xr:uid="{00000000-0005-0000-0000-000077010000}"/>
    <cellStyle name="Normal 11" xfId="275" xr:uid="{00000000-0005-0000-0000-000078010000}"/>
    <cellStyle name="Normal 11 2" xfId="276" xr:uid="{00000000-0005-0000-0000-000079010000}"/>
    <cellStyle name="Normal 11 2 2" xfId="277" xr:uid="{00000000-0005-0000-0000-00007A010000}"/>
    <cellStyle name="Normal 11 2 2 2" xfId="494" xr:uid="{00000000-0005-0000-0000-00007B010000}"/>
    <cellStyle name="Normal 11 2 3" xfId="493" xr:uid="{00000000-0005-0000-0000-00007C010000}"/>
    <cellStyle name="Normal 11 3" xfId="278" xr:uid="{00000000-0005-0000-0000-00007D010000}"/>
    <cellStyle name="Normal 11 3 2" xfId="279" xr:uid="{00000000-0005-0000-0000-00007E010000}"/>
    <cellStyle name="Normal 11 3 2 2" xfId="496" xr:uid="{00000000-0005-0000-0000-00007F010000}"/>
    <cellStyle name="Normal 11 3 3" xfId="280" xr:uid="{00000000-0005-0000-0000-000080010000}"/>
    <cellStyle name="Normal 11 3 3 2" xfId="497" xr:uid="{00000000-0005-0000-0000-000081010000}"/>
    <cellStyle name="Normal 11 3 4" xfId="495" xr:uid="{00000000-0005-0000-0000-000082010000}"/>
    <cellStyle name="Normal 11 4" xfId="281" xr:uid="{00000000-0005-0000-0000-000083010000}"/>
    <cellStyle name="Normal 11 4 2" xfId="498" xr:uid="{00000000-0005-0000-0000-000084010000}"/>
    <cellStyle name="Normal 11 5" xfId="282" xr:uid="{00000000-0005-0000-0000-000085010000}"/>
    <cellStyle name="Normal 11 5 2" xfId="499" xr:uid="{00000000-0005-0000-0000-000086010000}"/>
    <cellStyle name="Normal 11 6" xfId="492" xr:uid="{00000000-0005-0000-0000-000087010000}"/>
    <cellStyle name="Normal 12" xfId="283" xr:uid="{00000000-0005-0000-0000-000088010000}"/>
    <cellStyle name="Normal 12 2" xfId="284" xr:uid="{00000000-0005-0000-0000-000089010000}"/>
    <cellStyle name="Normal 12 2 2" xfId="285" xr:uid="{00000000-0005-0000-0000-00008A010000}"/>
    <cellStyle name="Normal 12 2 2 2" xfId="502" xr:uid="{00000000-0005-0000-0000-00008B010000}"/>
    <cellStyle name="Normal 12 2 3" xfId="501" xr:uid="{00000000-0005-0000-0000-00008C010000}"/>
    <cellStyle name="Normal 12 3" xfId="286" xr:uid="{00000000-0005-0000-0000-00008D010000}"/>
    <cellStyle name="Normal 12 3 2" xfId="503" xr:uid="{00000000-0005-0000-0000-00008E010000}"/>
    <cellStyle name="Normal 12 4" xfId="287" xr:uid="{00000000-0005-0000-0000-00008F010000}"/>
    <cellStyle name="Normal 12 4 2" xfId="504" xr:uid="{00000000-0005-0000-0000-000090010000}"/>
    <cellStyle name="Normal 12 5" xfId="500" xr:uid="{00000000-0005-0000-0000-000091010000}"/>
    <cellStyle name="Normal 13" xfId="288" xr:uid="{00000000-0005-0000-0000-000092010000}"/>
    <cellStyle name="Normal 13 2" xfId="289" xr:uid="{00000000-0005-0000-0000-000093010000}"/>
    <cellStyle name="Normal 13 2 2" xfId="506" xr:uid="{00000000-0005-0000-0000-000094010000}"/>
    <cellStyle name="Normal 13 3" xfId="505" xr:uid="{00000000-0005-0000-0000-000095010000}"/>
    <cellStyle name="Normal 14" xfId="290" xr:uid="{00000000-0005-0000-0000-000096010000}"/>
    <cellStyle name="Normal 14 2" xfId="291" xr:uid="{00000000-0005-0000-0000-000097010000}"/>
    <cellStyle name="Normal 14 2 2" xfId="508" xr:uid="{00000000-0005-0000-0000-000098010000}"/>
    <cellStyle name="Normal 14 3" xfId="507" xr:uid="{00000000-0005-0000-0000-000099010000}"/>
    <cellStyle name="Normal 15" xfId="292" xr:uid="{00000000-0005-0000-0000-00009A010000}"/>
    <cellStyle name="Normal 15 2" xfId="293" xr:uid="{00000000-0005-0000-0000-00009B010000}"/>
    <cellStyle name="Normal 15 2 2" xfId="510" xr:uid="{00000000-0005-0000-0000-00009C010000}"/>
    <cellStyle name="Normal 15 3" xfId="509" xr:uid="{00000000-0005-0000-0000-00009D010000}"/>
    <cellStyle name="Normal 16" xfId="294" xr:uid="{00000000-0005-0000-0000-00009E010000}"/>
    <cellStyle name="Normal 16 2" xfId="295" xr:uid="{00000000-0005-0000-0000-00009F010000}"/>
    <cellStyle name="Normal 16 2 2" xfId="296" xr:uid="{00000000-0005-0000-0000-0000A0010000}"/>
    <cellStyle name="Normal 16 2 2 2" xfId="512" xr:uid="{00000000-0005-0000-0000-0000A1010000}"/>
    <cellStyle name="Normal 16 2 3" xfId="511" xr:uid="{00000000-0005-0000-0000-0000A2010000}"/>
    <cellStyle name="Normal 17" xfId="297" xr:uid="{00000000-0005-0000-0000-0000A3010000}"/>
    <cellStyle name="Normal 17 2" xfId="298" xr:uid="{00000000-0005-0000-0000-0000A4010000}"/>
    <cellStyle name="Normal 18" xfId="299" xr:uid="{00000000-0005-0000-0000-0000A5010000}"/>
    <cellStyle name="Normal 18 2" xfId="513" xr:uid="{00000000-0005-0000-0000-0000A6010000}"/>
    <cellStyle name="Normal 19" xfId="300" xr:uid="{00000000-0005-0000-0000-0000A7010000}"/>
    <cellStyle name="Normal 19 2" xfId="514" xr:uid="{00000000-0005-0000-0000-0000A8010000}"/>
    <cellStyle name="Normal 2" xfId="1" xr:uid="{00000000-0005-0000-0000-0000A9010000}"/>
    <cellStyle name="Normal 2 2" xfId="301" xr:uid="{00000000-0005-0000-0000-0000AA010000}"/>
    <cellStyle name="Normal 2 2 2" xfId="302" xr:uid="{00000000-0005-0000-0000-0000AB010000}"/>
    <cellStyle name="Normal 2 2 2 2" xfId="303" xr:uid="{00000000-0005-0000-0000-0000AC010000}"/>
    <cellStyle name="Normal 2 2 3" xfId="304" xr:uid="{00000000-0005-0000-0000-0000AD010000}"/>
    <cellStyle name="Normal 2 2 4" xfId="305" xr:uid="{00000000-0005-0000-0000-0000AE010000}"/>
    <cellStyle name="Normal 2 3" xfId="306" xr:uid="{00000000-0005-0000-0000-0000AF010000}"/>
    <cellStyle name="Normal 2 3 2" xfId="307" xr:uid="{00000000-0005-0000-0000-0000B0010000}"/>
    <cellStyle name="Normal 2 3 2 2" xfId="308" xr:uid="{00000000-0005-0000-0000-0000B1010000}"/>
    <cellStyle name="Normal 2 3 2 2 2" xfId="517" xr:uid="{00000000-0005-0000-0000-0000B2010000}"/>
    <cellStyle name="Normal 2 3 2 3" xfId="516" xr:uid="{00000000-0005-0000-0000-0000B3010000}"/>
    <cellStyle name="Normal 2 3 3" xfId="309" xr:uid="{00000000-0005-0000-0000-0000B4010000}"/>
    <cellStyle name="Normal 2 3 3 2" xfId="518" xr:uid="{00000000-0005-0000-0000-0000B5010000}"/>
    <cellStyle name="Normal 2 3 4" xfId="310" xr:uid="{00000000-0005-0000-0000-0000B6010000}"/>
    <cellStyle name="Normal 2 3 5" xfId="515" xr:uid="{00000000-0005-0000-0000-0000B7010000}"/>
    <cellStyle name="Normal 2 4" xfId="311" xr:uid="{00000000-0005-0000-0000-0000B8010000}"/>
    <cellStyle name="Normal 2 4 2" xfId="312" xr:uid="{00000000-0005-0000-0000-0000B9010000}"/>
    <cellStyle name="Normal 2 4 2 2" xfId="520" xr:uid="{00000000-0005-0000-0000-0000BA010000}"/>
    <cellStyle name="Normal 2 4 3" xfId="519" xr:uid="{00000000-0005-0000-0000-0000BB010000}"/>
    <cellStyle name="Normal 2 5" xfId="313" xr:uid="{00000000-0005-0000-0000-0000BC010000}"/>
    <cellStyle name="Normal 2 5 2" xfId="314" xr:uid="{00000000-0005-0000-0000-0000BD010000}"/>
    <cellStyle name="Normal 2 5 2 2" xfId="522" xr:uid="{00000000-0005-0000-0000-0000BE010000}"/>
    <cellStyle name="Normal 2 5 3" xfId="521" xr:uid="{00000000-0005-0000-0000-0000BF010000}"/>
    <cellStyle name="Normal 2 6" xfId="315" xr:uid="{00000000-0005-0000-0000-0000C0010000}"/>
    <cellStyle name="Normal 2 6 2" xfId="523" xr:uid="{00000000-0005-0000-0000-0000C1010000}"/>
    <cellStyle name="Normal 2 7" xfId="15" xr:uid="{00000000-0005-0000-0000-0000C2010000}"/>
    <cellStyle name="Normal 20" xfId="316" xr:uid="{00000000-0005-0000-0000-0000C3010000}"/>
    <cellStyle name="Normal 21" xfId="411" xr:uid="{00000000-0005-0000-0000-0000C4010000}"/>
    <cellStyle name="Normal 21 2" xfId="573" xr:uid="{00000000-0005-0000-0000-0000C5010000}"/>
    <cellStyle name="Normal 22" xfId="415" xr:uid="{00000000-0005-0000-0000-0000C6010000}"/>
    <cellStyle name="Normal 3" xfId="13" xr:uid="{00000000-0005-0000-0000-0000C7010000}"/>
    <cellStyle name="Normal 3 2" xfId="318" xr:uid="{00000000-0005-0000-0000-0000C8010000}"/>
    <cellStyle name="Normal 3 2 2" xfId="319" xr:uid="{00000000-0005-0000-0000-0000C9010000}"/>
    <cellStyle name="Normal 3 2 2 2" xfId="320" xr:uid="{00000000-0005-0000-0000-0000CA010000}"/>
    <cellStyle name="Normal 3 2 3" xfId="321" xr:uid="{00000000-0005-0000-0000-0000CB010000}"/>
    <cellStyle name="Normal 3 2 4" xfId="525" xr:uid="{00000000-0005-0000-0000-0000CC010000}"/>
    <cellStyle name="Normal 3 3" xfId="322" xr:uid="{00000000-0005-0000-0000-0000CD010000}"/>
    <cellStyle name="Normal 3 4" xfId="524" xr:uid="{00000000-0005-0000-0000-0000CE010000}"/>
    <cellStyle name="Normal 3 5" xfId="317" xr:uid="{00000000-0005-0000-0000-0000CF010000}"/>
    <cellStyle name="Normal 4" xfId="323" xr:uid="{00000000-0005-0000-0000-0000D0010000}"/>
    <cellStyle name="Normal 4 2" xfId="324" xr:uid="{00000000-0005-0000-0000-0000D1010000}"/>
    <cellStyle name="Normal 4 3" xfId="325" xr:uid="{00000000-0005-0000-0000-0000D2010000}"/>
    <cellStyle name="Normal 4 4" xfId="326" xr:uid="{00000000-0005-0000-0000-0000D3010000}"/>
    <cellStyle name="Normal 5" xfId="327" xr:uid="{00000000-0005-0000-0000-0000D4010000}"/>
    <cellStyle name="Normal 5 2" xfId="328" xr:uid="{00000000-0005-0000-0000-0000D5010000}"/>
    <cellStyle name="Normal 5 2 2" xfId="329" xr:uid="{00000000-0005-0000-0000-0000D6010000}"/>
    <cellStyle name="Normal 5 2 2 2" xfId="528" xr:uid="{00000000-0005-0000-0000-0000D7010000}"/>
    <cellStyle name="Normal 5 2 3" xfId="527" xr:uid="{00000000-0005-0000-0000-0000D8010000}"/>
    <cellStyle name="Normal 5 3" xfId="330" xr:uid="{00000000-0005-0000-0000-0000D9010000}"/>
    <cellStyle name="Normal 5 4" xfId="331" xr:uid="{00000000-0005-0000-0000-0000DA010000}"/>
    <cellStyle name="Normal 5 5" xfId="526" xr:uid="{00000000-0005-0000-0000-0000DB010000}"/>
    <cellStyle name="Normal 6" xfId="332" xr:uid="{00000000-0005-0000-0000-0000DC010000}"/>
    <cellStyle name="Normal 6 2" xfId="333" xr:uid="{00000000-0005-0000-0000-0000DD010000}"/>
    <cellStyle name="Normal 6 2 2" xfId="334" xr:uid="{00000000-0005-0000-0000-0000DE010000}"/>
    <cellStyle name="Normal 6 3" xfId="335" xr:uid="{00000000-0005-0000-0000-0000DF010000}"/>
    <cellStyle name="Normal 6 3 2" xfId="529" xr:uid="{00000000-0005-0000-0000-0000E0010000}"/>
    <cellStyle name="Normal 6 4" xfId="336" xr:uid="{00000000-0005-0000-0000-0000E1010000}"/>
    <cellStyle name="Normal 6 4 2" xfId="530" xr:uid="{00000000-0005-0000-0000-0000E2010000}"/>
    <cellStyle name="Normal 6 5" xfId="337" xr:uid="{00000000-0005-0000-0000-0000E3010000}"/>
    <cellStyle name="Normal 7" xfId="16" xr:uid="{00000000-0005-0000-0000-0000E4010000}"/>
    <cellStyle name="Normal 7 2" xfId="338" xr:uid="{00000000-0005-0000-0000-0000E5010000}"/>
    <cellStyle name="Normal 7 2 2" xfId="339" xr:uid="{00000000-0005-0000-0000-0000E6010000}"/>
    <cellStyle name="Normal 7 2 2 2" xfId="532" xr:uid="{00000000-0005-0000-0000-0000E7010000}"/>
    <cellStyle name="Normal 7 2 3" xfId="531" xr:uid="{00000000-0005-0000-0000-0000E8010000}"/>
    <cellStyle name="Normal 7 3" xfId="340" xr:uid="{00000000-0005-0000-0000-0000E9010000}"/>
    <cellStyle name="Normal 7 3 2" xfId="533" xr:uid="{00000000-0005-0000-0000-0000EA010000}"/>
    <cellStyle name="Normal 7 4" xfId="417" xr:uid="{00000000-0005-0000-0000-0000EB010000}"/>
    <cellStyle name="Normal 8" xfId="341" xr:uid="{00000000-0005-0000-0000-0000EC010000}"/>
    <cellStyle name="Normal 8 2" xfId="342" xr:uid="{00000000-0005-0000-0000-0000ED010000}"/>
    <cellStyle name="Normal 8 2 2" xfId="343" xr:uid="{00000000-0005-0000-0000-0000EE010000}"/>
    <cellStyle name="Normal 8 2 2 2" xfId="536" xr:uid="{00000000-0005-0000-0000-0000EF010000}"/>
    <cellStyle name="Normal 8 2 3" xfId="535" xr:uid="{00000000-0005-0000-0000-0000F0010000}"/>
    <cellStyle name="Normal 8 3" xfId="344" xr:uid="{00000000-0005-0000-0000-0000F1010000}"/>
    <cellStyle name="Normal 8 3 2" xfId="345" xr:uid="{00000000-0005-0000-0000-0000F2010000}"/>
    <cellStyle name="Normal 8 3 2 2" xfId="346" xr:uid="{00000000-0005-0000-0000-0000F3010000}"/>
    <cellStyle name="Normal 8 3 2 2 2" xfId="539" xr:uid="{00000000-0005-0000-0000-0000F4010000}"/>
    <cellStyle name="Normal 8 3 2 3" xfId="538" xr:uid="{00000000-0005-0000-0000-0000F5010000}"/>
    <cellStyle name="Normal 8 3 3" xfId="347" xr:uid="{00000000-0005-0000-0000-0000F6010000}"/>
    <cellStyle name="Normal 8 3 3 2" xfId="540" xr:uid="{00000000-0005-0000-0000-0000F7010000}"/>
    <cellStyle name="Normal 8 3 4" xfId="537" xr:uid="{00000000-0005-0000-0000-0000F8010000}"/>
    <cellStyle name="Normal 8 4" xfId="348" xr:uid="{00000000-0005-0000-0000-0000F9010000}"/>
    <cellStyle name="Normal 8 4 2" xfId="541" xr:uid="{00000000-0005-0000-0000-0000FA010000}"/>
    <cellStyle name="Normal 8 5" xfId="349" xr:uid="{00000000-0005-0000-0000-0000FB010000}"/>
    <cellStyle name="Normal 8 5 2" xfId="542" xr:uid="{00000000-0005-0000-0000-0000FC010000}"/>
    <cellStyle name="Normal 8 6" xfId="534" xr:uid="{00000000-0005-0000-0000-0000FD010000}"/>
    <cellStyle name="Normal 9" xfId="350" xr:uid="{00000000-0005-0000-0000-0000FE010000}"/>
    <cellStyle name="Normal 9 2" xfId="351" xr:uid="{00000000-0005-0000-0000-0000FF010000}"/>
    <cellStyle name="Normal 9 2 2" xfId="352" xr:uid="{00000000-0005-0000-0000-000000020000}"/>
    <cellStyle name="Normal 9 2 2 2" xfId="545" xr:uid="{00000000-0005-0000-0000-000001020000}"/>
    <cellStyle name="Normal 9 2 3" xfId="544" xr:uid="{00000000-0005-0000-0000-000002020000}"/>
    <cellStyle name="Normal 9 3" xfId="353" xr:uid="{00000000-0005-0000-0000-000003020000}"/>
    <cellStyle name="Normal 9 3 2" xfId="546" xr:uid="{00000000-0005-0000-0000-000004020000}"/>
    <cellStyle name="Normal 9 4" xfId="354" xr:uid="{00000000-0005-0000-0000-000005020000}"/>
    <cellStyle name="Normal 9 4 2" xfId="547" xr:uid="{00000000-0005-0000-0000-000006020000}"/>
    <cellStyle name="Normal 9 5" xfId="543" xr:uid="{00000000-0005-0000-0000-000007020000}"/>
    <cellStyle name="Normál_212" xfId="355" xr:uid="{00000000-0005-0000-0000-000008020000}"/>
    <cellStyle name="Normalny_sprawozdania" xfId="356" xr:uid="{00000000-0005-0000-0000-000009020000}"/>
    <cellStyle name="Notas" xfId="10" xr:uid="{00000000-0005-0000-0000-00000A020000}"/>
    <cellStyle name="Note 2" xfId="357" xr:uid="{00000000-0005-0000-0000-00000C020000}"/>
    <cellStyle name="Note 2 2" xfId="358" xr:uid="{00000000-0005-0000-0000-00000D020000}"/>
    <cellStyle name="Note 2 2 2" xfId="359" xr:uid="{00000000-0005-0000-0000-00000E020000}"/>
    <cellStyle name="Note 2 2 2 2" xfId="550" xr:uid="{00000000-0005-0000-0000-00000F020000}"/>
    <cellStyle name="Note 2 2 3" xfId="549" xr:uid="{00000000-0005-0000-0000-000010020000}"/>
    <cellStyle name="Note 2 3" xfId="360" xr:uid="{00000000-0005-0000-0000-000011020000}"/>
    <cellStyle name="Note 2 3 2" xfId="551" xr:uid="{00000000-0005-0000-0000-000012020000}"/>
    <cellStyle name="Note 2 4" xfId="548" xr:uid="{00000000-0005-0000-0000-000013020000}"/>
    <cellStyle name="Note 3" xfId="361" xr:uid="{00000000-0005-0000-0000-000014020000}"/>
    <cellStyle name="Note 3 2" xfId="552" xr:uid="{00000000-0005-0000-0000-000015020000}"/>
    <cellStyle name="Output" xfId="399" builtinId="21" customBuiltin="1"/>
    <cellStyle name="Output 2" xfId="362" xr:uid="{00000000-0005-0000-0000-000017020000}"/>
    <cellStyle name="Output 3" xfId="363" xr:uid="{00000000-0005-0000-0000-000018020000}"/>
    <cellStyle name="Percent" xfId="12" builtinId="5"/>
    <cellStyle name="Percent 10" xfId="364" xr:uid="{00000000-0005-0000-0000-00001A020000}"/>
    <cellStyle name="Percent 10 2" xfId="553" xr:uid="{00000000-0005-0000-0000-00001B020000}"/>
    <cellStyle name="Percent 11" xfId="365" xr:uid="{00000000-0005-0000-0000-00001C020000}"/>
    <cellStyle name="Percent 12" xfId="366" xr:uid="{00000000-0005-0000-0000-00001D020000}"/>
    <cellStyle name="Percent 12 2" xfId="554" xr:uid="{00000000-0005-0000-0000-00001E020000}"/>
    <cellStyle name="Percent 13" xfId="412" xr:uid="{00000000-0005-0000-0000-00001F020000}"/>
    <cellStyle name="Percent 13 2" xfId="574" xr:uid="{00000000-0005-0000-0000-000020020000}"/>
    <cellStyle name="Percent 14" xfId="575" xr:uid="{00000000-0005-0000-0000-000021020000}"/>
    <cellStyle name="Percent 15" xfId="393" xr:uid="{00000000-0005-0000-0000-000022020000}"/>
    <cellStyle name="Percent 2" xfId="367" xr:uid="{00000000-0005-0000-0000-000023020000}"/>
    <cellStyle name="Percent 2 2" xfId="368" xr:uid="{00000000-0005-0000-0000-000024020000}"/>
    <cellStyle name="Percent 2 3" xfId="369" xr:uid="{00000000-0005-0000-0000-000025020000}"/>
    <cellStyle name="Percent 2 4" xfId="370" xr:uid="{00000000-0005-0000-0000-000026020000}"/>
    <cellStyle name="Percent 2 5" xfId="371" xr:uid="{00000000-0005-0000-0000-000027020000}"/>
    <cellStyle name="Percent 2 6" xfId="372" xr:uid="{00000000-0005-0000-0000-000028020000}"/>
    <cellStyle name="Percent 2 7" xfId="373" xr:uid="{00000000-0005-0000-0000-000029020000}"/>
    <cellStyle name="Percent 2 7 2" xfId="555" xr:uid="{00000000-0005-0000-0000-00002A020000}"/>
    <cellStyle name="Percent 3" xfId="17" xr:uid="{00000000-0005-0000-0000-00002B020000}"/>
    <cellStyle name="Percent 3 2" xfId="374" xr:uid="{00000000-0005-0000-0000-00002C020000}"/>
    <cellStyle name="Percent 3 2 2" xfId="375" xr:uid="{00000000-0005-0000-0000-00002D020000}"/>
    <cellStyle name="Percent 3 2 2 2" xfId="557" xr:uid="{00000000-0005-0000-0000-00002E020000}"/>
    <cellStyle name="Percent 3 2 3" xfId="556" xr:uid="{00000000-0005-0000-0000-00002F020000}"/>
    <cellStyle name="Percent 3 3" xfId="376" xr:uid="{00000000-0005-0000-0000-000030020000}"/>
    <cellStyle name="Percent 3 3 2" xfId="558" xr:uid="{00000000-0005-0000-0000-000031020000}"/>
    <cellStyle name="Percent 3 4" xfId="377" xr:uid="{00000000-0005-0000-0000-000032020000}"/>
    <cellStyle name="Percent 3 4 2" xfId="559" xr:uid="{00000000-0005-0000-0000-000033020000}"/>
    <cellStyle name="Percent 3 5" xfId="418" xr:uid="{00000000-0005-0000-0000-000034020000}"/>
    <cellStyle name="Percent 4" xfId="378" xr:uid="{00000000-0005-0000-0000-000035020000}"/>
    <cellStyle name="Percent 4 2" xfId="379" xr:uid="{00000000-0005-0000-0000-000036020000}"/>
    <cellStyle name="Percent 4 2 2" xfId="561" xr:uid="{00000000-0005-0000-0000-000037020000}"/>
    <cellStyle name="Percent 4 3" xfId="560" xr:uid="{00000000-0005-0000-0000-000038020000}"/>
    <cellStyle name="Percent 5" xfId="380" xr:uid="{00000000-0005-0000-0000-000039020000}"/>
    <cellStyle name="Percent 5 2" xfId="381" xr:uid="{00000000-0005-0000-0000-00003A020000}"/>
    <cellStyle name="Percent 5 2 2" xfId="382" xr:uid="{00000000-0005-0000-0000-00003B020000}"/>
    <cellStyle name="Percent 5 2 2 2" xfId="563" xr:uid="{00000000-0005-0000-0000-00003C020000}"/>
    <cellStyle name="Percent 5 2 3" xfId="562" xr:uid="{00000000-0005-0000-0000-00003D020000}"/>
    <cellStyle name="Percent 6" xfId="383" xr:uid="{00000000-0005-0000-0000-00003E020000}"/>
    <cellStyle name="Percent 6 2" xfId="384" xr:uid="{00000000-0005-0000-0000-00003F020000}"/>
    <cellStyle name="Percent 6 2 2" xfId="565" xr:uid="{00000000-0005-0000-0000-000040020000}"/>
    <cellStyle name="Percent 6 3" xfId="385" xr:uid="{00000000-0005-0000-0000-000041020000}"/>
    <cellStyle name="Percent 6 3 2" xfId="566" xr:uid="{00000000-0005-0000-0000-000042020000}"/>
    <cellStyle name="Percent 6 4" xfId="564" xr:uid="{00000000-0005-0000-0000-000043020000}"/>
    <cellStyle name="Percent 7" xfId="386" xr:uid="{00000000-0005-0000-0000-000044020000}"/>
    <cellStyle name="Percent 7 2" xfId="387" xr:uid="{00000000-0005-0000-0000-000045020000}"/>
    <cellStyle name="Percent 7 2 2" xfId="388" xr:uid="{00000000-0005-0000-0000-000046020000}"/>
    <cellStyle name="Percent 7 2 2 2" xfId="569" xr:uid="{00000000-0005-0000-0000-000047020000}"/>
    <cellStyle name="Percent 7 2 3" xfId="568" xr:uid="{00000000-0005-0000-0000-000048020000}"/>
    <cellStyle name="Percent 7 3" xfId="389" xr:uid="{00000000-0005-0000-0000-000049020000}"/>
    <cellStyle name="Percent 7 3 2" xfId="570" xr:uid="{00000000-0005-0000-0000-00004A020000}"/>
    <cellStyle name="Percent 7 4" xfId="567" xr:uid="{00000000-0005-0000-0000-00004B020000}"/>
    <cellStyle name="Percent 8" xfId="390" xr:uid="{00000000-0005-0000-0000-00004C020000}"/>
    <cellStyle name="Percent 8 2" xfId="571" xr:uid="{00000000-0005-0000-0000-00004D020000}"/>
    <cellStyle name="Percent 9" xfId="391" xr:uid="{00000000-0005-0000-0000-00004E020000}"/>
    <cellStyle name="Percent 9 2" xfId="572" xr:uid="{00000000-0005-0000-0000-00004F020000}"/>
    <cellStyle name="percentage difference" xfId="392" xr:uid="{00000000-0005-0000-0000-000050020000}"/>
    <cellStyle name="Porcentaje 2" xfId="394" xr:uid="{00000000-0005-0000-0000-000051020000}"/>
    <cellStyle name="Porcentaje 2 2" xfId="395" xr:uid="{00000000-0005-0000-0000-000052020000}"/>
    <cellStyle name="Porcentual 4" xfId="396" xr:uid="{00000000-0005-0000-0000-000053020000}"/>
    <cellStyle name="Punto" xfId="397" xr:uid="{00000000-0005-0000-0000-000054020000}"/>
    <cellStyle name="Punto0" xfId="398" xr:uid="{00000000-0005-0000-0000-000055020000}"/>
    <cellStyle name="Style 1" xfId="400" xr:uid="{00000000-0005-0000-0000-000057020000}"/>
    <cellStyle name="Texto de advertencia" xfId="9" xr:uid="{00000000-0005-0000-0000-000058020000}"/>
    <cellStyle name="Title" xfId="403" builtinId="15" customBuiltin="1"/>
    <cellStyle name="Titre 1" xfId="402" xr:uid="{00000000-0005-0000-0000-00005B020000}"/>
    <cellStyle name="Título 1" xfId="404" xr:uid="{00000000-0005-0000-0000-00005D020000}"/>
    <cellStyle name="Total" xfId="11" builtinId="25" customBuiltin="1"/>
    <cellStyle name="Total 2" xfId="407" xr:uid="{00000000-0005-0000-0000-000061020000}"/>
    <cellStyle name="Total 3" xfId="408" xr:uid="{00000000-0005-0000-0000-000062020000}"/>
    <cellStyle name="Warning Text 2" xfId="409" xr:uid="{00000000-0005-0000-0000-000064020000}"/>
    <cellStyle name="Warning Text 3" xfId="410" xr:uid="{00000000-0005-0000-0000-00006502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worksheet" Target="worksheets/sheet21.xml"/><Relationship Id="rId34" Type="http://schemas.openxmlformats.org/officeDocument/2006/relationships/customXml" Target="../customXml/item5.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connections" Target="connections.xml"/><Relationship Id="rId33"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theme" Target="theme/theme1.xml"/><Relationship Id="rId32"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externalLink" Target="externalLinks/externalLink2.xml"/><Relationship Id="rId28" Type="http://schemas.openxmlformats.org/officeDocument/2006/relationships/powerPivotData" Target="model/item.data"/><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externalLink" Target="externalLinks/externalLink1.xml"/><Relationship Id="rId27" Type="http://schemas.openxmlformats.org/officeDocument/2006/relationships/sharedStrings" Target="sharedStrings.xml"/><Relationship Id="rId35" Type="http://schemas.openxmlformats.org/officeDocument/2006/relationships/customXml" Target="../customXml/item6.xml"/><Relationship Id="rId8" Type="http://schemas.openxmlformats.org/officeDocument/2006/relationships/worksheet" Target="worksheets/sheet8.xml"/></Relationships>
</file>

<file path=xl/charts/_rels/chartEx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Ex2.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Ex3.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Ex4.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_rels/chartEx5.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Ex6.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_rels/chartEx7.xml.rels><?xml version="1.0" encoding="UTF-8" standalone="yes"?>
<Relationships xmlns="http://schemas.openxmlformats.org/package/2006/relationships"><Relationship Id="rId2" Type="http://schemas.microsoft.com/office/2011/relationships/chartColorStyle" Target="colors7.xml"/><Relationship Id="rId1" Type="http://schemas.microsoft.com/office/2011/relationships/chartStyle" Target="style7.xml"/></Relationships>
</file>

<file path=xl/charts/_rels/chartEx8.xml.rels><?xml version="1.0" encoding="UTF-8" standalone="yes"?>
<Relationships xmlns="http://schemas.openxmlformats.org/package/2006/relationships"><Relationship Id="rId2" Type="http://schemas.microsoft.com/office/2011/relationships/chartColorStyle" Target="colors8.xml"/><Relationship Id="rId1" Type="http://schemas.microsoft.com/office/2011/relationships/chartStyle" Target="style8.xml"/></Relationships>
</file>

<file path=xl/charts/_rels/chartEx9.xml.rels><?xml version="1.0" encoding="UTF-8" standalone="yes"?>
<Relationships xmlns="http://schemas.openxmlformats.org/package/2006/relationships"><Relationship Id="rId2" Type="http://schemas.microsoft.com/office/2011/relationships/chartColorStyle" Target="colors9.xml"/><Relationship Id="rId1" Type="http://schemas.microsoft.com/office/2011/relationships/chartStyle" Target="style9.xml"/></Relationships>
</file>

<file path=xl/charts/_rels/chartEx10.xml.rels><?xml version="1.0" encoding="UTF-8" standalone="yes"?>
<Relationships xmlns="http://schemas.openxmlformats.org/package/2006/relationships"><Relationship Id="rId2" Type="http://schemas.microsoft.com/office/2011/relationships/chartColorStyle" Target="colors10.xml"/><Relationship Id="rId1" Type="http://schemas.microsoft.com/office/2011/relationships/chartStyle" Target="style10.xml"/></Relationships>
</file>

<file path=xl/charts/_rels/chartEx11.xml.rels><?xml version="1.0" encoding="UTF-8" standalone="yes"?>
<Relationships xmlns="http://schemas.openxmlformats.org/package/2006/relationships"><Relationship Id="rId2" Type="http://schemas.microsoft.com/office/2011/relationships/chartColorStyle" Target="colors11.xml"/><Relationship Id="rId1" Type="http://schemas.microsoft.com/office/2011/relationships/chartStyle" Target="style11.xml"/></Relationships>
</file>

<file path=xl/charts/_rels/chartEx12.xml.rels><?xml version="1.0" encoding="UTF-8" standalone="yes"?>
<Relationships xmlns="http://schemas.openxmlformats.org/package/2006/relationships"><Relationship Id="rId2" Type="http://schemas.microsoft.com/office/2011/relationships/chartColorStyle" Target="colors12.xml"/><Relationship Id="rId1" Type="http://schemas.microsoft.com/office/2011/relationships/chartStyle" Target="style12.xml"/></Relationships>
</file>

<file path=xl/charts/_rels/chartEx13.xml.rels><?xml version="1.0" encoding="UTF-8" standalone="yes"?>
<Relationships xmlns="http://schemas.openxmlformats.org/package/2006/relationships"><Relationship Id="rId2" Type="http://schemas.microsoft.com/office/2011/relationships/chartColorStyle" Target="colors13.xml"/><Relationship Id="rId1" Type="http://schemas.microsoft.com/office/2011/relationships/chartStyle" Target="style13.xml"/></Relationships>
</file>

<file path=xl/charts/_rels/chartEx14.xml.rels><?xml version="1.0" encoding="UTF-8" standalone="yes"?>
<Relationships xmlns="http://schemas.openxmlformats.org/package/2006/relationships"><Relationship Id="rId2" Type="http://schemas.microsoft.com/office/2011/relationships/chartColorStyle" Target="colors14.xml"/><Relationship Id="rId1" Type="http://schemas.microsoft.com/office/2011/relationships/chartStyle" Target="style14.xml"/></Relationships>
</file>

<file path=xl/charts/_rels/chartEx15.xml.rels><?xml version="1.0" encoding="UTF-8" standalone="yes"?>
<Relationships xmlns="http://schemas.openxmlformats.org/package/2006/relationships"><Relationship Id="rId2" Type="http://schemas.microsoft.com/office/2011/relationships/chartColorStyle" Target="colors15.xml"/><Relationship Id="rId1" Type="http://schemas.microsoft.com/office/2011/relationships/chartStyle" Target="style15.xml"/></Relationships>
</file>

<file path=xl/charts/_rels/chartEx16.xml.rels><?xml version="1.0" encoding="UTF-8" standalone="yes"?>
<Relationships xmlns="http://schemas.openxmlformats.org/package/2006/relationships"><Relationship Id="rId2" Type="http://schemas.microsoft.com/office/2011/relationships/chartColorStyle" Target="colors16.xml"/><Relationship Id="rId1" Type="http://schemas.microsoft.com/office/2011/relationships/chartStyle" Target="style16.xml"/></Relationships>
</file>

<file path=xl/charts/_rels/chartEx17.xml.rels><?xml version="1.0" encoding="UTF-8" standalone="yes"?>
<Relationships xmlns="http://schemas.openxmlformats.org/package/2006/relationships"><Relationship Id="rId2" Type="http://schemas.microsoft.com/office/2011/relationships/chartColorStyle" Target="colors17.xml"/><Relationship Id="rId1" Type="http://schemas.microsoft.com/office/2011/relationships/chartStyle" Target="style17.xml"/></Relationships>
</file>

<file path=xl/charts/_rels/chartEx18.xml.rels><?xml version="1.0" encoding="UTF-8" standalone="yes"?>
<Relationships xmlns="http://schemas.openxmlformats.org/package/2006/relationships"><Relationship Id="rId2" Type="http://schemas.microsoft.com/office/2011/relationships/chartColorStyle" Target="colors18.xml"/><Relationship Id="rId1" Type="http://schemas.microsoft.com/office/2011/relationships/chartStyle" Target="style18.xml"/></Relationships>
</file>

<file path=xl/charts/_rels/chartEx19.xml.rels><?xml version="1.0" encoding="UTF-8" standalone="yes"?>
<Relationships xmlns="http://schemas.openxmlformats.org/package/2006/relationships"><Relationship Id="rId2" Type="http://schemas.microsoft.com/office/2011/relationships/chartColorStyle" Target="colors19.xml"/><Relationship Id="rId1" Type="http://schemas.microsoft.com/office/2011/relationships/chartStyle" Target="style19.xml"/></Relationships>
</file>

<file path=xl/charts/_rels/chartEx20.xml.rels><?xml version="1.0" encoding="UTF-8" standalone="yes"?>
<Relationships xmlns="http://schemas.openxmlformats.org/package/2006/relationships"><Relationship Id="rId2" Type="http://schemas.microsoft.com/office/2011/relationships/chartColorStyle" Target="colors20.xml"/><Relationship Id="rId1" Type="http://schemas.microsoft.com/office/2011/relationships/chartStyle" Target="style20.xml"/></Relationships>
</file>

<file path=xl/charts/_rels/chartEx21.xml.rels><?xml version="1.0" encoding="UTF-8" standalone="yes"?>
<Relationships xmlns="http://schemas.openxmlformats.org/package/2006/relationships"><Relationship Id="rId2" Type="http://schemas.microsoft.com/office/2011/relationships/chartColorStyle" Target="colors21.xml"/><Relationship Id="rId1" Type="http://schemas.microsoft.com/office/2011/relationships/chartStyle" Target="style21.xml"/></Relationships>
</file>

<file path=xl/charts/_rels/chartEx22.xml.rels><?xml version="1.0" encoding="UTF-8" standalone="yes"?>
<Relationships xmlns="http://schemas.openxmlformats.org/package/2006/relationships"><Relationship Id="rId2" Type="http://schemas.microsoft.com/office/2011/relationships/chartColorStyle" Target="colors22.xml"/><Relationship Id="rId1" Type="http://schemas.microsoft.com/office/2011/relationships/chartStyle" Target="style22.xml"/></Relationships>
</file>

<file path=xl/charts/_rels/chartEx23.xml.rels><?xml version="1.0" encoding="UTF-8" standalone="yes"?>
<Relationships xmlns="http://schemas.openxmlformats.org/package/2006/relationships"><Relationship Id="rId2" Type="http://schemas.microsoft.com/office/2011/relationships/chartColorStyle" Target="colors23.xml"/><Relationship Id="rId1" Type="http://schemas.microsoft.com/office/2011/relationships/chartStyle" Target="style23.xml"/></Relationships>
</file>

<file path=xl/charts/_rels/chartEx24.xml.rels><?xml version="1.0" encoding="UTF-8" standalone="yes"?>
<Relationships xmlns="http://schemas.openxmlformats.org/package/2006/relationships"><Relationship Id="rId2" Type="http://schemas.microsoft.com/office/2011/relationships/chartColorStyle" Target="colors24.xml"/><Relationship Id="rId1" Type="http://schemas.microsoft.com/office/2011/relationships/chartStyle" Target="style24.xml"/></Relationships>
</file>

<file path=xl/charts/_rels/chartEx25.xml.rels><?xml version="1.0" encoding="UTF-8" standalone="yes"?>
<Relationships xmlns="http://schemas.openxmlformats.org/package/2006/relationships"><Relationship Id="rId2" Type="http://schemas.microsoft.com/office/2011/relationships/chartColorStyle" Target="colors25.xml"/><Relationship Id="rId1" Type="http://schemas.microsoft.com/office/2011/relationships/chartStyle" Target="style25.xml"/></Relationships>
</file>

<file path=xl/charts/_rels/chartEx26.xml.rels><?xml version="1.0" encoding="UTF-8" standalone="yes"?>
<Relationships xmlns="http://schemas.openxmlformats.org/package/2006/relationships"><Relationship Id="rId2" Type="http://schemas.microsoft.com/office/2011/relationships/chartColorStyle" Target="colors26.xml"/><Relationship Id="rId1" Type="http://schemas.microsoft.com/office/2011/relationships/chartStyle" Target="style26.xml"/></Relationships>
</file>

<file path=xl/charts/_rels/chartEx27.xml.rels><?xml version="1.0" encoding="UTF-8" standalone="yes"?>
<Relationships xmlns="http://schemas.openxmlformats.org/package/2006/relationships"><Relationship Id="rId2" Type="http://schemas.microsoft.com/office/2011/relationships/chartColorStyle" Target="colors27.xml"/><Relationship Id="rId1" Type="http://schemas.microsoft.com/office/2011/relationships/chartStyle" Target="style27.xml"/></Relationships>
</file>

<file path=xl/charts/_rels/chartEx28.xml.rels><?xml version="1.0" encoding="UTF-8" standalone="yes"?>
<Relationships xmlns="http://schemas.openxmlformats.org/package/2006/relationships"><Relationship Id="rId2" Type="http://schemas.microsoft.com/office/2011/relationships/chartColorStyle" Target="colors28.xml"/><Relationship Id="rId1" Type="http://schemas.microsoft.com/office/2011/relationships/chartStyle" Target="style28.xml"/></Relationships>
</file>

<file path=xl/charts/_rels/chartEx29.xml.rels><?xml version="1.0" encoding="UTF-8" standalone="yes"?>
<Relationships xmlns="http://schemas.openxmlformats.org/package/2006/relationships"><Relationship Id="rId2" Type="http://schemas.microsoft.com/office/2011/relationships/chartColorStyle" Target="colors29.xml"/><Relationship Id="rId1" Type="http://schemas.microsoft.com/office/2011/relationships/chartStyle" Target="style29.xml"/></Relationships>
</file>

<file path=xl/charts/_rels/chartEx30.xml.rels><?xml version="1.0" encoding="UTF-8" standalone="yes"?>
<Relationships xmlns="http://schemas.openxmlformats.org/package/2006/relationships"><Relationship Id="rId2" Type="http://schemas.microsoft.com/office/2011/relationships/chartColorStyle" Target="colors30.xml"/><Relationship Id="rId1" Type="http://schemas.microsoft.com/office/2011/relationships/chartStyle" Target="style30.xml"/></Relationships>
</file>

<file path=xl/charts/_rels/chartEx31.xml.rels><?xml version="1.0" encoding="UTF-8" standalone="yes"?>
<Relationships xmlns="http://schemas.openxmlformats.org/package/2006/relationships"><Relationship Id="rId2" Type="http://schemas.microsoft.com/office/2011/relationships/chartColorStyle" Target="colors31.xml"/><Relationship Id="rId1" Type="http://schemas.microsoft.com/office/2011/relationships/chartStyle" Target="style31.xml"/></Relationships>
</file>

<file path=xl/charts/_rels/chartEx32.xml.rels><?xml version="1.0" encoding="UTF-8" standalone="yes"?>
<Relationships xmlns="http://schemas.openxmlformats.org/package/2006/relationships"><Relationship Id="rId2" Type="http://schemas.microsoft.com/office/2011/relationships/chartColorStyle" Target="colors32.xml"/><Relationship Id="rId1" Type="http://schemas.microsoft.com/office/2011/relationships/chartStyle" Target="style32.xml"/></Relationships>
</file>

<file path=xl/charts/_rels/chartEx33.xml.rels><?xml version="1.0" encoding="UTF-8" standalone="yes"?>
<Relationships xmlns="http://schemas.openxmlformats.org/package/2006/relationships"><Relationship Id="rId2" Type="http://schemas.microsoft.com/office/2011/relationships/chartColorStyle" Target="colors33.xml"/><Relationship Id="rId1" Type="http://schemas.microsoft.com/office/2011/relationships/chartStyle" Target="style33.xml"/></Relationships>
</file>

<file path=xl/charts/_rels/chartEx34.xml.rels><?xml version="1.0" encoding="UTF-8" standalone="yes"?>
<Relationships xmlns="http://schemas.openxmlformats.org/package/2006/relationships"><Relationship Id="rId2" Type="http://schemas.microsoft.com/office/2011/relationships/chartColorStyle" Target="colors34.xml"/><Relationship Id="rId1" Type="http://schemas.microsoft.com/office/2011/relationships/chartStyle" Target="style34.xml"/></Relationships>
</file>

<file path=xl/charts/_rels/chartEx35.xml.rels><?xml version="1.0" encoding="UTF-8" standalone="yes"?>
<Relationships xmlns="http://schemas.openxmlformats.org/package/2006/relationships"><Relationship Id="rId2" Type="http://schemas.microsoft.com/office/2011/relationships/chartColorStyle" Target="colors35.xml"/><Relationship Id="rId1" Type="http://schemas.microsoft.com/office/2011/relationships/chartStyle" Target="style35.xml"/></Relationships>
</file>

<file path=xl/charts/_rels/chartEx36.xml.rels><?xml version="1.0" encoding="UTF-8" standalone="yes"?>
<Relationships xmlns="http://schemas.openxmlformats.org/package/2006/relationships"><Relationship Id="rId2" Type="http://schemas.microsoft.com/office/2011/relationships/chartColorStyle" Target="colors36.xml"/><Relationship Id="rId1" Type="http://schemas.microsoft.com/office/2011/relationships/chartStyle" Target="style36.xml"/></Relationships>
</file>

<file path=xl/charts/_rels/chartEx37.xml.rels><?xml version="1.0" encoding="UTF-8" standalone="yes"?>
<Relationships xmlns="http://schemas.openxmlformats.org/package/2006/relationships"><Relationship Id="rId2" Type="http://schemas.microsoft.com/office/2011/relationships/chartColorStyle" Target="colors37.xml"/><Relationship Id="rId1" Type="http://schemas.microsoft.com/office/2011/relationships/chartStyle" Target="style37.xml"/></Relationships>
</file>

<file path=xl/charts/_rels/chartEx38.xml.rels><?xml version="1.0" encoding="UTF-8" standalone="yes"?>
<Relationships xmlns="http://schemas.openxmlformats.org/package/2006/relationships"><Relationship Id="rId2" Type="http://schemas.microsoft.com/office/2011/relationships/chartColorStyle" Target="colors38.xml"/><Relationship Id="rId1" Type="http://schemas.microsoft.com/office/2011/relationships/chartStyle" Target="style38.xml"/></Relationships>
</file>

<file path=xl/charts/_rels/chartEx39.xml.rels><?xml version="1.0" encoding="UTF-8" standalone="yes"?>
<Relationships xmlns="http://schemas.openxmlformats.org/package/2006/relationships"><Relationship Id="rId2" Type="http://schemas.microsoft.com/office/2011/relationships/chartColorStyle" Target="colors39.xml"/><Relationship Id="rId1" Type="http://schemas.microsoft.com/office/2011/relationships/chartStyle" Target="style39.xml"/></Relationships>
</file>

<file path=xl/charts/_rels/chartEx40.xml.rels><?xml version="1.0" encoding="UTF-8" standalone="yes"?>
<Relationships xmlns="http://schemas.openxmlformats.org/package/2006/relationships"><Relationship Id="rId2" Type="http://schemas.microsoft.com/office/2011/relationships/chartColorStyle" Target="colors40.xml"/><Relationship Id="rId1" Type="http://schemas.microsoft.com/office/2011/relationships/chartStyle" Target="style40.xml"/></Relationships>
</file>

<file path=xl/charts/_rels/chartEx41.xml.rels><?xml version="1.0" encoding="UTF-8" standalone="yes"?>
<Relationships xmlns="http://schemas.openxmlformats.org/package/2006/relationships"><Relationship Id="rId2" Type="http://schemas.microsoft.com/office/2011/relationships/chartColorStyle" Target="colors41.xml"/><Relationship Id="rId1" Type="http://schemas.microsoft.com/office/2011/relationships/chartStyle" Target="style41.xml"/></Relationships>
</file>

<file path=xl/charts/_rels/chartEx42.xml.rels><?xml version="1.0" encoding="UTF-8" standalone="yes"?>
<Relationships xmlns="http://schemas.openxmlformats.org/package/2006/relationships"><Relationship Id="rId2" Type="http://schemas.microsoft.com/office/2011/relationships/chartColorStyle" Target="colors42.xml"/><Relationship Id="rId1" Type="http://schemas.microsoft.com/office/2011/relationships/chartStyle" Target="style42.xml"/></Relationships>
</file>

<file path=xl/charts/_rels/chartEx43.xml.rels><?xml version="1.0" encoding="UTF-8" standalone="yes"?>
<Relationships xmlns="http://schemas.openxmlformats.org/package/2006/relationships"><Relationship Id="rId2" Type="http://schemas.microsoft.com/office/2011/relationships/chartColorStyle" Target="colors43.xml"/><Relationship Id="rId1" Type="http://schemas.microsoft.com/office/2011/relationships/chartStyle" Target="style43.xml"/></Relationships>
</file>

<file path=xl/charts/_rels/chartEx44.xml.rels><?xml version="1.0" encoding="UTF-8" standalone="yes"?>
<Relationships xmlns="http://schemas.openxmlformats.org/package/2006/relationships"><Relationship Id="rId2" Type="http://schemas.microsoft.com/office/2011/relationships/chartColorStyle" Target="colors44.xml"/><Relationship Id="rId1" Type="http://schemas.microsoft.com/office/2011/relationships/chartStyle" Target="style44.xml"/></Relationships>
</file>

<file path=xl/charts/_rels/chartEx45.xml.rels><?xml version="1.0" encoding="UTF-8" standalone="yes"?>
<Relationships xmlns="http://schemas.openxmlformats.org/package/2006/relationships"><Relationship Id="rId2" Type="http://schemas.microsoft.com/office/2011/relationships/chartColorStyle" Target="colors45.xml"/><Relationship Id="rId1" Type="http://schemas.microsoft.com/office/2011/relationships/chartStyle" Target="style45.xml"/></Relationships>
</file>

<file path=xl/charts/_rels/chartEx46.xml.rels><?xml version="1.0" encoding="UTF-8" standalone="yes"?>
<Relationships xmlns="http://schemas.openxmlformats.org/package/2006/relationships"><Relationship Id="rId2" Type="http://schemas.microsoft.com/office/2011/relationships/chartColorStyle" Target="colors46.xml"/><Relationship Id="rId1" Type="http://schemas.microsoft.com/office/2011/relationships/chartStyle" Target="style46.xml"/></Relationships>
</file>

<file path=xl/charts/_rels/chartEx47.xml.rels><?xml version="1.0" encoding="UTF-8" standalone="yes"?>
<Relationships xmlns="http://schemas.openxmlformats.org/package/2006/relationships"><Relationship Id="rId2" Type="http://schemas.microsoft.com/office/2011/relationships/chartColorStyle" Target="colors47.xml"/><Relationship Id="rId1" Type="http://schemas.microsoft.com/office/2011/relationships/chartStyle" Target="style47.xml"/></Relationships>
</file>

<file path=xl/charts/_rels/chartEx48.xml.rels><?xml version="1.0" encoding="UTF-8" standalone="yes"?>
<Relationships xmlns="http://schemas.openxmlformats.org/package/2006/relationships"><Relationship Id="rId2" Type="http://schemas.microsoft.com/office/2011/relationships/chartColorStyle" Target="colors48.xml"/><Relationship Id="rId1" Type="http://schemas.microsoft.com/office/2011/relationships/chartStyle" Target="style48.xml"/></Relationships>
</file>

<file path=xl/charts/_rels/chartEx49.xml.rels><?xml version="1.0" encoding="UTF-8" standalone="yes"?>
<Relationships xmlns="http://schemas.openxmlformats.org/package/2006/relationships"><Relationship Id="rId2" Type="http://schemas.microsoft.com/office/2011/relationships/chartColorStyle" Target="colors49.xml"/><Relationship Id="rId1" Type="http://schemas.microsoft.com/office/2011/relationships/chartStyle" Target="style49.xml"/></Relationships>
</file>

<file path=xl/charts/_rels/chartEx50.xml.rels><?xml version="1.0" encoding="UTF-8" standalone="yes"?>
<Relationships xmlns="http://schemas.openxmlformats.org/package/2006/relationships"><Relationship Id="rId2" Type="http://schemas.microsoft.com/office/2011/relationships/chartColorStyle" Target="colors50.xml"/><Relationship Id="rId1" Type="http://schemas.microsoft.com/office/2011/relationships/chartStyle" Target="style50.xml"/></Relationships>
</file>

<file path=xl/charts/_rels/chartEx51.xml.rels><?xml version="1.0" encoding="UTF-8" standalone="yes"?>
<Relationships xmlns="http://schemas.openxmlformats.org/package/2006/relationships"><Relationship Id="rId2" Type="http://schemas.microsoft.com/office/2011/relationships/chartColorStyle" Target="colors51.xml"/><Relationship Id="rId1" Type="http://schemas.microsoft.com/office/2011/relationships/chartStyle" Target="style51.xml"/></Relationships>
</file>

<file path=xl/charts/_rels/chartEx52.xml.rels><?xml version="1.0" encoding="UTF-8" standalone="yes"?>
<Relationships xmlns="http://schemas.openxmlformats.org/package/2006/relationships"><Relationship Id="rId2" Type="http://schemas.microsoft.com/office/2011/relationships/chartColorStyle" Target="colors52.xml"/><Relationship Id="rId1" Type="http://schemas.microsoft.com/office/2011/relationships/chartStyle" Target="style52.xml"/></Relationships>
</file>

<file path=xl/charts/_rels/chartEx53.xml.rels><?xml version="1.0" encoding="UTF-8" standalone="yes"?>
<Relationships xmlns="http://schemas.openxmlformats.org/package/2006/relationships"><Relationship Id="rId2" Type="http://schemas.microsoft.com/office/2011/relationships/chartColorStyle" Target="colors53.xml"/><Relationship Id="rId1" Type="http://schemas.microsoft.com/office/2011/relationships/chartStyle" Target="style53.xml"/></Relationships>
</file>

<file path=xl/charts/_rels/chartEx54.xml.rels><?xml version="1.0" encoding="UTF-8" standalone="yes"?>
<Relationships xmlns="http://schemas.openxmlformats.org/package/2006/relationships"><Relationship Id="rId2" Type="http://schemas.microsoft.com/office/2011/relationships/chartColorStyle" Target="colors54.xml"/><Relationship Id="rId1" Type="http://schemas.microsoft.com/office/2011/relationships/chartStyle" Target="style54.xml"/></Relationships>
</file>

<file path=xl/charts/_rels/chartEx55.xml.rels><?xml version="1.0" encoding="UTF-8" standalone="yes"?>
<Relationships xmlns="http://schemas.openxmlformats.org/package/2006/relationships"><Relationship Id="rId2" Type="http://schemas.microsoft.com/office/2011/relationships/chartColorStyle" Target="colors55.xml"/><Relationship Id="rId1" Type="http://schemas.microsoft.com/office/2011/relationships/chartStyle" Target="style55.xml"/></Relationships>
</file>

<file path=xl/charts/_rels/chartEx56.xml.rels><?xml version="1.0" encoding="UTF-8" standalone="yes"?>
<Relationships xmlns="http://schemas.openxmlformats.org/package/2006/relationships"><Relationship Id="rId2" Type="http://schemas.microsoft.com/office/2011/relationships/chartColorStyle" Target="colors56.xml"/><Relationship Id="rId1" Type="http://schemas.microsoft.com/office/2011/relationships/chartStyle" Target="style56.xml"/></Relationships>
</file>

<file path=xl/charts/_rels/chartEx57.xml.rels><?xml version="1.0" encoding="UTF-8" standalone="yes"?>
<Relationships xmlns="http://schemas.openxmlformats.org/package/2006/relationships"><Relationship Id="rId2" Type="http://schemas.microsoft.com/office/2011/relationships/chartColorStyle" Target="colors57.xml"/><Relationship Id="rId1" Type="http://schemas.microsoft.com/office/2011/relationships/chartStyle" Target="style57.xml"/></Relationships>
</file>

<file path=xl/charts/_rels/chartEx58.xml.rels><?xml version="1.0" encoding="UTF-8" standalone="yes"?>
<Relationships xmlns="http://schemas.openxmlformats.org/package/2006/relationships"><Relationship Id="rId2" Type="http://schemas.microsoft.com/office/2011/relationships/chartColorStyle" Target="colors58.xml"/><Relationship Id="rId1" Type="http://schemas.microsoft.com/office/2011/relationships/chartStyle" Target="style58.xml"/></Relationships>
</file>

<file path=xl/charts/_rels/chartEx59.xml.rels><?xml version="1.0" encoding="UTF-8" standalone="yes"?>
<Relationships xmlns="http://schemas.openxmlformats.org/package/2006/relationships"><Relationship Id="rId2" Type="http://schemas.microsoft.com/office/2011/relationships/chartColorStyle" Target="colors59.xml"/><Relationship Id="rId1" Type="http://schemas.microsoft.com/office/2011/relationships/chartStyle" Target="style59.xml"/></Relationships>
</file>

<file path=xl/charts/_rels/chartEx60.xml.rels><?xml version="1.0" encoding="UTF-8" standalone="yes"?>
<Relationships xmlns="http://schemas.openxmlformats.org/package/2006/relationships"><Relationship Id="rId2" Type="http://schemas.microsoft.com/office/2011/relationships/chartColorStyle" Target="colors60.xml"/><Relationship Id="rId1" Type="http://schemas.microsoft.com/office/2011/relationships/chartStyle" Target="style60.xml"/></Relationships>
</file>

<file path=xl/charts/_rels/chartEx61.xml.rels><?xml version="1.0" encoding="UTF-8" standalone="yes"?>
<Relationships xmlns="http://schemas.openxmlformats.org/package/2006/relationships"><Relationship Id="rId2" Type="http://schemas.microsoft.com/office/2011/relationships/chartColorStyle" Target="colors61.xml"/><Relationship Id="rId1" Type="http://schemas.microsoft.com/office/2011/relationships/chartStyle" Target="style61.xml"/></Relationships>
</file>

<file path=xl/charts/_rels/chartEx62.xml.rels><?xml version="1.0" encoding="UTF-8" standalone="yes"?>
<Relationships xmlns="http://schemas.openxmlformats.org/package/2006/relationships"><Relationship Id="rId2" Type="http://schemas.microsoft.com/office/2011/relationships/chartColorStyle" Target="colors62.xml"/><Relationship Id="rId1" Type="http://schemas.microsoft.com/office/2011/relationships/chartStyle" Target="style62.xml"/></Relationships>
</file>

<file path=xl/charts/_rels/chartEx63.xml.rels><?xml version="1.0" encoding="UTF-8" standalone="yes"?>
<Relationships xmlns="http://schemas.openxmlformats.org/package/2006/relationships"><Relationship Id="rId2" Type="http://schemas.microsoft.com/office/2011/relationships/chartColorStyle" Target="colors63.xml"/><Relationship Id="rId1" Type="http://schemas.microsoft.com/office/2011/relationships/chartStyle" Target="style63.xml"/></Relationships>
</file>

<file path=xl/charts/_rels/chartEx64.xml.rels><?xml version="1.0" encoding="UTF-8" standalone="yes"?>
<Relationships xmlns="http://schemas.openxmlformats.org/package/2006/relationships"><Relationship Id="rId2" Type="http://schemas.microsoft.com/office/2011/relationships/chartColorStyle" Target="colors64.xml"/><Relationship Id="rId1" Type="http://schemas.microsoft.com/office/2011/relationships/chartStyle" Target="style64.xml"/></Relationships>
</file>

<file path=xl/charts/_rels/chartEx65.xml.rels><?xml version="1.0" encoding="UTF-8" standalone="yes"?>
<Relationships xmlns="http://schemas.openxmlformats.org/package/2006/relationships"><Relationship Id="rId2" Type="http://schemas.microsoft.com/office/2011/relationships/chartColorStyle" Target="colors65.xml"/><Relationship Id="rId1" Type="http://schemas.microsoft.com/office/2011/relationships/chartStyle" Target="style65.xml"/></Relationships>
</file>

<file path=xl/charts/_rels/chartEx66.xml.rels><?xml version="1.0" encoding="UTF-8" standalone="yes"?>
<Relationships xmlns="http://schemas.openxmlformats.org/package/2006/relationships"><Relationship Id="rId2" Type="http://schemas.microsoft.com/office/2011/relationships/chartColorStyle" Target="colors66.xml"/><Relationship Id="rId1" Type="http://schemas.microsoft.com/office/2011/relationships/chartStyle" Target="style66.xml"/></Relationships>
</file>

<file path=xl/charts/_rels/chartEx67.xml.rels><?xml version="1.0" encoding="UTF-8" standalone="yes"?>
<Relationships xmlns="http://schemas.openxmlformats.org/package/2006/relationships"><Relationship Id="rId2" Type="http://schemas.microsoft.com/office/2011/relationships/chartColorStyle" Target="colors67.xml"/><Relationship Id="rId1" Type="http://schemas.microsoft.com/office/2011/relationships/chartStyle" Target="style67.xml"/></Relationships>
</file>

<file path=xl/charts/_rels/chartEx68.xml.rels><?xml version="1.0" encoding="UTF-8" standalone="yes"?>
<Relationships xmlns="http://schemas.openxmlformats.org/package/2006/relationships"><Relationship Id="rId2" Type="http://schemas.microsoft.com/office/2011/relationships/chartColorStyle" Target="colors68.xml"/><Relationship Id="rId1" Type="http://schemas.microsoft.com/office/2011/relationships/chartStyle" Target="style68.xml"/></Relationships>
</file>

<file path=xl/charts/_rels/chartEx69.xml.rels><?xml version="1.0" encoding="UTF-8" standalone="yes"?>
<Relationships xmlns="http://schemas.openxmlformats.org/package/2006/relationships"><Relationship Id="rId2" Type="http://schemas.microsoft.com/office/2011/relationships/chartColorStyle" Target="colors69.xml"/><Relationship Id="rId1" Type="http://schemas.microsoft.com/office/2011/relationships/chartStyle" Target="style69.xml"/></Relationships>
</file>

<file path=xl/charts/_rels/chartEx70.xml.rels><?xml version="1.0" encoding="UTF-8" standalone="yes"?>
<Relationships xmlns="http://schemas.openxmlformats.org/package/2006/relationships"><Relationship Id="rId2" Type="http://schemas.microsoft.com/office/2011/relationships/chartColorStyle" Target="colors70.xml"/><Relationship Id="rId1" Type="http://schemas.microsoft.com/office/2011/relationships/chartStyle" Target="style70.xml"/></Relationships>
</file>

<file path=xl/charts/_rels/chartEx71.xml.rels><?xml version="1.0" encoding="UTF-8" standalone="yes"?>
<Relationships xmlns="http://schemas.openxmlformats.org/package/2006/relationships"><Relationship Id="rId2" Type="http://schemas.microsoft.com/office/2011/relationships/chartColorStyle" Target="colors71.xml"/><Relationship Id="rId1" Type="http://schemas.microsoft.com/office/2011/relationships/chartStyle" Target="style71.xml"/></Relationships>
</file>

<file path=xl/charts/_rels/chartEx72.xml.rels><?xml version="1.0" encoding="UTF-8" standalone="yes"?>
<Relationships xmlns="http://schemas.openxmlformats.org/package/2006/relationships"><Relationship Id="rId2" Type="http://schemas.microsoft.com/office/2011/relationships/chartColorStyle" Target="colors72.xml"/><Relationship Id="rId1" Type="http://schemas.microsoft.com/office/2011/relationships/chartStyle" Target="style72.xml"/></Relationships>
</file>

<file path=xl/charts/_rels/chartEx73.xml.rels><?xml version="1.0" encoding="UTF-8" standalone="yes"?>
<Relationships xmlns="http://schemas.openxmlformats.org/package/2006/relationships"><Relationship Id="rId2" Type="http://schemas.microsoft.com/office/2011/relationships/chartColorStyle" Target="colors73.xml"/><Relationship Id="rId1" Type="http://schemas.microsoft.com/office/2011/relationships/chartStyle" Target="style73.xml"/></Relationships>
</file>

<file path=xl/charts/_rels/chartEx74.xml.rels><?xml version="1.0" encoding="UTF-8" standalone="yes"?>
<Relationships xmlns="http://schemas.openxmlformats.org/package/2006/relationships"><Relationship Id="rId2" Type="http://schemas.microsoft.com/office/2011/relationships/chartColorStyle" Target="colors74.xml"/><Relationship Id="rId1" Type="http://schemas.microsoft.com/office/2011/relationships/chartStyle" Target="style74.xml"/></Relationships>
</file>

<file path=xl/charts/_rels/chartEx75.xml.rels><?xml version="1.0" encoding="UTF-8" standalone="yes"?>
<Relationships xmlns="http://schemas.openxmlformats.org/package/2006/relationships"><Relationship Id="rId2" Type="http://schemas.microsoft.com/office/2011/relationships/chartColorStyle" Target="colors75.xml"/><Relationship Id="rId1" Type="http://schemas.microsoft.com/office/2011/relationships/chartStyle" Target="style75.xml"/></Relationships>
</file>

<file path=xl/charts/_rels/chartEx76.xml.rels><?xml version="1.0" encoding="UTF-8" standalone="yes"?>
<Relationships xmlns="http://schemas.openxmlformats.org/package/2006/relationships"><Relationship Id="rId2" Type="http://schemas.microsoft.com/office/2011/relationships/chartColorStyle" Target="colors76.xml"/><Relationship Id="rId1" Type="http://schemas.microsoft.com/office/2011/relationships/chartStyle" Target="style76.xml"/></Relationships>
</file>

<file path=xl/charts/_rels/chartEx77.xml.rels><?xml version="1.0" encoding="UTF-8" standalone="yes"?>
<Relationships xmlns="http://schemas.openxmlformats.org/package/2006/relationships"><Relationship Id="rId2" Type="http://schemas.microsoft.com/office/2011/relationships/chartColorStyle" Target="colors77.xml"/><Relationship Id="rId1" Type="http://schemas.microsoft.com/office/2011/relationships/chartStyle" Target="style77.xml"/></Relationships>
</file>

<file path=xl/charts/_rels/chartEx78.xml.rels><?xml version="1.0" encoding="UTF-8" standalone="yes"?>
<Relationships xmlns="http://schemas.openxmlformats.org/package/2006/relationships"><Relationship Id="rId2" Type="http://schemas.microsoft.com/office/2011/relationships/chartColorStyle" Target="colors78.xml"/><Relationship Id="rId1" Type="http://schemas.microsoft.com/office/2011/relationships/chartStyle" Target="style78.xml"/></Relationships>
</file>

<file path=xl/charts/_rels/chartEx79.xml.rels><?xml version="1.0" encoding="UTF-8" standalone="yes"?>
<Relationships xmlns="http://schemas.openxmlformats.org/package/2006/relationships"><Relationship Id="rId2" Type="http://schemas.microsoft.com/office/2011/relationships/chartColorStyle" Target="colors79.xml"/><Relationship Id="rId1" Type="http://schemas.microsoft.com/office/2011/relationships/chartStyle" Target="style79.xml"/></Relationships>
</file>

<file path=xl/charts/_rels/chartEx80.xml.rels><?xml version="1.0" encoding="UTF-8" standalone="yes"?>
<Relationships xmlns="http://schemas.openxmlformats.org/package/2006/relationships"><Relationship Id="rId2" Type="http://schemas.microsoft.com/office/2011/relationships/chartColorStyle" Target="colors80.xml"/><Relationship Id="rId1" Type="http://schemas.microsoft.com/office/2011/relationships/chartStyle" Target="style80.xml"/></Relationships>
</file>

<file path=xl/charts/_rels/chartEx81.xml.rels><?xml version="1.0" encoding="UTF-8" standalone="yes"?>
<Relationships xmlns="http://schemas.openxmlformats.org/package/2006/relationships"><Relationship Id="rId2" Type="http://schemas.microsoft.com/office/2011/relationships/chartColorStyle" Target="colors81.xml"/><Relationship Id="rId1" Type="http://schemas.microsoft.com/office/2011/relationships/chartStyle" Target="style81.xml"/></Relationships>
</file>

<file path=xl/charts/_rels/chartEx82.xml.rels><?xml version="1.0" encoding="UTF-8" standalone="yes"?>
<Relationships xmlns="http://schemas.openxmlformats.org/package/2006/relationships"><Relationship Id="rId2" Type="http://schemas.microsoft.com/office/2011/relationships/chartColorStyle" Target="colors82.xml"/><Relationship Id="rId1" Type="http://schemas.microsoft.com/office/2011/relationships/chartStyle" Target="style82.xml"/></Relationships>
</file>

<file path=xl/charts/_rels/chartEx83.xml.rels><?xml version="1.0" encoding="UTF-8" standalone="yes"?>
<Relationships xmlns="http://schemas.openxmlformats.org/package/2006/relationships"><Relationship Id="rId2" Type="http://schemas.microsoft.com/office/2011/relationships/chartColorStyle" Target="colors83.xml"/><Relationship Id="rId1" Type="http://schemas.microsoft.com/office/2011/relationships/chartStyle" Target="style83.xml"/></Relationships>
</file>

<file path=xl/charts/_rels/chartEx84.xml.rels><?xml version="1.0" encoding="UTF-8" standalone="yes"?>
<Relationships xmlns="http://schemas.openxmlformats.org/package/2006/relationships"><Relationship Id="rId2" Type="http://schemas.microsoft.com/office/2011/relationships/chartColorStyle" Target="colors84.xml"/><Relationship Id="rId1" Type="http://schemas.microsoft.com/office/2011/relationships/chartStyle" Target="style84.xml"/></Relationships>
</file>

<file path=xl/charts/_rels/chartEx85.xml.rels><?xml version="1.0" encoding="UTF-8" standalone="yes"?>
<Relationships xmlns="http://schemas.openxmlformats.org/package/2006/relationships"><Relationship Id="rId2" Type="http://schemas.microsoft.com/office/2011/relationships/chartColorStyle" Target="colors85.xml"/><Relationship Id="rId1" Type="http://schemas.microsoft.com/office/2011/relationships/chartStyle" Target="style85.xml"/></Relationships>
</file>

<file path=xl/charts/_rels/chartEx86.xml.rels><?xml version="1.0" encoding="UTF-8" standalone="yes"?>
<Relationships xmlns="http://schemas.openxmlformats.org/package/2006/relationships"><Relationship Id="rId2" Type="http://schemas.microsoft.com/office/2011/relationships/chartColorStyle" Target="colors86.xml"/><Relationship Id="rId1" Type="http://schemas.microsoft.com/office/2011/relationships/chartStyle" Target="style86.xml"/></Relationships>
</file>

<file path=xl/charts/_rels/chartEx87.xml.rels><?xml version="1.0" encoding="UTF-8" standalone="yes"?>
<Relationships xmlns="http://schemas.openxmlformats.org/package/2006/relationships"><Relationship Id="rId2" Type="http://schemas.microsoft.com/office/2011/relationships/chartColorStyle" Target="colors87.xml"/><Relationship Id="rId1" Type="http://schemas.microsoft.com/office/2011/relationships/chartStyle" Target="style87.xml"/></Relationships>
</file>

<file path=xl/charts/_rels/chartEx88.xml.rels><?xml version="1.0" encoding="UTF-8" standalone="yes"?>
<Relationships xmlns="http://schemas.openxmlformats.org/package/2006/relationships"><Relationship Id="rId2" Type="http://schemas.microsoft.com/office/2011/relationships/chartColorStyle" Target="colors88.xml"/><Relationship Id="rId1" Type="http://schemas.microsoft.com/office/2011/relationships/chartStyle" Target="style88.xml"/></Relationships>
</file>

<file path=xl/charts/_rels/chartEx89.xml.rels><?xml version="1.0" encoding="UTF-8" standalone="yes"?>
<Relationships xmlns="http://schemas.openxmlformats.org/package/2006/relationships"><Relationship Id="rId2" Type="http://schemas.microsoft.com/office/2011/relationships/chartColorStyle" Target="colors89.xml"/><Relationship Id="rId1" Type="http://schemas.microsoft.com/office/2011/relationships/chartStyle" Target="style89.xml"/></Relationships>
</file>

<file path=xl/charts/_rels/chartEx90.xml.rels><?xml version="1.0" encoding="UTF-8" standalone="yes"?>
<Relationships xmlns="http://schemas.openxmlformats.org/package/2006/relationships"><Relationship Id="rId2" Type="http://schemas.microsoft.com/office/2011/relationships/chartColorStyle" Target="colors90.xml"/><Relationship Id="rId1" Type="http://schemas.microsoft.com/office/2011/relationships/chartStyle" Target="style90.xml"/></Relationships>
</file>

<file path=xl/charts/_rels/chartEx91.xml.rels><?xml version="1.0" encoding="UTF-8" standalone="yes"?>
<Relationships xmlns="http://schemas.openxmlformats.org/package/2006/relationships"><Relationship Id="rId2" Type="http://schemas.microsoft.com/office/2011/relationships/chartColorStyle" Target="colors91.xml"/><Relationship Id="rId1" Type="http://schemas.microsoft.com/office/2011/relationships/chartStyle" Target="style91.xml"/></Relationships>
</file>

<file path=xl/charts/_rels/chartEx92.xml.rels><?xml version="1.0" encoding="UTF-8" standalone="yes"?>
<Relationships xmlns="http://schemas.openxmlformats.org/package/2006/relationships"><Relationship Id="rId2" Type="http://schemas.microsoft.com/office/2011/relationships/chartColorStyle" Target="colors92.xml"/><Relationship Id="rId1" Type="http://schemas.microsoft.com/office/2011/relationships/chartStyle" Target="style92.xml"/></Relationships>
</file>

<file path=xl/charts/_rels/chartEx93.xml.rels><?xml version="1.0" encoding="UTF-8" standalone="yes"?>
<Relationships xmlns="http://schemas.openxmlformats.org/package/2006/relationships"><Relationship Id="rId2" Type="http://schemas.microsoft.com/office/2011/relationships/chartColorStyle" Target="colors93.xml"/><Relationship Id="rId1" Type="http://schemas.microsoft.com/office/2011/relationships/chartStyle" Target="style93.xml"/></Relationships>
</file>

<file path=xl/charts/_rels/chartEx94.xml.rels><?xml version="1.0" encoding="UTF-8" standalone="yes"?>
<Relationships xmlns="http://schemas.openxmlformats.org/package/2006/relationships"><Relationship Id="rId2" Type="http://schemas.microsoft.com/office/2011/relationships/chartColorStyle" Target="colors94.xml"/><Relationship Id="rId1" Type="http://schemas.microsoft.com/office/2011/relationships/chartStyle" Target="style94.xml"/></Relationships>
</file>

<file path=xl/charts/_rels/chartEx95.xml.rels><?xml version="1.0" encoding="UTF-8" standalone="yes"?>
<Relationships xmlns="http://schemas.openxmlformats.org/package/2006/relationships"><Relationship Id="rId2" Type="http://schemas.microsoft.com/office/2011/relationships/chartColorStyle" Target="colors95.xml"/><Relationship Id="rId1" Type="http://schemas.microsoft.com/office/2011/relationships/chartStyle" Target="style95.xml"/></Relationships>
</file>

<file path=xl/charts/_rels/chartEx96.xml.rels><?xml version="1.0" encoding="UTF-8" standalone="yes"?>
<Relationships xmlns="http://schemas.openxmlformats.org/package/2006/relationships"><Relationship Id="rId2" Type="http://schemas.microsoft.com/office/2011/relationships/chartColorStyle" Target="colors96.xml"/><Relationship Id="rId1" Type="http://schemas.microsoft.com/office/2011/relationships/chartStyle" Target="style96.xml"/></Relationships>
</file>

<file path=xl/charts/_rels/chartEx97.xml.rels><?xml version="1.0" encoding="UTF-8" standalone="yes"?>
<Relationships xmlns="http://schemas.openxmlformats.org/package/2006/relationships"><Relationship Id="rId2" Type="http://schemas.microsoft.com/office/2011/relationships/chartColorStyle" Target="colors97.xml"/><Relationship Id="rId1" Type="http://schemas.microsoft.com/office/2011/relationships/chartStyle" Target="style97.xml"/></Relationships>
</file>

<file path=xl/charts/_rels/chartEx98.xml.rels><?xml version="1.0" encoding="UTF-8" standalone="yes"?>
<Relationships xmlns="http://schemas.openxmlformats.org/package/2006/relationships"><Relationship Id="rId2" Type="http://schemas.microsoft.com/office/2011/relationships/chartColorStyle" Target="colors98.xml"/><Relationship Id="rId1" Type="http://schemas.microsoft.com/office/2011/relationships/chartStyle" Target="style98.xml"/></Relationships>
</file>

<file path=xl/charts/_rels/chartEx99.xml.rels><?xml version="1.0" encoding="UTF-8" standalone="yes"?>
<Relationships xmlns="http://schemas.openxmlformats.org/package/2006/relationships"><Relationship Id="rId2" Type="http://schemas.microsoft.com/office/2011/relationships/chartColorStyle" Target="colors99.xml"/><Relationship Id="rId1" Type="http://schemas.microsoft.com/office/2011/relationships/chartStyle" Target="style99.xml"/></Relationships>
</file>

<file path=xl/charts/_rels/chartEx100.xml.rels><?xml version="1.0" encoding="UTF-8" standalone="yes"?>
<Relationships xmlns="http://schemas.openxmlformats.org/package/2006/relationships"><Relationship Id="rId2" Type="http://schemas.microsoft.com/office/2011/relationships/chartColorStyle" Target="colors100.xml"/><Relationship Id="rId1" Type="http://schemas.microsoft.com/office/2011/relationships/chartStyle" Target="style100.xml"/></Relationships>
</file>

<file path=xl/charts/_rels/chartEx101.xml.rels><?xml version="1.0" encoding="UTF-8" standalone="yes"?>
<Relationships xmlns="http://schemas.openxmlformats.org/package/2006/relationships"><Relationship Id="rId2" Type="http://schemas.microsoft.com/office/2011/relationships/chartColorStyle" Target="colors101.xml"/><Relationship Id="rId1" Type="http://schemas.microsoft.com/office/2011/relationships/chartStyle" Target="style101.xml"/></Relationships>
</file>

<file path=xl/charts/_rels/chartEx102.xml.rels><?xml version="1.0" encoding="UTF-8" standalone="yes"?>
<Relationships xmlns="http://schemas.openxmlformats.org/package/2006/relationships"><Relationship Id="rId2" Type="http://schemas.microsoft.com/office/2011/relationships/chartColorStyle" Target="colors102.xml"/><Relationship Id="rId1" Type="http://schemas.microsoft.com/office/2011/relationships/chartStyle" Target="style102.xml"/></Relationships>
</file>

<file path=xl/charts/_rels/chartEx103.xml.rels><?xml version="1.0" encoding="UTF-8" standalone="yes"?>
<Relationships xmlns="http://schemas.openxmlformats.org/package/2006/relationships"><Relationship Id="rId2" Type="http://schemas.microsoft.com/office/2011/relationships/chartColorStyle" Target="colors103.xml"/><Relationship Id="rId1" Type="http://schemas.microsoft.com/office/2011/relationships/chartStyle" Target="style103.xml"/></Relationships>
</file>

<file path=xl/charts/_rels/chartEx104.xml.rels><?xml version="1.0" encoding="UTF-8" standalone="yes"?>
<Relationships xmlns="http://schemas.openxmlformats.org/package/2006/relationships"><Relationship Id="rId2" Type="http://schemas.microsoft.com/office/2011/relationships/chartColorStyle" Target="colors104.xml"/><Relationship Id="rId1" Type="http://schemas.microsoft.com/office/2011/relationships/chartStyle" Target="style104.xml"/></Relationships>
</file>

<file path=xl/charts/_rels/chartEx105.xml.rels><?xml version="1.0" encoding="UTF-8" standalone="yes"?>
<Relationships xmlns="http://schemas.openxmlformats.org/package/2006/relationships"><Relationship Id="rId2" Type="http://schemas.microsoft.com/office/2011/relationships/chartColorStyle" Target="colors105.xml"/><Relationship Id="rId1" Type="http://schemas.microsoft.com/office/2011/relationships/chartStyle" Target="style105.xml"/></Relationships>
</file>

<file path=xl/charts/_rels/chartEx106.xml.rels><?xml version="1.0" encoding="UTF-8" standalone="yes"?>
<Relationships xmlns="http://schemas.openxmlformats.org/package/2006/relationships"><Relationship Id="rId2" Type="http://schemas.microsoft.com/office/2011/relationships/chartColorStyle" Target="colors106.xml"/><Relationship Id="rId1" Type="http://schemas.microsoft.com/office/2011/relationships/chartStyle" Target="style106.xml"/></Relationships>
</file>

<file path=xl/charts/_rels/chartEx107.xml.rels><?xml version="1.0" encoding="UTF-8" standalone="yes"?>
<Relationships xmlns="http://schemas.openxmlformats.org/package/2006/relationships"><Relationship Id="rId2" Type="http://schemas.microsoft.com/office/2011/relationships/chartColorStyle" Target="colors107.xml"/><Relationship Id="rId1" Type="http://schemas.microsoft.com/office/2011/relationships/chartStyle" Target="style107.xml"/></Relationships>
</file>

<file path=xl/charts/_rels/chartEx108.xml.rels><?xml version="1.0" encoding="UTF-8" standalone="yes"?>
<Relationships xmlns="http://schemas.openxmlformats.org/package/2006/relationships"><Relationship Id="rId2" Type="http://schemas.microsoft.com/office/2011/relationships/chartColorStyle" Target="colors108.xml"/><Relationship Id="rId1" Type="http://schemas.microsoft.com/office/2011/relationships/chartStyle" Target="style108.xml"/></Relationships>
</file>

<file path=xl/charts/_rels/chartEx109.xml.rels><?xml version="1.0" encoding="UTF-8" standalone="yes"?>
<Relationships xmlns="http://schemas.openxmlformats.org/package/2006/relationships"><Relationship Id="rId2" Type="http://schemas.microsoft.com/office/2011/relationships/chartColorStyle" Target="colors109.xml"/><Relationship Id="rId1" Type="http://schemas.microsoft.com/office/2011/relationships/chartStyle" Target="style109.xml"/></Relationships>
</file>

<file path=xl/charts/_rels/chartEx110.xml.rels><?xml version="1.0" encoding="UTF-8" standalone="yes"?>
<Relationships xmlns="http://schemas.openxmlformats.org/package/2006/relationships"><Relationship Id="rId2" Type="http://schemas.microsoft.com/office/2011/relationships/chartColorStyle" Target="colors110.xml"/><Relationship Id="rId1" Type="http://schemas.microsoft.com/office/2011/relationships/chartStyle" Target="style110.xml"/></Relationships>
</file>

<file path=xl/charts/_rels/chartEx111.xml.rels><?xml version="1.0" encoding="UTF-8" standalone="yes"?>
<Relationships xmlns="http://schemas.openxmlformats.org/package/2006/relationships"><Relationship Id="rId2" Type="http://schemas.microsoft.com/office/2011/relationships/chartColorStyle" Target="colors111.xml"/><Relationship Id="rId1" Type="http://schemas.microsoft.com/office/2011/relationships/chartStyle" Target="style111.xml"/></Relationships>
</file>

<file path=xl/charts/_rels/chartEx112.xml.rels><?xml version="1.0" encoding="UTF-8" standalone="yes"?>
<Relationships xmlns="http://schemas.openxmlformats.org/package/2006/relationships"><Relationship Id="rId2" Type="http://schemas.microsoft.com/office/2011/relationships/chartColorStyle" Target="colors112.xml"/><Relationship Id="rId1" Type="http://schemas.microsoft.com/office/2011/relationships/chartStyle" Target="style112.xml"/></Relationships>
</file>

<file path=xl/charts/_rels/chartEx113.xml.rels><?xml version="1.0" encoding="UTF-8" standalone="yes"?>
<Relationships xmlns="http://schemas.openxmlformats.org/package/2006/relationships"><Relationship Id="rId2" Type="http://schemas.microsoft.com/office/2011/relationships/chartColorStyle" Target="colors113.xml"/><Relationship Id="rId1" Type="http://schemas.microsoft.com/office/2011/relationships/chartStyle" Target="style113.xml"/></Relationships>
</file>

<file path=xl/charts/_rels/chartEx114.xml.rels><?xml version="1.0" encoding="UTF-8" standalone="yes"?>
<Relationships xmlns="http://schemas.openxmlformats.org/package/2006/relationships"><Relationship Id="rId2" Type="http://schemas.microsoft.com/office/2011/relationships/chartColorStyle" Target="colors114.xml"/><Relationship Id="rId1" Type="http://schemas.microsoft.com/office/2011/relationships/chartStyle" Target="style114.xml"/></Relationships>
</file>

<file path=xl/charts/_rels/chartEx115.xml.rels><?xml version="1.0" encoding="UTF-8" standalone="yes"?>
<Relationships xmlns="http://schemas.openxmlformats.org/package/2006/relationships"><Relationship Id="rId2" Type="http://schemas.microsoft.com/office/2011/relationships/chartColorStyle" Target="colors115.xml"/><Relationship Id="rId1" Type="http://schemas.microsoft.com/office/2011/relationships/chartStyle" Target="style115.xml"/></Relationships>
</file>

<file path=xl/charts/_rels/chartEx116.xml.rels><?xml version="1.0" encoding="UTF-8" standalone="yes"?>
<Relationships xmlns="http://schemas.openxmlformats.org/package/2006/relationships"><Relationship Id="rId2" Type="http://schemas.microsoft.com/office/2011/relationships/chartColorStyle" Target="colors116.xml"/><Relationship Id="rId1" Type="http://schemas.microsoft.com/office/2011/relationships/chartStyle" Target="style116.xml"/></Relationships>
</file>

<file path=xl/charts/_rels/chartEx117.xml.rels><?xml version="1.0" encoding="UTF-8" standalone="yes"?>
<Relationships xmlns="http://schemas.openxmlformats.org/package/2006/relationships"><Relationship Id="rId2" Type="http://schemas.microsoft.com/office/2011/relationships/chartColorStyle" Target="colors117.xml"/><Relationship Id="rId1" Type="http://schemas.microsoft.com/office/2011/relationships/chartStyle" Target="style117.xml"/></Relationships>
</file>

<file path=xl/charts/_rels/chartEx118.xml.rels><?xml version="1.0" encoding="UTF-8" standalone="yes"?>
<Relationships xmlns="http://schemas.openxmlformats.org/package/2006/relationships"><Relationship Id="rId2" Type="http://schemas.microsoft.com/office/2011/relationships/chartColorStyle" Target="colors118.xml"/><Relationship Id="rId1" Type="http://schemas.microsoft.com/office/2011/relationships/chartStyle" Target="style118.xml"/></Relationships>
</file>

<file path=xl/charts/_rels/chartEx119.xml.rels><?xml version="1.0" encoding="UTF-8" standalone="yes"?>
<Relationships xmlns="http://schemas.openxmlformats.org/package/2006/relationships"><Relationship Id="rId2" Type="http://schemas.microsoft.com/office/2011/relationships/chartColorStyle" Target="colors119.xml"/><Relationship Id="rId1" Type="http://schemas.microsoft.com/office/2011/relationships/chartStyle" Target="style119.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Environment!$A$143</c:f>
              <c:strCache>
                <c:ptCount val="1"/>
                <c:pt idx="0">
                  <c:v>GDP growth (%)</c:v>
                </c:pt>
              </c:strCache>
            </c:strRef>
          </c:tx>
          <c:invertIfNegative val="0"/>
          <c:dLbls>
            <c:numFmt formatCode="0.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Environment!$B$142:$P$142</c:f>
              <c:strCache>
                <c:ptCount val="15"/>
                <c:pt idx="0">
                  <c:v>Dominican Republic</c:v>
                </c:pt>
                <c:pt idx="1">
                  <c:v>Paraguay</c:v>
                </c:pt>
                <c:pt idx="2">
                  <c:v>Costa Rica</c:v>
                </c:pt>
                <c:pt idx="3">
                  <c:v>Peru</c:v>
                </c:pt>
                <c:pt idx="4">
                  <c:v>Panama</c:v>
                </c:pt>
                <c:pt idx="5">
                  <c:v>Honduras</c:v>
                </c:pt>
                <c:pt idx="6">
                  <c:v>Colombia</c:v>
                </c:pt>
                <c:pt idx="7">
                  <c:v>Uruguay</c:v>
                </c:pt>
                <c:pt idx="8">
                  <c:v>Chile</c:v>
                </c:pt>
                <c:pt idx="9">
                  <c:v>Haiti</c:v>
                </c:pt>
                <c:pt idx="10">
                  <c:v>El Salvador</c:v>
                </c:pt>
                <c:pt idx="11">
                  <c:v>Mexico</c:v>
                </c:pt>
                <c:pt idx="12">
                  <c:v>Jamaica</c:v>
                </c:pt>
                <c:pt idx="13">
                  <c:v>Argentina</c:v>
                </c:pt>
                <c:pt idx="14">
                  <c:v>Brazil</c:v>
                </c:pt>
              </c:strCache>
            </c:strRef>
          </c:cat>
          <c:val>
            <c:numRef>
              <c:f>Environment!$B$143:$P$143</c:f>
              <c:numCache>
                <c:formatCode>0.00%</c:formatCode>
                <c:ptCount val="15"/>
                <c:pt idx="0">
                  <c:v>6.2518000000000004E-2</c:v>
                </c:pt>
                <c:pt idx="1">
                  <c:v>5.824E-2</c:v>
                </c:pt>
                <c:pt idx="2">
                  <c:v>3.7956000000000004E-2</c:v>
                </c:pt>
                <c:pt idx="3">
                  <c:v>3.7859999999999998E-2</c:v>
                </c:pt>
                <c:pt idx="4">
                  <c:v>3.6268000000000002E-2</c:v>
                </c:pt>
                <c:pt idx="5">
                  <c:v>3.2981999999999997E-2</c:v>
                </c:pt>
                <c:pt idx="6">
                  <c:v>3.3138000000000008E-2</c:v>
                </c:pt>
                <c:pt idx="7">
                  <c:v>2.3793999999999999E-2</c:v>
                </c:pt>
                <c:pt idx="8">
                  <c:v>2.3082000000000002E-2</c:v>
                </c:pt>
                <c:pt idx="9">
                  <c:v>2.1389999999999999E-2</c:v>
                </c:pt>
                <c:pt idx="10">
                  <c:v>2.0853999999999998E-2</c:v>
                </c:pt>
                <c:pt idx="11">
                  <c:v>2.0439999999999996E-2</c:v>
                </c:pt>
                <c:pt idx="12">
                  <c:v>1.0444E-2</c:v>
                </c:pt>
                <c:pt idx="13">
                  <c:v>4.8339999999999998E-3</c:v>
                </c:pt>
                <c:pt idx="14">
                  <c:v>-7.3800000000000011E-3</c:v>
                </c:pt>
              </c:numCache>
            </c:numRef>
          </c:val>
          <c:extLst>
            <c:ext xmlns:c16="http://schemas.microsoft.com/office/drawing/2014/chart" uri="{C3380CC4-5D6E-409C-BE32-E72D297353CC}">
              <c16:uniqueId val="{00000000-BD5B-4D0D-8002-2F5300B12915}"/>
            </c:ext>
          </c:extLst>
        </c:ser>
        <c:dLbls>
          <c:showLegendKey val="0"/>
          <c:showVal val="0"/>
          <c:showCatName val="0"/>
          <c:showSerName val="0"/>
          <c:showPercent val="0"/>
          <c:showBubbleSize val="0"/>
        </c:dLbls>
        <c:gapWidth val="55"/>
        <c:axId val="631828392"/>
        <c:axId val="631829704"/>
      </c:barChart>
      <c:catAx>
        <c:axId val="631828392"/>
        <c:scaling>
          <c:orientation val="minMax"/>
        </c:scaling>
        <c:delete val="0"/>
        <c:axPos val="b"/>
        <c:numFmt formatCode="General" sourceLinked="1"/>
        <c:majorTickMark val="out"/>
        <c:minorTickMark val="none"/>
        <c:tickLblPos val="low"/>
        <c:txPr>
          <a:bodyPr rot="-5400000" vert="horz"/>
          <a:lstStyle/>
          <a:p>
            <a:pPr>
              <a:defRPr/>
            </a:pPr>
            <a:endParaRPr lang="es-CL"/>
          </a:p>
        </c:txPr>
        <c:crossAx val="631829704"/>
        <c:crosses val="autoZero"/>
        <c:auto val="1"/>
        <c:lblAlgn val="ctr"/>
        <c:lblOffset val="100"/>
        <c:noMultiLvlLbl val="0"/>
      </c:catAx>
      <c:valAx>
        <c:axId val="631829704"/>
        <c:scaling>
          <c:orientation val="minMax"/>
        </c:scaling>
        <c:delete val="0"/>
        <c:axPos val="l"/>
        <c:numFmt formatCode="0.00%" sourceLinked="1"/>
        <c:majorTickMark val="out"/>
        <c:minorTickMark val="none"/>
        <c:tickLblPos val="nextTo"/>
        <c:crossAx val="631828392"/>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Environment!$A$150</c:f>
              <c:strCache>
                <c:ptCount val="1"/>
                <c:pt idx="0">
                  <c:v>Severance payment</c:v>
                </c:pt>
              </c:strCache>
            </c:strRef>
          </c:tx>
          <c:invertIfNegative val="0"/>
          <c:dLbls>
            <c:numFmt formatCode="#,##0.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Environment!$B$149:$I$149</c:f>
              <c:strCache>
                <c:ptCount val="8"/>
                <c:pt idx="0">
                  <c:v>Chile</c:v>
                </c:pt>
                <c:pt idx="1">
                  <c:v>Brazil</c:v>
                </c:pt>
                <c:pt idx="2">
                  <c:v>Argentina</c:v>
                </c:pt>
                <c:pt idx="3">
                  <c:v>Honduras</c:v>
                </c:pt>
                <c:pt idx="4">
                  <c:v>El Salvador</c:v>
                </c:pt>
                <c:pt idx="5">
                  <c:v>Panama</c:v>
                </c:pt>
                <c:pt idx="6">
                  <c:v>Peru</c:v>
                </c:pt>
                <c:pt idx="7">
                  <c:v>Mexico</c:v>
                </c:pt>
              </c:strCache>
            </c:strRef>
          </c:cat>
          <c:val>
            <c:numRef>
              <c:f>Environment!$B$150:$I$150</c:f>
              <c:numCache>
                <c:formatCode>0.0</c:formatCode>
                <c:ptCount val="8"/>
                <c:pt idx="0">
                  <c:v>2</c:v>
                </c:pt>
                <c:pt idx="1">
                  <c:v>0.76</c:v>
                </c:pt>
                <c:pt idx="2">
                  <c:v>0</c:v>
                </c:pt>
                <c:pt idx="3">
                  <c:v>0</c:v>
                </c:pt>
                <c:pt idx="4">
                  <c:v>0</c:v>
                </c:pt>
                <c:pt idx="5">
                  <c:v>0</c:v>
                </c:pt>
                <c:pt idx="6">
                  <c:v>0</c:v>
                </c:pt>
                <c:pt idx="7">
                  <c:v>0</c:v>
                </c:pt>
              </c:numCache>
            </c:numRef>
          </c:val>
          <c:extLst>
            <c:ext xmlns:c16="http://schemas.microsoft.com/office/drawing/2014/chart" uri="{C3380CC4-5D6E-409C-BE32-E72D297353CC}">
              <c16:uniqueId val="{00000000-A390-4DA6-8589-83C1224800FF}"/>
            </c:ext>
          </c:extLst>
        </c:ser>
        <c:dLbls>
          <c:showLegendKey val="0"/>
          <c:showVal val="0"/>
          <c:showCatName val="0"/>
          <c:showSerName val="0"/>
          <c:showPercent val="0"/>
          <c:showBubbleSize val="0"/>
        </c:dLbls>
        <c:gapWidth val="150"/>
        <c:axId val="932119224"/>
        <c:axId val="932120208"/>
      </c:barChart>
      <c:catAx>
        <c:axId val="932119224"/>
        <c:scaling>
          <c:orientation val="minMax"/>
        </c:scaling>
        <c:delete val="0"/>
        <c:axPos val="b"/>
        <c:numFmt formatCode="General" sourceLinked="1"/>
        <c:majorTickMark val="out"/>
        <c:minorTickMark val="none"/>
        <c:tickLblPos val="low"/>
        <c:txPr>
          <a:bodyPr rot="-5400000" vert="horz"/>
          <a:lstStyle/>
          <a:p>
            <a:pPr>
              <a:defRPr/>
            </a:pPr>
            <a:endParaRPr lang="es-CL"/>
          </a:p>
        </c:txPr>
        <c:crossAx val="932120208"/>
        <c:crosses val="autoZero"/>
        <c:auto val="1"/>
        <c:lblAlgn val="ctr"/>
        <c:lblOffset val="100"/>
        <c:noMultiLvlLbl val="0"/>
      </c:catAx>
      <c:valAx>
        <c:axId val="932120208"/>
        <c:scaling>
          <c:orientation val="minMax"/>
        </c:scaling>
        <c:delete val="0"/>
        <c:axPos val="l"/>
        <c:numFmt formatCode="0.0" sourceLinked="1"/>
        <c:majorTickMark val="out"/>
        <c:minorTickMark val="none"/>
        <c:tickLblPos val="nextTo"/>
        <c:crossAx val="932119224"/>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Environment!$A$146</c:f>
              <c:strCache>
                <c:ptCount val="1"/>
                <c:pt idx="0">
                  <c:v>Notice period</c:v>
                </c:pt>
              </c:strCache>
            </c:strRef>
          </c:tx>
          <c:invertIfNegative val="0"/>
          <c:dLbls>
            <c:numFmt formatCode="#,##0.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Environment!$B$145:$I$145</c:f>
              <c:strCache>
                <c:ptCount val="8"/>
                <c:pt idx="0">
                  <c:v>Honduras</c:v>
                </c:pt>
                <c:pt idx="1">
                  <c:v>Argentina</c:v>
                </c:pt>
                <c:pt idx="2">
                  <c:v>Brazil</c:v>
                </c:pt>
                <c:pt idx="3">
                  <c:v>Chile</c:v>
                </c:pt>
                <c:pt idx="4">
                  <c:v>Peru</c:v>
                </c:pt>
                <c:pt idx="5">
                  <c:v>El Salvador</c:v>
                </c:pt>
                <c:pt idx="6">
                  <c:v>Mexico</c:v>
                </c:pt>
                <c:pt idx="7">
                  <c:v>Panama</c:v>
                </c:pt>
              </c:strCache>
            </c:strRef>
          </c:cat>
          <c:val>
            <c:numRef>
              <c:f>Environment!$B$146:$I$146</c:f>
              <c:numCache>
                <c:formatCode>General</c:formatCode>
                <c:ptCount val="8"/>
                <c:pt idx="0">
                  <c:v>2</c:v>
                </c:pt>
                <c:pt idx="1">
                  <c:v>1</c:v>
                </c:pt>
                <c:pt idx="2">
                  <c:v>1</c:v>
                </c:pt>
                <c:pt idx="3">
                  <c:v>1</c:v>
                </c:pt>
                <c:pt idx="4">
                  <c:v>0.5</c:v>
                </c:pt>
                <c:pt idx="5">
                  <c:v>0</c:v>
                </c:pt>
                <c:pt idx="6">
                  <c:v>0</c:v>
                </c:pt>
                <c:pt idx="7">
                  <c:v>0</c:v>
                </c:pt>
              </c:numCache>
            </c:numRef>
          </c:val>
          <c:extLst>
            <c:ext xmlns:c16="http://schemas.microsoft.com/office/drawing/2014/chart" uri="{C3380CC4-5D6E-409C-BE32-E72D297353CC}">
              <c16:uniqueId val="{00000000-3292-42E7-94C1-59778A2BD97B}"/>
            </c:ext>
          </c:extLst>
        </c:ser>
        <c:dLbls>
          <c:showLegendKey val="0"/>
          <c:showVal val="0"/>
          <c:showCatName val="0"/>
          <c:showSerName val="0"/>
          <c:showPercent val="0"/>
          <c:showBubbleSize val="0"/>
        </c:dLbls>
        <c:gapWidth val="150"/>
        <c:axId val="977870160"/>
        <c:axId val="565133296"/>
      </c:barChart>
      <c:catAx>
        <c:axId val="977870160"/>
        <c:scaling>
          <c:orientation val="minMax"/>
        </c:scaling>
        <c:delete val="0"/>
        <c:axPos val="b"/>
        <c:numFmt formatCode="General" sourceLinked="1"/>
        <c:majorTickMark val="out"/>
        <c:minorTickMark val="none"/>
        <c:tickLblPos val="nextTo"/>
        <c:txPr>
          <a:bodyPr rot="-5400000" vert="horz"/>
          <a:lstStyle/>
          <a:p>
            <a:pPr>
              <a:defRPr/>
            </a:pPr>
            <a:endParaRPr lang="es-CL"/>
          </a:p>
        </c:txPr>
        <c:crossAx val="565133296"/>
        <c:crosses val="autoZero"/>
        <c:auto val="1"/>
        <c:lblAlgn val="ctr"/>
        <c:lblOffset val="100"/>
        <c:noMultiLvlLbl val="0"/>
      </c:catAx>
      <c:valAx>
        <c:axId val="565133296"/>
        <c:scaling>
          <c:orientation val="minMax"/>
        </c:scaling>
        <c:delete val="0"/>
        <c:axPos val="l"/>
        <c:numFmt formatCode="General" sourceLinked="1"/>
        <c:majorTickMark val="out"/>
        <c:minorTickMark val="none"/>
        <c:tickLblPos val="nextTo"/>
        <c:crossAx val="97787016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Environment!$A$153</c:f>
              <c:strCache>
                <c:ptCount val="1"/>
                <c:pt idx="0">
                  <c:v>Employment Protection Index</c:v>
                </c:pt>
              </c:strCache>
            </c:strRef>
          </c:tx>
          <c:invertIfNegative val="0"/>
          <c:dLbls>
            <c:numFmt formatCode="#,##0.0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Environment!$B$152:$I$152</c:f>
              <c:strCache>
                <c:ptCount val="8"/>
                <c:pt idx="0">
                  <c:v>Panama</c:v>
                </c:pt>
                <c:pt idx="1">
                  <c:v>Chile</c:v>
                </c:pt>
                <c:pt idx="2">
                  <c:v>Honduras</c:v>
                </c:pt>
                <c:pt idx="3">
                  <c:v>Peru</c:v>
                </c:pt>
                <c:pt idx="4">
                  <c:v>Mexico</c:v>
                </c:pt>
                <c:pt idx="5">
                  <c:v>El Salvador</c:v>
                </c:pt>
                <c:pt idx="6">
                  <c:v>Argentina</c:v>
                </c:pt>
                <c:pt idx="7">
                  <c:v>Brazil</c:v>
                </c:pt>
              </c:strCache>
            </c:strRef>
          </c:cat>
          <c:val>
            <c:numRef>
              <c:f>Environment!$B$153:$I$153</c:f>
              <c:numCache>
                <c:formatCode>0.000</c:formatCode>
                <c:ptCount val="8"/>
                <c:pt idx="0">
                  <c:v>0.44535049999999998</c:v>
                </c:pt>
                <c:pt idx="1">
                  <c:v>0.41929379999999999</c:v>
                </c:pt>
                <c:pt idx="2">
                  <c:v>0.41361150000000002</c:v>
                </c:pt>
                <c:pt idx="3">
                  <c:v>0.37371149999999997</c:v>
                </c:pt>
                <c:pt idx="4">
                  <c:v>0.3584656</c:v>
                </c:pt>
                <c:pt idx="5">
                  <c:v>0.32888889999999998</c:v>
                </c:pt>
                <c:pt idx="6">
                  <c:v>0.28621049999999998</c:v>
                </c:pt>
                <c:pt idx="7">
                  <c:v>0.23451859999999999</c:v>
                </c:pt>
              </c:numCache>
            </c:numRef>
          </c:val>
          <c:extLst>
            <c:ext xmlns:c16="http://schemas.microsoft.com/office/drawing/2014/chart" uri="{C3380CC4-5D6E-409C-BE32-E72D297353CC}">
              <c16:uniqueId val="{00000000-D48D-4F56-B09E-8A4E18FEBBB4}"/>
            </c:ext>
          </c:extLst>
        </c:ser>
        <c:dLbls>
          <c:showLegendKey val="0"/>
          <c:showVal val="0"/>
          <c:showCatName val="0"/>
          <c:showSerName val="0"/>
          <c:showPercent val="0"/>
          <c:showBubbleSize val="0"/>
        </c:dLbls>
        <c:gapWidth val="150"/>
        <c:axId val="851242512"/>
        <c:axId val="851239888"/>
      </c:barChart>
      <c:catAx>
        <c:axId val="851242512"/>
        <c:scaling>
          <c:orientation val="minMax"/>
        </c:scaling>
        <c:delete val="0"/>
        <c:axPos val="b"/>
        <c:numFmt formatCode="General" sourceLinked="1"/>
        <c:majorTickMark val="out"/>
        <c:minorTickMark val="none"/>
        <c:tickLblPos val="nextTo"/>
        <c:txPr>
          <a:bodyPr rot="-5400000" vert="horz"/>
          <a:lstStyle/>
          <a:p>
            <a:pPr>
              <a:defRPr/>
            </a:pPr>
            <a:endParaRPr lang="es-CL"/>
          </a:p>
        </c:txPr>
        <c:crossAx val="851239888"/>
        <c:crosses val="autoZero"/>
        <c:auto val="1"/>
        <c:lblAlgn val="ctr"/>
        <c:lblOffset val="100"/>
        <c:noMultiLvlLbl val="0"/>
      </c:catAx>
      <c:valAx>
        <c:axId val="851239888"/>
        <c:scaling>
          <c:orientation val="minMax"/>
        </c:scaling>
        <c:delete val="0"/>
        <c:axPos val="l"/>
        <c:numFmt formatCode="0.000" sourceLinked="1"/>
        <c:majorTickMark val="out"/>
        <c:minorTickMark val="none"/>
        <c:tickLblPos val="nextTo"/>
        <c:crossAx val="851242512"/>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Environment!$A$158</c:f>
              <c:strCache>
                <c:ptCount val="1"/>
                <c:pt idx="0">
                  <c:v>Net Public debt, % GDP</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Environment!$B$157:$K$157</c:f>
              <c:strCache>
                <c:ptCount val="10"/>
                <c:pt idx="0">
                  <c:v>Mexico</c:v>
                </c:pt>
                <c:pt idx="1">
                  <c:v>Brazil</c:v>
                </c:pt>
                <c:pt idx="2">
                  <c:v>Colombia</c:v>
                </c:pt>
                <c:pt idx="3">
                  <c:v>Panama</c:v>
                </c:pt>
                <c:pt idx="4">
                  <c:v>Dominican Republic</c:v>
                </c:pt>
                <c:pt idx="5">
                  <c:v>Uruguay</c:v>
                </c:pt>
                <c:pt idx="6">
                  <c:v>Paraguay</c:v>
                </c:pt>
                <c:pt idx="7">
                  <c:v>Peru</c:v>
                </c:pt>
                <c:pt idx="8">
                  <c:v>Honduras</c:v>
                </c:pt>
                <c:pt idx="9">
                  <c:v>Chile</c:v>
                </c:pt>
              </c:strCache>
            </c:strRef>
          </c:cat>
          <c:val>
            <c:numRef>
              <c:f>Environment!$B$158:$K$158</c:f>
              <c:numCache>
                <c:formatCode>0%</c:formatCode>
                <c:ptCount val="10"/>
                <c:pt idx="0">
                  <c:v>0.51773999999999998</c:v>
                </c:pt>
                <c:pt idx="1">
                  <c:v>0.46161999999999997</c:v>
                </c:pt>
                <c:pt idx="2">
                  <c:v>0.41406999999999994</c:v>
                </c:pt>
                <c:pt idx="3">
                  <c:v>0.36609999999999998</c:v>
                </c:pt>
                <c:pt idx="4">
                  <c:v>0.34437000000000001</c:v>
                </c:pt>
                <c:pt idx="5">
                  <c:v>0.30671999999999999</c:v>
                </c:pt>
                <c:pt idx="6">
                  <c:v>0.1973</c:v>
                </c:pt>
                <c:pt idx="7">
                  <c:v>7.5300000000000006E-2</c:v>
                </c:pt>
                <c:pt idx="8">
                  <c:v>0</c:v>
                </c:pt>
                <c:pt idx="9">
                  <c:v>-8.5100000000000002E-3</c:v>
                </c:pt>
              </c:numCache>
            </c:numRef>
          </c:val>
          <c:extLst>
            <c:ext xmlns:c16="http://schemas.microsoft.com/office/drawing/2014/chart" uri="{C3380CC4-5D6E-409C-BE32-E72D297353CC}">
              <c16:uniqueId val="{00000000-AF42-4862-87ED-88850E0CA27B}"/>
            </c:ext>
          </c:extLst>
        </c:ser>
        <c:dLbls>
          <c:showLegendKey val="0"/>
          <c:showVal val="0"/>
          <c:showCatName val="0"/>
          <c:showSerName val="0"/>
          <c:showPercent val="0"/>
          <c:showBubbleSize val="0"/>
        </c:dLbls>
        <c:gapWidth val="150"/>
        <c:axId val="890056672"/>
        <c:axId val="890054704"/>
      </c:barChart>
      <c:catAx>
        <c:axId val="890056672"/>
        <c:scaling>
          <c:orientation val="minMax"/>
        </c:scaling>
        <c:delete val="0"/>
        <c:axPos val="b"/>
        <c:numFmt formatCode="General" sourceLinked="1"/>
        <c:majorTickMark val="out"/>
        <c:minorTickMark val="none"/>
        <c:tickLblPos val="low"/>
        <c:txPr>
          <a:bodyPr rot="-5400000" vert="horz"/>
          <a:lstStyle/>
          <a:p>
            <a:pPr>
              <a:defRPr/>
            </a:pPr>
            <a:endParaRPr lang="es-CL"/>
          </a:p>
        </c:txPr>
        <c:crossAx val="890054704"/>
        <c:crosses val="autoZero"/>
        <c:auto val="1"/>
        <c:lblAlgn val="ctr"/>
        <c:lblOffset val="100"/>
        <c:noMultiLvlLbl val="0"/>
      </c:catAx>
      <c:valAx>
        <c:axId val="890054704"/>
        <c:scaling>
          <c:orientation val="minMax"/>
        </c:scaling>
        <c:delete val="0"/>
        <c:axPos val="l"/>
        <c:numFmt formatCode="0%" sourceLinked="1"/>
        <c:majorTickMark val="out"/>
        <c:minorTickMark val="none"/>
        <c:tickLblPos val="nextTo"/>
        <c:crossAx val="890056672"/>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Performance!$A$59</c:f>
              <c:strCache>
                <c:ptCount val="1"/>
                <c:pt idx="0">
                  <c:v>Implicit Rate Return, Male, IG2-D1</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Performance!$B$269:$X$269</c:f>
              <c:strCache>
                <c:ptCount val="23"/>
                <c:pt idx="0">
                  <c:v>Haiti (DB)</c:v>
                </c:pt>
                <c:pt idx="1">
                  <c:v>Mexico (DB)</c:v>
                </c:pt>
                <c:pt idx="2">
                  <c:v>Paraguay (DB)</c:v>
                </c:pt>
                <c:pt idx="3">
                  <c:v>Honduras (DB)</c:v>
                </c:pt>
                <c:pt idx="4">
                  <c:v>Costa Rica (DB)</c:v>
                </c:pt>
                <c:pt idx="5">
                  <c:v>El Salvador (DB)</c:v>
                </c:pt>
                <c:pt idx="6">
                  <c:v>Colombia (DB)</c:v>
                </c:pt>
                <c:pt idx="7">
                  <c:v>Panama (DB)</c:v>
                </c:pt>
                <c:pt idx="8">
                  <c:v>Chile (DC)</c:v>
                </c:pt>
                <c:pt idx="9">
                  <c:v>Colombia (DC)</c:v>
                </c:pt>
                <c:pt idx="10">
                  <c:v>Costa Rica (Mix)</c:v>
                </c:pt>
                <c:pt idx="11">
                  <c:v>Dominican Republic (DC)</c:v>
                </c:pt>
                <c:pt idx="12">
                  <c:v>El Salvador (DC)</c:v>
                </c:pt>
                <c:pt idx="13">
                  <c:v>Mexico (DC)</c:v>
                </c:pt>
                <c:pt idx="14">
                  <c:v>Panama (Mix)</c:v>
                </c:pt>
                <c:pt idx="15">
                  <c:v>Peru (DC)</c:v>
                </c:pt>
                <c:pt idx="16">
                  <c:v>Uruguay (Mix)</c:v>
                </c:pt>
                <c:pt idx="17">
                  <c:v>Jamaica (DB)</c:v>
                </c:pt>
                <c:pt idx="18">
                  <c:v>Brazil (time)</c:v>
                </c:pt>
                <c:pt idx="19">
                  <c:v>Argentina (DB)</c:v>
                </c:pt>
                <c:pt idx="20">
                  <c:v>Brazil (age)</c:v>
                </c:pt>
                <c:pt idx="21">
                  <c:v>Uruguay (DB)</c:v>
                </c:pt>
                <c:pt idx="22">
                  <c:v>Peru (DB)</c:v>
                </c:pt>
              </c:strCache>
            </c:strRef>
          </c:cat>
          <c:val>
            <c:numRef>
              <c:f>Performance!$B$268:$X$268</c:f>
              <c:numCache>
                <c:formatCode>0.0%</c:formatCode>
                <c:ptCount val="23"/>
                <c:pt idx="0">
                  <c:v>9.4138613093432785E-2</c:v>
                </c:pt>
                <c:pt idx="1">
                  <c:v>8.8461116346595051E-2</c:v>
                </c:pt>
                <c:pt idx="2">
                  <c:v>8.782704700793087E-2</c:v>
                </c:pt>
                <c:pt idx="3">
                  <c:v>8.1064847153951042E-2</c:v>
                </c:pt>
                <c:pt idx="4">
                  <c:v>7.3733746905657233E-2</c:v>
                </c:pt>
                <c:pt idx="5">
                  <c:v>7.1447403900563713E-2</c:v>
                </c:pt>
                <c:pt idx="6">
                  <c:v>6.5419275284697528E-2</c:v>
                </c:pt>
                <c:pt idx="7">
                  <c:v>5.7166740513866547E-2</c:v>
                </c:pt>
                <c:pt idx="8">
                  <c:v>4.8909686524265819E-2</c:v>
                </c:pt>
                <c:pt idx="9">
                  <c:v>3.9322820682521797E-2</c:v>
                </c:pt>
                <c:pt idx="10">
                  <c:v>3.5000000000000003E-2</c:v>
                </c:pt>
                <c:pt idx="11">
                  <c:v>3.5000000000000003E-2</c:v>
                </c:pt>
                <c:pt idx="12">
                  <c:v>3.5000000000000003E-2</c:v>
                </c:pt>
                <c:pt idx="13">
                  <c:v>3.5000000000000003E-2</c:v>
                </c:pt>
                <c:pt idx="14">
                  <c:v>3.5000000000000003E-2</c:v>
                </c:pt>
                <c:pt idx="15">
                  <c:v>3.5000000000000003E-2</c:v>
                </c:pt>
                <c:pt idx="16">
                  <c:v>3.5000000000000003E-2</c:v>
                </c:pt>
                <c:pt idx="17">
                  <c:v>3.5000000000000003E-2</c:v>
                </c:pt>
                <c:pt idx="18">
                  <c:v>3.5000000000000003E-2</c:v>
                </c:pt>
                <c:pt idx="19">
                  <c:v>2.8255816298076303E-2</c:v>
                </c:pt>
                <c:pt idx="20">
                  <c:v>2.6442585911483327E-2</c:v>
                </c:pt>
                <c:pt idx="21">
                  <c:v>2.5808415639321909E-2</c:v>
                </c:pt>
                <c:pt idx="22">
                  <c:v>-3.053074701424453E-3</c:v>
                </c:pt>
              </c:numCache>
            </c:numRef>
          </c:val>
          <c:extLst>
            <c:ext xmlns:c16="http://schemas.microsoft.com/office/drawing/2014/chart" uri="{C3380CC4-5D6E-409C-BE32-E72D297353CC}">
              <c16:uniqueId val="{00000000-5E36-4A35-91FF-036142032CA8}"/>
            </c:ext>
          </c:extLst>
        </c:ser>
        <c:dLbls>
          <c:showLegendKey val="0"/>
          <c:showVal val="0"/>
          <c:showCatName val="0"/>
          <c:showSerName val="0"/>
          <c:showPercent val="0"/>
          <c:showBubbleSize val="0"/>
        </c:dLbls>
        <c:gapWidth val="50"/>
        <c:axId val="672289336"/>
        <c:axId val="672286712"/>
      </c:barChart>
      <c:catAx>
        <c:axId val="672289336"/>
        <c:scaling>
          <c:orientation val="minMax"/>
        </c:scaling>
        <c:delete val="0"/>
        <c:axPos val="b"/>
        <c:numFmt formatCode="General" sourceLinked="1"/>
        <c:majorTickMark val="out"/>
        <c:minorTickMark val="none"/>
        <c:tickLblPos val="low"/>
        <c:crossAx val="672286712"/>
        <c:crosses val="autoZero"/>
        <c:auto val="1"/>
        <c:lblAlgn val="ctr"/>
        <c:lblOffset val="100"/>
        <c:noMultiLvlLbl val="0"/>
      </c:catAx>
      <c:valAx>
        <c:axId val="672286712"/>
        <c:scaling>
          <c:orientation val="minMax"/>
        </c:scaling>
        <c:delete val="0"/>
        <c:axPos val="l"/>
        <c:numFmt formatCode="0%" sourceLinked="0"/>
        <c:majorTickMark val="out"/>
        <c:minorTickMark val="none"/>
        <c:tickLblPos val="nextTo"/>
        <c:crossAx val="67228933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Performance!$A$60</c:f>
              <c:strCache>
                <c:ptCount val="1"/>
                <c:pt idx="0">
                  <c:v>Implicit Rate Return, Male, IG3-D1</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Performance!$B$269:$X$269</c:f>
              <c:strCache>
                <c:ptCount val="23"/>
                <c:pt idx="0">
                  <c:v>Haiti (DB)</c:v>
                </c:pt>
                <c:pt idx="1">
                  <c:v>Mexico (DB)</c:v>
                </c:pt>
                <c:pt idx="2">
                  <c:v>Paraguay (DB)</c:v>
                </c:pt>
                <c:pt idx="3">
                  <c:v>Honduras (DB)</c:v>
                </c:pt>
                <c:pt idx="4">
                  <c:v>Costa Rica (DB)</c:v>
                </c:pt>
                <c:pt idx="5">
                  <c:v>El Salvador (DB)</c:v>
                </c:pt>
                <c:pt idx="6">
                  <c:v>Colombia (DB)</c:v>
                </c:pt>
                <c:pt idx="7">
                  <c:v>Panama (DB)</c:v>
                </c:pt>
                <c:pt idx="8">
                  <c:v>Chile (DC)</c:v>
                </c:pt>
                <c:pt idx="9">
                  <c:v>Colombia (DC)</c:v>
                </c:pt>
                <c:pt idx="10">
                  <c:v>Costa Rica (Mix)</c:v>
                </c:pt>
                <c:pt idx="11">
                  <c:v>Dominican Republic (DC)</c:v>
                </c:pt>
                <c:pt idx="12">
                  <c:v>El Salvador (DC)</c:v>
                </c:pt>
                <c:pt idx="13">
                  <c:v>Mexico (DC)</c:v>
                </c:pt>
                <c:pt idx="14">
                  <c:v>Panama (Mix)</c:v>
                </c:pt>
                <c:pt idx="15">
                  <c:v>Peru (DC)</c:v>
                </c:pt>
                <c:pt idx="16">
                  <c:v>Uruguay (Mix)</c:v>
                </c:pt>
                <c:pt idx="17">
                  <c:v>Jamaica (DB)</c:v>
                </c:pt>
                <c:pt idx="18">
                  <c:v>Brazil (time)</c:v>
                </c:pt>
                <c:pt idx="19">
                  <c:v>Argentina (DB)</c:v>
                </c:pt>
                <c:pt idx="20">
                  <c:v>Brazil (age)</c:v>
                </c:pt>
                <c:pt idx="21">
                  <c:v>Uruguay (DB)</c:v>
                </c:pt>
                <c:pt idx="22">
                  <c:v>Peru (DB)</c:v>
                </c:pt>
              </c:strCache>
            </c:strRef>
          </c:cat>
          <c:val>
            <c:numRef>
              <c:f>Performance!$B$270:$X$270</c:f>
              <c:numCache>
                <c:formatCode>0.0%</c:formatCode>
                <c:ptCount val="23"/>
                <c:pt idx="0">
                  <c:v>9.4138613093432758E-2</c:v>
                </c:pt>
                <c:pt idx="1">
                  <c:v>8.7827047007930731E-2</c:v>
                </c:pt>
                <c:pt idx="2">
                  <c:v>8.1064847153951056E-2</c:v>
                </c:pt>
                <c:pt idx="3">
                  <c:v>7.4470990337127008E-2</c:v>
                </c:pt>
                <c:pt idx="4">
                  <c:v>7.2179213293994487E-2</c:v>
                </c:pt>
                <c:pt idx="5">
                  <c:v>7.1447403900563367E-2</c:v>
                </c:pt>
                <c:pt idx="6">
                  <c:v>5.716674051386661E-2</c:v>
                </c:pt>
                <c:pt idx="7">
                  <c:v>5.2745002593843161E-2</c:v>
                </c:pt>
                <c:pt idx="8">
                  <c:v>3.5000000000000003E-2</c:v>
                </c:pt>
                <c:pt idx="9">
                  <c:v>3.5000000000000003E-2</c:v>
                </c:pt>
                <c:pt idx="10">
                  <c:v>3.5000000000000003E-2</c:v>
                </c:pt>
                <c:pt idx="11">
                  <c:v>3.5000000000000003E-2</c:v>
                </c:pt>
                <c:pt idx="12">
                  <c:v>3.5000000000000003E-2</c:v>
                </c:pt>
                <c:pt idx="13">
                  <c:v>3.5000000000000003E-2</c:v>
                </c:pt>
                <c:pt idx="14">
                  <c:v>3.5000000000000003E-2</c:v>
                </c:pt>
                <c:pt idx="15">
                  <c:v>3.5000000000000003E-2</c:v>
                </c:pt>
                <c:pt idx="16">
                  <c:v>3.5000000000000003E-2</c:v>
                </c:pt>
                <c:pt idx="17">
                  <c:v>3.3868317082113505E-2</c:v>
                </c:pt>
                <c:pt idx="18">
                  <c:v>2.7761956592415489E-2</c:v>
                </c:pt>
                <c:pt idx="19">
                  <c:v>2.6281622643428235E-2</c:v>
                </c:pt>
                <c:pt idx="20">
                  <c:v>1.6995367118655035E-2</c:v>
                </c:pt>
                <c:pt idx="21">
                  <c:v>5.881895152133723E-3</c:v>
                </c:pt>
                <c:pt idx="22">
                  <c:v>-2.6796586303665285E-2</c:v>
                </c:pt>
              </c:numCache>
            </c:numRef>
          </c:val>
          <c:extLst>
            <c:ext xmlns:c16="http://schemas.microsoft.com/office/drawing/2014/chart" uri="{C3380CC4-5D6E-409C-BE32-E72D297353CC}">
              <c16:uniqueId val="{00000000-0BCD-4F83-87B5-6FF0A922D5B8}"/>
            </c:ext>
          </c:extLst>
        </c:ser>
        <c:dLbls>
          <c:showLegendKey val="0"/>
          <c:showVal val="0"/>
          <c:showCatName val="0"/>
          <c:showSerName val="0"/>
          <c:showPercent val="0"/>
          <c:showBubbleSize val="0"/>
        </c:dLbls>
        <c:gapWidth val="50"/>
        <c:axId val="661724416"/>
        <c:axId val="661731960"/>
      </c:barChart>
      <c:catAx>
        <c:axId val="661724416"/>
        <c:scaling>
          <c:orientation val="minMax"/>
        </c:scaling>
        <c:delete val="0"/>
        <c:axPos val="b"/>
        <c:numFmt formatCode="General" sourceLinked="1"/>
        <c:majorTickMark val="out"/>
        <c:minorTickMark val="none"/>
        <c:tickLblPos val="low"/>
        <c:crossAx val="661731960"/>
        <c:crosses val="autoZero"/>
        <c:auto val="1"/>
        <c:lblAlgn val="ctr"/>
        <c:lblOffset val="100"/>
        <c:noMultiLvlLbl val="0"/>
      </c:catAx>
      <c:valAx>
        <c:axId val="661731960"/>
        <c:scaling>
          <c:orientation val="minMax"/>
        </c:scaling>
        <c:delete val="0"/>
        <c:axPos val="l"/>
        <c:numFmt formatCode="0%" sourceLinked="0"/>
        <c:majorTickMark val="out"/>
        <c:minorTickMark val="none"/>
        <c:tickLblPos val="nextTo"/>
        <c:crossAx val="66172441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Performance!$A$61</c:f>
              <c:strCache>
                <c:ptCount val="1"/>
                <c:pt idx="0">
                  <c:v>Implicit Rate Return, Male, IG4-D1</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Performance!$B$271:$X$271</c:f>
              <c:strCache>
                <c:ptCount val="23"/>
                <c:pt idx="0">
                  <c:v>Haiti (DB)</c:v>
                </c:pt>
                <c:pt idx="1">
                  <c:v>Mexico (DB)</c:v>
                </c:pt>
                <c:pt idx="2">
                  <c:v>Paraguay (DB)</c:v>
                </c:pt>
                <c:pt idx="3">
                  <c:v>Costa Rica (DB)</c:v>
                </c:pt>
                <c:pt idx="4">
                  <c:v>El Salvador (DB)</c:v>
                </c:pt>
                <c:pt idx="5">
                  <c:v>Honduras (DB)</c:v>
                </c:pt>
                <c:pt idx="6">
                  <c:v>Colombia (DB)</c:v>
                </c:pt>
                <c:pt idx="7">
                  <c:v>Panama (DB)</c:v>
                </c:pt>
                <c:pt idx="8">
                  <c:v>Chile (DC)</c:v>
                </c:pt>
                <c:pt idx="9">
                  <c:v>Colombia (DC)</c:v>
                </c:pt>
                <c:pt idx="10">
                  <c:v>Costa Rica (Mix)</c:v>
                </c:pt>
                <c:pt idx="11">
                  <c:v>Dominican Republic (DC)</c:v>
                </c:pt>
                <c:pt idx="12">
                  <c:v>El Salvador (DC)</c:v>
                </c:pt>
                <c:pt idx="13">
                  <c:v>Mexico (DC)</c:v>
                </c:pt>
                <c:pt idx="14">
                  <c:v>Panama (Mix)</c:v>
                </c:pt>
                <c:pt idx="15">
                  <c:v>Peru (DC)</c:v>
                </c:pt>
                <c:pt idx="16">
                  <c:v>Uruguay (Mix)</c:v>
                </c:pt>
                <c:pt idx="17">
                  <c:v>Argentina (DB)</c:v>
                </c:pt>
                <c:pt idx="18">
                  <c:v>Jamaica (DB)</c:v>
                </c:pt>
                <c:pt idx="19">
                  <c:v>Brazil (time)</c:v>
                </c:pt>
                <c:pt idx="20">
                  <c:v>Brazil (age)</c:v>
                </c:pt>
                <c:pt idx="21">
                  <c:v>Uruguay (DB)</c:v>
                </c:pt>
                <c:pt idx="22">
                  <c:v>Peru (DB)</c:v>
                </c:pt>
              </c:strCache>
            </c:strRef>
          </c:cat>
          <c:val>
            <c:numRef>
              <c:f>Performance!$B$272:$X$272</c:f>
              <c:numCache>
                <c:formatCode>0.0%</c:formatCode>
                <c:ptCount val="23"/>
                <c:pt idx="0">
                  <c:v>9.4138613093432758E-2</c:v>
                </c:pt>
                <c:pt idx="1">
                  <c:v>8.7827047007930648E-2</c:v>
                </c:pt>
                <c:pt idx="2">
                  <c:v>8.1064847153951042E-2</c:v>
                </c:pt>
                <c:pt idx="3">
                  <c:v>7.1372512698295199E-2</c:v>
                </c:pt>
                <c:pt idx="4">
                  <c:v>7.1447403900563713E-2</c:v>
                </c:pt>
                <c:pt idx="5">
                  <c:v>6.4176089766849007E-2</c:v>
                </c:pt>
                <c:pt idx="6">
                  <c:v>5.7166740513866887E-2</c:v>
                </c:pt>
                <c:pt idx="7">
                  <c:v>4.0541248572790435E-2</c:v>
                </c:pt>
                <c:pt idx="8">
                  <c:v>3.5000000000000003E-2</c:v>
                </c:pt>
                <c:pt idx="9">
                  <c:v>3.5000000000000003E-2</c:v>
                </c:pt>
                <c:pt idx="10">
                  <c:v>3.5000000000000003E-2</c:v>
                </c:pt>
                <c:pt idx="11">
                  <c:v>3.5000000000000003E-2</c:v>
                </c:pt>
                <c:pt idx="12">
                  <c:v>3.5000000000000003E-2</c:v>
                </c:pt>
                <c:pt idx="13">
                  <c:v>3.5000000000000003E-2</c:v>
                </c:pt>
                <c:pt idx="14">
                  <c:v>3.5000000000000003E-2</c:v>
                </c:pt>
                <c:pt idx="15">
                  <c:v>3.5000000000000003E-2</c:v>
                </c:pt>
                <c:pt idx="16">
                  <c:v>3.5000000000000003E-2</c:v>
                </c:pt>
                <c:pt idx="17">
                  <c:v>2.5250592995025425E-2</c:v>
                </c:pt>
                <c:pt idx="18">
                  <c:v>2.2762445319879192E-2</c:v>
                </c:pt>
                <c:pt idx="19">
                  <c:v>1.0899168707014307E-2</c:v>
                </c:pt>
                <c:pt idx="20">
                  <c:v>3.0285665424756702E-3</c:v>
                </c:pt>
                <c:pt idx="21">
                  <c:v>-4.088753764493254E-2</c:v>
                </c:pt>
                <c:pt idx="22">
                  <c:v>-4.6990212766009183E-2</c:v>
                </c:pt>
              </c:numCache>
            </c:numRef>
          </c:val>
          <c:extLst>
            <c:ext xmlns:c16="http://schemas.microsoft.com/office/drawing/2014/chart" uri="{C3380CC4-5D6E-409C-BE32-E72D297353CC}">
              <c16:uniqueId val="{00000000-5571-42CA-A01D-7AC4C86FF0B8}"/>
            </c:ext>
          </c:extLst>
        </c:ser>
        <c:dLbls>
          <c:showLegendKey val="0"/>
          <c:showVal val="0"/>
          <c:showCatName val="0"/>
          <c:showSerName val="0"/>
          <c:showPercent val="0"/>
          <c:showBubbleSize val="0"/>
        </c:dLbls>
        <c:gapWidth val="50"/>
        <c:axId val="670444040"/>
        <c:axId val="670444696"/>
      </c:barChart>
      <c:catAx>
        <c:axId val="670444040"/>
        <c:scaling>
          <c:orientation val="minMax"/>
        </c:scaling>
        <c:delete val="0"/>
        <c:axPos val="b"/>
        <c:numFmt formatCode="General" sourceLinked="1"/>
        <c:majorTickMark val="out"/>
        <c:minorTickMark val="none"/>
        <c:tickLblPos val="low"/>
        <c:crossAx val="670444696"/>
        <c:crosses val="autoZero"/>
        <c:auto val="1"/>
        <c:lblAlgn val="ctr"/>
        <c:lblOffset val="100"/>
        <c:noMultiLvlLbl val="0"/>
      </c:catAx>
      <c:valAx>
        <c:axId val="670444696"/>
        <c:scaling>
          <c:orientation val="minMax"/>
        </c:scaling>
        <c:delete val="0"/>
        <c:axPos val="l"/>
        <c:numFmt formatCode="0%" sourceLinked="0"/>
        <c:majorTickMark val="out"/>
        <c:minorTickMark val="none"/>
        <c:tickLblPos val="low"/>
        <c:crossAx val="67044404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Performance!$A$62</c:f>
              <c:strCache>
                <c:ptCount val="1"/>
                <c:pt idx="0">
                  <c:v>Implicit Rate Return, Male, IG5-D1</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Performance!$B$273:$X$273</c:f>
              <c:strCache>
                <c:ptCount val="23"/>
                <c:pt idx="0">
                  <c:v>Haiti (DB)</c:v>
                </c:pt>
                <c:pt idx="1">
                  <c:v>Mexico (DB)</c:v>
                </c:pt>
                <c:pt idx="2">
                  <c:v>Paraguay (DB)</c:v>
                </c:pt>
                <c:pt idx="3">
                  <c:v>El Salvador (DB)</c:v>
                </c:pt>
                <c:pt idx="4">
                  <c:v>Costa Rica (DB)</c:v>
                </c:pt>
                <c:pt idx="5">
                  <c:v>Colombia (DB)</c:v>
                </c:pt>
                <c:pt idx="6">
                  <c:v>Honduras (DB)</c:v>
                </c:pt>
                <c:pt idx="7">
                  <c:v>Chile (DC)</c:v>
                </c:pt>
                <c:pt idx="8">
                  <c:v>Colombia (DC)</c:v>
                </c:pt>
                <c:pt idx="9">
                  <c:v>Costa Rica (Mix)</c:v>
                </c:pt>
                <c:pt idx="10">
                  <c:v>Dominican Republic (DC)</c:v>
                </c:pt>
                <c:pt idx="11">
                  <c:v>El Salvador (DC)</c:v>
                </c:pt>
                <c:pt idx="12">
                  <c:v>Mexico (DC)</c:v>
                </c:pt>
                <c:pt idx="13">
                  <c:v>Panama (Mix)</c:v>
                </c:pt>
                <c:pt idx="14">
                  <c:v>Peru (DC)</c:v>
                </c:pt>
                <c:pt idx="15">
                  <c:v>Uruguay (Mix)</c:v>
                </c:pt>
                <c:pt idx="16">
                  <c:v>Panama (DB)</c:v>
                </c:pt>
                <c:pt idx="17">
                  <c:v>Argentina (DB)</c:v>
                </c:pt>
                <c:pt idx="18">
                  <c:v>Jamaica (DB)</c:v>
                </c:pt>
                <c:pt idx="19">
                  <c:v>Brazil (time)</c:v>
                </c:pt>
                <c:pt idx="20">
                  <c:v>Brazil (age)</c:v>
                </c:pt>
                <c:pt idx="21">
                  <c:v>Uruguay (DB)</c:v>
                </c:pt>
                <c:pt idx="22">
                  <c:v>Peru (DB)</c:v>
                </c:pt>
              </c:strCache>
            </c:strRef>
          </c:cat>
          <c:val>
            <c:numRef>
              <c:f>Performance!$B$274:$X$274</c:f>
              <c:numCache>
                <c:formatCode>0.0%</c:formatCode>
                <c:ptCount val="23"/>
                <c:pt idx="0">
                  <c:v>9.4138613093432716E-2</c:v>
                </c:pt>
                <c:pt idx="1">
                  <c:v>8.782704700793062E-2</c:v>
                </c:pt>
                <c:pt idx="2">
                  <c:v>8.1064847153950972E-2</c:v>
                </c:pt>
                <c:pt idx="3">
                  <c:v>7.1447403900564102E-2</c:v>
                </c:pt>
                <c:pt idx="4">
                  <c:v>6.6684475267200116E-2</c:v>
                </c:pt>
                <c:pt idx="5">
                  <c:v>5.7166740513867588E-2</c:v>
                </c:pt>
                <c:pt idx="6">
                  <c:v>5.5920229503755033E-2</c:v>
                </c:pt>
                <c:pt idx="7">
                  <c:v>3.5000000000000003E-2</c:v>
                </c:pt>
                <c:pt idx="8">
                  <c:v>3.5000000000000003E-2</c:v>
                </c:pt>
                <c:pt idx="9">
                  <c:v>3.5000000000000003E-2</c:v>
                </c:pt>
                <c:pt idx="10">
                  <c:v>3.5000000000000003E-2</c:v>
                </c:pt>
                <c:pt idx="11">
                  <c:v>3.5000000000000003E-2</c:v>
                </c:pt>
                <c:pt idx="12">
                  <c:v>3.5000000000000003E-2</c:v>
                </c:pt>
                <c:pt idx="13">
                  <c:v>3.5000000000000003E-2</c:v>
                </c:pt>
                <c:pt idx="14">
                  <c:v>3.5000000000000003E-2</c:v>
                </c:pt>
                <c:pt idx="15">
                  <c:v>3.5000000000000003E-2</c:v>
                </c:pt>
                <c:pt idx="16">
                  <c:v>3.0566779744934998E-2</c:v>
                </c:pt>
                <c:pt idx="17">
                  <c:v>1.9847234197168075E-2</c:v>
                </c:pt>
                <c:pt idx="18">
                  <c:v>1.3871557662816883E-2</c:v>
                </c:pt>
                <c:pt idx="19">
                  <c:v>-3.2454778287886966E-3</c:v>
                </c:pt>
                <c:pt idx="20">
                  <c:v>-8.8750008110906279E-3</c:v>
                </c:pt>
                <c:pt idx="21">
                  <c:v>-5.9229026832394518E-2</c:v>
                </c:pt>
                <c:pt idx="22">
                  <c:v>-6.5393269785005245E-2</c:v>
                </c:pt>
              </c:numCache>
            </c:numRef>
          </c:val>
          <c:extLst>
            <c:ext xmlns:c16="http://schemas.microsoft.com/office/drawing/2014/chart" uri="{C3380CC4-5D6E-409C-BE32-E72D297353CC}">
              <c16:uniqueId val="{00000000-29DB-4851-9C78-CED931F87739}"/>
            </c:ext>
          </c:extLst>
        </c:ser>
        <c:dLbls>
          <c:showLegendKey val="0"/>
          <c:showVal val="0"/>
          <c:showCatName val="0"/>
          <c:showSerName val="0"/>
          <c:showPercent val="0"/>
          <c:showBubbleSize val="0"/>
        </c:dLbls>
        <c:gapWidth val="50"/>
        <c:axId val="670171664"/>
        <c:axId val="670169696"/>
      </c:barChart>
      <c:catAx>
        <c:axId val="670171664"/>
        <c:scaling>
          <c:orientation val="minMax"/>
        </c:scaling>
        <c:delete val="0"/>
        <c:axPos val="b"/>
        <c:numFmt formatCode="0%" sourceLinked="0"/>
        <c:majorTickMark val="out"/>
        <c:minorTickMark val="none"/>
        <c:tickLblPos val="low"/>
        <c:crossAx val="670169696"/>
        <c:crosses val="autoZero"/>
        <c:auto val="1"/>
        <c:lblAlgn val="ctr"/>
        <c:lblOffset val="100"/>
        <c:noMultiLvlLbl val="0"/>
      </c:catAx>
      <c:valAx>
        <c:axId val="670169696"/>
        <c:scaling>
          <c:orientation val="minMax"/>
        </c:scaling>
        <c:delete val="0"/>
        <c:axPos val="l"/>
        <c:numFmt formatCode="0%" sourceLinked="0"/>
        <c:majorTickMark val="out"/>
        <c:minorTickMark val="none"/>
        <c:tickLblPos val="nextTo"/>
        <c:crossAx val="670171664"/>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Performance!$A$63</c:f>
              <c:strCache>
                <c:ptCount val="1"/>
                <c:pt idx="0">
                  <c:v>Implicit Rate Return, Male, IG1-D2</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Performance!$B$275:$W$275</c:f>
              <c:strCache>
                <c:ptCount val="22"/>
                <c:pt idx="0">
                  <c:v>Honduras (DB)</c:v>
                </c:pt>
                <c:pt idx="1">
                  <c:v>Haiti (DB)</c:v>
                </c:pt>
                <c:pt idx="2">
                  <c:v>Paraguay (DB)</c:v>
                </c:pt>
                <c:pt idx="3">
                  <c:v>Mexico (DB)</c:v>
                </c:pt>
                <c:pt idx="4">
                  <c:v>Jamaica (DB)</c:v>
                </c:pt>
                <c:pt idx="5">
                  <c:v>Costa Rica (DB)</c:v>
                </c:pt>
                <c:pt idx="6">
                  <c:v>El Salvador (DB)</c:v>
                </c:pt>
                <c:pt idx="7">
                  <c:v>Panama (DB)</c:v>
                </c:pt>
                <c:pt idx="8">
                  <c:v>El Salvador (DC)</c:v>
                </c:pt>
                <c:pt idx="9">
                  <c:v>Dominican Republic (DC)</c:v>
                </c:pt>
                <c:pt idx="10">
                  <c:v>Colombia (DB)</c:v>
                </c:pt>
                <c:pt idx="11">
                  <c:v>Colombia (DC)</c:v>
                </c:pt>
                <c:pt idx="12">
                  <c:v>Mexico (DC)</c:v>
                </c:pt>
                <c:pt idx="13">
                  <c:v>Chile (DC)</c:v>
                </c:pt>
                <c:pt idx="14">
                  <c:v>Uruguay (DB)</c:v>
                </c:pt>
                <c:pt idx="15">
                  <c:v>Peru (DB)</c:v>
                </c:pt>
                <c:pt idx="16">
                  <c:v>Argentina (DB)</c:v>
                </c:pt>
                <c:pt idx="17">
                  <c:v>Brazil (age)</c:v>
                </c:pt>
                <c:pt idx="18">
                  <c:v>Costa Rica (Mix)</c:v>
                </c:pt>
                <c:pt idx="19">
                  <c:v>Panama (Mix)</c:v>
                </c:pt>
                <c:pt idx="20">
                  <c:v>Peru (DC)</c:v>
                </c:pt>
                <c:pt idx="21">
                  <c:v>Uruguay (Mix)</c:v>
                </c:pt>
              </c:strCache>
            </c:strRef>
          </c:cat>
          <c:val>
            <c:numRef>
              <c:f>Performance!$B$276:$W$276</c:f>
              <c:numCache>
                <c:formatCode>0.0%</c:formatCode>
                <c:ptCount val="22"/>
                <c:pt idx="0">
                  <c:v>0.10545578392394785</c:v>
                </c:pt>
                <c:pt idx="1">
                  <c:v>0.10421583590959389</c:v>
                </c:pt>
                <c:pt idx="2">
                  <c:v>8.9871147028633205E-2</c:v>
                </c:pt>
                <c:pt idx="3">
                  <c:v>8.8012229122515787E-2</c:v>
                </c:pt>
                <c:pt idx="4">
                  <c:v>8.0898868342108771E-2</c:v>
                </c:pt>
                <c:pt idx="5">
                  <c:v>7.8653932805304902E-2</c:v>
                </c:pt>
                <c:pt idx="6">
                  <c:v>7.4382894830832796E-2</c:v>
                </c:pt>
                <c:pt idx="7">
                  <c:v>6.877092372102532E-2</c:v>
                </c:pt>
                <c:pt idx="8">
                  <c:v>6.7098973999854386E-2</c:v>
                </c:pt>
                <c:pt idx="9">
                  <c:v>6.4480610732535817E-2</c:v>
                </c:pt>
                <c:pt idx="10">
                  <c:v>6.2728765333054978E-2</c:v>
                </c:pt>
                <c:pt idx="11">
                  <c:v>5.6982530924956441E-2</c:v>
                </c:pt>
                <c:pt idx="12">
                  <c:v>5.394320047265206E-2</c:v>
                </c:pt>
                <c:pt idx="13">
                  <c:v>4.5164164209697953E-2</c:v>
                </c:pt>
                <c:pt idx="14">
                  <c:v>4.337848887546597E-2</c:v>
                </c:pt>
                <c:pt idx="15">
                  <c:v>3.9140663638994239E-2</c:v>
                </c:pt>
                <c:pt idx="16">
                  <c:v>3.5955338001431476E-2</c:v>
                </c:pt>
                <c:pt idx="17">
                  <c:v>3.5915969052745855E-2</c:v>
                </c:pt>
                <c:pt idx="18">
                  <c:v>3.5000000000000003E-2</c:v>
                </c:pt>
                <c:pt idx="19">
                  <c:v>3.5000000000000003E-2</c:v>
                </c:pt>
                <c:pt idx="20">
                  <c:v>3.5000000000000003E-2</c:v>
                </c:pt>
                <c:pt idx="21">
                  <c:v>3.5000000000000003E-2</c:v>
                </c:pt>
              </c:numCache>
            </c:numRef>
          </c:val>
          <c:extLst>
            <c:ext xmlns:c16="http://schemas.microsoft.com/office/drawing/2014/chart" uri="{C3380CC4-5D6E-409C-BE32-E72D297353CC}">
              <c16:uniqueId val="{00000000-39A0-4315-BE9E-3FEB7950278E}"/>
            </c:ext>
          </c:extLst>
        </c:ser>
        <c:dLbls>
          <c:showLegendKey val="0"/>
          <c:showVal val="0"/>
          <c:showCatName val="0"/>
          <c:showSerName val="0"/>
          <c:showPercent val="0"/>
          <c:showBubbleSize val="0"/>
        </c:dLbls>
        <c:gapWidth val="50"/>
        <c:axId val="643442776"/>
        <c:axId val="643435560"/>
      </c:barChart>
      <c:catAx>
        <c:axId val="643442776"/>
        <c:scaling>
          <c:orientation val="minMax"/>
        </c:scaling>
        <c:delete val="0"/>
        <c:axPos val="b"/>
        <c:numFmt formatCode="General" sourceLinked="1"/>
        <c:majorTickMark val="out"/>
        <c:minorTickMark val="none"/>
        <c:tickLblPos val="nextTo"/>
        <c:crossAx val="643435560"/>
        <c:crosses val="autoZero"/>
        <c:auto val="1"/>
        <c:lblAlgn val="ctr"/>
        <c:lblOffset val="100"/>
        <c:noMultiLvlLbl val="0"/>
      </c:catAx>
      <c:valAx>
        <c:axId val="643435560"/>
        <c:scaling>
          <c:orientation val="minMax"/>
        </c:scaling>
        <c:delete val="0"/>
        <c:axPos val="l"/>
        <c:numFmt formatCode="0%" sourceLinked="0"/>
        <c:majorTickMark val="out"/>
        <c:minorTickMark val="none"/>
        <c:tickLblPos val="nextTo"/>
        <c:crossAx val="64344277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Performance!$A$65</c:f>
              <c:strCache>
                <c:ptCount val="1"/>
                <c:pt idx="0">
                  <c:v>Implicit Rate Return, Male, IG3-D2</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Performance!$B$281:$W$281</c:f>
              <c:strCache>
                <c:ptCount val="22"/>
                <c:pt idx="0">
                  <c:v>Haiti (DB)</c:v>
                </c:pt>
                <c:pt idx="1">
                  <c:v>Paraguay (DB)</c:v>
                </c:pt>
                <c:pt idx="2">
                  <c:v>Mexico (DB)</c:v>
                </c:pt>
                <c:pt idx="3">
                  <c:v>Costa Rica (DB)</c:v>
                </c:pt>
                <c:pt idx="4">
                  <c:v>El Salvador (DB)</c:v>
                </c:pt>
                <c:pt idx="5">
                  <c:v>Colombia (DB)</c:v>
                </c:pt>
                <c:pt idx="6">
                  <c:v>Honduras (DB)</c:v>
                </c:pt>
                <c:pt idx="7">
                  <c:v>Panama (DB)</c:v>
                </c:pt>
                <c:pt idx="8">
                  <c:v>El Salvador (DC)</c:v>
                </c:pt>
                <c:pt idx="9">
                  <c:v>Dominican Republic (DC)</c:v>
                </c:pt>
                <c:pt idx="10">
                  <c:v>Colombia (DC)</c:v>
                </c:pt>
                <c:pt idx="11">
                  <c:v>Mexico (DC)</c:v>
                </c:pt>
                <c:pt idx="12">
                  <c:v>Chile (DC)</c:v>
                </c:pt>
                <c:pt idx="13">
                  <c:v>Costa Rica (Mix)</c:v>
                </c:pt>
                <c:pt idx="14">
                  <c:v>Panama (Mix)</c:v>
                </c:pt>
                <c:pt idx="15">
                  <c:v>Peru (DC)</c:v>
                </c:pt>
                <c:pt idx="16">
                  <c:v>Uruguay (Mix)</c:v>
                </c:pt>
                <c:pt idx="17">
                  <c:v>Jamaica (DB)</c:v>
                </c:pt>
                <c:pt idx="18">
                  <c:v>Argentina (DB)</c:v>
                </c:pt>
                <c:pt idx="19">
                  <c:v>Brazil (age)</c:v>
                </c:pt>
                <c:pt idx="20">
                  <c:v>Uruguay (DB)</c:v>
                </c:pt>
                <c:pt idx="21">
                  <c:v>Peru (DB)</c:v>
                </c:pt>
              </c:strCache>
            </c:strRef>
          </c:cat>
          <c:val>
            <c:numRef>
              <c:f>Performance!$B$282:$W$282</c:f>
              <c:numCache>
                <c:formatCode>0.0%</c:formatCode>
                <c:ptCount val="22"/>
                <c:pt idx="0">
                  <c:v>0.10421586176658412</c:v>
                </c:pt>
                <c:pt idx="1">
                  <c:v>8.9871147028633205E-2</c:v>
                </c:pt>
                <c:pt idx="2">
                  <c:v>8.7598833376353602E-2</c:v>
                </c:pt>
                <c:pt idx="3">
                  <c:v>7.4367471086178416E-2</c:v>
                </c:pt>
                <c:pt idx="4">
                  <c:v>7.4382894830832796E-2</c:v>
                </c:pt>
                <c:pt idx="5">
                  <c:v>6.106598039812302E-2</c:v>
                </c:pt>
                <c:pt idx="6">
                  <c:v>6.7931761911281752E-2</c:v>
                </c:pt>
                <c:pt idx="7">
                  <c:v>5.006306969885032E-2</c:v>
                </c:pt>
                <c:pt idx="8">
                  <c:v>3.5000000000000003E-2</c:v>
                </c:pt>
                <c:pt idx="9">
                  <c:v>3.5000000000000003E-2</c:v>
                </c:pt>
                <c:pt idx="10">
                  <c:v>3.5000000000000003E-2</c:v>
                </c:pt>
                <c:pt idx="11">
                  <c:v>3.5000000000000003E-2</c:v>
                </c:pt>
                <c:pt idx="12">
                  <c:v>3.5000000000000003E-2</c:v>
                </c:pt>
                <c:pt idx="13">
                  <c:v>3.5000000000000003E-2</c:v>
                </c:pt>
                <c:pt idx="14">
                  <c:v>3.5000000000000003E-2</c:v>
                </c:pt>
                <c:pt idx="15">
                  <c:v>3.5000000000000003E-2</c:v>
                </c:pt>
                <c:pt idx="16">
                  <c:v>3.5000000000000003E-2</c:v>
                </c:pt>
                <c:pt idx="17">
                  <c:v>3.1648701563496036E-2</c:v>
                </c:pt>
                <c:pt idx="18">
                  <c:v>2.6026726903117026E-2</c:v>
                </c:pt>
                <c:pt idx="19">
                  <c:v>1.3976837178081538E-2</c:v>
                </c:pt>
                <c:pt idx="20">
                  <c:v>-2.5067647177695416E-2</c:v>
                </c:pt>
                <c:pt idx="21">
                  <c:v>-3.1038917242993559E-2</c:v>
                </c:pt>
              </c:numCache>
            </c:numRef>
          </c:val>
          <c:extLst>
            <c:ext xmlns:c16="http://schemas.microsoft.com/office/drawing/2014/chart" uri="{C3380CC4-5D6E-409C-BE32-E72D297353CC}">
              <c16:uniqueId val="{00000000-BBC8-481A-8537-7994AFBFB45D}"/>
            </c:ext>
          </c:extLst>
        </c:ser>
        <c:dLbls>
          <c:showLegendKey val="0"/>
          <c:showVal val="0"/>
          <c:showCatName val="0"/>
          <c:showSerName val="0"/>
          <c:showPercent val="0"/>
          <c:showBubbleSize val="0"/>
        </c:dLbls>
        <c:gapWidth val="50"/>
        <c:axId val="726409800"/>
        <c:axId val="726411768"/>
      </c:barChart>
      <c:catAx>
        <c:axId val="726409800"/>
        <c:scaling>
          <c:orientation val="minMax"/>
        </c:scaling>
        <c:delete val="0"/>
        <c:axPos val="b"/>
        <c:numFmt formatCode="General" sourceLinked="1"/>
        <c:majorTickMark val="out"/>
        <c:minorTickMark val="none"/>
        <c:tickLblPos val="low"/>
        <c:crossAx val="726411768"/>
        <c:crosses val="autoZero"/>
        <c:auto val="1"/>
        <c:lblAlgn val="ctr"/>
        <c:lblOffset val="100"/>
        <c:noMultiLvlLbl val="0"/>
      </c:catAx>
      <c:valAx>
        <c:axId val="726411768"/>
        <c:scaling>
          <c:orientation val="minMax"/>
        </c:scaling>
        <c:delete val="0"/>
        <c:axPos val="l"/>
        <c:numFmt formatCode="0%" sourceLinked="0"/>
        <c:majorTickMark val="out"/>
        <c:minorTickMark val="none"/>
        <c:tickLblPos val="nextTo"/>
        <c:crossAx val="72640980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Performance!$A$66</c:f>
              <c:strCache>
                <c:ptCount val="1"/>
                <c:pt idx="0">
                  <c:v>Implicit Rate Return, Male, IG4-D2</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Performance!$B$281:$W$281</c:f>
              <c:strCache>
                <c:ptCount val="22"/>
                <c:pt idx="0">
                  <c:v>Haiti (DB)</c:v>
                </c:pt>
                <c:pt idx="1">
                  <c:v>Paraguay (DB)</c:v>
                </c:pt>
                <c:pt idx="2">
                  <c:v>Mexico (DB)</c:v>
                </c:pt>
                <c:pt idx="3">
                  <c:v>Costa Rica (DB)</c:v>
                </c:pt>
                <c:pt idx="4">
                  <c:v>El Salvador (DB)</c:v>
                </c:pt>
                <c:pt idx="5">
                  <c:v>Colombia (DB)</c:v>
                </c:pt>
                <c:pt idx="6">
                  <c:v>Honduras (DB)</c:v>
                </c:pt>
                <c:pt idx="7">
                  <c:v>Panama (DB)</c:v>
                </c:pt>
                <c:pt idx="8">
                  <c:v>El Salvador (DC)</c:v>
                </c:pt>
                <c:pt idx="9">
                  <c:v>Dominican Republic (DC)</c:v>
                </c:pt>
                <c:pt idx="10">
                  <c:v>Colombia (DC)</c:v>
                </c:pt>
                <c:pt idx="11">
                  <c:v>Mexico (DC)</c:v>
                </c:pt>
                <c:pt idx="12">
                  <c:v>Chile (DC)</c:v>
                </c:pt>
                <c:pt idx="13">
                  <c:v>Costa Rica (Mix)</c:v>
                </c:pt>
                <c:pt idx="14">
                  <c:v>Panama (Mix)</c:v>
                </c:pt>
                <c:pt idx="15">
                  <c:v>Peru (DC)</c:v>
                </c:pt>
                <c:pt idx="16">
                  <c:v>Uruguay (Mix)</c:v>
                </c:pt>
                <c:pt idx="17">
                  <c:v>Jamaica (DB)</c:v>
                </c:pt>
                <c:pt idx="18">
                  <c:v>Argentina (DB)</c:v>
                </c:pt>
                <c:pt idx="19">
                  <c:v>Brazil (age)</c:v>
                </c:pt>
                <c:pt idx="20">
                  <c:v>Uruguay (DB)</c:v>
                </c:pt>
                <c:pt idx="21">
                  <c:v>Peru (DB)</c:v>
                </c:pt>
              </c:strCache>
            </c:strRef>
          </c:cat>
          <c:val>
            <c:numRef>
              <c:f>Performance!$B$282:$W$282</c:f>
              <c:numCache>
                <c:formatCode>0.0%</c:formatCode>
                <c:ptCount val="22"/>
                <c:pt idx="0">
                  <c:v>0.10421586176658412</c:v>
                </c:pt>
                <c:pt idx="1">
                  <c:v>8.9871147028633205E-2</c:v>
                </c:pt>
                <c:pt idx="2">
                  <c:v>8.7598833376353602E-2</c:v>
                </c:pt>
                <c:pt idx="3">
                  <c:v>7.4367471086178416E-2</c:v>
                </c:pt>
                <c:pt idx="4">
                  <c:v>7.4382894830832796E-2</c:v>
                </c:pt>
                <c:pt idx="5">
                  <c:v>6.106598039812302E-2</c:v>
                </c:pt>
                <c:pt idx="6">
                  <c:v>6.7931761911281752E-2</c:v>
                </c:pt>
                <c:pt idx="7">
                  <c:v>5.006306969885032E-2</c:v>
                </c:pt>
                <c:pt idx="8">
                  <c:v>3.5000000000000003E-2</c:v>
                </c:pt>
                <c:pt idx="9">
                  <c:v>3.5000000000000003E-2</c:v>
                </c:pt>
                <c:pt idx="10">
                  <c:v>3.5000000000000003E-2</c:v>
                </c:pt>
                <c:pt idx="11">
                  <c:v>3.5000000000000003E-2</c:v>
                </c:pt>
                <c:pt idx="12">
                  <c:v>3.5000000000000003E-2</c:v>
                </c:pt>
                <c:pt idx="13">
                  <c:v>3.5000000000000003E-2</c:v>
                </c:pt>
                <c:pt idx="14">
                  <c:v>3.5000000000000003E-2</c:v>
                </c:pt>
                <c:pt idx="15">
                  <c:v>3.5000000000000003E-2</c:v>
                </c:pt>
                <c:pt idx="16">
                  <c:v>3.5000000000000003E-2</c:v>
                </c:pt>
                <c:pt idx="17">
                  <c:v>3.1648701563496036E-2</c:v>
                </c:pt>
                <c:pt idx="18">
                  <c:v>2.6026726903117026E-2</c:v>
                </c:pt>
                <c:pt idx="19">
                  <c:v>1.3976837178081538E-2</c:v>
                </c:pt>
                <c:pt idx="20">
                  <c:v>-2.5067647177695416E-2</c:v>
                </c:pt>
                <c:pt idx="21">
                  <c:v>-3.1038917242993559E-2</c:v>
                </c:pt>
              </c:numCache>
            </c:numRef>
          </c:val>
          <c:extLst>
            <c:ext xmlns:c16="http://schemas.microsoft.com/office/drawing/2014/chart" uri="{C3380CC4-5D6E-409C-BE32-E72D297353CC}">
              <c16:uniqueId val="{00000000-76AF-46D8-BD26-D88C9025D736}"/>
            </c:ext>
          </c:extLst>
        </c:ser>
        <c:dLbls>
          <c:showLegendKey val="0"/>
          <c:showVal val="0"/>
          <c:showCatName val="0"/>
          <c:showSerName val="0"/>
          <c:showPercent val="0"/>
          <c:showBubbleSize val="0"/>
        </c:dLbls>
        <c:gapWidth val="50"/>
        <c:axId val="662417016"/>
        <c:axId val="662418328"/>
      </c:barChart>
      <c:catAx>
        <c:axId val="662417016"/>
        <c:scaling>
          <c:orientation val="minMax"/>
        </c:scaling>
        <c:delete val="0"/>
        <c:axPos val="b"/>
        <c:numFmt formatCode="General" sourceLinked="1"/>
        <c:majorTickMark val="out"/>
        <c:minorTickMark val="none"/>
        <c:tickLblPos val="low"/>
        <c:crossAx val="662418328"/>
        <c:crosses val="autoZero"/>
        <c:auto val="1"/>
        <c:lblAlgn val="ctr"/>
        <c:lblOffset val="100"/>
        <c:noMultiLvlLbl val="0"/>
      </c:catAx>
      <c:valAx>
        <c:axId val="662418328"/>
        <c:scaling>
          <c:orientation val="minMax"/>
        </c:scaling>
        <c:delete val="0"/>
        <c:axPos val="l"/>
        <c:numFmt formatCode="0%" sourceLinked="0"/>
        <c:majorTickMark val="out"/>
        <c:minorTickMark val="none"/>
        <c:tickLblPos val="nextTo"/>
        <c:crossAx val="66241701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Performance!$A$67</c:f>
              <c:strCache>
                <c:ptCount val="1"/>
                <c:pt idx="0">
                  <c:v>Implicit Rate Return, Male, IG5-D2</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Performance!$B$283:$W$283</c:f>
              <c:strCache>
                <c:ptCount val="22"/>
                <c:pt idx="0">
                  <c:v>Haiti (DB)</c:v>
                </c:pt>
                <c:pt idx="1">
                  <c:v>Paraguay (DB)</c:v>
                </c:pt>
                <c:pt idx="2">
                  <c:v>Mexico (DB)</c:v>
                </c:pt>
                <c:pt idx="3">
                  <c:v>Costa Rica (DB)</c:v>
                </c:pt>
                <c:pt idx="4">
                  <c:v>El Salvador (DB)</c:v>
                </c:pt>
                <c:pt idx="5">
                  <c:v>Colombia (DB)</c:v>
                </c:pt>
                <c:pt idx="6">
                  <c:v>Honduras (DB)</c:v>
                </c:pt>
                <c:pt idx="7">
                  <c:v>Panama (DB)</c:v>
                </c:pt>
                <c:pt idx="8">
                  <c:v>El Salvador (DC)</c:v>
                </c:pt>
                <c:pt idx="9">
                  <c:v>Dominican Republic (DC)</c:v>
                </c:pt>
                <c:pt idx="10">
                  <c:v>Colombia (DC)</c:v>
                </c:pt>
                <c:pt idx="11">
                  <c:v>Mexico (DC)</c:v>
                </c:pt>
                <c:pt idx="12">
                  <c:v>Chile (DC)</c:v>
                </c:pt>
                <c:pt idx="13">
                  <c:v>Costa Rica (Mix)</c:v>
                </c:pt>
                <c:pt idx="14">
                  <c:v>Panama (Mix)</c:v>
                </c:pt>
                <c:pt idx="15">
                  <c:v>Peru (DC)</c:v>
                </c:pt>
                <c:pt idx="16">
                  <c:v>Uruguay (Mix)</c:v>
                </c:pt>
                <c:pt idx="17">
                  <c:v>Jamaica (DB)</c:v>
                </c:pt>
                <c:pt idx="18">
                  <c:v>Argentina (DB)</c:v>
                </c:pt>
                <c:pt idx="19">
                  <c:v>Brazil (age)</c:v>
                </c:pt>
                <c:pt idx="20">
                  <c:v>Uruguay (DB)</c:v>
                </c:pt>
                <c:pt idx="21">
                  <c:v>Peru (DB)</c:v>
                </c:pt>
              </c:strCache>
            </c:strRef>
          </c:cat>
          <c:val>
            <c:numRef>
              <c:f>Performance!$B$284:$W$284</c:f>
              <c:numCache>
                <c:formatCode>0.0%</c:formatCode>
                <c:ptCount val="22"/>
                <c:pt idx="0">
                  <c:v>0.10421586176658409</c:v>
                </c:pt>
                <c:pt idx="1">
                  <c:v>8.9871147028633219E-2</c:v>
                </c:pt>
                <c:pt idx="2">
                  <c:v>8.7598833376353602E-2</c:v>
                </c:pt>
                <c:pt idx="3">
                  <c:v>7.3424078743769022E-2</c:v>
                </c:pt>
                <c:pt idx="4">
                  <c:v>7.4382894830832783E-2</c:v>
                </c:pt>
                <c:pt idx="5">
                  <c:v>6.0493645680580029E-2</c:v>
                </c:pt>
                <c:pt idx="6">
                  <c:v>5.9793359937086454E-2</c:v>
                </c:pt>
                <c:pt idx="7">
                  <c:v>4.0541248572790359E-2</c:v>
                </c:pt>
                <c:pt idx="8">
                  <c:v>3.5000000000000003E-2</c:v>
                </c:pt>
                <c:pt idx="9">
                  <c:v>3.5000000000000003E-2</c:v>
                </c:pt>
                <c:pt idx="10">
                  <c:v>3.5000000000000003E-2</c:v>
                </c:pt>
                <c:pt idx="11">
                  <c:v>3.5000000000000003E-2</c:v>
                </c:pt>
                <c:pt idx="12">
                  <c:v>3.5000000000000003E-2</c:v>
                </c:pt>
                <c:pt idx="13">
                  <c:v>3.5000000000000003E-2</c:v>
                </c:pt>
                <c:pt idx="14">
                  <c:v>3.5000000000000003E-2</c:v>
                </c:pt>
                <c:pt idx="15">
                  <c:v>3.5000000000000003E-2</c:v>
                </c:pt>
                <c:pt idx="16">
                  <c:v>3.5000000000000003E-2</c:v>
                </c:pt>
                <c:pt idx="17">
                  <c:v>2.3068585820962835E-2</c:v>
                </c:pt>
                <c:pt idx="18">
                  <c:v>2.5250592995025536E-2</c:v>
                </c:pt>
                <c:pt idx="19">
                  <c:v>3.0285665424756702E-3</c:v>
                </c:pt>
                <c:pt idx="20">
                  <c:v>-4.1263909873194421E-2</c:v>
                </c:pt>
                <c:pt idx="21">
                  <c:v>-4.6990212766009183E-2</c:v>
                </c:pt>
              </c:numCache>
            </c:numRef>
          </c:val>
          <c:extLst>
            <c:ext xmlns:c16="http://schemas.microsoft.com/office/drawing/2014/chart" uri="{C3380CC4-5D6E-409C-BE32-E72D297353CC}">
              <c16:uniqueId val="{00000000-8AB3-4FEE-846E-9F09923DC81E}"/>
            </c:ext>
          </c:extLst>
        </c:ser>
        <c:dLbls>
          <c:showLegendKey val="0"/>
          <c:showVal val="0"/>
          <c:showCatName val="0"/>
          <c:showSerName val="0"/>
          <c:showPercent val="0"/>
          <c:showBubbleSize val="0"/>
        </c:dLbls>
        <c:gapWidth val="50"/>
        <c:axId val="734586256"/>
        <c:axId val="734586584"/>
      </c:barChart>
      <c:catAx>
        <c:axId val="734586256"/>
        <c:scaling>
          <c:orientation val="minMax"/>
        </c:scaling>
        <c:delete val="0"/>
        <c:axPos val="b"/>
        <c:numFmt formatCode="General" sourceLinked="1"/>
        <c:majorTickMark val="out"/>
        <c:minorTickMark val="none"/>
        <c:tickLblPos val="low"/>
        <c:crossAx val="734586584"/>
        <c:crosses val="autoZero"/>
        <c:auto val="1"/>
        <c:lblAlgn val="ctr"/>
        <c:lblOffset val="100"/>
        <c:noMultiLvlLbl val="0"/>
      </c:catAx>
      <c:valAx>
        <c:axId val="734586584"/>
        <c:scaling>
          <c:orientation val="minMax"/>
        </c:scaling>
        <c:delete val="0"/>
        <c:axPos val="l"/>
        <c:numFmt formatCode="0%" sourceLinked="0"/>
        <c:majorTickMark val="out"/>
        <c:minorTickMark val="none"/>
        <c:tickLblPos val="nextTo"/>
        <c:crossAx val="73458625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Performance!$A$71:$B$71</c:f>
              <c:strCache>
                <c:ptCount val="2"/>
                <c:pt idx="0">
                  <c:v>Implicit Rate Return, Male, IG4-D3</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Performance!$B$291:$R$291</c:f>
              <c:strCache>
                <c:ptCount val="17"/>
                <c:pt idx="0">
                  <c:v>Mexico (DB)</c:v>
                </c:pt>
                <c:pt idx="1">
                  <c:v>Paraguay (DB)</c:v>
                </c:pt>
                <c:pt idx="2">
                  <c:v>Costa Rica (DB)</c:v>
                </c:pt>
                <c:pt idx="3">
                  <c:v>Honduras (DB)</c:v>
                </c:pt>
                <c:pt idx="4">
                  <c:v>Panama (DB)</c:v>
                </c:pt>
                <c:pt idx="5">
                  <c:v>Jamaica (DB)</c:v>
                </c:pt>
                <c:pt idx="6">
                  <c:v>Mexico (DC)</c:v>
                </c:pt>
                <c:pt idx="7">
                  <c:v>Colombia (DC)</c:v>
                </c:pt>
                <c:pt idx="8">
                  <c:v>Chile (DC)</c:v>
                </c:pt>
                <c:pt idx="9">
                  <c:v>Peru (DC)</c:v>
                </c:pt>
                <c:pt idx="10">
                  <c:v>Costa Rica (Mix)</c:v>
                </c:pt>
                <c:pt idx="11">
                  <c:v>Dominican Republic (DC)</c:v>
                </c:pt>
                <c:pt idx="12">
                  <c:v>Panama (Mix)</c:v>
                </c:pt>
                <c:pt idx="13">
                  <c:v>Uruguay (Mix)</c:v>
                </c:pt>
                <c:pt idx="14">
                  <c:v>Brazil (age)</c:v>
                </c:pt>
                <c:pt idx="15">
                  <c:v>Colombia (DB)</c:v>
                </c:pt>
                <c:pt idx="16">
                  <c:v>Peru (DB)</c:v>
                </c:pt>
              </c:strCache>
            </c:strRef>
          </c:cat>
          <c:val>
            <c:numRef>
              <c:f>Performance!$B$292:$R$292</c:f>
              <c:numCache>
                <c:formatCode>0.0%</c:formatCode>
                <c:ptCount val="17"/>
                <c:pt idx="0">
                  <c:v>8.5854250126120191E-2</c:v>
                </c:pt>
                <c:pt idx="1">
                  <c:v>8.1064848943533177E-2</c:v>
                </c:pt>
                <c:pt idx="2">
                  <c:v>7.8805830236965496E-2</c:v>
                </c:pt>
                <c:pt idx="3">
                  <c:v>7.3351677875727023E-2</c:v>
                </c:pt>
                <c:pt idx="4">
                  <c:v>6.1804010919802754E-2</c:v>
                </c:pt>
                <c:pt idx="5">
                  <c:v>4.2607726897361968E-2</c:v>
                </c:pt>
                <c:pt idx="6">
                  <c:v>3.5000000000000003E-2</c:v>
                </c:pt>
                <c:pt idx="7">
                  <c:v>3.5000000000000003E-2</c:v>
                </c:pt>
                <c:pt idx="8">
                  <c:v>3.5000000000000003E-2</c:v>
                </c:pt>
                <c:pt idx="9">
                  <c:v>3.5000000000000003E-2</c:v>
                </c:pt>
                <c:pt idx="10">
                  <c:v>3.5000000000000003E-2</c:v>
                </c:pt>
                <c:pt idx="11">
                  <c:v>3.5000000000000003E-2</c:v>
                </c:pt>
                <c:pt idx="12">
                  <c:v>3.5000000000000003E-2</c:v>
                </c:pt>
                <c:pt idx="13">
                  <c:v>3.5000000000000003E-2</c:v>
                </c:pt>
                <c:pt idx="14">
                  <c:v>2.700283090396283E-2</c:v>
                </c:pt>
                <c:pt idx="15" formatCode="0.000%">
                  <c:v>4.4213900655850944E-5</c:v>
                </c:pt>
                <c:pt idx="16">
                  <c:v>-1.3175729853150759E-2</c:v>
                </c:pt>
              </c:numCache>
            </c:numRef>
          </c:val>
          <c:extLst>
            <c:ext xmlns:c16="http://schemas.microsoft.com/office/drawing/2014/chart" uri="{C3380CC4-5D6E-409C-BE32-E72D297353CC}">
              <c16:uniqueId val="{00000000-5AD0-4942-B39B-56296FC95B3D}"/>
            </c:ext>
          </c:extLst>
        </c:ser>
        <c:dLbls>
          <c:showLegendKey val="0"/>
          <c:showVal val="0"/>
          <c:showCatName val="0"/>
          <c:showSerName val="0"/>
          <c:showPercent val="0"/>
          <c:showBubbleSize val="0"/>
        </c:dLbls>
        <c:gapWidth val="50"/>
        <c:axId val="642873048"/>
        <c:axId val="642877968"/>
      </c:barChart>
      <c:catAx>
        <c:axId val="642873048"/>
        <c:scaling>
          <c:orientation val="minMax"/>
        </c:scaling>
        <c:delete val="0"/>
        <c:axPos val="b"/>
        <c:numFmt formatCode="General" sourceLinked="1"/>
        <c:majorTickMark val="out"/>
        <c:minorTickMark val="none"/>
        <c:tickLblPos val="low"/>
        <c:crossAx val="642877968"/>
        <c:crosses val="autoZero"/>
        <c:auto val="1"/>
        <c:lblAlgn val="ctr"/>
        <c:lblOffset val="100"/>
        <c:noMultiLvlLbl val="0"/>
      </c:catAx>
      <c:valAx>
        <c:axId val="642877968"/>
        <c:scaling>
          <c:orientation val="minMax"/>
        </c:scaling>
        <c:delete val="0"/>
        <c:axPos val="l"/>
        <c:numFmt formatCode="0%" sourceLinked="0"/>
        <c:majorTickMark val="out"/>
        <c:minorTickMark val="none"/>
        <c:tickLblPos val="nextTo"/>
        <c:crossAx val="64287304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Performance!$A$72</c:f>
              <c:strCache>
                <c:ptCount val="1"/>
                <c:pt idx="0">
                  <c:v>Implicit Rate Return, Male, IG5-D3</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Performance!$B$293:$R$293</c:f>
              <c:strCache>
                <c:ptCount val="17"/>
                <c:pt idx="0">
                  <c:v>Mexico (DB)</c:v>
                </c:pt>
                <c:pt idx="1">
                  <c:v>Paraguay (DB)</c:v>
                </c:pt>
                <c:pt idx="2">
                  <c:v>Costa Rica (DB)</c:v>
                </c:pt>
                <c:pt idx="3">
                  <c:v>Honduras (DB)</c:v>
                </c:pt>
                <c:pt idx="4">
                  <c:v>Panama (DB)</c:v>
                </c:pt>
                <c:pt idx="5">
                  <c:v>Mexico (DC)</c:v>
                </c:pt>
                <c:pt idx="6">
                  <c:v>Colombia (DC)</c:v>
                </c:pt>
                <c:pt idx="7">
                  <c:v>Chile (DC)</c:v>
                </c:pt>
                <c:pt idx="8">
                  <c:v>Peru (DC)</c:v>
                </c:pt>
                <c:pt idx="9">
                  <c:v>Costa Rica (Mix)</c:v>
                </c:pt>
                <c:pt idx="10">
                  <c:v>Dominican Republic (DC)</c:v>
                </c:pt>
                <c:pt idx="11">
                  <c:v>Panama (Mix)</c:v>
                </c:pt>
                <c:pt idx="12">
                  <c:v>Uruguay (Mix)</c:v>
                </c:pt>
                <c:pt idx="13">
                  <c:v>Jamaica (DB)</c:v>
                </c:pt>
                <c:pt idx="14">
                  <c:v>Brazil (age)</c:v>
                </c:pt>
                <c:pt idx="15">
                  <c:v>Colombia (DB)</c:v>
                </c:pt>
                <c:pt idx="16">
                  <c:v>Peru (DB)</c:v>
                </c:pt>
              </c:strCache>
            </c:strRef>
          </c:cat>
          <c:val>
            <c:numRef>
              <c:f>Performance!$B$294:$R$294</c:f>
              <c:numCache>
                <c:formatCode>0.0%</c:formatCode>
                <c:ptCount val="17"/>
                <c:pt idx="0">
                  <c:v>8.5854250126120177E-2</c:v>
                </c:pt>
                <c:pt idx="1">
                  <c:v>8.1064848585383001E-2</c:v>
                </c:pt>
                <c:pt idx="2">
                  <c:v>7.7709606851949928E-2</c:v>
                </c:pt>
                <c:pt idx="3">
                  <c:v>6.5367912453451402E-2</c:v>
                </c:pt>
                <c:pt idx="4">
                  <c:v>5.2745002593843279E-2</c:v>
                </c:pt>
                <c:pt idx="5">
                  <c:v>3.5000000000000003E-2</c:v>
                </c:pt>
                <c:pt idx="6">
                  <c:v>3.5000000000000003E-2</c:v>
                </c:pt>
                <c:pt idx="7">
                  <c:v>3.5000000000000003E-2</c:v>
                </c:pt>
                <c:pt idx="8">
                  <c:v>3.5000000000000003E-2</c:v>
                </c:pt>
                <c:pt idx="9">
                  <c:v>3.5000000000000003E-2</c:v>
                </c:pt>
                <c:pt idx="10">
                  <c:v>3.5000000000000003E-2</c:v>
                </c:pt>
                <c:pt idx="11">
                  <c:v>3.5000000000000003E-2</c:v>
                </c:pt>
                <c:pt idx="12">
                  <c:v>3.5000000000000003E-2</c:v>
                </c:pt>
                <c:pt idx="13">
                  <c:v>3.4353747973982156E-2</c:v>
                </c:pt>
                <c:pt idx="14">
                  <c:v>1.6995367118655035E-2</c:v>
                </c:pt>
                <c:pt idx="15" formatCode="0.000%">
                  <c:v>4.4213897926556241E-5</c:v>
                </c:pt>
                <c:pt idx="16">
                  <c:v>-2.6796586303665808E-2</c:v>
                </c:pt>
              </c:numCache>
            </c:numRef>
          </c:val>
          <c:extLst>
            <c:ext xmlns:c16="http://schemas.microsoft.com/office/drawing/2014/chart" uri="{C3380CC4-5D6E-409C-BE32-E72D297353CC}">
              <c16:uniqueId val="{00000000-CC1F-4E7B-B909-3D4FDF005324}"/>
            </c:ext>
          </c:extLst>
        </c:ser>
        <c:dLbls>
          <c:showLegendKey val="0"/>
          <c:showVal val="0"/>
          <c:showCatName val="0"/>
          <c:showSerName val="0"/>
          <c:showPercent val="0"/>
          <c:showBubbleSize val="0"/>
        </c:dLbls>
        <c:gapWidth val="50"/>
        <c:axId val="643465080"/>
        <c:axId val="643459176"/>
      </c:barChart>
      <c:catAx>
        <c:axId val="643465080"/>
        <c:scaling>
          <c:orientation val="minMax"/>
        </c:scaling>
        <c:delete val="0"/>
        <c:axPos val="b"/>
        <c:numFmt formatCode="General" sourceLinked="1"/>
        <c:majorTickMark val="out"/>
        <c:minorTickMark val="none"/>
        <c:tickLblPos val="low"/>
        <c:crossAx val="643459176"/>
        <c:crosses val="autoZero"/>
        <c:auto val="1"/>
        <c:lblAlgn val="ctr"/>
        <c:lblOffset val="100"/>
        <c:noMultiLvlLbl val="0"/>
      </c:catAx>
      <c:valAx>
        <c:axId val="643459176"/>
        <c:scaling>
          <c:orientation val="minMax"/>
        </c:scaling>
        <c:delete val="0"/>
        <c:axPos val="l"/>
        <c:numFmt formatCode="0%" sourceLinked="0"/>
        <c:majorTickMark val="out"/>
        <c:minorTickMark val="none"/>
        <c:tickLblPos val="nextTo"/>
        <c:crossAx val="64346508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Performance!$A$76</c:f>
              <c:strCache>
                <c:ptCount val="1"/>
                <c:pt idx="0">
                  <c:v>Implicit Rate Return, Female, IG3-D1</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Performance!$B$299:$X$299</c:f>
              <c:strCache>
                <c:ptCount val="23"/>
                <c:pt idx="0">
                  <c:v>Haiti (DB)</c:v>
                </c:pt>
                <c:pt idx="1">
                  <c:v>Honduras (DB)</c:v>
                </c:pt>
                <c:pt idx="2">
                  <c:v>Mexico (DB)</c:v>
                </c:pt>
                <c:pt idx="3">
                  <c:v>El Salvador (DB)</c:v>
                </c:pt>
                <c:pt idx="4">
                  <c:v>Paraguay (DB)</c:v>
                </c:pt>
                <c:pt idx="5">
                  <c:v>Costa Rica (DB)</c:v>
                </c:pt>
                <c:pt idx="6">
                  <c:v>Panama (DB)</c:v>
                </c:pt>
                <c:pt idx="7">
                  <c:v>Colombia (DB)</c:v>
                </c:pt>
                <c:pt idx="8">
                  <c:v>Brazil (age)</c:v>
                </c:pt>
                <c:pt idx="9">
                  <c:v>Jamaica (DB)</c:v>
                </c:pt>
                <c:pt idx="10">
                  <c:v>Argentina (DB)</c:v>
                </c:pt>
                <c:pt idx="11">
                  <c:v>Chile (DC)</c:v>
                </c:pt>
                <c:pt idx="12">
                  <c:v>Colombia (DC)</c:v>
                </c:pt>
                <c:pt idx="13">
                  <c:v>Costa Rica (Mix)</c:v>
                </c:pt>
                <c:pt idx="14">
                  <c:v>Dominican Republic (DC)</c:v>
                </c:pt>
                <c:pt idx="15">
                  <c:v>El Salvador (DC)</c:v>
                </c:pt>
                <c:pt idx="16">
                  <c:v>Mexico (DC)</c:v>
                </c:pt>
                <c:pt idx="17">
                  <c:v>Panama (Mix)</c:v>
                </c:pt>
                <c:pt idx="18">
                  <c:v>Peru (DC)</c:v>
                </c:pt>
                <c:pt idx="19">
                  <c:v>Uruguay (DB)</c:v>
                </c:pt>
                <c:pt idx="20">
                  <c:v>Uruguay (Mix)</c:v>
                </c:pt>
                <c:pt idx="21">
                  <c:v>Brazil (time)</c:v>
                </c:pt>
                <c:pt idx="22">
                  <c:v>Peru (DB)</c:v>
                </c:pt>
              </c:strCache>
            </c:strRef>
          </c:cat>
          <c:val>
            <c:numRef>
              <c:f>Performance!$B$300:$X$300</c:f>
              <c:numCache>
                <c:formatCode>0.0%</c:formatCode>
                <c:ptCount val="23"/>
                <c:pt idx="0">
                  <c:v>9.3919887776898622E-2</c:v>
                </c:pt>
                <c:pt idx="1">
                  <c:v>9.0699281586367461E-2</c:v>
                </c:pt>
                <c:pt idx="2">
                  <c:v>8.5600908734804901E-2</c:v>
                </c:pt>
                <c:pt idx="3">
                  <c:v>8.5335941589060202E-2</c:v>
                </c:pt>
                <c:pt idx="4">
                  <c:v>8.0573026715657567E-2</c:v>
                </c:pt>
                <c:pt idx="5">
                  <c:v>7.1074988734066341E-2</c:v>
                </c:pt>
                <c:pt idx="6">
                  <c:v>7.0679049659266815E-2</c:v>
                </c:pt>
                <c:pt idx="7">
                  <c:v>6.875388806472664E-2</c:v>
                </c:pt>
                <c:pt idx="8">
                  <c:v>3.8343333706479812E-2</c:v>
                </c:pt>
                <c:pt idx="9">
                  <c:v>3.7313527504035077E-2</c:v>
                </c:pt>
                <c:pt idx="10">
                  <c:v>3.4774129528382915E-2</c:v>
                </c:pt>
                <c:pt idx="11">
                  <c:v>3.5000000000000003E-2</c:v>
                </c:pt>
                <c:pt idx="12">
                  <c:v>3.5000000000000003E-2</c:v>
                </c:pt>
                <c:pt idx="13">
                  <c:v>3.5000000000000003E-2</c:v>
                </c:pt>
                <c:pt idx="14">
                  <c:v>3.5000000000000003E-2</c:v>
                </c:pt>
                <c:pt idx="15">
                  <c:v>3.5000000000000003E-2</c:v>
                </c:pt>
                <c:pt idx="16">
                  <c:v>3.5000000000000003E-2</c:v>
                </c:pt>
                <c:pt idx="17">
                  <c:v>3.5000000000000003E-2</c:v>
                </c:pt>
                <c:pt idx="18">
                  <c:v>3.5000000000000003E-2</c:v>
                </c:pt>
                <c:pt idx="19">
                  <c:v>3.5000000000000003E-2</c:v>
                </c:pt>
                <c:pt idx="20">
                  <c:v>3.5000000000000003E-2</c:v>
                </c:pt>
                <c:pt idx="21">
                  <c:v>2.67402505223353E-2</c:v>
                </c:pt>
                <c:pt idx="22">
                  <c:v>-1.4653866000183964E-2</c:v>
                </c:pt>
              </c:numCache>
            </c:numRef>
          </c:val>
          <c:extLst>
            <c:ext xmlns:c16="http://schemas.microsoft.com/office/drawing/2014/chart" uri="{C3380CC4-5D6E-409C-BE32-E72D297353CC}">
              <c16:uniqueId val="{00000000-7E0D-43DF-87C6-480E01DEA379}"/>
            </c:ext>
          </c:extLst>
        </c:ser>
        <c:dLbls>
          <c:showLegendKey val="0"/>
          <c:showVal val="0"/>
          <c:showCatName val="0"/>
          <c:showSerName val="0"/>
          <c:showPercent val="0"/>
          <c:showBubbleSize val="0"/>
        </c:dLbls>
        <c:gapWidth val="50"/>
        <c:axId val="662399960"/>
        <c:axId val="662401600"/>
      </c:barChart>
      <c:catAx>
        <c:axId val="662399960"/>
        <c:scaling>
          <c:orientation val="minMax"/>
        </c:scaling>
        <c:delete val="0"/>
        <c:axPos val="b"/>
        <c:numFmt formatCode="General" sourceLinked="1"/>
        <c:majorTickMark val="out"/>
        <c:minorTickMark val="none"/>
        <c:tickLblPos val="low"/>
        <c:crossAx val="662401600"/>
        <c:crosses val="autoZero"/>
        <c:auto val="1"/>
        <c:lblAlgn val="ctr"/>
        <c:lblOffset val="100"/>
        <c:noMultiLvlLbl val="0"/>
      </c:catAx>
      <c:valAx>
        <c:axId val="662401600"/>
        <c:scaling>
          <c:orientation val="minMax"/>
        </c:scaling>
        <c:delete val="0"/>
        <c:axPos val="l"/>
        <c:numFmt formatCode="0%" sourceLinked="0"/>
        <c:majorTickMark val="out"/>
        <c:minorTickMark val="none"/>
        <c:tickLblPos val="nextTo"/>
        <c:crossAx val="66239996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Performance!$A$77</c:f>
              <c:strCache>
                <c:ptCount val="1"/>
                <c:pt idx="0">
                  <c:v>Implicit Rate Return, Female, IG4-D1</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Performance!$B$301:$X$301</c:f>
              <c:strCache>
                <c:ptCount val="23"/>
                <c:pt idx="0">
                  <c:v>Haiti (DB)</c:v>
                </c:pt>
                <c:pt idx="1">
                  <c:v>Mexico (DB)</c:v>
                </c:pt>
                <c:pt idx="2">
                  <c:v>El Salvador (DB)</c:v>
                </c:pt>
                <c:pt idx="3">
                  <c:v>Paraguay (DB)</c:v>
                </c:pt>
                <c:pt idx="4">
                  <c:v>Honduras (DB)</c:v>
                </c:pt>
                <c:pt idx="5">
                  <c:v>Costa Rica (DB)</c:v>
                </c:pt>
                <c:pt idx="6">
                  <c:v>Colombia (DB)</c:v>
                </c:pt>
                <c:pt idx="7">
                  <c:v>Panama (DB)</c:v>
                </c:pt>
                <c:pt idx="8">
                  <c:v>Chile (DC)</c:v>
                </c:pt>
                <c:pt idx="9">
                  <c:v>Colombia (DC)</c:v>
                </c:pt>
                <c:pt idx="10">
                  <c:v>Costa Rica (Mix)</c:v>
                </c:pt>
                <c:pt idx="11">
                  <c:v>Dominican Republic (DC)</c:v>
                </c:pt>
                <c:pt idx="12">
                  <c:v>El Salvador (DC)</c:v>
                </c:pt>
                <c:pt idx="13">
                  <c:v>Mexico (DC)</c:v>
                </c:pt>
                <c:pt idx="14">
                  <c:v>Panama (Mix)</c:v>
                </c:pt>
                <c:pt idx="15">
                  <c:v>Peru (DC)</c:v>
                </c:pt>
                <c:pt idx="16">
                  <c:v>Uruguay (DB)</c:v>
                </c:pt>
                <c:pt idx="17">
                  <c:v>Uruguay (Mix)</c:v>
                </c:pt>
                <c:pt idx="18">
                  <c:v>Argentina (DB)</c:v>
                </c:pt>
                <c:pt idx="19">
                  <c:v>Brazil (age)</c:v>
                </c:pt>
                <c:pt idx="20">
                  <c:v>Jamaica (DB)</c:v>
                </c:pt>
                <c:pt idx="21">
                  <c:v>Brazil (time)</c:v>
                </c:pt>
                <c:pt idx="22">
                  <c:v>Peru (DB)</c:v>
                </c:pt>
              </c:strCache>
            </c:strRef>
          </c:cat>
          <c:val>
            <c:numRef>
              <c:f>Performance!$B$302:$X$302</c:f>
              <c:numCache>
                <c:formatCode>0.0%</c:formatCode>
                <c:ptCount val="23"/>
                <c:pt idx="0">
                  <c:v>9.3919887776899122E-2</c:v>
                </c:pt>
                <c:pt idx="1">
                  <c:v>8.5600908734805164E-2</c:v>
                </c:pt>
                <c:pt idx="2">
                  <c:v>8.5335941589060077E-2</c:v>
                </c:pt>
                <c:pt idx="3">
                  <c:v>8.0573026715657317E-2</c:v>
                </c:pt>
                <c:pt idx="4">
                  <c:v>7.9332583112792135E-2</c:v>
                </c:pt>
                <c:pt idx="5">
                  <c:v>7.0265398813047678E-2</c:v>
                </c:pt>
                <c:pt idx="6">
                  <c:v>6.8163704559986604E-2</c:v>
                </c:pt>
                <c:pt idx="7">
                  <c:v>5.7423207519296672E-2</c:v>
                </c:pt>
                <c:pt idx="8">
                  <c:v>3.5000000000000003E-2</c:v>
                </c:pt>
                <c:pt idx="9">
                  <c:v>3.5000000000000003E-2</c:v>
                </c:pt>
                <c:pt idx="10">
                  <c:v>3.5000000000000003E-2</c:v>
                </c:pt>
                <c:pt idx="11">
                  <c:v>3.5000000000000003E-2</c:v>
                </c:pt>
                <c:pt idx="12">
                  <c:v>3.5000000000000003E-2</c:v>
                </c:pt>
                <c:pt idx="13">
                  <c:v>3.5000000000000003E-2</c:v>
                </c:pt>
                <c:pt idx="14">
                  <c:v>3.5000000000000003E-2</c:v>
                </c:pt>
                <c:pt idx="15">
                  <c:v>3.5000000000000003E-2</c:v>
                </c:pt>
                <c:pt idx="16">
                  <c:v>3.5000000000000003E-2</c:v>
                </c:pt>
                <c:pt idx="17">
                  <c:v>3.5000000000000003E-2</c:v>
                </c:pt>
                <c:pt idx="18">
                  <c:v>3.3291224767150761E-2</c:v>
                </c:pt>
                <c:pt idx="19">
                  <c:v>2.7605019590024708E-2</c:v>
                </c:pt>
                <c:pt idx="20">
                  <c:v>2.6095683533209946E-2</c:v>
                </c:pt>
                <c:pt idx="21">
                  <c:v>1.1345482211041005E-2</c:v>
                </c:pt>
                <c:pt idx="22">
                  <c:v>-3.2752457250112478E-2</c:v>
                </c:pt>
              </c:numCache>
            </c:numRef>
          </c:val>
          <c:extLst>
            <c:ext xmlns:c16="http://schemas.microsoft.com/office/drawing/2014/chart" uri="{C3380CC4-5D6E-409C-BE32-E72D297353CC}">
              <c16:uniqueId val="{00000000-B623-420D-9164-D7946E2C5041}"/>
            </c:ext>
          </c:extLst>
        </c:ser>
        <c:dLbls>
          <c:showLegendKey val="0"/>
          <c:showVal val="0"/>
          <c:showCatName val="0"/>
          <c:showSerName val="0"/>
          <c:showPercent val="0"/>
          <c:showBubbleSize val="0"/>
        </c:dLbls>
        <c:gapWidth val="50"/>
        <c:axId val="751203896"/>
        <c:axId val="751200616"/>
      </c:barChart>
      <c:catAx>
        <c:axId val="751203896"/>
        <c:scaling>
          <c:orientation val="minMax"/>
        </c:scaling>
        <c:delete val="0"/>
        <c:axPos val="b"/>
        <c:numFmt formatCode="General" sourceLinked="1"/>
        <c:majorTickMark val="out"/>
        <c:minorTickMark val="none"/>
        <c:tickLblPos val="low"/>
        <c:crossAx val="751200616"/>
        <c:crosses val="autoZero"/>
        <c:auto val="1"/>
        <c:lblAlgn val="ctr"/>
        <c:lblOffset val="100"/>
        <c:noMultiLvlLbl val="0"/>
      </c:catAx>
      <c:valAx>
        <c:axId val="751200616"/>
        <c:scaling>
          <c:orientation val="minMax"/>
        </c:scaling>
        <c:delete val="0"/>
        <c:axPos val="l"/>
        <c:numFmt formatCode="0%" sourceLinked="0"/>
        <c:majorTickMark val="out"/>
        <c:minorTickMark val="none"/>
        <c:tickLblPos val="nextTo"/>
        <c:crossAx val="7512038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Performance!$A$78</c:f>
              <c:strCache>
                <c:ptCount val="1"/>
                <c:pt idx="0">
                  <c:v>Implicit Rate Return, Female, IG5-D1</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Performance!$B$303:$X$303</c:f>
              <c:strCache>
                <c:ptCount val="23"/>
                <c:pt idx="0">
                  <c:v>Haiti (DB)</c:v>
                </c:pt>
                <c:pt idx="1">
                  <c:v>Mexico (DB)</c:v>
                </c:pt>
                <c:pt idx="2">
                  <c:v>El Salvador (DB)</c:v>
                </c:pt>
                <c:pt idx="3">
                  <c:v>Paraguay (DB)</c:v>
                </c:pt>
                <c:pt idx="4">
                  <c:v>Honduras (DB)</c:v>
                </c:pt>
                <c:pt idx="5">
                  <c:v>Colombia (DB)</c:v>
                </c:pt>
                <c:pt idx="6">
                  <c:v>Costa Rica (DB)</c:v>
                </c:pt>
                <c:pt idx="7">
                  <c:v>Panama (DB)</c:v>
                </c:pt>
                <c:pt idx="8">
                  <c:v>Chile (DC)</c:v>
                </c:pt>
                <c:pt idx="9">
                  <c:v>Colombia (DC)</c:v>
                </c:pt>
                <c:pt idx="10">
                  <c:v>Costa Rica (Mix)</c:v>
                </c:pt>
                <c:pt idx="11">
                  <c:v>Dominican Republic (DC)</c:v>
                </c:pt>
                <c:pt idx="12">
                  <c:v>El Salvador (DC)</c:v>
                </c:pt>
                <c:pt idx="13">
                  <c:v>Mexico (DC)</c:v>
                </c:pt>
                <c:pt idx="14">
                  <c:v>Panama (Mix)</c:v>
                </c:pt>
                <c:pt idx="15">
                  <c:v>Peru (DC)</c:v>
                </c:pt>
                <c:pt idx="16">
                  <c:v>Uruguay (DB)</c:v>
                </c:pt>
                <c:pt idx="17">
                  <c:v>Uruguay (Mix)</c:v>
                </c:pt>
                <c:pt idx="18">
                  <c:v>Argentina (DB)</c:v>
                </c:pt>
                <c:pt idx="19">
                  <c:v>Brazil (age)</c:v>
                </c:pt>
                <c:pt idx="20">
                  <c:v>Jamaica (DB)</c:v>
                </c:pt>
                <c:pt idx="21">
                  <c:v>Brazil (time)</c:v>
                </c:pt>
                <c:pt idx="22">
                  <c:v>Peru (DB)</c:v>
                </c:pt>
              </c:strCache>
            </c:strRef>
          </c:cat>
          <c:val>
            <c:numRef>
              <c:f>Performance!$B$304:$X$304</c:f>
              <c:numCache>
                <c:formatCode>0.0%</c:formatCode>
                <c:ptCount val="23"/>
                <c:pt idx="0">
                  <c:v>9.3919887776898595E-2</c:v>
                </c:pt>
                <c:pt idx="1">
                  <c:v>8.5600908734805095E-2</c:v>
                </c:pt>
                <c:pt idx="2">
                  <c:v>8.5335941589060535E-2</c:v>
                </c:pt>
                <c:pt idx="3">
                  <c:v>8.0573026715657567E-2</c:v>
                </c:pt>
                <c:pt idx="4">
                  <c:v>7.0272955986178595E-2</c:v>
                </c:pt>
                <c:pt idx="5">
                  <c:v>6.7564681071648536E-2</c:v>
                </c:pt>
                <c:pt idx="6">
                  <c:v>6.6207654345278463E-2</c:v>
                </c:pt>
                <c:pt idx="7">
                  <c:v>4.6710002337847667E-2</c:v>
                </c:pt>
                <c:pt idx="8">
                  <c:v>3.5000000000000003E-2</c:v>
                </c:pt>
                <c:pt idx="9">
                  <c:v>3.5000000000000003E-2</c:v>
                </c:pt>
                <c:pt idx="10">
                  <c:v>3.5000000000000003E-2</c:v>
                </c:pt>
                <c:pt idx="11">
                  <c:v>3.5000000000000003E-2</c:v>
                </c:pt>
                <c:pt idx="12">
                  <c:v>3.5000000000000003E-2</c:v>
                </c:pt>
                <c:pt idx="13">
                  <c:v>3.5000000000000003E-2</c:v>
                </c:pt>
                <c:pt idx="14">
                  <c:v>3.5000000000000003E-2</c:v>
                </c:pt>
                <c:pt idx="15">
                  <c:v>3.5000000000000003E-2</c:v>
                </c:pt>
                <c:pt idx="16">
                  <c:v>3.5000000000000003E-2</c:v>
                </c:pt>
                <c:pt idx="17">
                  <c:v>3.5000000000000003E-2</c:v>
                </c:pt>
                <c:pt idx="18">
                  <c:v>3.2373355550867879E-2</c:v>
                </c:pt>
                <c:pt idx="19">
                  <c:v>1.6323747819399478E-2</c:v>
                </c:pt>
                <c:pt idx="20">
                  <c:v>1.7130052693111051E-2</c:v>
                </c:pt>
                <c:pt idx="21">
                  <c:v>-4.9733550233764436E-3</c:v>
                </c:pt>
                <c:pt idx="22">
                  <c:v>-4.8951052702782445E-2</c:v>
                </c:pt>
              </c:numCache>
            </c:numRef>
          </c:val>
          <c:extLst>
            <c:ext xmlns:c16="http://schemas.microsoft.com/office/drawing/2014/chart" uri="{C3380CC4-5D6E-409C-BE32-E72D297353CC}">
              <c16:uniqueId val="{00000000-D5AF-470E-B122-A2EFF5DD48C2}"/>
            </c:ext>
          </c:extLst>
        </c:ser>
        <c:dLbls>
          <c:showLegendKey val="0"/>
          <c:showVal val="0"/>
          <c:showCatName val="0"/>
          <c:showSerName val="0"/>
          <c:showPercent val="0"/>
          <c:showBubbleSize val="0"/>
        </c:dLbls>
        <c:gapWidth val="50"/>
        <c:axId val="738878104"/>
        <c:axId val="738879416"/>
      </c:barChart>
      <c:catAx>
        <c:axId val="738878104"/>
        <c:scaling>
          <c:orientation val="minMax"/>
        </c:scaling>
        <c:delete val="0"/>
        <c:axPos val="b"/>
        <c:numFmt formatCode="General" sourceLinked="1"/>
        <c:majorTickMark val="out"/>
        <c:minorTickMark val="none"/>
        <c:tickLblPos val="low"/>
        <c:crossAx val="738879416"/>
        <c:crosses val="autoZero"/>
        <c:auto val="1"/>
        <c:lblAlgn val="ctr"/>
        <c:lblOffset val="100"/>
        <c:noMultiLvlLbl val="0"/>
      </c:catAx>
      <c:valAx>
        <c:axId val="738879416"/>
        <c:scaling>
          <c:orientation val="minMax"/>
        </c:scaling>
        <c:delete val="0"/>
        <c:axPos val="l"/>
        <c:numFmt formatCode="0%" sourceLinked="0"/>
        <c:majorTickMark val="out"/>
        <c:minorTickMark val="none"/>
        <c:tickLblPos val="nextTo"/>
        <c:crossAx val="738878104"/>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Performance!$A$81</c:f>
              <c:strCache>
                <c:ptCount val="1"/>
                <c:pt idx="0">
                  <c:v>Implicit Rate Return, Female, IG3-D2</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Performance!$B$309:$W$309</c:f>
              <c:strCache>
                <c:ptCount val="22"/>
                <c:pt idx="0">
                  <c:v>Haiti (DB)</c:v>
                </c:pt>
                <c:pt idx="1">
                  <c:v>Honduras (DB)</c:v>
                </c:pt>
                <c:pt idx="2">
                  <c:v>El Salvador (DB)</c:v>
                </c:pt>
                <c:pt idx="3">
                  <c:v>Paraguay (DB)</c:v>
                </c:pt>
                <c:pt idx="4">
                  <c:v>Mexico (DB)</c:v>
                </c:pt>
                <c:pt idx="5">
                  <c:v>Panama (DB)</c:v>
                </c:pt>
                <c:pt idx="6">
                  <c:v>Costa Rica (DB)</c:v>
                </c:pt>
                <c:pt idx="7">
                  <c:v>Colombia (DB)</c:v>
                </c:pt>
                <c:pt idx="8">
                  <c:v>Brazil (age)</c:v>
                </c:pt>
                <c:pt idx="9">
                  <c:v>Jamaica (DB)</c:v>
                </c:pt>
                <c:pt idx="10">
                  <c:v>Uruguay (DB)</c:v>
                </c:pt>
                <c:pt idx="11">
                  <c:v>Argentina (DB)</c:v>
                </c:pt>
                <c:pt idx="12">
                  <c:v>Chile (DC)</c:v>
                </c:pt>
                <c:pt idx="13">
                  <c:v>Colombia (DC)</c:v>
                </c:pt>
                <c:pt idx="14">
                  <c:v>Costa Rica (Mix)</c:v>
                </c:pt>
                <c:pt idx="15">
                  <c:v>Dominican Republic (DC)</c:v>
                </c:pt>
                <c:pt idx="16">
                  <c:v>El Salvador (DC)</c:v>
                </c:pt>
                <c:pt idx="17">
                  <c:v>Mexico (DC)</c:v>
                </c:pt>
                <c:pt idx="18">
                  <c:v>Panama (Mix)</c:v>
                </c:pt>
                <c:pt idx="19">
                  <c:v>Peru (DC)</c:v>
                </c:pt>
                <c:pt idx="20">
                  <c:v>Uruguay (Mix)</c:v>
                </c:pt>
                <c:pt idx="21">
                  <c:v>Peru (DB)</c:v>
                </c:pt>
              </c:strCache>
            </c:strRef>
          </c:cat>
          <c:val>
            <c:numRef>
              <c:f>Performance!$B$310:$W$310</c:f>
              <c:numCache>
                <c:formatCode>0.0%</c:formatCode>
                <c:ptCount val="22"/>
                <c:pt idx="0">
                  <c:v>0.10400126593027716</c:v>
                </c:pt>
                <c:pt idx="1">
                  <c:v>9.4980621073407268E-2</c:v>
                </c:pt>
                <c:pt idx="2">
                  <c:v>8.8972645478107848E-2</c:v>
                </c:pt>
                <c:pt idx="3">
                  <c:v>8.9389834870617538E-2</c:v>
                </c:pt>
                <c:pt idx="4">
                  <c:v>8.5371438143094586E-2</c:v>
                </c:pt>
                <c:pt idx="5">
                  <c:v>8.0613996482307257E-2</c:v>
                </c:pt>
                <c:pt idx="6">
                  <c:v>7.4190130761722359E-2</c:v>
                </c:pt>
                <c:pt idx="7">
                  <c:v>7.1238079820358402E-2</c:v>
                </c:pt>
                <c:pt idx="8">
                  <c:v>4.8491811097486667E-2</c:v>
                </c:pt>
                <c:pt idx="9">
                  <c:v>4.5940932486755487E-2</c:v>
                </c:pt>
                <c:pt idx="10">
                  <c:v>4.1499920145461396E-2</c:v>
                </c:pt>
                <c:pt idx="11">
                  <c:v>3.6202054576165626E-2</c:v>
                </c:pt>
                <c:pt idx="12">
                  <c:v>3.6315753727810672E-2</c:v>
                </c:pt>
                <c:pt idx="13">
                  <c:v>3.5000000000000003E-2</c:v>
                </c:pt>
                <c:pt idx="14">
                  <c:v>3.5000000000000003E-2</c:v>
                </c:pt>
                <c:pt idx="15">
                  <c:v>3.5000000000000003E-2</c:v>
                </c:pt>
                <c:pt idx="16">
                  <c:v>3.5000000000000003E-2</c:v>
                </c:pt>
                <c:pt idx="17">
                  <c:v>3.5000000000000003E-2</c:v>
                </c:pt>
                <c:pt idx="18">
                  <c:v>3.5000000000000003E-2</c:v>
                </c:pt>
                <c:pt idx="19">
                  <c:v>3.5000000000000003E-2</c:v>
                </c:pt>
                <c:pt idx="20">
                  <c:v>3.5000000000000003E-2</c:v>
                </c:pt>
                <c:pt idx="21">
                  <c:v>-2.2335053199804065E-3</c:v>
                </c:pt>
              </c:numCache>
            </c:numRef>
          </c:val>
          <c:extLst>
            <c:ext xmlns:c16="http://schemas.microsoft.com/office/drawing/2014/chart" uri="{C3380CC4-5D6E-409C-BE32-E72D297353CC}">
              <c16:uniqueId val="{00000000-5524-4D60-A9AE-8CDE3E29985E}"/>
            </c:ext>
          </c:extLst>
        </c:ser>
        <c:dLbls>
          <c:showLegendKey val="0"/>
          <c:showVal val="0"/>
          <c:showCatName val="0"/>
          <c:showSerName val="0"/>
          <c:showPercent val="0"/>
          <c:showBubbleSize val="0"/>
        </c:dLbls>
        <c:gapWidth val="50"/>
        <c:axId val="760319248"/>
        <c:axId val="760311704"/>
      </c:barChart>
      <c:catAx>
        <c:axId val="760319248"/>
        <c:scaling>
          <c:orientation val="minMax"/>
        </c:scaling>
        <c:delete val="0"/>
        <c:axPos val="b"/>
        <c:numFmt formatCode="General" sourceLinked="1"/>
        <c:majorTickMark val="out"/>
        <c:minorTickMark val="none"/>
        <c:tickLblPos val="low"/>
        <c:crossAx val="760311704"/>
        <c:crosses val="autoZero"/>
        <c:auto val="1"/>
        <c:lblAlgn val="ctr"/>
        <c:lblOffset val="100"/>
        <c:noMultiLvlLbl val="0"/>
      </c:catAx>
      <c:valAx>
        <c:axId val="760311704"/>
        <c:scaling>
          <c:orientation val="minMax"/>
        </c:scaling>
        <c:delete val="0"/>
        <c:axPos val="l"/>
        <c:numFmt formatCode="0%" sourceLinked="0"/>
        <c:majorTickMark val="out"/>
        <c:minorTickMark val="none"/>
        <c:tickLblPos val="nextTo"/>
        <c:crossAx val="76031924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Performance!$A$82</c:f>
              <c:strCache>
                <c:ptCount val="1"/>
                <c:pt idx="0">
                  <c:v>Implicit Rate Return, Female, IG4-D2</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Performance!$B$311:$W$311</c:f>
              <c:strCache>
                <c:ptCount val="22"/>
                <c:pt idx="0">
                  <c:v>Haiti (DB)</c:v>
                </c:pt>
                <c:pt idx="1">
                  <c:v>El Salvador (DB)</c:v>
                </c:pt>
                <c:pt idx="2">
                  <c:v>Paraguay (DB)</c:v>
                </c:pt>
                <c:pt idx="3">
                  <c:v>Mexico (DB)</c:v>
                </c:pt>
                <c:pt idx="4">
                  <c:v>Honduras (DB)</c:v>
                </c:pt>
                <c:pt idx="5">
                  <c:v>Costa Rica (DB)</c:v>
                </c:pt>
                <c:pt idx="6">
                  <c:v>Colombia (DB)</c:v>
                </c:pt>
                <c:pt idx="7">
                  <c:v>Panama (DB)</c:v>
                </c:pt>
                <c:pt idx="8">
                  <c:v>Brazil (age)</c:v>
                </c:pt>
                <c:pt idx="9">
                  <c:v>Jamaica (DB)</c:v>
                </c:pt>
                <c:pt idx="10">
                  <c:v>Chile (DC)</c:v>
                </c:pt>
                <c:pt idx="11">
                  <c:v>Colombia (DC)</c:v>
                </c:pt>
                <c:pt idx="12">
                  <c:v>Costa Rica (Mix)</c:v>
                </c:pt>
                <c:pt idx="13">
                  <c:v>Dominican Republic (DC)</c:v>
                </c:pt>
                <c:pt idx="14">
                  <c:v>El Salvador (DC)</c:v>
                </c:pt>
                <c:pt idx="15">
                  <c:v>Mexico (DC)</c:v>
                </c:pt>
                <c:pt idx="16">
                  <c:v>Panama (Mix)</c:v>
                </c:pt>
                <c:pt idx="17">
                  <c:v>Peru (DC)</c:v>
                </c:pt>
                <c:pt idx="18">
                  <c:v>Uruguay (Mix)</c:v>
                </c:pt>
                <c:pt idx="19">
                  <c:v>Argentina (DB)</c:v>
                </c:pt>
                <c:pt idx="20">
                  <c:v>Uruguay (DB)</c:v>
                </c:pt>
                <c:pt idx="21">
                  <c:v>Peru (DB)</c:v>
                </c:pt>
              </c:strCache>
            </c:strRef>
          </c:cat>
          <c:val>
            <c:numRef>
              <c:f>Performance!$B$312:$W$312</c:f>
              <c:numCache>
                <c:formatCode>0.0%</c:formatCode>
                <c:ptCount val="22"/>
                <c:pt idx="0">
                  <c:v>0.10400126593027713</c:v>
                </c:pt>
                <c:pt idx="1">
                  <c:v>8.8972645478107973E-2</c:v>
                </c:pt>
                <c:pt idx="2">
                  <c:v>8.9389834870617496E-2</c:v>
                </c:pt>
                <c:pt idx="3">
                  <c:v>8.5371438143094627E-2</c:v>
                </c:pt>
                <c:pt idx="4">
                  <c:v>8.3730478286101057E-2</c:v>
                </c:pt>
                <c:pt idx="5">
                  <c:v>7.3270852115602275E-2</c:v>
                </c:pt>
                <c:pt idx="6">
                  <c:v>7.0543947824933145E-2</c:v>
                </c:pt>
                <c:pt idx="7">
                  <c:v>6.7752820788391274E-2</c:v>
                </c:pt>
                <c:pt idx="8">
                  <c:v>3.8261085791040685E-2</c:v>
                </c:pt>
                <c:pt idx="9">
                  <c:v>3.5061012847041426E-2</c:v>
                </c:pt>
                <c:pt idx="10">
                  <c:v>3.5000000000000003E-2</c:v>
                </c:pt>
                <c:pt idx="11">
                  <c:v>3.5000000000000003E-2</c:v>
                </c:pt>
                <c:pt idx="12">
                  <c:v>3.5000000000000003E-2</c:v>
                </c:pt>
                <c:pt idx="13">
                  <c:v>3.5000000000000003E-2</c:v>
                </c:pt>
                <c:pt idx="14">
                  <c:v>3.5000000000000003E-2</c:v>
                </c:pt>
                <c:pt idx="15">
                  <c:v>3.5000000000000003E-2</c:v>
                </c:pt>
                <c:pt idx="16">
                  <c:v>3.5000000000000003E-2</c:v>
                </c:pt>
                <c:pt idx="17">
                  <c:v>3.5000000000000003E-2</c:v>
                </c:pt>
                <c:pt idx="18">
                  <c:v>3.5000000000000003E-2</c:v>
                </c:pt>
                <c:pt idx="19">
                  <c:v>3.4408714246909791E-2</c:v>
                </c:pt>
                <c:pt idx="20">
                  <c:v>2.8845427152121517E-2</c:v>
                </c:pt>
                <c:pt idx="21">
                  <c:v>-1.8486699260307417E-2</c:v>
                </c:pt>
              </c:numCache>
            </c:numRef>
          </c:val>
          <c:extLst>
            <c:ext xmlns:c16="http://schemas.microsoft.com/office/drawing/2014/chart" uri="{C3380CC4-5D6E-409C-BE32-E72D297353CC}">
              <c16:uniqueId val="{00000000-D52F-47D8-8009-454C08FBF55A}"/>
            </c:ext>
          </c:extLst>
        </c:ser>
        <c:dLbls>
          <c:showLegendKey val="0"/>
          <c:showVal val="0"/>
          <c:showCatName val="0"/>
          <c:showSerName val="0"/>
          <c:showPercent val="0"/>
          <c:showBubbleSize val="0"/>
        </c:dLbls>
        <c:gapWidth val="50"/>
        <c:axId val="660997880"/>
        <c:axId val="660996240"/>
      </c:barChart>
      <c:catAx>
        <c:axId val="660997880"/>
        <c:scaling>
          <c:orientation val="minMax"/>
        </c:scaling>
        <c:delete val="0"/>
        <c:axPos val="b"/>
        <c:numFmt formatCode="General" sourceLinked="1"/>
        <c:majorTickMark val="out"/>
        <c:minorTickMark val="none"/>
        <c:tickLblPos val="low"/>
        <c:crossAx val="660996240"/>
        <c:crosses val="autoZero"/>
        <c:auto val="1"/>
        <c:lblAlgn val="ctr"/>
        <c:lblOffset val="100"/>
        <c:noMultiLvlLbl val="0"/>
      </c:catAx>
      <c:valAx>
        <c:axId val="660996240"/>
        <c:scaling>
          <c:orientation val="minMax"/>
        </c:scaling>
        <c:delete val="0"/>
        <c:axPos val="l"/>
        <c:numFmt formatCode="0%" sourceLinked="0"/>
        <c:majorTickMark val="out"/>
        <c:minorTickMark val="none"/>
        <c:tickLblPos val="nextTo"/>
        <c:crossAx val="66099788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Performance!$A$83</c:f>
              <c:strCache>
                <c:ptCount val="1"/>
                <c:pt idx="0">
                  <c:v>Implicit Rate Return, Female, IG5-D2</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Performance!$B$313:$W$313</c:f>
              <c:strCache>
                <c:ptCount val="22"/>
                <c:pt idx="0">
                  <c:v>Haiti (DB)</c:v>
                </c:pt>
                <c:pt idx="1">
                  <c:v>El Salvador (DB)</c:v>
                </c:pt>
                <c:pt idx="2">
                  <c:v>Paraguay (DB)</c:v>
                </c:pt>
                <c:pt idx="3">
                  <c:v>Mexico (DB)</c:v>
                </c:pt>
                <c:pt idx="4">
                  <c:v>Honduras (DB)</c:v>
                </c:pt>
                <c:pt idx="5">
                  <c:v>Costa Rica (DB)</c:v>
                </c:pt>
                <c:pt idx="6">
                  <c:v>Colombia (DB)</c:v>
                </c:pt>
                <c:pt idx="7">
                  <c:v>Panama (DB)</c:v>
                </c:pt>
                <c:pt idx="8">
                  <c:v>Chile (DC)</c:v>
                </c:pt>
                <c:pt idx="9">
                  <c:v>Colombia (DC)</c:v>
                </c:pt>
                <c:pt idx="10">
                  <c:v>Costa Rica (Mix)</c:v>
                </c:pt>
                <c:pt idx="11">
                  <c:v>Dominican Republic (DC)</c:v>
                </c:pt>
                <c:pt idx="12">
                  <c:v>El Salvador (DC)</c:v>
                </c:pt>
                <c:pt idx="13">
                  <c:v>Mexico (DC)</c:v>
                </c:pt>
                <c:pt idx="14">
                  <c:v>Panama (Mix)</c:v>
                </c:pt>
                <c:pt idx="15">
                  <c:v>Peru (DC)</c:v>
                </c:pt>
                <c:pt idx="16">
                  <c:v>Uruguay (Mix)</c:v>
                </c:pt>
                <c:pt idx="17">
                  <c:v>Argentina (DB)</c:v>
                </c:pt>
                <c:pt idx="18">
                  <c:v>Brazil (age)</c:v>
                </c:pt>
                <c:pt idx="19">
                  <c:v>Jamaica (DB)</c:v>
                </c:pt>
                <c:pt idx="20">
                  <c:v>Uruguay (DB)</c:v>
                </c:pt>
                <c:pt idx="21">
                  <c:v>Peru (DB)</c:v>
                </c:pt>
              </c:strCache>
            </c:strRef>
          </c:cat>
          <c:val>
            <c:numRef>
              <c:f>Performance!$B$314:$W$314</c:f>
              <c:numCache>
                <c:formatCode>0.0%</c:formatCode>
                <c:ptCount val="22"/>
                <c:pt idx="0">
                  <c:v>0.10400126593027716</c:v>
                </c:pt>
                <c:pt idx="1">
                  <c:v>8.897264547810789E-2</c:v>
                </c:pt>
                <c:pt idx="2">
                  <c:v>8.9389834870617496E-2</c:v>
                </c:pt>
                <c:pt idx="3">
                  <c:v>8.5371438143094627E-2</c:v>
                </c:pt>
                <c:pt idx="4">
                  <c:v>7.4782670480361191E-2</c:v>
                </c:pt>
                <c:pt idx="5">
                  <c:v>7.2324236230406486E-2</c:v>
                </c:pt>
                <c:pt idx="6">
                  <c:v>6.9837524517615934E-2</c:v>
                </c:pt>
                <c:pt idx="7">
                  <c:v>5.7423207519296672E-2</c:v>
                </c:pt>
                <c:pt idx="8">
                  <c:v>3.5000000000000003E-2</c:v>
                </c:pt>
                <c:pt idx="9">
                  <c:v>3.5000000000000003E-2</c:v>
                </c:pt>
                <c:pt idx="10">
                  <c:v>3.5000000000000003E-2</c:v>
                </c:pt>
                <c:pt idx="11">
                  <c:v>3.5000000000000003E-2</c:v>
                </c:pt>
                <c:pt idx="12">
                  <c:v>3.5000000000000003E-2</c:v>
                </c:pt>
                <c:pt idx="13">
                  <c:v>3.5000000000000003E-2</c:v>
                </c:pt>
                <c:pt idx="14">
                  <c:v>3.5000000000000003E-2</c:v>
                </c:pt>
                <c:pt idx="15">
                  <c:v>3.5000000000000003E-2</c:v>
                </c:pt>
                <c:pt idx="16">
                  <c:v>3.5000000000000003E-2</c:v>
                </c:pt>
                <c:pt idx="17">
                  <c:v>3.3291224767150698E-2</c:v>
                </c:pt>
                <c:pt idx="18">
                  <c:v>2.7605019590024277E-2</c:v>
                </c:pt>
                <c:pt idx="19">
                  <c:v>2.6393318149597573E-2</c:v>
                </c:pt>
                <c:pt idx="20">
                  <c:v>1.764238541632011E-2</c:v>
                </c:pt>
                <c:pt idx="21">
                  <c:v>-3.2752457250111382E-2</c:v>
                </c:pt>
              </c:numCache>
            </c:numRef>
          </c:val>
          <c:extLst>
            <c:ext xmlns:c16="http://schemas.microsoft.com/office/drawing/2014/chart" uri="{C3380CC4-5D6E-409C-BE32-E72D297353CC}">
              <c16:uniqueId val="{00000000-E8A1-485C-9BB4-4375367993E6}"/>
            </c:ext>
          </c:extLst>
        </c:ser>
        <c:dLbls>
          <c:showLegendKey val="0"/>
          <c:showVal val="0"/>
          <c:showCatName val="0"/>
          <c:showSerName val="0"/>
          <c:showPercent val="0"/>
          <c:showBubbleSize val="0"/>
        </c:dLbls>
        <c:gapWidth val="50"/>
        <c:axId val="774600424"/>
        <c:axId val="774599440"/>
      </c:barChart>
      <c:catAx>
        <c:axId val="774600424"/>
        <c:scaling>
          <c:orientation val="minMax"/>
        </c:scaling>
        <c:delete val="0"/>
        <c:axPos val="b"/>
        <c:numFmt formatCode="General" sourceLinked="1"/>
        <c:majorTickMark val="out"/>
        <c:minorTickMark val="none"/>
        <c:tickLblPos val="low"/>
        <c:crossAx val="774599440"/>
        <c:crosses val="autoZero"/>
        <c:auto val="1"/>
        <c:lblAlgn val="ctr"/>
        <c:lblOffset val="100"/>
        <c:noMultiLvlLbl val="0"/>
      </c:catAx>
      <c:valAx>
        <c:axId val="774599440"/>
        <c:scaling>
          <c:orientation val="minMax"/>
        </c:scaling>
        <c:delete val="0"/>
        <c:axPos val="l"/>
        <c:numFmt formatCode="0%" sourceLinked="0"/>
        <c:majorTickMark val="out"/>
        <c:minorTickMark val="none"/>
        <c:tickLblPos val="nextTo"/>
        <c:crossAx val="774600424"/>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Performance!$A$87:$B$87</c:f>
              <c:strCache>
                <c:ptCount val="2"/>
                <c:pt idx="0">
                  <c:v>Implicit Rate Return, Female, IG4-D3</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Performance!$B$321:$R$321</c:f>
              <c:strCache>
                <c:ptCount val="17"/>
                <c:pt idx="0">
                  <c:v>Honduras (DB)</c:v>
                </c:pt>
                <c:pt idx="1">
                  <c:v>Mexico (DB)</c:v>
                </c:pt>
                <c:pt idx="2">
                  <c:v>Panama (DB)</c:v>
                </c:pt>
                <c:pt idx="3">
                  <c:v>Paraguay (DB)</c:v>
                </c:pt>
                <c:pt idx="4">
                  <c:v>Costa Rica (DB)</c:v>
                </c:pt>
                <c:pt idx="5">
                  <c:v>Brazil (age)</c:v>
                </c:pt>
                <c:pt idx="6">
                  <c:v>Jamaica (DB)</c:v>
                </c:pt>
                <c:pt idx="7">
                  <c:v>Chile (DC)</c:v>
                </c:pt>
                <c:pt idx="8">
                  <c:v>Mexico (DC)</c:v>
                </c:pt>
                <c:pt idx="9">
                  <c:v>Peru (DC)</c:v>
                </c:pt>
                <c:pt idx="10">
                  <c:v>Colombia (DC)</c:v>
                </c:pt>
                <c:pt idx="11">
                  <c:v>Costa Rica (Mix)</c:v>
                </c:pt>
                <c:pt idx="12">
                  <c:v>Dominican Republic (DC)</c:v>
                </c:pt>
                <c:pt idx="13">
                  <c:v>El Salvador (DC)</c:v>
                </c:pt>
                <c:pt idx="14">
                  <c:v>Panama (Mix)</c:v>
                </c:pt>
                <c:pt idx="15">
                  <c:v>Uruguay (Mix)</c:v>
                </c:pt>
                <c:pt idx="16">
                  <c:v>Peru (DB)</c:v>
                </c:pt>
              </c:strCache>
            </c:strRef>
          </c:cat>
          <c:val>
            <c:numRef>
              <c:f>Performance!$B$322:$R$322</c:f>
              <c:numCache>
                <c:formatCode>0.0%</c:formatCode>
                <c:ptCount val="17"/>
                <c:pt idx="0">
                  <c:v>9.0043646116660991E-2</c:v>
                </c:pt>
                <c:pt idx="1">
                  <c:v>8.3617048535591626E-2</c:v>
                </c:pt>
                <c:pt idx="2">
                  <c:v>8.0613996482306993E-2</c:v>
                </c:pt>
                <c:pt idx="3">
                  <c:v>8.05730287469833E-2</c:v>
                </c:pt>
                <c:pt idx="4">
                  <c:v>7.7723640677315103E-2</c:v>
                </c:pt>
                <c:pt idx="5">
                  <c:v>5.1269379560884655E-2</c:v>
                </c:pt>
                <c:pt idx="6">
                  <c:v>4.6141845251641E-2</c:v>
                </c:pt>
                <c:pt idx="7">
                  <c:v>3.6315753727810672E-2</c:v>
                </c:pt>
                <c:pt idx="8">
                  <c:v>3.5000000000000003E-2</c:v>
                </c:pt>
                <c:pt idx="9">
                  <c:v>3.5000000000000003E-2</c:v>
                </c:pt>
                <c:pt idx="10">
                  <c:v>3.5000000000000003E-2</c:v>
                </c:pt>
                <c:pt idx="11">
                  <c:v>3.5000000000000003E-2</c:v>
                </c:pt>
                <c:pt idx="12">
                  <c:v>3.5000000000000003E-2</c:v>
                </c:pt>
                <c:pt idx="13">
                  <c:v>3.5000000000000003E-2</c:v>
                </c:pt>
                <c:pt idx="14">
                  <c:v>3.5000000000000003E-2</c:v>
                </c:pt>
                <c:pt idx="15">
                  <c:v>3.5000000000000003E-2</c:v>
                </c:pt>
                <c:pt idx="16">
                  <c:v>-2.2335053199740752E-3</c:v>
                </c:pt>
              </c:numCache>
            </c:numRef>
          </c:val>
          <c:extLst>
            <c:ext xmlns:c16="http://schemas.microsoft.com/office/drawing/2014/chart" uri="{C3380CC4-5D6E-409C-BE32-E72D297353CC}">
              <c16:uniqueId val="{00000000-352C-4056-83F6-94BB4D602EA1}"/>
            </c:ext>
          </c:extLst>
        </c:ser>
        <c:dLbls>
          <c:showLegendKey val="0"/>
          <c:showVal val="0"/>
          <c:showCatName val="0"/>
          <c:showSerName val="0"/>
          <c:showPercent val="0"/>
          <c:showBubbleSize val="0"/>
        </c:dLbls>
        <c:gapWidth val="50"/>
        <c:axId val="774582712"/>
        <c:axId val="774576480"/>
      </c:barChart>
      <c:catAx>
        <c:axId val="774582712"/>
        <c:scaling>
          <c:orientation val="minMax"/>
        </c:scaling>
        <c:delete val="0"/>
        <c:axPos val="b"/>
        <c:numFmt formatCode="General" sourceLinked="1"/>
        <c:majorTickMark val="out"/>
        <c:minorTickMark val="none"/>
        <c:tickLblPos val="low"/>
        <c:crossAx val="774576480"/>
        <c:crosses val="autoZero"/>
        <c:auto val="1"/>
        <c:lblAlgn val="ctr"/>
        <c:lblOffset val="100"/>
        <c:noMultiLvlLbl val="0"/>
      </c:catAx>
      <c:valAx>
        <c:axId val="774576480"/>
        <c:scaling>
          <c:orientation val="minMax"/>
        </c:scaling>
        <c:delete val="0"/>
        <c:axPos val="l"/>
        <c:numFmt formatCode="0%" sourceLinked="0"/>
        <c:majorTickMark val="out"/>
        <c:minorTickMark val="none"/>
        <c:tickLblPos val="nextTo"/>
        <c:crossAx val="774582712"/>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Performance!$A$88:$B$88</c:f>
              <c:strCache>
                <c:ptCount val="2"/>
                <c:pt idx="0">
                  <c:v>Implicit Rate Return, Female, IG5-D3</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Performance!$B$323:$R$323</c:f>
              <c:strCache>
                <c:ptCount val="17"/>
                <c:pt idx="0">
                  <c:v>Honduras (DB)</c:v>
                </c:pt>
                <c:pt idx="1">
                  <c:v>Mexico (DB)</c:v>
                </c:pt>
                <c:pt idx="2">
                  <c:v>Paraguay (DB)</c:v>
                </c:pt>
                <c:pt idx="3">
                  <c:v>Costa Rica (DB)</c:v>
                </c:pt>
                <c:pt idx="4">
                  <c:v>Panama (DB)</c:v>
                </c:pt>
                <c:pt idx="5">
                  <c:v>Brazil (age)</c:v>
                </c:pt>
                <c:pt idx="6">
                  <c:v>Jamaica (DB)</c:v>
                </c:pt>
                <c:pt idx="7">
                  <c:v>Chile (DC)</c:v>
                </c:pt>
                <c:pt idx="8">
                  <c:v>Mexico (DC)</c:v>
                </c:pt>
                <c:pt idx="9">
                  <c:v>Peru (DC)</c:v>
                </c:pt>
                <c:pt idx="10">
                  <c:v>Colombia (DC)</c:v>
                </c:pt>
                <c:pt idx="11">
                  <c:v>Costa Rica (Mix)</c:v>
                </c:pt>
                <c:pt idx="12">
                  <c:v>Dominican Republic (DC)</c:v>
                </c:pt>
                <c:pt idx="13">
                  <c:v>El Salvador (DC)</c:v>
                </c:pt>
                <c:pt idx="14">
                  <c:v>Panama (Mix)</c:v>
                </c:pt>
                <c:pt idx="15">
                  <c:v>Uruguay (Mix)</c:v>
                </c:pt>
                <c:pt idx="16">
                  <c:v>Peru (DB)</c:v>
                </c:pt>
              </c:strCache>
            </c:strRef>
          </c:cat>
          <c:val>
            <c:numRef>
              <c:f>Performance!$B$324:$R$324</c:f>
              <c:numCache>
                <c:formatCode>0.0%</c:formatCode>
                <c:ptCount val="17"/>
                <c:pt idx="0">
                  <c:v>8.1241088763269242E-2</c:v>
                </c:pt>
                <c:pt idx="1">
                  <c:v>8.361704853559164E-2</c:v>
                </c:pt>
                <c:pt idx="2">
                  <c:v>8.0573028340276034E-2</c:v>
                </c:pt>
                <c:pt idx="3">
                  <c:v>7.6623987887621384E-2</c:v>
                </c:pt>
                <c:pt idx="4">
                  <c:v>7.0679049659266815E-2</c:v>
                </c:pt>
                <c:pt idx="5">
                  <c:v>4.1244513141530464E-2</c:v>
                </c:pt>
                <c:pt idx="6">
                  <c:v>3.778641325018256E-2</c:v>
                </c:pt>
                <c:pt idx="7">
                  <c:v>3.5000000000000003E-2</c:v>
                </c:pt>
                <c:pt idx="8">
                  <c:v>3.5000000000000003E-2</c:v>
                </c:pt>
                <c:pt idx="9">
                  <c:v>3.5000000000000003E-2</c:v>
                </c:pt>
                <c:pt idx="10">
                  <c:v>3.5000000000000003E-2</c:v>
                </c:pt>
                <c:pt idx="11">
                  <c:v>3.5000000000000003E-2</c:v>
                </c:pt>
                <c:pt idx="12">
                  <c:v>3.5000000000000003E-2</c:v>
                </c:pt>
                <c:pt idx="13">
                  <c:v>3.5000000000000003E-2</c:v>
                </c:pt>
                <c:pt idx="14">
                  <c:v>3.5000000000000003E-2</c:v>
                </c:pt>
                <c:pt idx="15">
                  <c:v>3.5000000000000003E-2</c:v>
                </c:pt>
                <c:pt idx="16">
                  <c:v>-1.4653866000182151E-2</c:v>
                </c:pt>
              </c:numCache>
            </c:numRef>
          </c:val>
          <c:extLst>
            <c:ext xmlns:c16="http://schemas.microsoft.com/office/drawing/2014/chart" uri="{C3380CC4-5D6E-409C-BE32-E72D297353CC}">
              <c16:uniqueId val="{00000000-A1F8-4290-86F9-B4849BD3B95C}"/>
            </c:ext>
          </c:extLst>
        </c:ser>
        <c:dLbls>
          <c:showLegendKey val="0"/>
          <c:showVal val="0"/>
          <c:showCatName val="0"/>
          <c:showSerName val="0"/>
          <c:showPercent val="0"/>
          <c:showBubbleSize val="0"/>
        </c:dLbls>
        <c:gapWidth val="50"/>
        <c:axId val="760696472"/>
        <c:axId val="760698112"/>
      </c:barChart>
      <c:catAx>
        <c:axId val="760696472"/>
        <c:scaling>
          <c:orientation val="minMax"/>
        </c:scaling>
        <c:delete val="0"/>
        <c:axPos val="b"/>
        <c:numFmt formatCode="General" sourceLinked="1"/>
        <c:majorTickMark val="out"/>
        <c:minorTickMark val="none"/>
        <c:tickLblPos val="low"/>
        <c:crossAx val="760698112"/>
        <c:crosses val="autoZero"/>
        <c:auto val="1"/>
        <c:lblAlgn val="ctr"/>
        <c:lblOffset val="100"/>
        <c:noMultiLvlLbl val="0"/>
      </c:catAx>
      <c:valAx>
        <c:axId val="760698112"/>
        <c:scaling>
          <c:orientation val="minMax"/>
        </c:scaling>
        <c:delete val="0"/>
        <c:axPos val="l"/>
        <c:numFmt formatCode="0%" sourceLinked="0"/>
        <c:majorTickMark val="out"/>
        <c:minorTickMark val="none"/>
        <c:tickLblPos val="nextTo"/>
        <c:crossAx val="760696472"/>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Performance!$A$91</c:f>
              <c:strCache>
                <c:ptCount val="1"/>
                <c:pt idx="0">
                  <c:v>Implicit Subsidy/Tax, % of total replacement rate, Male, IG1-D1</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Performance!$B$326:$X$326</c:f>
              <c:strCache>
                <c:ptCount val="23"/>
                <c:pt idx="0">
                  <c:v>Mexico (DB)</c:v>
                </c:pt>
                <c:pt idx="1">
                  <c:v>Paraguay (DB)</c:v>
                </c:pt>
                <c:pt idx="2">
                  <c:v>Honduras (DB)</c:v>
                </c:pt>
                <c:pt idx="3">
                  <c:v>Costa Rica (DB)</c:v>
                </c:pt>
                <c:pt idx="4">
                  <c:v>El Salvador (DB)</c:v>
                </c:pt>
                <c:pt idx="5">
                  <c:v>Panama (DB)</c:v>
                </c:pt>
                <c:pt idx="6">
                  <c:v>Colombia (DB)</c:v>
                </c:pt>
                <c:pt idx="7">
                  <c:v>Jamaica (DB)</c:v>
                </c:pt>
                <c:pt idx="8">
                  <c:v>Haiti (DB)</c:v>
                </c:pt>
                <c:pt idx="9">
                  <c:v>El Salvador (DC)</c:v>
                </c:pt>
                <c:pt idx="10">
                  <c:v>Dominican Republic (DC)</c:v>
                </c:pt>
                <c:pt idx="11">
                  <c:v>Colombia (DC)</c:v>
                </c:pt>
                <c:pt idx="12">
                  <c:v>Mexico (DC)</c:v>
                </c:pt>
                <c:pt idx="13">
                  <c:v>Brazil (time)</c:v>
                </c:pt>
                <c:pt idx="14">
                  <c:v>Chile (DC)</c:v>
                </c:pt>
                <c:pt idx="15">
                  <c:v>Costa Rica (Mix)</c:v>
                </c:pt>
                <c:pt idx="16">
                  <c:v>Panama (Mix)</c:v>
                </c:pt>
                <c:pt idx="17">
                  <c:v>Peru (DC)</c:v>
                </c:pt>
                <c:pt idx="18">
                  <c:v>Uruguay (Mix)</c:v>
                </c:pt>
                <c:pt idx="19">
                  <c:v>Uruguay (DB)</c:v>
                </c:pt>
                <c:pt idx="20">
                  <c:v>Argentina (DB)</c:v>
                </c:pt>
                <c:pt idx="21">
                  <c:v>Peru (DB)</c:v>
                </c:pt>
                <c:pt idx="22">
                  <c:v>Brazil (age)</c:v>
                </c:pt>
              </c:strCache>
            </c:strRef>
          </c:cat>
          <c:val>
            <c:numRef>
              <c:f>Performance!$B$327:$X$327</c:f>
              <c:numCache>
                <c:formatCode>0.0%</c:formatCode>
                <c:ptCount val="23"/>
                <c:pt idx="0">
                  <c:v>0.81176223724980778</c:v>
                </c:pt>
                <c:pt idx="1">
                  <c:v>0.64457307833679067</c:v>
                </c:pt>
                <c:pt idx="2">
                  <c:v>0.59302041928644533</c:v>
                </c:pt>
                <c:pt idx="3">
                  <c:v>0.48756081540085261</c:v>
                </c:pt>
                <c:pt idx="4">
                  <c:v>0.44389504168729471</c:v>
                </c:pt>
                <c:pt idx="5">
                  <c:v>0.41529416177569373</c:v>
                </c:pt>
                <c:pt idx="6">
                  <c:v>0.29833538848741148</c:v>
                </c:pt>
                <c:pt idx="7">
                  <c:v>0.24651063141560167</c:v>
                </c:pt>
                <c:pt idx="8">
                  <c:v>0.21383634006918023</c:v>
                </c:pt>
                <c:pt idx="9">
                  <c:v>0.18612690312537661</c:v>
                </c:pt>
                <c:pt idx="10">
                  <c:v>0.12289164606816955</c:v>
                </c:pt>
                <c:pt idx="11">
                  <c:v>0.10690380928569942</c:v>
                </c:pt>
                <c:pt idx="12">
                  <c:v>8.6899461048421223E-2</c:v>
                </c:pt>
                <c:pt idx="13">
                  <c:v>4.7201019806258682E-2</c:v>
                </c:pt>
                <c:pt idx="14">
                  <c:v>5.4545562648426804E-2</c:v>
                </c:pt>
                <c:pt idx="15">
                  <c:v>0</c:v>
                </c:pt>
                <c:pt idx="16">
                  <c:v>0</c:v>
                </c:pt>
                <c:pt idx="17">
                  <c:v>0</c:v>
                </c:pt>
                <c:pt idx="18">
                  <c:v>0</c:v>
                </c:pt>
                <c:pt idx="19">
                  <c:v>-1.8743753629609894E-2</c:v>
                </c:pt>
                <c:pt idx="20">
                  <c:v>-2.8127568344884168E-2</c:v>
                </c:pt>
                <c:pt idx="21">
                  <c:v>-5.5812584443214075E-2</c:v>
                </c:pt>
                <c:pt idx="22">
                  <c:v>-0.17814587690655204</c:v>
                </c:pt>
              </c:numCache>
            </c:numRef>
          </c:val>
          <c:extLst>
            <c:ext xmlns:c16="http://schemas.microsoft.com/office/drawing/2014/chart" uri="{C3380CC4-5D6E-409C-BE32-E72D297353CC}">
              <c16:uniqueId val="{00000000-902A-4450-8E6F-D5DBE481FC9D}"/>
            </c:ext>
          </c:extLst>
        </c:ser>
        <c:dLbls>
          <c:showLegendKey val="0"/>
          <c:showVal val="0"/>
          <c:showCatName val="0"/>
          <c:showSerName val="0"/>
          <c:showPercent val="0"/>
          <c:showBubbleSize val="0"/>
        </c:dLbls>
        <c:gapWidth val="50"/>
        <c:axId val="767199240"/>
        <c:axId val="767205472"/>
      </c:barChart>
      <c:catAx>
        <c:axId val="767199240"/>
        <c:scaling>
          <c:orientation val="minMax"/>
        </c:scaling>
        <c:delete val="0"/>
        <c:axPos val="b"/>
        <c:numFmt formatCode="0%" sourceLinked="0"/>
        <c:majorTickMark val="out"/>
        <c:minorTickMark val="none"/>
        <c:tickLblPos val="low"/>
        <c:crossAx val="767205472"/>
        <c:crosses val="autoZero"/>
        <c:auto val="1"/>
        <c:lblAlgn val="ctr"/>
        <c:lblOffset val="100"/>
        <c:noMultiLvlLbl val="0"/>
      </c:catAx>
      <c:valAx>
        <c:axId val="767205472"/>
        <c:scaling>
          <c:orientation val="minMax"/>
        </c:scaling>
        <c:delete val="0"/>
        <c:axPos val="l"/>
        <c:numFmt formatCode="0%" sourceLinked="0"/>
        <c:majorTickMark val="out"/>
        <c:minorTickMark val="none"/>
        <c:tickLblPos val="nextTo"/>
        <c:crossAx val="76719924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Performance!$A$92</c:f>
              <c:strCache>
                <c:ptCount val="1"/>
                <c:pt idx="0">
                  <c:v>Implicit Subsidy/Tax, % of total replacement rate, Male, IG2-D1</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Performance!$B$328:$X$328</c:f>
              <c:strCache>
                <c:ptCount val="23"/>
                <c:pt idx="0">
                  <c:v>Mexico (DB)</c:v>
                </c:pt>
                <c:pt idx="1">
                  <c:v>Paraguay (DB)</c:v>
                </c:pt>
                <c:pt idx="2">
                  <c:v>Costa Rica (DB)</c:v>
                </c:pt>
                <c:pt idx="3">
                  <c:v>El Salvador (DB)</c:v>
                </c:pt>
                <c:pt idx="4">
                  <c:v>Panama (DB)</c:v>
                </c:pt>
                <c:pt idx="5">
                  <c:v>Honduras (DB)</c:v>
                </c:pt>
                <c:pt idx="6">
                  <c:v>Colombia (DB)</c:v>
                </c:pt>
                <c:pt idx="7">
                  <c:v>Haiti (DB)</c:v>
                </c:pt>
                <c:pt idx="8">
                  <c:v>Jamaica (DB)</c:v>
                </c:pt>
                <c:pt idx="9">
                  <c:v>Brazil (time)</c:v>
                </c:pt>
                <c:pt idx="10">
                  <c:v>El Salvador (DC)</c:v>
                </c:pt>
                <c:pt idx="11">
                  <c:v>Dominican Republic (DC)</c:v>
                </c:pt>
                <c:pt idx="12">
                  <c:v>Colombia (DC)</c:v>
                </c:pt>
                <c:pt idx="13">
                  <c:v>Mexico (DC)</c:v>
                </c:pt>
                <c:pt idx="14">
                  <c:v>Chile (DC)</c:v>
                </c:pt>
                <c:pt idx="15">
                  <c:v>Costa Rica (Mix)</c:v>
                </c:pt>
                <c:pt idx="16">
                  <c:v>Panama (Mix)</c:v>
                </c:pt>
                <c:pt idx="17">
                  <c:v>Peru (DC)</c:v>
                </c:pt>
                <c:pt idx="18">
                  <c:v>Uruguay (Mix)</c:v>
                </c:pt>
                <c:pt idx="19">
                  <c:v>Uruguay (DB)</c:v>
                </c:pt>
                <c:pt idx="20">
                  <c:v>Argentina (DB)</c:v>
                </c:pt>
                <c:pt idx="21">
                  <c:v>Brazil (age)</c:v>
                </c:pt>
                <c:pt idx="22">
                  <c:v>Peru (DB)</c:v>
                </c:pt>
              </c:strCache>
            </c:strRef>
          </c:cat>
          <c:val>
            <c:numRef>
              <c:f>Performance!$B$329:$X$329</c:f>
              <c:numCache>
                <c:formatCode>0.0%</c:formatCode>
                <c:ptCount val="23"/>
                <c:pt idx="0">
                  <c:v>0.81176223724980778</c:v>
                </c:pt>
                <c:pt idx="1">
                  <c:v>0.64457307833679067</c:v>
                </c:pt>
                <c:pt idx="2">
                  <c:v>0.45774123266158573</c:v>
                </c:pt>
                <c:pt idx="3">
                  <c:v>0.44389504168729471</c:v>
                </c:pt>
                <c:pt idx="4">
                  <c:v>0.41529416177569373</c:v>
                </c:pt>
                <c:pt idx="5">
                  <c:v>0.35792385837155644</c:v>
                </c:pt>
                <c:pt idx="6">
                  <c:v>0.29833538848741148</c:v>
                </c:pt>
                <c:pt idx="7">
                  <c:v>0.21383634006918023</c:v>
                </c:pt>
                <c:pt idx="8">
                  <c:v>5.8780978992860833E-2</c:v>
                </c:pt>
                <c:pt idx="9">
                  <c:v>4.7201019806258682E-2</c:v>
                </c:pt>
                <c:pt idx="10">
                  <c:v>0</c:v>
                </c:pt>
                <c:pt idx="11">
                  <c:v>0</c:v>
                </c:pt>
                <c:pt idx="12">
                  <c:v>0</c:v>
                </c:pt>
                <c:pt idx="13">
                  <c:v>0</c:v>
                </c:pt>
                <c:pt idx="14">
                  <c:v>0</c:v>
                </c:pt>
                <c:pt idx="15">
                  <c:v>0</c:v>
                </c:pt>
                <c:pt idx="16">
                  <c:v>0</c:v>
                </c:pt>
                <c:pt idx="17">
                  <c:v>0</c:v>
                </c:pt>
                <c:pt idx="18">
                  <c:v>0</c:v>
                </c:pt>
                <c:pt idx="19">
                  <c:v>-8.8179274494041726E-2</c:v>
                </c:pt>
                <c:pt idx="20">
                  <c:v>-0.12349678448686596</c:v>
                </c:pt>
                <c:pt idx="21">
                  <c:v>-0.17814587690655204</c:v>
                </c:pt>
                <c:pt idx="22">
                  <c:v>-0.27015258444321411</c:v>
                </c:pt>
              </c:numCache>
            </c:numRef>
          </c:val>
          <c:extLst>
            <c:ext xmlns:c16="http://schemas.microsoft.com/office/drawing/2014/chart" uri="{C3380CC4-5D6E-409C-BE32-E72D297353CC}">
              <c16:uniqueId val="{00000000-9A90-4956-91FA-E620BC07F494}"/>
            </c:ext>
          </c:extLst>
        </c:ser>
        <c:dLbls>
          <c:showLegendKey val="0"/>
          <c:showVal val="0"/>
          <c:showCatName val="0"/>
          <c:showSerName val="0"/>
          <c:showPercent val="0"/>
          <c:showBubbleSize val="0"/>
        </c:dLbls>
        <c:gapWidth val="50"/>
        <c:axId val="767210392"/>
        <c:axId val="767214984"/>
      </c:barChart>
      <c:catAx>
        <c:axId val="767210392"/>
        <c:scaling>
          <c:orientation val="minMax"/>
        </c:scaling>
        <c:delete val="0"/>
        <c:axPos val="b"/>
        <c:numFmt formatCode="General" sourceLinked="1"/>
        <c:majorTickMark val="out"/>
        <c:minorTickMark val="none"/>
        <c:tickLblPos val="low"/>
        <c:crossAx val="767214984"/>
        <c:crosses val="autoZero"/>
        <c:auto val="1"/>
        <c:lblAlgn val="ctr"/>
        <c:lblOffset val="100"/>
        <c:noMultiLvlLbl val="0"/>
      </c:catAx>
      <c:valAx>
        <c:axId val="767214984"/>
        <c:scaling>
          <c:orientation val="minMax"/>
        </c:scaling>
        <c:delete val="0"/>
        <c:axPos val="l"/>
        <c:numFmt formatCode="0%" sourceLinked="0"/>
        <c:majorTickMark val="out"/>
        <c:minorTickMark val="none"/>
        <c:tickLblPos val="nextTo"/>
        <c:crossAx val="767210392"/>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Performance!$A$93</c:f>
              <c:strCache>
                <c:ptCount val="1"/>
                <c:pt idx="0">
                  <c:v>Implicit Subsidy/Tax, % of total replacement rate, IG3-D1</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Performance!$B$330:$X$330</c:f>
              <c:strCache>
                <c:ptCount val="23"/>
                <c:pt idx="0">
                  <c:v>Mexico (DB)</c:v>
                </c:pt>
                <c:pt idx="1">
                  <c:v>Paraguay (DB)</c:v>
                </c:pt>
                <c:pt idx="2">
                  <c:v>El Salvador (DB)</c:v>
                </c:pt>
                <c:pt idx="3">
                  <c:v>Costa Rica (DB)</c:v>
                </c:pt>
                <c:pt idx="4">
                  <c:v>Colombia (DB)</c:v>
                </c:pt>
                <c:pt idx="5">
                  <c:v>Haiti (DB)</c:v>
                </c:pt>
                <c:pt idx="6">
                  <c:v>Honduras (DB)</c:v>
                </c:pt>
                <c:pt idx="7">
                  <c:v>Panama (DB)</c:v>
                </c:pt>
                <c:pt idx="8">
                  <c:v>El Salvador (DC)</c:v>
                </c:pt>
                <c:pt idx="9">
                  <c:v>Dominican Republic (DC)</c:v>
                </c:pt>
                <c:pt idx="10">
                  <c:v>Colombia (DC)</c:v>
                </c:pt>
                <c:pt idx="11">
                  <c:v>Mexico (DC)</c:v>
                </c:pt>
                <c:pt idx="12">
                  <c:v>Chile (DC)</c:v>
                </c:pt>
                <c:pt idx="13">
                  <c:v>Costa Rica (Mix)</c:v>
                </c:pt>
                <c:pt idx="14">
                  <c:v>Panama (Mix)</c:v>
                </c:pt>
                <c:pt idx="15">
                  <c:v>Peru (DC)</c:v>
                </c:pt>
                <c:pt idx="16">
                  <c:v>Uruguay (Mix)</c:v>
                </c:pt>
                <c:pt idx="17">
                  <c:v>Jamaica (DB)</c:v>
                </c:pt>
                <c:pt idx="18">
                  <c:v>Brazil (time)</c:v>
                </c:pt>
                <c:pt idx="19">
                  <c:v>Argentina (DB)</c:v>
                </c:pt>
                <c:pt idx="20">
                  <c:v>Uruguay (DB)</c:v>
                </c:pt>
                <c:pt idx="21">
                  <c:v>Brazil (age)</c:v>
                </c:pt>
                <c:pt idx="22">
                  <c:v>Peru (DB)</c:v>
                </c:pt>
              </c:strCache>
            </c:strRef>
          </c:cat>
          <c:val>
            <c:numRef>
              <c:f>Performance!$B$331:$X$331</c:f>
              <c:numCache>
                <c:formatCode>0.0%</c:formatCode>
                <c:ptCount val="23"/>
                <c:pt idx="0">
                  <c:v>0.81176223724980801</c:v>
                </c:pt>
                <c:pt idx="1">
                  <c:v>0.64457307833679067</c:v>
                </c:pt>
                <c:pt idx="2">
                  <c:v>0.4438950416872946</c:v>
                </c:pt>
                <c:pt idx="3">
                  <c:v>0.42696018455198365</c:v>
                </c:pt>
                <c:pt idx="4">
                  <c:v>0.29833538848741148</c:v>
                </c:pt>
                <c:pt idx="5">
                  <c:v>0.21383634006918029</c:v>
                </c:pt>
                <c:pt idx="6">
                  <c:v>0.20190604206474744</c:v>
                </c:pt>
                <c:pt idx="7">
                  <c:v>0.19856819305030227</c:v>
                </c:pt>
                <c:pt idx="8">
                  <c:v>0</c:v>
                </c:pt>
                <c:pt idx="9">
                  <c:v>0</c:v>
                </c:pt>
                <c:pt idx="10">
                  <c:v>0</c:v>
                </c:pt>
                <c:pt idx="11">
                  <c:v>0</c:v>
                </c:pt>
                <c:pt idx="12">
                  <c:v>0</c:v>
                </c:pt>
                <c:pt idx="13">
                  <c:v>0</c:v>
                </c:pt>
                <c:pt idx="14">
                  <c:v>0</c:v>
                </c:pt>
                <c:pt idx="15">
                  <c:v>0</c:v>
                </c:pt>
                <c:pt idx="16">
                  <c:v>0</c:v>
                </c:pt>
                <c:pt idx="17">
                  <c:v>-3.7955718147194284E-3</c:v>
                </c:pt>
                <c:pt idx="18">
                  <c:v>-6.9466593912547836E-2</c:v>
                </c:pt>
                <c:pt idx="19">
                  <c:v>-0.15528652320086</c:v>
                </c:pt>
                <c:pt idx="20">
                  <c:v>-0.22157019681171014</c:v>
                </c:pt>
                <c:pt idx="21">
                  <c:v>-0.32986258527463652</c:v>
                </c:pt>
                <c:pt idx="22">
                  <c:v>-0.34159925110988065</c:v>
                </c:pt>
              </c:numCache>
            </c:numRef>
          </c:val>
          <c:extLst>
            <c:ext xmlns:c16="http://schemas.microsoft.com/office/drawing/2014/chart" uri="{C3380CC4-5D6E-409C-BE32-E72D297353CC}">
              <c16:uniqueId val="{00000000-8C63-4BBB-B87D-506EFB84116A}"/>
            </c:ext>
          </c:extLst>
        </c:ser>
        <c:dLbls>
          <c:showLegendKey val="0"/>
          <c:showVal val="0"/>
          <c:showCatName val="0"/>
          <c:showSerName val="0"/>
          <c:showPercent val="0"/>
          <c:showBubbleSize val="0"/>
        </c:dLbls>
        <c:gapWidth val="50"/>
        <c:axId val="767955624"/>
        <c:axId val="767952016"/>
      </c:barChart>
      <c:catAx>
        <c:axId val="767955624"/>
        <c:scaling>
          <c:orientation val="minMax"/>
        </c:scaling>
        <c:delete val="0"/>
        <c:axPos val="b"/>
        <c:numFmt formatCode="General" sourceLinked="1"/>
        <c:majorTickMark val="out"/>
        <c:minorTickMark val="none"/>
        <c:tickLblPos val="low"/>
        <c:crossAx val="767952016"/>
        <c:crosses val="autoZero"/>
        <c:auto val="1"/>
        <c:lblAlgn val="ctr"/>
        <c:lblOffset val="100"/>
        <c:noMultiLvlLbl val="0"/>
      </c:catAx>
      <c:valAx>
        <c:axId val="767952016"/>
        <c:scaling>
          <c:orientation val="minMax"/>
        </c:scaling>
        <c:delete val="0"/>
        <c:axPos val="l"/>
        <c:numFmt formatCode="0%" sourceLinked="0"/>
        <c:majorTickMark val="out"/>
        <c:minorTickMark val="none"/>
        <c:tickLblPos val="nextTo"/>
        <c:crossAx val="767955624"/>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Performance!$A$94</c:f>
              <c:strCache>
                <c:ptCount val="1"/>
                <c:pt idx="0">
                  <c:v>Implicit Subsidy/Tax, % of total replacement rate, IG4-D1</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Performance!$B$332:$X$332</c:f>
              <c:strCache>
                <c:ptCount val="23"/>
                <c:pt idx="0">
                  <c:v>Mexico (DB)</c:v>
                </c:pt>
                <c:pt idx="1">
                  <c:v>Paraguay (DB)</c:v>
                </c:pt>
                <c:pt idx="2">
                  <c:v>El Salvador (DB)</c:v>
                </c:pt>
                <c:pt idx="3">
                  <c:v>Costa Rica (DB)</c:v>
                </c:pt>
                <c:pt idx="4">
                  <c:v>Colombia (DB)</c:v>
                </c:pt>
                <c:pt idx="5">
                  <c:v>Haiti (DB)</c:v>
                </c:pt>
                <c:pt idx="6">
                  <c:v>Honduras (DB)</c:v>
                </c:pt>
                <c:pt idx="7">
                  <c:v>Panama (DB)</c:v>
                </c:pt>
                <c:pt idx="8">
                  <c:v>El Salvador (DC)</c:v>
                </c:pt>
                <c:pt idx="9">
                  <c:v>Dominican Republic (DC)</c:v>
                </c:pt>
                <c:pt idx="10">
                  <c:v>Colombia (DC)</c:v>
                </c:pt>
                <c:pt idx="11">
                  <c:v>Mexico (DC)</c:v>
                </c:pt>
                <c:pt idx="12">
                  <c:v>Chile (DC)</c:v>
                </c:pt>
                <c:pt idx="13">
                  <c:v>Costa Rica (Mix)</c:v>
                </c:pt>
                <c:pt idx="14">
                  <c:v>Panama (Mix)</c:v>
                </c:pt>
                <c:pt idx="15">
                  <c:v>Peru (DC)</c:v>
                </c:pt>
                <c:pt idx="16">
                  <c:v>Uruguay (Mix)</c:v>
                </c:pt>
                <c:pt idx="17">
                  <c:v>Jamaica (DB)</c:v>
                </c:pt>
                <c:pt idx="18">
                  <c:v>Brazil (time)</c:v>
                </c:pt>
                <c:pt idx="19">
                  <c:v>Argentina (DB)</c:v>
                </c:pt>
                <c:pt idx="20">
                  <c:v>Uruguay (DB)</c:v>
                </c:pt>
                <c:pt idx="21">
                  <c:v>Peru (DB)</c:v>
                </c:pt>
                <c:pt idx="22">
                  <c:v>Brazil (age)</c:v>
                </c:pt>
              </c:strCache>
            </c:strRef>
          </c:cat>
          <c:val>
            <c:numRef>
              <c:f>Performance!$B$333:$X$333</c:f>
              <c:numCache>
                <c:formatCode>0.0%</c:formatCode>
                <c:ptCount val="23"/>
                <c:pt idx="0">
                  <c:v>0.81176223724980778</c:v>
                </c:pt>
                <c:pt idx="1">
                  <c:v>0.64457307833679067</c:v>
                </c:pt>
                <c:pt idx="2">
                  <c:v>0.44389504168729471</c:v>
                </c:pt>
                <c:pt idx="3">
                  <c:v>0.41156931031064092</c:v>
                </c:pt>
                <c:pt idx="4">
                  <c:v>0.29833538848741148</c:v>
                </c:pt>
                <c:pt idx="5">
                  <c:v>0.21383634006918023</c:v>
                </c:pt>
                <c:pt idx="6">
                  <c:v>0.1238971339113429</c:v>
                </c:pt>
                <c:pt idx="7">
                  <c:v>5.1854578026828246E-2</c:v>
                </c:pt>
                <c:pt idx="8">
                  <c:v>0</c:v>
                </c:pt>
                <c:pt idx="9">
                  <c:v>0</c:v>
                </c:pt>
                <c:pt idx="10">
                  <c:v>0</c:v>
                </c:pt>
                <c:pt idx="11">
                  <c:v>0</c:v>
                </c:pt>
                <c:pt idx="12">
                  <c:v>0</c:v>
                </c:pt>
                <c:pt idx="13">
                  <c:v>0</c:v>
                </c:pt>
                <c:pt idx="14">
                  <c:v>0</c:v>
                </c:pt>
                <c:pt idx="15">
                  <c:v>0</c:v>
                </c:pt>
                <c:pt idx="16">
                  <c:v>0</c:v>
                </c:pt>
                <c:pt idx="17">
                  <c:v>-3.5083847218509601E-2</c:v>
                </c:pt>
                <c:pt idx="18">
                  <c:v>-0.1940963487068777</c:v>
                </c:pt>
                <c:pt idx="19">
                  <c:v>-0.17118139255785692</c:v>
                </c:pt>
                <c:pt idx="20">
                  <c:v>-0.36963306361560644</c:v>
                </c:pt>
                <c:pt idx="21">
                  <c:v>-0.37732258444321409</c:v>
                </c:pt>
                <c:pt idx="22">
                  <c:v>-0.49193340818261549</c:v>
                </c:pt>
              </c:numCache>
            </c:numRef>
          </c:val>
          <c:extLst>
            <c:ext xmlns:c16="http://schemas.microsoft.com/office/drawing/2014/chart" uri="{C3380CC4-5D6E-409C-BE32-E72D297353CC}">
              <c16:uniqueId val="{00000000-05CD-4578-A301-C9D893D3F1F2}"/>
            </c:ext>
          </c:extLst>
        </c:ser>
        <c:dLbls>
          <c:showLegendKey val="0"/>
          <c:showVal val="0"/>
          <c:showCatName val="0"/>
          <c:showSerName val="0"/>
          <c:showPercent val="0"/>
          <c:showBubbleSize val="0"/>
        </c:dLbls>
        <c:gapWidth val="50"/>
        <c:axId val="768406048"/>
        <c:axId val="768402440"/>
      </c:barChart>
      <c:catAx>
        <c:axId val="768406048"/>
        <c:scaling>
          <c:orientation val="minMax"/>
        </c:scaling>
        <c:delete val="0"/>
        <c:axPos val="b"/>
        <c:numFmt formatCode="General" sourceLinked="1"/>
        <c:majorTickMark val="out"/>
        <c:minorTickMark val="none"/>
        <c:tickLblPos val="low"/>
        <c:crossAx val="768402440"/>
        <c:crosses val="autoZero"/>
        <c:auto val="1"/>
        <c:lblAlgn val="ctr"/>
        <c:lblOffset val="100"/>
        <c:noMultiLvlLbl val="0"/>
      </c:catAx>
      <c:valAx>
        <c:axId val="768402440"/>
        <c:scaling>
          <c:orientation val="minMax"/>
        </c:scaling>
        <c:delete val="0"/>
        <c:axPos val="l"/>
        <c:numFmt formatCode="0%" sourceLinked="0"/>
        <c:majorTickMark val="out"/>
        <c:minorTickMark val="none"/>
        <c:tickLblPos val="nextTo"/>
        <c:crossAx val="76840604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Performance!$A$95</c:f>
              <c:strCache>
                <c:ptCount val="1"/>
                <c:pt idx="0">
                  <c:v>Implicit Subsidy/Tax, % of total replacement rate, IG5-D1</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Performance!$B$334:$X$334</c:f>
              <c:strCache>
                <c:ptCount val="23"/>
                <c:pt idx="0">
                  <c:v>Mexico (DB)</c:v>
                </c:pt>
                <c:pt idx="1">
                  <c:v>Paraguay (DB)</c:v>
                </c:pt>
                <c:pt idx="2">
                  <c:v>El Salvador (DB)</c:v>
                </c:pt>
                <c:pt idx="3">
                  <c:v>Costa Rica (DB)</c:v>
                </c:pt>
                <c:pt idx="4">
                  <c:v>Colombia (DB)</c:v>
                </c:pt>
                <c:pt idx="5">
                  <c:v>Haiti (DB)</c:v>
                </c:pt>
                <c:pt idx="6">
                  <c:v>Honduras (DB)</c:v>
                </c:pt>
                <c:pt idx="7">
                  <c:v>El Salvador (DC)</c:v>
                </c:pt>
                <c:pt idx="8">
                  <c:v>Dominican Republic (DC)</c:v>
                </c:pt>
                <c:pt idx="9">
                  <c:v>Colombia (DC)</c:v>
                </c:pt>
                <c:pt idx="10">
                  <c:v>Mexico (DC)</c:v>
                </c:pt>
                <c:pt idx="11">
                  <c:v>Chile (DC)</c:v>
                </c:pt>
                <c:pt idx="12">
                  <c:v>Costa Rica (Mix)</c:v>
                </c:pt>
                <c:pt idx="13">
                  <c:v>Panama (Mix)</c:v>
                </c:pt>
                <c:pt idx="14">
                  <c:v>Peru (DC)</c:v>
                </c:pt>
                <c:pt idx="15">
                  <c:v>Uruguay (Mix)</c:v>
                </c:pt>
                <c:pt idx="16">
                  <c:v>Panama (DB)</c:v>
                </c:pt>
                <c:pt idx="17">
                  <c:v>Jamaica (DB)</c:v>
                </c:pt>
                <c:pt idx="18">
                  <c:v>Argentina (DB)</c:v>
                </c:pt>
                <c:pt idx="19">
                  <c:v>Brazil (time)</c:v>
                </c:pt>
                <c:pt idx="20">
                  <c:v>Uruguay (DB)</c:v>
                </c:pt>
                <c:pt idx="21">
                  <c:v>Peru (DB)</c:v>
                </c:pt>
                <c:pt idx="22">
                  <c:v>Brazil (age)</c:v>
                </c:pt>
              </c:strCache>
            </c:strRef>
          </c:cat>
          <c:val>
            <c:numRef>
              <c:f>Performance!$B$335:$X$335</c:f>
              <c:numCache>
                <c:formatCode>0.0%</c:formatCode>
                <c:ptCount val="23"/>
                <c:pt idx="0">
                  <c:v>0.81176223724980812</c:v>
                </c:pt>
                <c:pt idx="1">
                  <c:v>0.64457307833679078</c:v>
                </c:pt>
                <c:pt idx="2">
                  <c:v>0.44389504168729482</c:v>
                </c:pt>
                <c:pt idx="3">
                  <c:v>0.32942912794426521</c:v>
                </c:pt>
                <c:pt idx="4">
                  <c:v>0.29833538848741137</c:v>
                </c:pt>
                <c:pt idx="5">
                  <c:v>0.21383634006918026</c:v>
                </c:pt>
                <c:pt idx="6">
                  <c:v>7.7091789019300208E-2</c:v>
                </c:pt>
                <c:pt idx="7">
                  <c:v>0</c:v>
                </c:pt>
                <c:pt idx="8">
                  <c:v>0</c:v>
                </c:pt>
                <c:pt idx="9">
                  <c:v>0</c:v>
                </c:pt>
                <c:pt idx="10">
                  <c:v>0</c:v>
                </c:pt>
                <c:pt idx="11">
                  <c:v>0</c:v>
                </c:pt>
                <c:pt idx="12">
                  <c:v>0</c:v>
                </c:pt>
                <c:pt idx="13">
                  <c:v>0</c:v>
                </c:pt>
                <c:pt idx="14">
                  <c:v>0</c:v>
                </c:pt>
                <c:pt idx="15">
                  <c:v>0</c:v>
                </c:pt>
                <c:pt idx="16">
                  <c:v>-3.6173590987256365E-2</c:v>
                </c:pt>
                <c:pt idx="17">
                  <c:v>-5.3856812460783679E-2</c:v>
                </c:pt>
                <c:pt idx="18">
                  <c:v>-0.24720762375670768</c:v>
                </c:pt>
                <c:pt idx="19">
                  <c:v>-0.26887420158347541</c:v>
                </c:pt>
                <c:pt idx="20">
                  <c:v>-0.39758920409718929</c:v>
                </c:pt>
                <c:pt idx="21">
                  <c:v>-0.39875658444321394</c:v>
                </c:pt>
                <c:pt idx="22">
                  <c:v>-0.58917590192740288</c:v>
                </c:pt>
              </c:numCache>
            </c:numRef>
          </c:val>
          <c:extLst>
            <c:ext xmlns:c16="http://schemas.microsoft.com/office/drawing/2014/chart" uri="{C3380CC4-5D6E-409C-BE32-E72D297353CC}">
              <c16:uniqueId val="{00000000-589C-470A-9256-E2EBE732309E}"/>
            </c:ext>
          </c:extLst>
        </c:ser>
        <c:dLbls>
          <c:showLegendKey val="0"/>
          <c:showVal val="0"/>
          <c:showCatName val="0"/>
          <c:showSerName val="0"/>
          <c:showPercent val="0"/>
          <c:showBubbleSize val="0"/>
        </c:dLbls>
        <c:gapWidth val="50"/>
        <c:axId val="734569856"/>
        <c:axId val="734590192"/>
      </c:barChart>
      <c:catAx>
        <c:axId val="734569856"/>
        <c:scaling>
          <c:orientation val="minMax"/>
        </c:scaling>
        <c:delete val="0"/>
        <c:axPos val="b"/>
        <c:numFmt formatCode="General" sourceLinked="1"/>
        <c:majorTickMark val="out"/>
        <c:minorTickMark val="none"/>
        <c:tickLblPos val="low"/>
        <c:crossAx val="734590192"/>
        <c:crosses val="autoZero"/>
        <c:auto val="1"/>
        <c:lblAlgn val="ctr"/>
        <c:lblOffset val="100"/>
        <c:noMultiLvlLbl val="0"/>
      </c:catAx>
      <c:valAx>
        <c:axId val="734590192"/>
        <c:scaling>
          <c:orientation val="minMax"/>
        </c:scaling>
        <c:delete val="0"/>
        <c:axPos val="l"/>
        <c:numFmt formatCode="0%" sourceLinked="0"/>
        <c:majorTickMark val="out"/>
        <c:minorTickMark val="none"/>
        <c:tickLblPos val="nextTo"/>
        <c:crossAx val="73456985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Performance!$A$96</c:f>
              <c:strCache>
                <c:ptCount val="1"/>
                <c:pt idx="0">
                  <c:v>Implicit Subsidy/Tax, % of total replacement rate, IG1-D2</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Performance!$B$336:$X$336</c:f>
              <c:strCache>
                <c:ptCount val="23"/>
                <c:pt idx="0">
                  <c:v>Paraguay (DB)</c:v>
                </c:pt>
                <c:pt idx="1">
                  <c:v>Mexico (DB)</c:v>
                </c:pt>
                <c:pt idx="2">
                  <c:v>Honduras (DB)</c:v>
                </c:pt>
                <c:pt idx="3">
                  <c:v>Costa Rica (DB)</c:v>
                </c:pt>
                <c:pt idx="4">
                  <c:v>El Salvador (DB)</c:v>
                </c:pt>
                <c:pt idx="5">
                  <c:v>Panama (DB)</c:v>
                </c:pt>
                <c:pt idx="6">
                  <c:v>Colombia (DB)</c:v>
                </c:pt>
                <c:pt idx="7">
                  <c:v>Jamaica (DB)</c:v>
                </c:pt>
                <c:pt idx="8">
                  <c:v>El Salvador (DC)</c:v>
                </c:pt>
                <c:pt idx="9">
                  <c:v>Haiti (DB)</c:v>
                </c:pt>
                <c:pt idx="10">
                  <c:v>Colombia (DC)</c:v>
                </c:pt>
                <c:pt idx="11">
                  <c:v>Dominican Republic (DC)</c:v>
                </c:pt>
                <c:pt idx="12">
                  <c:v>Mexico (DC)</c:v>
                </c:pt>
                <c:pt idx="13">
                  <c:v>Uruguay (DB)</c:v>
                </c:pt>
                <c:pt idx="14">
                  <c:v>Chile (DC)</c:v>
                </c:pt>
                <c:pt idx="15">
                  <c:v>Peru (DB)</c:v>
                </c:pt>
                <c:pt idx="16">
                  <c:v>Brazil (age)</c:v>
                </c:pt>
                <c:pt idx="17">
                  <c:v>Argentina (DB)</c:v>
                </c:pt>
                <c:pt idx="18">
                  <c:v>Costa Rica (Mix)</c:v>
                </c:pt>
                <c:pt idx="19">
                  <c:v>Panama (Mix)</c:v>
                </c:pt>
                <c:pt idx="20">
                  <c:v>Peru (DC)</c:v>
                </c:pt>
                <c:pt idx="21">
                  <c:v>Uruguay (Mix)</c:v>
                </c:pt>
                <c:pt idx="22">
                  <c:v>Brazil (time)</c:v>
                </c:pt>
              </c:strCache>
            </c:strRef>
          </c:cat>
          <c:val>
            <c:numRef>
              <c:f>Performance!$B$337:$X$337</c:f>
              <c:numCache>
                <c:formatCode>0.0%</c:formatCode>
                <c:ptCount val="23"/>
                <c:pt idx="0">
                  <c:v>0.71177534079323124</c:v>
                </c:pt>
                <c:pt idx="1">
                  <c:v>0.65408473418509083</c:v>
                </c:pt>
                <c:pt idx="2">
                  <c:v>0.53594196128974625</c:v>
                </c:pt>
                <c:pt idx="3">
                  <c:v>0.45257358387075786</c:v>
                </c:pt>
                <c:pt idx="4">
                  <c:v>0.40195329262958862</c:v>
                </c:pt>
                <c:pt idx="5">
                  <c:v>0.38963393147907543</c:v>
                </c:pt>
                <c:pt idx="6">
                  <c:v>0.32591418591888038</c:v>
                </c:pt>
                <c:pt idx="7">
                  <c:v>0.27288807960013173</c:v>
                </c:pt>
                <c:pt idx="8">
                  <c:v>0.24283817408401162</c:v>
                </c:pt>
                <c:pt idx="9">
                  <c:v>0.23229424758443284</c:v>
                </c:pt>
                <c:pt idx="10">
                  <c:v>0.16963152497831196</c:v>
                </c:pt>
                <c:pt idx="11">
                  <c:v>0.16712216689310522</c:v>
                </c:pt>
                <c:pt idx="12">
                  <c:v>0.14669868633886393</c:v>
                </c:pt>
                <c:pt idx="13">
                  <c:v>8.0745487319514475E-2</c:v>
                </c:pt>
                <c:pt idx="14">
                  <c:v>7.4651798162055971E-2</c:v>
                </c:pt>
                <c:pt idx="15">
                  <c:v>4.1085932445428797E-2</c:v>
                </c:pt>
                <c:pt idx="16">
                  <c:v>1.748329847475838E-2</c:v>
                </c:pt>
                <c:pt idx="17">
                  <c:v>1.5645631780885516E-2</c:v>
                </c:pt>
                <c:pt idx="18">
                  <c:v>0</c:v>
                </c:pt>
                <c:pt idx="19">
                  <c:v>0</c:v>
                </c:pt>
                <c:pt idx="20">
                  <c:v>0</c:v>
                </c:pt>
                <c:pt idx="21">
                  <c:v>0</c:v>
                </c:pt>
                <c:pt idx="22">
                  <c:v>-0.45438849047189311</c:v>
                </c:pt>
              </c:numCache>
            </c:numRef>
          </c:val>
          <c:extLst>
            <c:ext xmlns:c16="http://schemas.microsoft.com/office/drawing/2014/chart" uri="{C3380CC4-5D6E-409C-BE32-E72D297353CC}">
              <c16:uniqueId val="{00000000-CF28-49BA-AE46-2FCA50C4226C}"/>
            </c:ext>
          </c:extLst>
        </c:ser>
        <c:dLbls>
          <c:showLegendKey val="0"/>
          <c:showVal val="0"/>
          <c:showCatName val="0"/>
          <c:showSerName val="0"/>
          <c:showPercent val="0"/>
          <c:showBubbleSize val="0"/>
        </c:dLbls>
        <c:gapWidth val="50"/>
        <c:axId val="775296848"/>
        <c:axId val="775297832"/>
      </c:barChart>
      <c:catAx>
        <c:axId val="775296848"/>
        <c:scaling>
          <c:orientation val="minMax"/>
        </c:scaling>
        <c:delete val="0"/>
        <c:axPos val="b"/>
        <c:numFmt formatCode="General" sourceLinked="1"/>
        <c:majorTickMark val="out"/>
        <c:minorTickMark val="none"/>
        <c:tickLblPos val="low"/>
        <c:crossAx val="775297832"/>
        <c:crosses val="autoZero"/>
        <c:auto val="1"/>
        <c:lblAlgn val="ctr"/>
        <c:lblOffset val="100"/>
        <c:noMultiLvlLbl val="0"/>
      </c:catAx>
      <c:valAx>
        <c:axId val="775297832"/>
        <c:scaling>
          <c:orientation val="minMax"/>
        </c:scaling>
        <c:delete val="0"/>
        <c:axPos val="l"/>
        <c:numFmt formatCode="0%" sourceLinked="0"/>
        <c:majorTickMark val="out"/>
        <c:minorTickMark val="none"/>
        <c:tickLblPos val="nextTo"/>
        <c:crossAx val="77529684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Performance!$A$97</c:f>
              <c:strCache>
                <c:ptCount val="1"/>
                <c:pt idx="0">
                  <c:v>Implicit Subsidy/Tax, % of total replacement rate, IG2-D2</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Performance!$B$338:$X$338</c:f>
              <c:strCache>
                <c:ptCount val="23"/>
                <c:pt idx="0">
                  <c:v>Paraguay (DB)</c:v>
                </c:pt>
                <c:pt idx="1">
                  <c:v>Mexico (DB)</c:v>
                </c:pt>
                <c:pt idx="2">
                  <c:v>Costa Rica (DB)</c:v>
                </c:pt>
                <c:pt idx="3">
                  <c:v>El Salvador (DB)</c:v>
                </c:pt>
                <c:pt idx="4">
                  <c:v>Panama (DB)</c:v>
                </c:pt>
                <c:pt idx="5">
                  <c:v>Honduras (DB)</c:v>
                </c:pt>
                <c:pt idx="6">
                  <c:v>Colombia (DB)</c:v>
                </c:pt>
                <c:pt idx="7">
                  <c:v>Haiti (DB)</c:v>
                </c:pt>
                <c:pt idx="8">
                  <c:v>Jamaica (DB)</c:v>
                </c:pt>
                <c:pt idx="9">
                  <c:v>Brazil (age)</c:v>
                </c:pt>
                <c:pt idx="10">
                  <c:v>Uruguay (DB)</c:v>
                </c:pt>
                <c:pt idx="11">
                  <c:v>El Salvador (DC)</c:v>
                </c:pt>
                <c:pt idx="12">
                  <c:v>Colombia (DC)</c:v>
                </c:pt>
                <c:pt idx="13">
                  <c:v>Dominican Republic (DC)</c:v>
                </c:pt>
                <c:pt idx="14">
                  <c:v>Mexico (DC)</c:v>
                </c:pt>
                <c:pt idx="15">
                  <c:v>Chile (DC)</c:v>
                </c:pt>
                <c:pt idx="16">
                  <c:v>Costa Rica (Mix)</c:v>
                </c:pt>
                <c:pt idx="17">
                  <c:v>Panama (Mix)</c:v>
                </c:pt>
                <c:pt idx="18">
                  <c:v>Peru (DC)</c:v>
                </c:pt>
                <c:pt idx="19">
                  <c:v>Uruguay (Mix)</c:v>
                </c:pt>
                <c:pt idx="20">
                  <c:v>Argentina (DB)</c:v>
                </c:pt>
                <c:pt idx="21">
                  <c:v>Peru (DB)</c:v>
                </c:pt>
                <c:pt idx="22">
                  <c:v>Brazil (time)</c:v>
                </c:pt>
              </c:strCache>
            </c:strRef>
          </c:cat>
          <c:val>
            <c:numRef>
              <c:f>Performance!$B$339:$X$339</c:f>
              <c:numCache>
                <c:formatCode>0.0%</c:formatCode>
                <c:ptCount val="23"/>
                <c:pt idx="0">
                  <c:v>0.71177534079323124</c:v>
                </c:pt>
                <c:pt idx="1">
                  <c:v>0.64368634965741744</c:v>
                </c:pt>
                <c:pt idx="2">
                  <c:v>0.42275400113149098</c:v>
                </c:pt>
                <c:pt idx="3">
                  <c:v>0.40195329262958862</c:v>
                </c:pt>
                <c:pt idx="4">
                  <c:v>0.38963393147907543</c:v>
                </c:pt>
                <c:pt idx="5">
                  <c:v>0.3272937634777825</c:v>
                </c:pt>
                <c:pt idx="6">
                  <c:v>0.31673040958951709</c:v>
                </c:pt>
                <c:pt idx="7">
                  <c:v>0.23229424758443284</c:v>
                </c:pt>
                <c:pt idx="8">
                  <c:v>8.5158427177390833E-2</c:v>
                </c:pt>
                <c:pt idx="9">
                  <c:v>1.748329847475838E-2</c:v>
                </c:pt>
                <c:pt idx="10">
                  <c:v>1.3703478710662631E-2</c:v>
                </c:pt>
                <c:pt idx="11">
                  <c:v>7.9965451247356045E-3</c:v>
                </c:pt>
                <c:pt idx="12">
                  <c:v>0</c:v>
                </c:pt>
                <c:pt idx="13">
                  <c:v>0</c:v>
                </c:pt>
                <c:pt idx="14">
                  <c:v>0</c:v>
                </c:pt>
                <c:pt idx="15">
                  <c:v>0</c:v>
                </c:pt>
                <c:pt idx="16">
                  <c:v>0</c:v>
                </c:pt>
                <c:pt idx="17">
                  <c:v>0</c:v>
                </c:pt>
                <c:pt idx="18">
                  <c:v>0</c:v>
                </c:pt>
                <c:pt idx="19">
                  <c:v>0</c:v>
                </c:pt>
                <c:pt idx="20">
                  <c:v>-7.9723584361096278E-2</c:v>
                </c:pt>
                <c:pt idx="21">
                  <c:v>-0.17325406755457121</c:v>
                </c:pt>
                <c:pt idx="22">
                  <c:v>-0.45438849047189311</c:v>
                </c:pt>
              </c:numCache>
            </c:numRef>
          </c:val>
          <c:extLst>
            <c:ext xmlns:c16="http://schemas.microsoft.com/office/drawing/2014/chart" uri="{C3380CC4-5D6E-409C-BE32-E72D297353CC}">
              <c16:uniqueId val="{00000000-F5BF-4BAB-B9F7-C9AFB5466459}"/>
            </c:ext>
          </c:extLst>
        </c:ser>
        <c:dLbls>
          <c:showLegendKey val="0"/>
          <c:showVal val="0"/>
          <c:showCatName val="0"/>
          <c:showSerName val="0"/>
          <c:showPercent val="0"/>
          <c:showBubbleSize val="0"/>
        </c:dLbls>
        <c:gapWidth val="50"/>
        <c:axId val="766562704"/>
        <c:axId val="766567296"/>
      </c:barChart>
      <c:catAx>
        <c:axId val="766562704"/>
        <c:scaling>
          <c:orientation val="minMax"/>
        </c:scaling>
        <c:delete val="0"/>
        <c:axPos val="b"/>
        <c:numFmt formatCode="0%" sourceLinked="0"/>
        <c:majorTickMark val="out"/>
        <c:minorTickMark val="none"/>
        <c:tickLblPos val="low"/>
        <c:crossAx val="766567296"/>
        <c:crosses val="autoZero"/>
        <c:auto val="1"/>
        <c:lblAlgn val="ctr"/>
        <c:lblOffset val="100"/>
        <c:noMultiLvlLbl val="0"/>
      </c:catAx>
      <c:valAx>
        <c:axId val="766567296"/>
        <c:scaling>
          <c:orientation val="minMax"/>
        </c:scaling>
        <c:delete val="0"/>
        <c:axPos val="l"/>
        <c:numFmt formatCode="0%" sourceLinked="0"/>
        <c:majorTickMark val="out"/>
        <c:minorTickMark val="none"/>
        <c:tickLblPos val="low"/>
        <c:crossAx val="766562704"/>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Performance!$A$98</c:f>
              <c:strCache>
                <c:ptCount val="1"/>
                <c:pt idx="0">
                  <c:v>Implicit Subsidy/Tax, % of total replacement rate, IG3-D2</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Performance!$B$340:$X$340</c:f>
              <c:strCache>
                <c:ptCount val="23"/>
                <c:pt idx="0">
                  <c:v>Paraguay (DB)</c:v>
                </c:pt>
                <c:pt idx="1">
                  <c:v>Mexico (DB)</c:v>
                </c:pt>
                <c:pt idx="2">
                  <c:v>El Salvador (DB)</c:v>
                </c:pt>
                <c:pt idx="3">
                  <c:v>Costa Rica (DB)</c:v>
                </c:pt>
                <c:pt idx="4">
                  <c:v>Colombia (DB)</c:v>
                </c:pt>
                <c:pt idx="5">
                  <c:v>Panama (DB)</c:v>
                </c:pt>
                <c:pt idx="6">
                  <c:v>Haiti (DB)</c:v>
                </c:pt>
                <c:pt idx="7">
                  <c:v>Honduras (DB)</c:v>
                </c:pt>
                <c:pt idx="8">
                  <c:v>Jamaica (DB)</c:v>
                </c:pt>
                <c:pt idx="9">
                  <c:v>El Salvador (DC)</c:v>
                </c:pt>
                <c:pt idx="10">
                  <c:v>Colombia (DC)</c:v>
                </c:pt>
                <c:pt idx="11">
                  <c:v>Dominican Republic (DC)</c:v>
                </c:pt>
                <c:pt idx="12">
                  <c:v>Mexico (DC)</c:v>
                </c:pt>
                <c:pt idx="13">
                  <c:v>Chile (DC)</c:v>
                </c:pt>
                <c:pt idx="14">
                  <c:v>Costa Rica (Mix)</c:v>
                </c:pt>
                <c:pt idx="15">
                  <c:v>Panama (Mix)</c:v>
                </c:pt>
                <c:pt idx="16">
                  <c:v>Peru (DC)</c:v>
                </c:pt>
                <c:pt idx="17">
                  <c:v>Uruguay (Mix)</c:v>
                </c:pt>
                <c:pt idx="18">
                  <c:v>Argentina (DB)</c:v>
                </c:pt>
                <c:pt idx="19">
                  <c:v>Uruguay (DB)</c:v>
                </c:pt>
                <c:pt idx="20">
                  <c:v>Brazil (age)</c:v>
                </c:pt>
                <c:pt idx="21">
                  <c:v>Peru (DB)</c:v>
                </c:pt>
                <c:pt idx="22">
                  <c:v>Brazil (time)</c:v>
                </c:pt>
              </c:strCache>
            </c:strRef>
          </c:cat>
          <c:val>
            <c:numRef>
              <c:f>Performance!$B$341:$X$341</c:f>
              <c:numCache>
                <c:formatCode>0.0%</c:formatCode>
                <c:ptCount val="23"/>
                <c:pt idx="0">
                  <c:v>0.71177534079323102</c:v>
                </c:pt>
                <c:pt idx="1">
                  <c:v>0.64368634965741744</c:v>
                </c:pt>
                <c:pt idx="2">
                  <c:v>0.40195329262958851</c:v>
                </c:pt>
                <c:pt idx="3">
                  <c:v>0.39197289529883256</c:v>
                </c:pt>
                <c:pt idx="4">
                  <c:v>0.30754663326015363</c:v>
                </c:pt>
                <c:pt idx="5">
                  <c:v>0.2762254464590212</c:v>
                </c:pt>
                <c:pt idx="6">
                  <c:v>0.23229424758443284</c:v>
                </c:pt>
                <c:pt idx="7">
                  <c:v>0.18882795150548948</c:v>
                </c:pt>
                <c:pt idx="8">
                  <c:v>2.2581876369810558E-2</c:v>
                </c:pt>
                <c:pt idx="9">
                  <c:v>0</c:v>
                </c:pt>
                <c:pt idx="10">
                  <c:v>0</c:v>
                </c:pt>
                <c:pt idx="11">
                  <c:v>0</c:v>
                </c:pt>
                <c:pt idx="12">
                  <c:v>0</c:v>
                </c:pt>
                <c:pt idx="13">
                  <c:v>0</c:v>
                </c:pt>
                <c:pt idx="14">
                  <c:v>0</c:v>
                </c:pt>
                <c:pt idx="15">
                  <c:v>0</c:v>
                </c:pt>
                <c:pt idx="16">
                  <c:v>0</c:v>
                </c:pt>
                <c:pt idx="17">
                  <c:v>0</c:v>
                </c:pt>
                <c:pt idx="18">
                  <c:v>-0.11151332307509043</c:v>
                </c:pt>
                <c:pt idx="19">
                  <c:v>-0.12109155857877091</c:v>
                </c:pt>
                <c:pt idx="20">
                  <c:v>-0.13423340989332622</c:v>
                </c:pt>
                <c:pt idx="21">
                  <c:v>-0.24470073422123792</c:v>
                </c:pt>
                <c:pt idx="22">
                  <c:v>-0.45438849047189311</c:v>
                </c:pt>
              </c:numCache>
            </c:numRef>
          </c:val>
          <c:extLst>
            <c:ext xmlns:c16="http://schemas.microsoft.com/office/drawing/2014/chart" uri="{C3380CC4-5D6E-409C-BE32-E72D297353CC}">
              <c16:uniqueId val="{00000000-6CFC-4163-BC4E-2857C413F8AE}"/>
            </c:ext>
          </c:extLst>
        </c:ser>
        <c:dLbls>
          <c:showLegendKey val="0"/>
          <c:showVal val="0"/>
          <c:showCatName val="0"/>
          <c:showSerName val="0"/>
          <c:showPercent val="0"/>
          <c:showBubbleSize val="0"/>
        </c:dLbls>
        <c:gapWidth val="50"/>
        <c:axId val="801970288"/>
        <c:axId val="801972912"/>
      </c:barChart>
      <c:catAx>
        <c:axId val="801970288"/>
        <c:scaling>
          <c:orientation val="minMax"/>
        </c:scaling>
        <c:delete val="0"/>
        <c:axPos val="b"/>
        <c:numFmt formatCode="0%" sourceLinked="0"/>
        <c:majorTickMark val="out"/>
        <c:minorTickMark val="none"/>
        <c:tickLblPos val="low"/>
        <c:crossAx val="801972912"/>
        <c:crosses val="autoZero"/>
        <c:auto val="1"/>
        <c:lblAlgn val="ctr"/>
        <c:lblOffset val="100"/>
        <c:noMultiLvlLbl val="0"/>
      </c:catAx>
      <c:valAx>
        <c:axId val="801972912"/>
        <c:scaling>
          <c:orientation val="minMax"/>
        </c:scaling>
        <c:delete val="0"/>
        <c:axPos val="l"/>
        <c:numFmt formatCode="0%" sourceLinked="0"/>
        <c:majorTickMark val="out"/>
        <c:minorTickMark val="none"/>
        <c:tickLblPos val="nextTo"/>
        <c:crossAx val="80197028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Performance!$A$99</c:f>
              <c:strCache>
                <c:ptCount val="1"/>
                <c:pt idx="0">
                  <c:v>Implicit Subsidy/Tax, % of total replacement rate,, IG4-D2</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Performance!$B$342:$X$342</c:f>
              <c:strCache>
                <c:ptCount val="23"/>
                <c:pt idx="0">
                  <c:v>Paraguay (DB)</c:v>
                </c:pt>
                <c:pt idx="1">
                  <c:v>Mexico (DB)</c:v>
                </c:pt>
                <c:pt idx="2">
                  <c:v>El Salvador (DB)</c:v>
                </c:pt>
                <c:pt idx="3">
                  <c:v>Costa Rica (DB)</c:v>
                </c:pt>
                <c:pt idx="4">
                  <c:v>Colombia (DB)</c:v>
                </c:pt>
                <c:pt idx="5">
                  <c:v>Haiti (DB)</c:v>
                </c:pt>
                <c:pt idx="6">
                  <c:v>Panama (DB)</c:v>
                </c:pt>
                <c:pt idx="7">
                  <c:v>Honduras (DB)</c:v>
                </c:pt>
                <c:pt idx="8">
                  <c:v>El Salvador (DC)</c:v>
                </c:pt>
                <c:pt idx="9">
                  <c:v>Colombia (DC)</c:v>
                </c:pt>
                <c:pt idx="10">
                  <c:v>Dominican Republic (DC)</c:v>
                </c:pt>
                <c:pt idx="11">
                  <c:v>Mexico (DC)</c:v>
                </c:pt>
                <c:pt idx="12">
                  <c:v>Chile (DC)</c:v>
                </c:pt>
                <c:pt idx="13">
                  <c:v>Costa Rica (Mix)</c:v>
                </c:pt>
                <c:pt idx="14">
                  <c:v>Panama (Mix)</c:v>
                </c:pt>
                <c:pt idx="15">
                  <c:v>Peru (DC)</c:v>
                </c:pt>
                <c:pt idx="16">
                  <c:v>Uruguay (Mix)</c:v>
                </c:pt>
                <c:pt idx="17">
                  <c:v>Jamaica (DB)</c:v>
                </c:pt>
                <c:pt idx="18">
                  <c:v>Argentina (DB)</c:v>
                </c:pt>
                <c:pt idx="19">
                  <c:v>Uruguay (DB)</c:v>
                </c:pt>
                <c:pt idx="20">
                  <c:v>Peru (DB)</c:v>
                </c:pt>
                <c:pt idx="21">
                  <c:v>Brazil (age)</c:v>
                </c:pt>
                <c:pt idx="22">
                  <c:v>Brazil (time)</c:v>
                </c:pt>
              </c:strCache>
            </c:strRef>
          </c:cat>
          <c:val>
            <c:numRef>
              <c:f>Performance!$B$343:$X$343</c:f>
              <c:numCache>
                <c:formatCode>0.0%</c:formatCode>
                <c:ptCount val="23"/>
                <c:pt idx="0">
                  <c:v>0.71177534079323124</c:v>
                </c:pt>
                <c:pt idx="1">
                  <c:v>0.64368634965741744</c:v>
                </c:pt>
                <c:pt idx="2">
                  <c:v>0.40195329262958862</c:v>
                </c:pt>
                <c:pt idx="3">
                  <c:v>0.37658203548825397</c:v>
                </c:pt>
                <c:pt idx="4">
                  <c:v>0.29836285693079062</c:v>
                </c:pt>
                <c:pt idx="5">
                  <c:v>0.23229424758443284</c:v>
                </c:pt>
                <c:pt idx="6">
                  <c:v>0.12951183143554706</c:v>
                </c:pt>
                <c:pt idx="7">
                  <c:v>0.119595045519343</c:v>
                </c:pt>
                <c:pt idx="8">
                  <c:v>0</c:v>
                </c:pt>
                <c:pt idx="9">
                  <c:v>0</c:v>
                </c:pt>
                <c:pt idx="10">
                  <c:v>0</c:v>
                </c:pt>
                <c:pt idx="11">
                  <c:v>0</c:v>
                </c:pt>
                <c:pt idx="12">
                  <c:v>0</c:v>
                </c:pt>
                <c:pt idx="13">
                  <c:v>0</c:v>
                </c:pt>
                <c:pt idx="14">
                  <c:v>0</c:v>
                </c:pt>
                <c:pt idx="15">
                  <c:v>0</c:v>
                </c:pt>
                <c:pt idx="16">
                  <c:v>0</c:v>
                </c:pt>
                <c:pt idx="17">
                  <c:v>-8.7063990339796005E-3</c:v>
                </c:pt>
                <c:pt idx="18">
                  <c:v>-0.12740819243208723</c:v>
                </c:pt>
                <c:pt idx="19">
                  <c:v>-0.26843216749581877</c:v>
                </c:pt>
                <c:pt idx="20">
                  <c:v>-0.28042406755457122</c:v>
                </c:pt>
                <c:pt idx="21">
                  <c:v>-0.29630423280130508</c:v>
                </c:pt>
                <c:pt idx="22">
                  <c:v>-0.45438849047189311</c:v>
                </c:pt>
              </c:numCache>
            </c:numRef>
          </c:val>
          <c:extLst>
            <c:ext xmlns:c16="http://schemas.microsoft.com/office/drawing/2014/chart" uri="{C3380CC4-5D6E-409C-BE32-E72D297353CC}">
              <c16:uniqueId val="{00000000-CFA8-4644-8578-58AC481D9F72}"/>
            </c:ext>
          </c:extLst>
        </c:ser>
        <c:dLbls>
          <c:showLegendKey val="0"/>
          <c:showVal val="0"/>
          <c:showCatName val="0"/>
          <c:showSerName val="0"/>
          <c:showPercent val="0"/>
          <c:showBubbleSize val="0"/>
        </c:dLbls>
        <c:gapWidth val="50"/>
        <c:axId val="775343424"/>
        <c:axId val="775347032"/>
      </c:barChart>
      <c:catAx>
        <c:axId val="775343424"/>
        <c:scaling>
          <c:orientation val="minMax"/>
        </c:scaling>
        <c:delete val="0"/>
        <c:axPos val="b"/>
        <c:numFmt formatCode="0%" sourceLinked="0"/>
        <c:majorTickMark val="out"/>
        <c:minorTickMark val="none"/>
        <c:tickLblPos val="low"/>
        <c:crossAx val="775347032"/>
        <c:crosses val="autoZero"/>
        <c:auto val="1"/>
        <c:lblAlgn val="ctr"/>
        <c:lblOffset val="100"/>
        <c:noMultiLvlLbl val="0"/>
      </c:catAx>
      <c:valAx>
        <c:axId val="775347032"/>
        <c:scaling>
          <c:orientation val="minMax"/>
        </c:scaling>
        <c:delete val="0"/>
        <c:axPos val="l"/>
        <c:numFmt formatCode="0%" sourceLinked="0"/>
        <c:majorTickMark val="out"/>
        <c:minorTickMark val="none"/>
        <c:tickLblPos val="nextTo"/>
        <c:crossAx val="775343424"/>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Performance!$A$100</c:f>
              <c:strCache>
                <c:ptCount val="1"/>
                <c:pt idx="0">
                  <c:v>Implicit Subsidy/Tax, % of total replacement rate, IG5-D2</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Performance!$B$344:$X$344</c:f>
              <c:strCache>
                <c:ptCount val="23"/>
                <c:pt idx="0">
                  <c:v>Paraguay (DB)</c:v>
                </c:pt>
                <c:pt idx="1">
                  <c:v>Mexico (DB)</c:v>
                </c:pt>
                <c:pt idx="2">
                  <c:v>El Salvador (DB)</c:v>
                </c:pt>
                <c:pt idx="3">
                  <c:v>Costa Rica (DB)</c:v>
                </c:pt>
                <c:pt idx="4">
                  <c:v>Colombia (DB)</c:v>
                </c:pt>
                <c:pt idx="5">
                  <c:v>Haiti (DB)</c:v>
                </c:pt>
                <c:pt idx="6">
                  <c:v>Honduras (DB)</c:v>
                </c:pt>
                <c:pt idx="7">
                  <c:v>Panama (DB)</c:v>
                </c:pt>
                <c:pt idx="8">
                  <c:v>El Salvador (DC)</c:v>
                </c:pt>
                <c:pt idx="9">
                  <c:v>Colombia (DC)</c:v>
                </c:pt>
                <c:pt idx="10">
                  <c:v>Dominican Republic (DC)</c:v>
                </c:pt>
                <c:pt idx="11">
                  <c:v>Mexico (DC)</c:v>
                </c:pt>
                <c:pt idx="12">
                  <c:v>Chile (DC)</c:v>
                </c:pt>
                <c:pt idx="13">
                  <c:v>Costa Rica (Mix)</c:v>
                </c:pt>
                <c:pt idx="14">
                  <c:v>Panama (Mix)</c:v>
                </c:pt>
                <c:pt idx="15">
                  <c:v>Peru (DC)</c:v>
                </c:pt>
                <c:pt idx="16">
                  <c:v>Uruguay (Mix)</c:v>
                </c:pt>
                <c:pt idx="17">
                  <c:v>Jamaica (DB)</c:v>
                </c:pt>
                <c:pt idx="18">
                  <c:v>Argentina (DB)</c:v>
                </c:pt>
                <c:pt idx="19">
                  <c:v>Uruguay (DB)</c:v>
                </c:pt>
                <c:pt idx="20">
                  <c:v>Peru (DB)</c:v>
                </c:pt>
                <c:pt idx="21">
                  <c:v>Brazil (age)</c:v>
                </c:pt>
                <c:pt idx="22">
                  <c:v>Brazil (time)</c:v>
                </c:pt>
              </c:strCache>
            </c:strRef>
          </c:cat>
          <c:val>
            <c:numRef>
              <c:f>Performance!$B$345:$X$345</c:f>
              <c:numCache>
                <c:formatCode>0.0%</c:formatCode>
                <c:ptCount val="23"/>
                <c:pt idx="0">
                  <c:v>0.71177534079323102</c:v>
                </c:pt>
                <c:pt idx="1">
                  <c:v>0.64368634965741744</c:v>
                </c:pt>
                <c:pt idx="2">
                  <c:v>0.40195329262958857</c:v>
                </c:pt>
                <c:pt idx="3">
                  <c:v>0.36119121864928394</c:v>
                </c:pt>
                <c:pt idx="4">
                  <c:v>0.28917908060142722</c:v>
                </c:pt>
                <c:pt idx="5">
                  <c:v>0.23229424758443282</c:v>
                </c:pt>
                <c:pt idx="6">
                  <c:v>7.8055301927655099E-2</c:v>
                </c:pt>
                <c:pt idx="7">
                  <c:v>4.1483662421462453E-2</c:v>
                </c:pt>
                <c:pt idx="8">
                  <c:v>0</c:v>
                </c:pt>
                <c:pt idx="9">
                  <c:v>0</c:v>
                </c:pt>
                <c:pt idx="10">
                  <c:v>0</c:v>
                </c:pt>
                <c:pt idx="11">
                  <c:v>0</c:v>
                </c:pt>
                <c:pt idx="12">
                  <c:v>0</c:v>
                </c:pt>
                <c:pt idx="13">
                  <c:v>0</c:v>
                </c:pt>
                <c:pt idx="14">
                  <c:v>0</c:v>
                </c:pt>
                <c:pt idx="15">
                  <c:v>0</c:v>
                </c:pt>
                <c:pt idx="16">
                  <c:v>0</c:v>
                </c:pt>
                <c:pt idx="17">
                  <c:v>-2.7479364276253679E-2</c:v>
                </c:pt>
                <c:pt idx="18">
                  <c:v>-0.13694511404628551</c:v>
                </c:pt>
                <c:pt idx="19">
                  <c:v>-0.29625193656041854</c:v>
                </c:pt>
                <c:pt idx="20">
                  <c:v>-0.30185806755457123</c:v>
                </c:pt>
                <c:pt idx="21">
                  <c:v>-0.39354672654609235</c:v>
                </c:pt>
                <c:pt idx="22">
                  <c:v>-0.45438849047189322</c:v>
                </c:pt>
              </c:numCache>
            </c:numRef>
          </c:val>
          <c:extLst>
            <c:ext xmlns:c16="http://schemas.microsoft.com/office/drawing/2014/chart" uri="{C3380CC4-5D6E-409C-BE32-E72D297353CC}">
              <c16:uniqueId val="{00000000-0679-4ABF-AD62-2ED77DAA3993}"/>
            </c:ext>
          </c:extLst>
        </c:ser>
        <c:dLbls>
          <c:showLegendKey val="0"/>
          <c:showVal val="0"/>
          <c:showCatName val="0"/>
          <c:showSerName val="0"/>
          <c:showPercent val="0"/>
          <c:showBubbleSize val="0"/>
        </c:dLbls>
        <c:gapWidth val="50"/>
        <c:axId val="771631496"/>
        <c:axId val="771631824"/>
      </c:barChart>
      <c:catAx>
        <c:axId val="771631496"/>
        <c:scaling>
          <c:orientation val="minMax"/>
        </c:scaling>
        <c:delete val="0"/>
        <c:axPos val="b"/>
        <c:numFmt formatCode="0%" sourceLinked="0"/>
        <c:majorTickMark val="out"/>
        <c:minorTickMark val="none"/>
        <c:tickLblPos val="low"/>
        <c:crossAx val="771631824"/>
        <c:crosses val="autoZero"/>
        <c:auto val="1"/>
        <c:lblAlgn val="ctr"/>
        <c:lblOffset val="100"/>
        <c:noMultiLvlLbl val="0"/>
      </c:catAx>
      <c:valAx>
        <c:axId val="771631824"/>
        <c:scaling>
          <c:orientation val="minMax"/>
        </c:scaling>
        <c:delete val="0"/>
        <c:axPos val="l"/>
        <c:numFmt formatCode="0%" sourceLinked="0"/>
        <c:majorTickMark val="out"/>
        <c:minorTickMark val="none"/>
        <c:tickLblPos val="nextTo"/>
        <c:crossAx val="77163149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Performance!$A$101</c:f>
              <c:strCache>
                <c:ptCount val="1"/>
                <c:pt idx="0">
                  <c:v>Implicit Subsidy/Tax, % of total replacement rate, IG1-D3</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Performance!$B$346:$X$346</c:f>
              <c:strCache>
                <c:ptCount val="23"/>
                <c:pt idx="0">
                  <c:v>Honduras (DB)</c:v>
                </c:pt>
                <c:pt idx="1">
                  <c:v>Mexico (DB)</c:v>
                </c:pt>
                <c:pt idx="2">
                  <c:v>Costa Rica (DB)</c:v>
                </c:pt>
                <c:pt idx="3">
                  <c:v>Paraguay (DB)</c:v>
                </c:pt>
                <c:pt idx="4">
                  <c:v>Panama (DB)</c:v>
                </c:pt>
                <c:pt idx="5">
                  <c:v>Jamaica (DB)</c:v>
                </c:pt>
                <c:pt idx="6">
                  <c:v>Colombia (DC)</c:v>
                </c:pt>
                <c:pt idx="7">
                  <c:v>Mexico (DC)</c:v>
                </c:pt>
                <c:pt idx="8">
                  <c:v>Brazil (age)</c:v>
                </c:pt>
                <c:pt idx="9">
                  <c:v>Peru (DB)</c:v>
                </c:pt>
                <c:pt idx="10">
                  <c:v>Chile (DC)</c:v>
                </c:pt>
                <c:pt idx="11">
                  <c:v>El Salvador (DC)</c:v>
                </c:pt>
                <c:pt idx="12">
                  <c:v>Dominican Republic (DC)</c:v>
                </c:pt>
                <c:pt idx="13">
                  <c:v>Costa Rica (Mix)</c:v>
                </c:pt>
                <c:pt idx="14">
                  <c:v>Panama (Mix)</c:v>
                </c:pt>
                <c:pt idx="15">
                  <c:v>Peru (DC)</c:v>
                </c:pt>
                <c:pt idx="16">
                  <c:v>Uruguay (Mix)</c:v>
                </c:pt>
                <c:pt idx="17">
                  <c:v>Haiti (DB)</c:v>
                </c:pt>
                <c:pt idx="18">
                  <c:v>Colombia (DB)</c:v>
                </c:pt>
                <c:pt idx="19">
                  <c:v>El Salvador (DB)</c:v>
                </c:pt>
                <c:pt idx="20">
                  <c:v>Uruguay (DB)</c:v>
                </c:pt>
                <c:pt idx="21">
                  <c:v>Brazil (time)</c:v>
                </c:pt>
                <c:pt idx="22">
                  <c:v>Argentina (DB)</c:v>
                </c:pt>
              </c:strCache>
            </c:strRef>
          </c:cat>
          <c:val>
            <c:numRef>
              <c:f>Performance!$B$347:$X$347</c:f>
              <c:numCache>
                <c:formatCode>0.0%</c:formatCode>
                <c:ptCount val="23"/>
                <c:pt idx="0">
                  <c:v>0.47886350329304739</c:v>
                </c:pt>
                <c:pt idx="1">
                  <c:v>0.47081768214743852</c:v>
                </c:pt>
                <c:pt idx="2">
                  <c:v>0.41758635234066299</c:v>
                </c:pt>
                <c:pt idx="3">
                  <c:v>0.38674395261923505</c:v>
                </c:pt>
                <c:pt idx="4">
                  <c:v>0.3754534215941614</c:v>
                </c:pt>
                <c:pt idx="5">
                  <c:v>0.29905766493741986</c:v>
                </c:pt>
                <c:pt idx="6">
                  <c:v>0.23235924067092448</c:v>
                </c:pt>
                <c:pt idx="7">
                  <c:v>0.20649791162930661</c:v>
                </c:pt>
                <c:pt idx="8">
                  <c:v>0.18911247385606877</c:v>
                </c:pt>
                <c:pt idx="9">
                  <c:v>0.13798444933407156</c:v>
                </c:pt>
                <c:pt idx="10">
                  <c:v>9.4758033675685138E-2</c:v>
                </c:pt>
                <c:pt idx="11">
                  <c:v>0</c:v>
                </c:pt>
                <c:pt idx="12">
                  <c:v>0</c:v>
                </c:pt>
                <c:pt idx="13">
                  <c:v>0</c:v>
                </c:pt>
                <c:pt idx="14">
                  <c:v>0</c:v>
                </c:pt>
                <c:pt idx="15">
                  <c:v>1.2397980831210881E-2</c:v>
                </c:pt>
                <c:pt idx="16">
                  <c:v>0</c:v>
                </c:pt>
                <c:pt idx="17">
                  <c:v>-5.5373722545757689E-2</c:v>
                </c:pt>
                <c:pt idx="18">
                  <c:v>-0.13273823138950366</c:v>
                </c:pt>
                <c:pt idx="19">
                  <c:v>-0.20479070068396005</c:v>
                </c:pt>
                <c:pt idx="20">
                  <c:v>-0.30564825961411268</c:v>
                </c:pt>
                <c:pt idx="21">
                  <c:v>-0.34079136785391984</c:v>
                </c:pt>
                <c:pt idx="22">
                  <c:v>-0.50326254171652207</c:v>
                </c:pt>
              </c:numCache>
            </c:numRef>
          </c:val>
          <c:extLst>
            <c:ext xmlns:c16="http://schemas.microsoft.com/office/drawing/2014/chart" uri="{C3380CC4-5D6E-409C-BE32-E72D297353CC}">
              <c16:uniqueId val="{00000000-1E7D-4538-AF00-712E92B922C0}"/>
            </c:ext>
          </c:extLst>
        </c:ser>
        <c:dLbls>
          <c:showLegendKey val="0"/>
          <c:showVal val="0"/>
          <c:showCatName val="0"/>
          <c:showSerName val="0"/>
          <c:showPercent val="0"/>
          <c:showBubbleSize val="0"/>
        </c:dLbls>
        <c:gapWidth val="50"/>
        <c:axId val="760344832"/>
        <c:axId val="760345160"/>
      </c:barChart>
      <c:catAx>
        <c:axId val="760344832"/>
        <c:scaling>
          <c:orientation val="minMax"/>
        </c:scaling>
        <c:delete val="0"/>
        <c:axPos val="b"/>
        <c:numFmt formatCode="General" sourceLinked="1"/>
        <c:majorTickMark val="out"/>
        <c:minorTickMark val="none"/>
        <c:tickLblPos val="low"/>
        <c:crossAx val="760345160"/>
        <c:crosses val="autoZero"/>
        <c:auto val="1"/>
        <c:lblAlgn val="ctr"/>
        <c:lblOffset val="100"/>
        <c:noMultiLvlLbl val="0"/>
      </c:catAx>
      <c:valAx>
        <c:axId val="760345160"/>
        <c:scaling>
          <c:orientation val="minMax"/>
        </c:scaling>
        <c:delete val="0"/>
        <c:axPos val="l"/>
        <c:numFmt formatCode="0%" sourceLinked="0"/>
        <c:majorTickMark val="out"/>
        <c:minorTickMark val="none"/>
        <c:tickLblPos val="nextTo"/>
        <c:crossAx val="760344832"/>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Performance!$A$102</c:f>
              <c:strCache>
                <c:ptCount val="1"/>
                <c:pt idx="0">
                  <c:v>Implicit Subsidy/Tax, % of total replacement rate, IG2-D3</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Performance!$B$348:$X$348</c:f>
              <c:strCache>
                <c:ptCount val="23"/>
                <c:pt idx="0">
                  <c:v>Mexico (DB)</c:v>
                </c:pt>
                <c:pt idx="1">
                  <c:v>Costa Rica (DB)</c:v>
                </c:pt>
                <c:pt idx="2">
                  <c:v>Paraguay (DB)</c:v>
                </c:pt>
                <c:pt idx="3">
                  <c:v>Panama (DB)</c:v>
                </c:pt>
                <c:pt idx="4">
                  <c:v>Honduras (DB)</c:v>
                </c:pt>
                <c:pt idx="5">
                  <c:v>Brazil (age)</c:v>
                </c:pt>
                <c:pt idx="6">
                  <c:v>Jamaica (DB)</c:v>
                </c:pt>
                <c:pt idx="7">
                  <c:v>Mexico (DC)</c:v>
                </c:pt>
                <c:pt idx="8">
                  <c:v>Colombia (DC)</c:v>
                </c:pt>
                <c:pt idx="9">
                  <c:v>Chile (DC)</c:v>
                </c:pt>
                <c:pt idx="10">
                  <c:v>El Salvador (DC)</c:v>
                </c:pt>
                <c:pt idx="11">
                  <c:v>Dominican Republic (DC)</c:v>
                </c:pt>
                <c:pt idx="12">
                  <c:v>Costa Rica (Mix)</c:v>
                </c:pt>
                <c:pt idx="13">
                  <c:v>Panama (Mix)</c:v>
                </c:pt>
                <c:pt idx="14">
                  <c:v>Peru (DC)</c:v>
                </c:pt>
                <c:pt idx="15">
                  <c:v>Uruguay (Mix)</c:v>
                </c:pt>
                <c:pt idx="16">
                  <c:v>Haiti (DB)</c:v>
                </c:pt>
                <c:pt idx="17">
                  <c:v>Peru (DB)</c:v>
                </c:pt>
                <c:pt idx="18">
                  <c:v>Colombia (DB)</c:v>
                </c:pt>
                <c:pt idx="19">
                  <c:v>El Salvador (DB)</c:v>
                </c:pt>
                <c:pt idx="20">
                  <c:v>Uruguay (DB)</c:v>
                </c:pt>
                <c:pt idx="21">
                  <c:v>Brazil (time)</c:v>
                </c:pt>
                <c:pt idx="22">
                  <c:v>Argentina (DB)</c:v>
                </c:pt>
              </c:strCache>
            </c:strRef>
          </c:cat>
          <c:val>
            <c:numRef>
              <c:f>Performance!$B$349:$X$349</c:f>
              <c:numCache>
                <c:formatCode>0.0%</c:formatCode>
                <c:ptCount val="23"/>
                <c:pt idx="0">
                  <c:v>0.45096119254406225</c:v>
                </c:pt>
                <c:pt idx="1">
                  <c:v>0.38776676960139611</c:v>
                </c:pt>
                <c:pt idx="2">
                  <c:v>0.38674389981065466</c:v>
                </c:pt>
                <c:pt idx="3">
                  <c:v>0.3754534215941614</c:v>
                </c:pt>
                <c:pt idx="4">
                  <c:v>0.29666366858400856</c:v>
                </c:pt>
                <c:pt idx="5">
                  <c:v>0.18911247385606877</c:v>
                </c:pt>
                <c:pt idx="6">
                  <c:v>0.11132801251467903</c:v>
                </c:pt>
                <c:pt idx="7">
                  <c:v>4.4042078603935941E-2</c:v>
                </c:pt>
                <c:pt idx="8">
                  <c:v>2.2088046796543526E-2</c:v>
                </c:pt>
                <c:pt idx="9">
                  <c:v>1.7219663567398846E-2</c:v>
                </c:pt>
                <c:pt idx="10">
                  <c:v>0</c:v>
                </c:pt>
                <c:pt idx="11">
                  <c:v>0</c:v>
                </c:pt>
                <c:pt idx="12">
                  <c:v>0</c:v>
                </c:pt>
                <c:pt idx="13">
                  <c:v>0</c:v>
                </c:pt>
                <c:pt idx="14">
                  <c:v>0</c:v>
                </c:pt>
                <c:pt idx="15">
                  <c:v>0</c:v>
                </c:pt>
                <c:pt idx="16">
                  <c:v>-5.5373722545757689E-2</c:v>
                </c:pt>
                <c:pt idx="17">
                  <c:v>-7.6355550665928446E-2</c:v>
                </c:pt>
                <c:pt idx="18">
                  <c:v>-0.13273823138950366</c:v>
                </c:pt>
                <c:pt idx="19">
                  <c:v>-0.20479070068396005</c:v>
                </c:pt>
                <c:pt idx="20">
                  <c:v>-0.30564825961411268</c:v>
                </c:pt>
                <c:pt idx="21">
                  <c:v>-0.34079136785391984</c:v>
                </c:pt>
                <c:pt idx="22">
                  <c:v>-0.50326254171652207</c:v>
                </c:pt>
              </c:numCache>
            </c:numRef>
          </c:val>
          <c:extLst>
            <c:ext xmlns:c16="http://schemas.microsoft.com/office/drawing/2014/chart" uri="{C3380CC4-5D6E-409C-BE32-E72D297353CC}">
              <c16:uniqueId val="{00000000-FD1D-4D75-A064-AEE5F8076E1F}"/>
            </c:ext>
          </c:extLst>
        </c:ser>
        <c:dLbls>
          <c:showLegendKey val="0"/>
          <c:showVal val="0"/>
          <c:showCatName val="0"/>
          <c:showSerName val="0"/>
          <c:showPercent val="0"/>
          <c:showBubbleSize val="0"/>
        </c:dLbls>
        <c:gapWidth val="50"/>
        <c:axId val="831750528"/>
        <c:axId val="831750856"/>
      </c:barChart>
      <c:catAx>
        <c:axId val="831750528"/>
        <c:scaling>
          <c:orientation val="minMax"/>
        </c:scaling>
        <c:delete val="0"/>
        <c:axPos val="b"/>
        <c:numFmt formatCode="General" sourceLinked="1"/>
        <c:majorTickMark val="out"/>
        <c:minorTickMark val="none"/>
        <c:tickLblPos val="low"/>
        <c:crossAx val="831750856"/>
        <c:crosses val="autoZero"/>
        <c:auto val="1"/>
        <c:lblAlgn val="ctr"/>
        <c:lblOffset val="100"/>
        <c:noMultiLvlLbl val="0"/>
      </c:catAx>
      <c:valAx>
        <c:axId val="831750856"/>
        <c:scaling>
          <c:orientation val="minMax"/>
        </c:scaling>
        <c:delete val="0"/>
        <c:axPos val="l"/>
        <c:numFmt formatCode="0%" sourceLinked="0"/>
        <c:majorTickMark val="out"/>
        <c:minorTickMark val="none"/>
        <c:tickLblPos val="nextTo"/>
        <c:crossAx val="83175052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Performance!$A$104</c:f>
              <c:strCache>
                <c:ptCount val="1"/>
                <c:pt idx="0">
                  <c:v>Implicit Subsidy/Tax, % of total replacement rate, IG4-D3</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Performance!$B$352:$X$352</c:f>
              <c:strCache>
                <c:ptCount val="23"/>
                <c:pt idx="0">
                  <c:v>Mexico (DB)</c:v>
                </c:pt>
                <c:pt idx="1">
                  <c:v>Paraguay (DB)</c:v>
                </c:pt>
                <c:pt idx="2">
                  <c:v>Costa Rica (DB)</c:v>
                </c:pt>
                <c:pt idx="3">
                  <c:v>Panama (DB)</c:v>
                </c:pt>
                <c:pt idx="4">
                  <c:v>Honduras (DB)</c:v>
                </c:pt>
                <c:pt idx="5">
                  <c:v>Jamaica (DB)</c:v>
                </c:pt>
                <c:pt idx="6">
                  <c:v>Mexico (DC)</c:v>
                </c:pt>
                <c:pt idx="7">
                  <c:v>Colombia (DC)</c:v>
                </c:pt>
                <c:pt idx="8">
                  <c:v>Chile (DC)</c:v>
                </c:pt>
                <c:pt idx="9">
                  <c:v>El Salvador (DC)</c:v>
                </c:pt>
                <c:pt idx="10">
                  <c:v>Dominican Republic (DC)</c:v>
                </c:pt>
                <c:pt idx="11">
                  <c:v>Costa Rica (Mix)</c:v>
                </c:pt>
                <c:pt idx="12">
                  <c:v>Panama (Mix)</c:v>
                </c:pt>
                <c:pt idx="13">
                  <c:v>Peru (DC)</c:v>
                </c:pt>
                <c:pt idx="14">
                  <c:v>Uruguay (Mix)</c:v>
                </c:pt>
                <c:pt idx="15">
                  <c:v>Haiti (DB)</c:v>
                </c:pt>
                <c:pt idx="16">
                  <c:v>Brazil (age)</c:v>
                </c:pt>
                <c:pt idx="17">
                  <c:v>Colombia (DB)</c:v>
                </c:pt>
                <c:pt idx="18">
                  <c:v>Peru (DB)</c:v>
                </c:pt>
                <c:pt idx="19">
                  <c:v>El Salvador (DB)</c:v>
                </c:pt>
                <c:pt idx="20">
                  <c:v>Uruguay (DB)</c:v>
                </c:pt>
                <c:pt idx="21">
                  <c:v>Brazil (time)</c:v>
                </c:pt>
                <c:pt idx="22">
                  <c:v>Argentina (DB)</c:v>
                </c:pt>
              </c:strCache>
            </c:strRef>
          </c:cat>
          <c:val>
            <c:numRef>
              <c:f>Performance!$B$353:$X$353</c:f>
              <c:numCache>
                <c:formatCode>0.0%</c:formatCode>
                <c:ptCount val="23"/>
                <c:pt idx="0">
                  <c:v>0.45096119254406225</c:v>
                </c:pt>
                <c:pt idx="1">
                  <c:v>0.38674387340636457</c:v>
                </c:pt>
                <c:pt idx="2">
                  <c:v>0.34159476066586691</c:v>
                </c:pt>
                <c:pt idx="3">
                  <c:v>0.20716908484426597</c:v>
                </c:pt>
                <c:pt idx="4">
                  <c:v>0.1152929571273431</c:v>
                </c:pt>
                <c:pt idx="5">
                  <c:v>1.7463186303308592E-2</c:v>
                </c:pt>
                <c:pt idx="6">
                  <c:v>0</c:v>
                </c:pt>
                <c:pt idx="7">
                  <c:v>0</c:v>
                </c:pt>
                <c:pt idx="8">
                  <c:v>0</c:v>
                </c:pt>
                <c:pt idx="9">
                  <c:v>0</c:v>
                </c:pt>
                <c:pt idx="10">
                  <c:v>0</c:v>
                </c:pt>
                <c:pt idx="11">
                  <c:v>0</c:v>
                </c:pt>
                <c:pt idx="12">
                  <c:v>0</c:v>
                </c:pt>
                <c:pt idx="13">
                  <c:v>0</c:v>
                </c:pt>
                <c:pt idx="14">
                  <c:v>0</c:v>
                </c:pt>
                <c:pt idx="15">
                  <c:v>-5.5373722545757689E-2</c:v>
                </c:pt>
                <c:pt idx="16">
                  <c:v>-0.10067505741999466</c:v>
                </c:pt>
                <c:pt idx="17">
                  <c:v>-0.13273823138950366</c:v>
                </c:pt>
                <c:pt idx="18">
                  <c:v>-0.18352555066592846</c:v>
                </c:pt>
                <c:pt idx="19">
                  <c:v>-0.20479070068396005</c:v>
                </c:pt>
                <c:pt idx="20">
                  <c:v>-0.30564825961411268</c:v>
                </c:pt>
                <c:pt idx="21">
                  <c:v>-0.34079136785391984</c:v>
                </c:pt>
                <c:pt idx="22">
                  <c:v>-0.50326254171652207</c:v>
                </c:pt>
              </c:numCache>
            </c:numRef>
          </c:val>
          <c:extLst>
            <c:ext xmlns:c16="http://schemas.microsoft.com/office/drawing/2014/chart" uri="{C3380CC4-5D6E-409C-BE32-E72D297353CC}">
              <c16:uniqueId val="{00000000-76EB-4067-807C-CF08D9687AD4}"/>
            </c:ext>
          </c:extLst>
        </c:ser>
        <c:dLbls>
          <c:showLegendKey val="0"/>
          <c:showVal val="0"/>
          <c:showCatName val="0"/>
          <c:showSerName val="0"/>
          <c:showPercent val="0"/>
          <c:showBubbleSize val="0"/>
        </c:dLbls>
        <c:gapWidth val="50"/>
        <c:axId val="801927648"/>
        <c:axId val="801921088"/>
      </c:barChart>
      <c:catAx>
        <c:axId val="801927648"/>
        <c:scaling>
          <c:orientation val="minMax"/>
        </c:scaling>
        <c:delete val="0"/>
        <c:axPos val="b"/>
        <c:numFmt formatCode="General" sourceLinked="1"/>
        <c:majorTickMark val="out"/>
        <c:minorTickMark val="none"/>
        <c:tickLblPos val="low"/>
        <c:crossAx val="801921088"/>
        <c:crosses val="autoZero"/>
        <c:auto val="1"/>
        <c:lblAlgn val="ctr"/>
        <c:lblOffset val="100"/>
        <c:noMultiLvlLbl val="0"/>
      </c:catAx>
      <c:valAx>
        <c:axId val="801921088"/>
        <c:scaling>
          <c:orientation val="minMax"/>
        </c:scaling>
        <c:delete val="0"/>
        <c:axPos val="l"/>
        <c:numFmt formatCode="0%" sourceLinked="0"/>
        <c:majorTickMark val="out"/>
        <c:minorTickMark val="none"/>
        <c:tickLblPos val="nextTo"/>
        <c:crossAx val="80192764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3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Performance!$A$103</c:f>
              <c:strCache>
                <c:ptCount val="1"/>
                <c:pt idx="0">
                  <c:v>Implicit Subsidy/Tax, % of total replacement rate, IG3-D3</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Performance!$B$350:$X$350</c:f>
              <c:strCache>
                <c:ptCount val="23"/>
                <c:pt idx="0">
                  <c:v>Mexico (DB)</c:v>
                </c:pt>
                <c:pt idx="1">
                  <c:v>Paraguay (DB)</c:v>
                </c:pt>
                <c:pt idx="2">
                  <c:v>Costa Rica (DB)</c:v>
                </c:pt>
                <c:pt idx="3">
                  <c:v>Panama (DB)</c:v>
                </c:pt>
                <c:pt idx="4">
                  <c:v>Honduras (DB)</c:v>
                </c:pt>
                <c:pt idx="5">
                  <c:v>Brazil (age)</c:v>
                </c:pt>
                <c:pt idx="6">
                  <c:v>Jamaica (DB)</c:v>
                </c:pt>
                <c:pt idx="7">
                  <c:v>Mexico (DC)</c:v>
                </c:pt>
                <c:pt idx="8">
                  <c:v>Colombia (DC)</c:v>
                </c:pt>
                <c:pt idx="9">
                  <c:v>Chile (DC)</c:v>
                </c:pt>
                <c:pt idx="10">
                  <c:v>El Salvador (DC)</c:v>
                </c:pt>
                <c:pt idx="11">
                  <c:v>Dominican Republic (DC)</c:v>
                </c:pt>
                <c:pt idx="12">
                  <c:v>Costa Rica (Mix)</c:v>
                </c:pt>
                <c:pt idx="13">
                  <c:v>Panama (Mix)</c:v>
                </c:pt>
                <c:pt idx="14">
                  <c:v>Peru (DC)</c:v>
                </c:pt>
                <c:pt idx="15">
                  <c:v>Uruguay (Mix)</c:v>
                </c:pt>
                <c:pt idx="16">
                  <c:v>Haiti (DB)</c:v>
                </c:pt>
                <c:pt idx="17">
                  <c:v>Colombia (DB)</c:v>
                </c:pt>
                <c:pt idx="18">
                  <c:v>Peru (DB)</c:v>
                </c:pt>
                <c:pt idx="19">
                  <c:v>El Salvador (DB)</c:v>
                </c:pt>
                <c:pt idx="20">
                  <c:v>Uruguay (DB)</c:v>
                </c:pt>
                <c:pt idx="21">
                  <c:v>Brazil (time)</c:v>
                </c:pt>
                <c:pt idx="22">
                  <c:v>Argentina (DB)</c:v>
                </c:pt>
              </c:strCache>
            </c:strRef>
          </c:cat>
          <c:val>
            <c:numRef>
              <c:f>Performance!$B$351:$X$351</c:f>
              <c:numCache>
                <c:formatCode>0.0%</c:formatCode>
                <c:ptCount val="23"/>
                <c:pt idx="0">
                  <c:v>0.45096119254406214</c:v>
                </c:pt>
                <c:pt idx="1">
                  <c:v>0.38674388220779465</c:v>
                </c:pt>
                <c:pt idx="2">
                  <c:v>0.35698560604568152</c:v>
                </c:pt>
                <c:pt idx="3">
                  <c:v>0.35388269986774012</c:v>
                </c:pt>
                <c:pt idx="4">
                  <c:v>0.1757498609462316</c:v>
                </c:pt>
                <c:pt idx="5">
                  <c:v>6.1395765487984089E-2</c:v>
                </c:pt>
                <c:pt idx="6">
                  <c:v>4.875146170709875E-2</c:v>
                </c:pt>
                <c:pt idx="7">
                  <c:v>5.1361353888918215E-3</c:v>
                </c:pt>
                <c:pt idx="8">
                  <c:v>0</c:v>
                </c:pt>
                <c:pt idx="9">
                  <c:v>0</c:v>
                </c:pt>
                <c:pt idx="10">
                  <c:v>0</c:v>
                </c:pt>
                <c:pt idx="11">
                  <c:v>0</c:v>
                </c:pt>
                <c:pt idx="12">
                  <c:v>0</c:v>
                </c:pt>
                <c:pt idx="13">
                  <c:v>0</c:v>
                </c:pt>
                <c:pt idx="14">
                  <c:v>0</c:v>
                </c:pt>
                <c:pt idx="15">
                  <c:v>0</c:v>
                </c:pt>
                <c:pt idx="16">
                  <c:v>-5.5373722545757675E-2</c:v>
                </c:pt>
                <c:pt idx="17">
                  <c:v>-0.13273823138950361</c:v>
                </c:pt>
                <c:pt idx="18">
                  <c:v>-0.14780221733259505</c:v>
                </c:pt>
                <c:pt idx="19">
                  <c:v>-0.20479070068396005</c:v>
                </c:pt>
                <c:pt idx="20">
                  <c:v>-0.30564825961411268</c:v>
                </c:pt>
                <c:pt idx="21">
                  <c:v>-0.34079136785391984</c:v>
                </c:pt>
                <c:pt idx="22">
                  <c:v>-0.50326254171652196</c:v>
                </c:pt>
              </c:numCache>
            </c:numRef>
          </c:val>
          <c:extLst>
            <c:ext xmlns:c16="http://schemas.microsoft.com/office/drawing/2014/chart" uri="{C3380CC4-5D6E-409C-BE32-E72D297353CC}">
              <c16:uniqueId val="{00000000-D6E8-4C9E-9C3D-D70D685892FA}"/>
            </c:ext>
          </c:extLst>
        </c:ser>
        <c:dLbls>
          <c:showLegendKey val="0"/>
          <c:showVal val="0"/>
          <c:showCatName val="0"/>
          <c:showSerName val="0"/>
          <c:showPercent val="0"/>
          <c:showBubbleSize val="0"/>
        </c:dLbls>
        <c:gapWidth val="50"/>
        <c:axId val="771633136"/>
        <c:axId val="771628216"/>
      </c:barChart>
      <c:catAx>
        <c:axId val="771633136"/>
        <c:scaling>
          <c:orientation val="minMax"/>
        </c:scaling>
        <c:delete val="0"/>
        <c:axPos val="b"/>
        <c:numFmt formatCode="General" sourceLinked="1"/>
        <c:majorTickMark val="out"/>
        <c:minorTickMark val="none"/>
        <c:tickLblPos val="low"/>
        <c:crossAx val="771628216"/>
        <c:crosses val="autoZero"/>
        <c:auto val="1"/>
        <c:lblAlgn val="ctr"/>
        <c:lblOffset val="100"/>
        <c:noMultiLvlLbl val="0"/>
      </c:catAx>
      <c:valAx>
        <c:axId val="771628216"/>
        <c:scaling>
          <c:orientation val="minMax"/>
        </c:scaling>
        <c:delete val="0"/>
        <c:axPos val="l"/>
        <c:numFmt formatCode="0%" sourceLinked="0"/>
        <c:majorTickMark val="out"/>
        <c:minorTickMark val="none"/>
        <c:tickLblPos val="nextTo"/>
        <c:crossAx val="77163313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3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Performance!$A$105</c:f>
              <c:strCache>
                <c:ptCount val="1"/>
                <c:pt idx="0">
                  <c:v>Implicit Subsidy/Tax, % of total replacement rate, IG5-D3</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Performance!$B$354:$X$354</c:f>
              <c:strCache>
                <c:ptCount val="23"/>
                <c:pt idx="0">
                  <c:v>Mexico (DB)</c:v>
                </c:pt>
                <c:pt idx="1">
                  <c:v>Paraguay (DB)</c:v>
                </c:pt>
                <c:pt idx="2">
                  <c:v>Costa Rica (DB)</c:v>
                </c:pt>
                <c:pt idx="3">
                  <c:v>Panama (DB)</c:v>
                </c:pt>
                <c:pt idx="4">
                  <c:v>Honduras (DB)</c:v>
                </c:pt>
                <c:pt idx="5">
                  <c:v>Mexico (DC)</c:v>
                </c:pt>
                <c:pt idx="6">
                  <c:v>Colombia (DC)</c:v>
                </c:pt>
                <c:pt idx="7">
                  <c:v>Chile (DC)</c:v>
                </c:pt>
                <c:pt idx="8">
                  <c:v>El Salvador (DC)</c:v>
                </c:pt>
                <c:pt idx="9">
                  <c:v>Dominican Republic (DC)</c:v>
                </c:pt>
                <c:pt idx="10">
                  <c:v>Costa Rica (Mix)</c:v>
                </c:pt>
                <c:pt idx="11">
                  <c:v>Panama (Mix)</c:v>
                </c:pt>
                <c:pt idx="12">
                  <c:v>Peru (DC)</c:v>
                </c:pt>
                <c:pt idx="13">
                  <c:v>Uruguay (Mix)</c:v>
                </c:pt>
                <c:pt idx="14">
                  <c:v>Jamaica (DB)</c:v>
                </c:pt>
                <c:pt idx="15">
                  <c:v>Haiti (DB)</c:v>
                </c:pt>
                <c:pt idx="16">
                  <c:v>Colombia (DB)</c:v>
                </c:pt>
                <c:pt idx="17">
                  <c:v>Brazil (age)</c:v>
                </c:pt>
                <c:pt idx="18">
                  <c:v>Peru (DB)</c:v>
                </c:pt>
                <c:pt idx="19">
                  <c:v>El Salvador (DB)</c:v>
                </c:pt>
                <c:pt idx="20">
                  <c:v>Uruguay (DB)</c:v>
                </c:pt>
                <c:pt idx="21">
                  <c:v>Brazil (time)</c:v>
                </c:pt>
                <c:pt idx="22">
                  <c:v>Argentina (DB)</c:v>
                </c:pt>
              </c:strCache>
            </c:strRef>
          </c:cat>
          <c:val>
            <c:numRef>
              <c:f>Performance!$B$355:$X$355</c:f>
              <c:numCache>
                <c:formatCode>0.0%</c:formatCode>
                <c:ptCount val="23"/>
                <c:pt idx="0">
                  <c:v>0.45096119254406219</c:v>
                </c:pt>
                <c:pt idx="1">
                  <c:v>0.38674386812550643</c:v>
                </c:pt>
                <c:pt idx="2">
                  <c:v>0.3262039524853555</c:v>
                </c:pt>
                <c:pt idx="3">
                  <c:v>0.11914091583018133</c:v>
                </c:pt>
                <c:pt idx="4">
                  <c:v>7.9018814836010032E-2</c:v>
                </c:pt>
                <c:pt idx="5">
                  <c:v>0</c:v>
                </c:pt>
                <c:pt idx="6">
                  <c:v>0</c:v>
                </c:pt>
                <c:pt idx="7">
                  <c:v>0</c:v>
                </c:pt>
                <c:pt idx="8">
                  <c:v>0</c:v>
                </c:pt>
                <c:pt idx="9">
                  <c:v>0</c:v>
                </c:pt>
                <c:pt idx="10">
                  <c:v>0</c:v>
                </c:pt>
                <c:pt idx="11">
                  <c:v>0</c:v>
                </c:pt>
                <c:pt idx="12">
                  <c:v>0</c:v>
                </c:pt>
                <c:pt idx="13">
                  <c:v>0</c:v>
                </c:pt>
                <c:pt idx="14">
                  <c:v>-1.3097789389654585E-3</c:v>
                </c:pt>
                <c:pt idx="15">
                  <c:v>-5.5373722545757675E-2</c:v>
                </c:pt>
                <c:pt idx="16">
                  <c:v>-0.13273823138950358</c:v>
                </c:pt>
                <c:pt idx="17">
                  <c:v>-0.19791755116478182</c:v>
                </c:pt>
                <c:pt idx="18">
                  <c:v>-0.20495955066592844</c:v>
                </c:pt>
                <c:pt idx="19">
                  <c:v>-0.20479070068396002</c:v>
                </c:pt>
                <c:pt idx="20">
                  <c:v>-0.30564825961411263</c:v>
                </c:pt>
                <c:pt idx="21">
                  <c:v>-0.34079136785391978</c:v>
                </c:pt>
                <c:pt idx="22">
                  <c:v>-0.50326254171652196</c:v>
                </c:pt>
              </c:numCache>
            </c:numRef>
          </c:val>
          <c:extLst>
            <c:ext xmlns:c16="http://schemas.microsoft.com/office/drawing/2014/chart" uri="{C3380CC4-5D6E-409C-BE32-E72D297353CC}">
              <c16:uniqueId val="{00000000-3774-4B0B-BD60-819322D9BDBC}"/>
            </c:ext>
          </c:extLst>
        </c:ser>
        <c:dLbls>
          <c:showLegendKey val="0"/>
          <c:showVal val="0"/>
          <c:showCatName val="0"/>
          <c:showSerName val="0"/>
          <c:showPercent val="0"/>
          <c:showBubbleSize val="0"/>
        </c:dLbls>
        <c:gapWidth val="50"/>
        <c:axId val="839069544"/>
        <c:axId val="839067248"/>
      </c:barChart>
      <c:catAx>
        <c:axId val="839069544"/>
        <c:scaling>
          <c:orientation val="minMax"/>
        </c:scaling>
        <c:delete val="0"/>
        <c:axPos val="b"/>
        <c:numFmt formatCode="0%" sourceLinked="0"/>
        <c:majorTickMark val="out"/>
        <c:minorTickMark val="none"/>
        <c:tickLblPos val="low"/>
        <c:crossAx val="839067248"/>
        <c:crosses val="autoZero"/>
        <c:auto val="1"/>
        <c:lblAlgn val="ctr"/>
        <c:lblOffset val="100"/>
        <c:noMultiLvlLbl val="0"/>
      </c:catAx>
      <c:valAx>
        <c:axId val="839067248"/>
        <c:scaling>
          <c:orientation val="minMax"/>
        </c:scaling>
        <c:delete val="0"/>
        <c:axPos val="l"/>
        <c:numFmt formatCode="0%" sourceLinked="0"/>
        <c:majorTickMark val="out"/>
        <c:minorTickMark val="none"/>
        <c:tickLblPos val="nextTo"/>
        <c:crossAx val="839069544"/>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3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Performance!$A$108</c:f>
              <c:strCache>
                <c:ptCount val="1"/>
                <c:pt idx="0">
                  <c:v>Implicit Subsidy/Tax, % of total replacement rate, Female, IG2-D1</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Performance!$B$359:$X$359</c:f>
              <c:strCache>
                <c:ptCount val="23"/>
                <c:pt idx="0">
                  <c:v>Mexico (DB)</c:v>
                </c:pt>
                <c:pt idx="1">
                  <c:v>Paraguay (DB)</c:v>
                </c:pt>
                <c:pt idx="2">
                  <c:v>El Salvador (DB)</c:v>
                </c:pt>
                <c:pt idx="3">
                  <c:v>Panama (DB)</c:v>
                </c:pt>
                <c:pt idx="4">
                  <c:v>Costa Rica (DB)</c:v>
                </c:pt>
                <c:pt idx="5">
                  <c:v>Honduras (DB)</c:v>
                </c:pt>
                <c:pt idx="6">
                  <c:v>Colombia (DB)</c:v>
                </c:pt>
                <c:pt idx="7">
                  <c:v>Haiti (DB)</c:v>
                </c:pt>
                <c:pt idx="8">
                  <c:v>Uruguay (DB)</c:v>
                </c:pt>
                <c:pt idx="9">
                  <c:v>Jamaica (DB)</c:v>
                </c:pt>
                <c:pt idx="10">
                  <c:v>Brazil (age)</c:v>
                </c:pt>
                <c:pt idx="11">
                  <c:v>Argentina (DB)</c:v>
                </c:pt>
                <c:pt idx="12">
                  <c:v>El Salvador (DC)</c:v>
                </c:pt>
                <c:pt idx="13">
                  <c:v>Chile (DC)</c:v>
                </c:pt>
                <c:pt idx="14">
                  <c:v>Colombia (DC)</c:v>
                </c:pt>
                <c:pt idx="15">
                  <c:v>Mexico (DC)</c:v>
                </c:pt>
                <c:pt idx="16">
                  <c:v>Dominican Republic (DC)</c:v>
                </c:pt>
                <c:pt idx="17">
                  <c:v>Costa Rica (Mix)</c:v>
                </c:pt>
                <c:pt idx="18">
                  <c:v>Panama (Mix)</c:v>
                </c:pt>
                <c:pt idx="19">
                  <c:v>Peru (DC)</c:v>
                </c:pt>
                <c:pt idx="20">
                  <c:v>Uruguay (Mix)</c:v>
                </c:pt>
                <c:pt idx="21">
                  <c:v>Brazil (time)</c:v>
                </c:pt>
                <c:pt idx="22">
                  <c:v>Peru (DB)</c:v>
                </c:pt>
              </c:strCache>
            </c:strRef>
          </c:cat>
          <c:val>
            <c:numRef>
              <c:f>Performance!$B$360:$X$360</c:f>
              <c:numCache>
                <c:formatCode>0.0%</c:formatCode>
                <c:ptCount val="23"/>
                <c:pt idx="0">
                  <c:v>0.79445657275076409</c:v>
                </c:pt>
                <c:pt idx="1">
                  <c:v>0.64040859933302963</c:v>
                </c:pt>
                <c:pt idx="2">
                  <c:v>0.45486556920539783</c:v>
                </c:pt>
                <c:pt idx="3">
                  <c:v>0.45470350725972719</c:v>
                </c:pt>
                <c:pt idx="4">
                  <c:v>0.4495945599386092</c:v>
                </c:pt>
                <c:pt idx="5">
                  <c:v>0.36964165052188241</c:v>
                </c:pt>
                <c:pt idx="6">
                  <c:v>0.36808117676285607</c:v>
                </c:pt>
                <c:pt idx="7">
                  <c:v>0.21339274058018654</c:v>
                </c:pt>
                <c:pt idx="8">
                  <c:v>0.10945992312943065</c:v>
                </c:pt>
                <c:pt idx="9">
                  <c:v>7.2351173125839469E-2</c:v>
                </c:pt>
                <c:pt idx="10">
                  <c:v>5.5049994472958108E-2</c:v>
                </c:pt>
                <c:pt idx="11">
                  <c:v>3.5621538095192862E-2</c:v>
                </c:pt>
                <c:pt idx="12">
                  <c:v>3.2900094817146119E-2</c:v>
                </c:pt>
                <c:pt idx="13">
                  <c:v>2.365139053795795E-2</c:v>
                </c:pt>
                <c:pt idx="14">
                  <c:v>0</c:v>
                </c:pt>
                <c:pt idx="15">
                  <c:v>0</c:v>
                </c:pt>
                <c:pt idx="16">
                  <c:v>0</c:v>
                </c:pt>
                <c:pt idx="17">
                  <c:v>0</c:v>
                </c:pt>
                <c:pt idx="18">
                  <c:v>0</c:v>
                </c:pt>
                <c:pt idx="19">
                  <c:v>0</c:v>
                </c:pt>
                <c:pt idx="20">
                  <c:v>0</c:v>
                </c:pt>
                <c:pt idx="21">
                  <c:v>-5.0113714114800978E-2</c:v>
                </c:pt>
                <c:pt idx="22">
                  <c:v>-0.22170090360978517</c:v>
                </c:pt>
              </c:numCache>
            </c:numRef>
          </c:val>
          <c:extLst>
            <c:ext xmlns:c16="http://schemas.microsoft.com/office/drawing/2014/chart" uri="{C3380CC4-5D6E-409C-BE32-E72D297353CC}">
              <c16:uniqueId val="{00000000-2154-4D39-BE21-D4BC71100038}"/>
            </c:ext>
          </c:extLst>
        </c:ser>
        <c:dLbls>
          <c:showLegendKey val="0"/>
          <c:showVal val="0"/>
          <c:showCatName val="0"/>
          <c:showSerName val="0"/>
          <c:showPercent val="0"/>
          <c:showBubbleSize val="0"/>
        </c:dLbls>
        <c:gapWidth val="50"/>
        <c:axId val="839013128"/>
        <c:axId val="839009848"/>
      </c:barChart>
      <c:catAx>
        <c:axId val="839013128"/>
        <c:scaling>
          <c:orientation val="minMax"/>
        </c:scaling>
        <c:delete val="0"/>
        <c:axPos val="b"/>
        <c:numFmt formatCode="General" sourceLinked="1"/>
        <c:majorTickMark val="out"/>
        <c:minorTickMark val="none"/>
        <c:tickLblPos val="low"/>
        <c:crossAx val="839009848"/>
        <c:crosses val="autoZero"/>
        <c:auto val="1"/>
        <c:lblAlgn val="ctr"/>
        <c:lblOffset val="100"/>
        <c:noMultiLvlLbl val="0"/>
      </c:catAx>
      <c:valAx>
        <c:axId val="839009848"/>
        <c:scaling>
          <c:orientation val="minMax"/>
        </c:scaling>
        <c:delete val="0"/>
        <c:axPos val="l"/>
        <c:numFmt formatCode="0%" sourceLinked="0"/>
        <c:majorTickMark val="out"/>
        <c:minorTickMark val="none"/>
        <c:tickLblPos val="nextTo"/>
        <c:crossAx val="83901312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4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Performance!$A$109</c:f>
              <c:strCache>
                <c:ptCount val="1"/>
                <c:pt idx="0">
                  <c:v>Implicit Subsidy/Tax, % of total replacement rate, Female, IG3-D1</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Performance!$B$361:$X$361</c:f>
              <c:strCache>
                <c:ptCount val="23"/>
                <c:pt idx="0">
                  <c:v>Mexico (DB)</c:v>
                </c:pt>
                <c:pt idx="1">
                  <c:v>Paraguay (DB)</c:v>
                </c:pt>
                <c:pt idx="2">
                  <c:v>El Salvador (DB)</c:v>
                </c:pt>
                <c:pt idx="3">
                  <c:v>Costa Rica (DB)</c:v>
                </c:pt>
                <c:pt idx="4">
                  <c:v>Colombia (DB)</c:v>
                </c:pt>
                <c:pt idx="5">
                  <c:v>Panama (DB)</c:v>
                </c:pt>
                <c:pt idx="6">
                  <c:v>Honduras (DB)</c:v>
                </c:pt>
                <c:pt idx="7">
                  <c:v>Haiti (DB)</c:v>
                </c:pt>
                <c:pt idx="8">
                  <c:v>Brazil (age)</c:v>
                </c:pt>
                <c:pt idx="9">
                  <c:v>Jamaica (DB)</c:v>
                </c:pt>
                <c:pt idx="10">
                  <c:v>El Salvador (DC)</c:v>
                </c:pt>
                <c:pt idx="11">
                  <c:v>Chile (DC)</c:v>
                </c:pt>
                <c:pt idx="12">
                  <c:v>Colombia (DC)</c:v>
                </c:pt>
                <c:pt idx="13">
                  <c:v>Mexico (DC)</c:v>
                </c:pt>
                <c:pt idx="14">
                  <c:v>Dominican Republic (DC)</c:v>
                </c:pt>
                <c:pt idx="15">
                  <c:v>Costa Rica (Mix)</c:v>
                </c:pt>
                <c:pt idx="16">
                  <c:v>Panama (Mix)</c:v>
                </c:pt>
                <c:pt idx="17">
                  <c:v>Peru (DC)</c:v>
                </c:pt>
                <c:pt idx="18">
                  <c:v>Uruguay (Mix)</c:v>
                </c:pt>
                <c:pt idx="19">
                  <c:v>Argentina (DB)</c:v>
                </c:pt>
                <c:pt idx="20">
                  <c:v>Uruguay (DB)</c:v>
                </c:pt>
                <c:pt idx="21">
                  <c:v>Brazil (time)</c:v>
                </c:pt>
                <c:pt idx="22">
                  <c:v>Peru (DB)</c:v>
                </c:pt>
              </c:strCache>
            </c:strRef>
          </c:cat>
          <c:val>
            <c:numRef>
              <c:f>Performance!$B$362:$X$362</c:f>
              <c:numCache>
                <c:formatCode>0.0%</c:formatCode>
                <c:ptCount val="23"/>
                <c:pt idx="0">
                  <c:v>0.79445657275076376</c:v>
                </c:pt>
                <c:pt idx="1">
                  <c:v>0.64040859933302963</c:v>
                </c:pt>
                <c:pt idx="2">
                  <c:v>0.45486556920539789</c:v>
                </c:pt>
                <c:pt idx="3">
                  <c:v>0.41881352502467806</c:v>
                </c:pt>
                <c:pt idx="4">
                  <c:v>0.35889740043349266</c:v>
                </c:pt>
                <c:pt idx="5">
                  <c:v>0.32201861301429718</c:v>
                </c:pt>
                <c:pt idx="6">
                  <c:v>0.21957914842288212</c:v>
                </c:pt>
                <c:pt idx="7">
                  <c:v>0.21339274058018659</c:v>
                </c:pt>
                <c:pt idx="8">
                  <c:v>5.5049994472958108E-2</c:v>
                </c:pt>
                <c:pt idx="9">
                  <c:v>7.5592559983761187E-3</c:v>
                </c:pt>
                <c:pt idx="10">
                  <c:v>0</c:v>
                </c:pt>
                <c:pt idx="11">
                  <c:v>0</c:v>
                </c:pt>
                <c:pt idx="12">
                  <c:v>0</c:v>
                </c:pt>
                <c:pt idx="13">
                  <c:v>0</c:v>
                </c:pt>
                <c:pt idx="14">
                  <c:v>0</c:v>
                </c:pt>
                <c:pt idx="15">
                  <c:v>0</c:v>
                </c:pt>
                <c:pt idx="16">
                  <c:v>0</c:v>
                </c:pt>
                <c:pt idx="17">
                  <c:v>0</c:v>
                </c:pt>
                <c:pt idx="18">
                  <c:v>0</c:v>
                </c:pt>
                <c:pt idx="19">
                  <c:v>-3.0076874075883886E-3</c:v>
                </c:pt>
                <c:pt idx="20">
                  <c:v>-3.3880798224152242E-2</c:v>
                </c:pt>
                <c:pt idx="21">
                  <c:v>-5.0113714114800978E-2</c:v>
                </c:pt>
                <c:pt idx="22">
                  <c:v>-0.30814575136134781</c:v>
                </c:pt>
              </c:numCache>
            </c:numRef>
          </c:val>
          <c:extLst>
            <c:ext xmlns:c16="http://schemas.microsoft.com/office/drawing/2014/chart" uri="{C3380CC4-5D6E-409C-BE32-E72D297353CC}">
              <c16:uniqueId val="{00000000-4C45-49DA-B58D-1742DE9D095F}"/>
            </c:ext>
          </c:extLst>
        </c:ser>
        <c:dLbls>
          <c:showLegendKey val="0"/>
          <c:showVal val="0"/>
          <c:showCatName val="0"/>
          <c:showSerName val="0"/>
          <c:showPercent val="0"/>
          <c:showBubbleSize val="0"/>
        </c:dLbls>
        <c:gapWidth val="50"/>
        <c:axId val="843186480"/>
        <c:axId val="843192712"/>
      </c:barChart>
      <c:catAx>
        <c:axId val="843186480"/>
        <c:scaling>
          <c:orientation val="minMax"/>
        </c:scaling>
        <c:delete val="0"/>
        <c:axPos val="b"/>
        <c:numFmt formatCode="General" sourceLinked="1"/>
        <c:majorTickMark val="out"/>
        <c:minorTickMark val="none"/>
        <c:tickLblPos val="low"/>
        <c:crossAx val="843192712"/>
        <c:crosses val="autoZero"/>
        <c:auto val="1"/>
        <c:lblAlgn val="ctr"/>
        <c:lblOffset val="100"/>
        <c:noMultiLvlLbl val="0"/>
      </c:catAx>
      <c:valAx>
        <c:axId val="843192712"/>
        <c:scaling>
          <c:orientation val="minMax"/>
        </c:scaling>
        <c:delete val="0"/>
        <c:axPos val="l"/>
        <c:numFmt formatCode="0%" sourceLinked="0"/>
        <c:majorTickMark val="out"/>
        <c:minorTickMark val="none"/>
        <c:tickLblPos val="nextTo"/>
        <c:crossAx val="84318648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4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Performance!$A$110</c:f>
              <c:strCache>
                <c:ptCount val="1"/>
                <c:pt idx="0">
                  <c:v>Implicit Subsidy/Tax, % of total replacement rate, Female, IG4-D1</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Performance!$B$363:$X$363</c:f>
              <c:strCache>
                <c:ptCount val="23"/>
                <c:pt idx="0">
                  <c:v>Mexico (DB)</c:v>
                </c:pt>
                <c:pt idx="1">
                  <c:v>Paraguay (DB)</c:v>
                </c:pt>
                <c:pt idx="2">
                  <c:v>El Salvador (DB)</c:v>
                </c:pt>
                <c:pt idx="3">
                  <c:v>Costa Rica (DB)</c:v>
                </c:pt>
                <c:pt idx="4">
                  <c:v>Colombia (DB)</c:v>
                </c:pt>
                <c:pt idx="5">
                  <c:v>Haiti (DB)</c:v>
                </c:pt>
                <c:pt idx="6">
                  <c:v>Panama (DB)</c:v>
                </c:pt>
                <c:pt idx="7">
                  <c:v>Honduras (DB)</c:v>
                </c:pt>
                <c:pt idx="8">
                  <c:v>El Salvador (DC)</c:v>
                </c:pt>
                <c:pt idx="9">
                  <c:v>Chile (DC)</c:v>
                </c:pt>
                <c:pt idx="10">
                  <c:v>Colombia (DC)</c:v>
                </c:pt>
                <c:pt idx="11">
                  <c:v>Mexico (DC)</c:v>
                </c:pt>
                <c:pt idx="12">
                  <c:v>Dominican Republic (DC)</c:v>
                </c:pt>
                <c:pt idx="13">
                  <c:v>Costa Rica (Mix)</c:v>
                </c:pt>
                <c:pt idx="14">
                  <c:v>Panama (Mix)</c:v>
                </c:pt>
                <c:pt idx="15">
                  <c:v>Peru (DC)</c:v>
                </c:pt>
                <c:pt idx="16">
                  <c:v>Uruguay (Mix)</c:v>
                </c:pt>
                <c:pt idx="17">
                  <c:v>Argentina (DB)</c:v>
                </c:pt>
                <c:pt idx="18">
                  <c:v>Jamaica (DB)</c:v>
                </c:pt>
                <c:pt idx="19">
                  <c:v>Brazil (age)</c:v>
                </c:pt>
                <c:pt idx="20">
                  <c:v>Uruguay (DB)</c:v>
                </c:pt>
                <c:pt idx="21">
                  <c:v>Brazil (time)</c:v>
                </c:pt>
                <c:pt idx="22">
                  <c:v>Peru (DB)</c:v>
                </c:pt>
              </c:strCache>
            </c:strRef>
          </c:cat>
          <c:val>
            <c:numRef>
              <c:f>Performance!$B$364:$X$364</c:f>
              <c:numCache>
                <c:formatCode>0.0%</c:formatCode>
                <c:ptCount val="23"/>
                <c:pt idx="0">
                  <c:v>0.79445657275076409</c:v>
                </c:pt>
                <c:pt idx="1">
                  <c:v>0.64040859933302963</c:v>
                </c:pt>
                <c:pt idx="2">
                  <c:v>0.45486556920539783</c:v>
                </c:pt>
                <c:pt idx="3">
                  <c:v>0.40342265105658504</c:v>
                </c:pt>
                <c:pt idx="4">
                  <c:v>0.34971362410412937</c:v>
                </c:pt>
                <c:pt idx="5">
                  <c:v>0.21339274058018654</c:v>
                </c:pt>
                <c:pt idx="6">
                  <c:v>0.16864437988546277</c:v>
                </c:pt>
                <c:pt idx="7">
                  <c:v>0.14454789737338194</c:v>
                </c:pt>
                <c:pt idx="8">
                  <c:v>0</c:v>
                </c:pt>
                <c:pt idx="9">
                  <c:v>0</c:v>
                </c:pt>
                <c:pt idx="10">
                  <c:v>0</c:v>
                </c:pt>
                <c:pt idx="11">
                  <c:v>0</c:v>
                </c:pt>
                <c:pt idx="12">
                  <c:v>0</c:v>
                </c:pt>
                <c:pt idx="13">
                  <c:v>0</c:v>
                </c:pt>
                <c:pt idx="14">
                  <c:v>0</c:v>
                </c:pt>
                <c:pt idx="15">
                  <c:v>0</c:v>
                </c:pt>
                <c:pt idx="16">
                  <c:v>0</c:v>
                </c:pt>
                <c:pt idx="17">
                  <c:v>-2.2322300158979291E-2</c:v>
                </c:pt>
                <c:pt idx="18">
                  <c:v>-2.4836702565355473E-2</c:v>
                </c:pt>
                <c:pt idx="19">
                  <c:v>-0.1060801425133433</c:v>
                </c:pt>
                <c:pt idx="20">
                  <c:v>-0.12383595799096003</c:v>
                </c:pt>
                <c:pt idx="21">
                  <c:v>-0.12514141243004429</c:v>
                </c:pt>
                <c:pt idx="22">
                  <c:v>-0.35136817523712938</c:v>
                </c:pt>
              </c:numCache>
            </c:numRef>
          </c:val>
          <c:extLst>
            <c:ext xmlns:c16="http://schemas.microsoft.com/office/drawing/2014/chart" uri="{C3380CC4-5D6E-409C-BE32-E72D297353CC}">
              <c16:uniqueId val="{00000000-DD0A-4509-B4EF-7D7E4A3A5F12}"/>
            </c:ext>
          </c:extLst>
        </c:ser>
        <c:dLbls>
          <c:showLegendKey val="0"/>
          <c:showVal val="0"/>
          <c:showCatName val="0"/>
          <c:showSerName val="0"/>
          <c:showPercent val="0"/>
          <c:showBubbleSize val="0"/>
        </c:dLbls>
        <c:gapWidth val="50"/>
        <c:axId val="775285368"/>
        <c:axId val="775294224"/>
      </c:barChart>
      <c:catAx>
        <c:axId val="775285368"/>
        <c:scaling>
          <c:orientation val="minMax"/>
        </c:scaling>
        <c:delete val="0"/>
        <c:axPos val="b"/>
        <c:numFmt formatCode="General" sourceLinked="1"/>
        <c:majorTickMark val="out"/>
        <c:minorTickMark val="none"/>
        <c:tickLblPos val="low"/>
        <c:crossAx val="775294224"/>
        <c:crosses val="autoZero"/>
        <c:auto val="1"/>
        <c:lblAlgn val="ctr"/>
        <c:lblOffset val="100"/>
        <c:noMultiLvlLbl val="0"/>
      </c:catAx>
      <c:valAx>
        <c:axId val="775294224"/>
        <c:scaling>
          <c:orientation val="minMax"/>
        </c:scaling>
        <c:delete val="0"/>
        <c:axPos val="l"/>
        <c:numFmt formatCode="0%" sourceLinked="0"/>
        <c:majorTickMark val="out"/>
        <c:minorTickMark val="none"/>
        <c:tickLblPos val="nextTo"/>
        <c:crossAx val="77528536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4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Performance!$A$111</c:f>
              <c:strCache>
                <c:ptCount val="1"/>
                <c:pt idx="0">
                  <c:v>Implicit Subsidy/Tax, % of total replacement rate, Female, IG5-D1</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Performance!$B$365:$X$365</c:f>
              <c:strCache>
                <c:ptCount val="23"/>
                <c:pt idx="0">
                  <c:v>Mexico (DB)</c:v>
                </c:pt>
                <c:pt idx="1">
                  <c:v>Paraguay (DB)</c:v>
                </c:pt>
                <c:pt idx="2">
                  <c:v>El Salvador (DB)</c:v>
                </c:pt>
                <c:pt idx="3">
                  <c:v>Colombia (DB)</c:v>
                </c:pt>
                <c:pt idx="4">
                  <c:v>Costa Rica (DB)</c:v>
                </c:pt>
                <c:pt idx="5">
                  <c:v>Haiti (DB)</c:v>
                </c:pt>
                <c:pt idx="6">
                  <c:v>Honduras (DB)</c:v>
                </c:pt>
                <c:pt idx="7">
                  <c:v>Panama (DB)</c:v>
                </c:pt>
                <c:pt idx="8">
                  <c:v>El Salvador (DC)</c:v>
                </c:pt>
                <c:pt idx="9">
                  <c:v>Chile (DC)</c:v>
                </c:pt>
                <c:pt idx="10">
                  <c:v>Colombia (DC)</c:v>
                </c:pt>
                <c:pt idx="11">
                  <c:v>Mexico (DC)</c:v>
                </c:pt>
                <c:pt idx="12">
                  <c:v>Dominican Republic (DC)</c:v>
                </c:pt>
                <c:pt idx="13">
                  <c:v>Costa Rica (Mix)</c:v>
                </c:pt>
                <c:pt idx="14">
                  <c:v>Panama (Mix)</c:v>
                </c:pt>
                <c:pt idx="15">
                  <c:v>Peru (DC)</c:v>
                </c:pt>
                <c:pt idx="16">
                  <c:v>Uruguay (Mix)</c:v>
                </c:pt>
                <c:pt idx="17">
                  <c:v>Argentina (DB)</c:v>
                </c:pt>
                <c:pt idx="18">
                  <c:v>Jamaica (DB)</c:v>
                </c:pt>
                <c:pt idx="19">
                  <c:v>Uruguay (DB)</c:v>
                </c:pt>
                <c:pt idx="20">
                  <c:v>Brazil (time)</c:v>
                </c:pt>
                <c:pt idx="21">
                  <c:v>Brazil (age)</c:v>
                </c:pt>
                <c:pt idx="22">
                  <c:v>Peru (DB)</c:v>
                </c:pt>
              </c:strCache>
            </c:strRef>
          </c:cat>
          <c:val>
            <c:numRef>
              <c:f>Performance!$B$366:$X$366</c:f>
              <c:numCache>
                <c:formatCode>0.0%</c:formatCode>
                <c:ptCount val="23"/>
                <c:pt idx="0">
                  <c:v>0.79445657275076376</c:v>
                </c:pt>
                <c:pt idx="1">
                  <c:v>0.64040859933302963</c:v>
                </c:pt>
                <c:pt idx="2">
                  <c:v>0.45486556920539772</c:v>
                </c:pt>
                <c:pt idx="3">
                  <c:v>0.34052984777476625</c:v>
                </c:pt>
                <c:pt idx="4">
                  <c:v>0.33189061696471883</c:v>
                </c:pt>
                <c:pt idx="5">
                  <c:v>0.21339274058018654</c:v>
                </c:pt>
                <c:pt idx="6">
                  <c:v>9.9529146743681837E-2</c:v>
                </c:pt>
                <c:pt idx="7">
                  <c:v>7.6619840008162132E-2</c:v>
                </c:pt>
                <c:pt idx="8">
                  <c:v>0</c:v>
                </c:pt>
                <c:pt idx="9">
                  <c:v>0</c:v>
                </c:pt>
                <c:pt idx="10">
                  <c:v>0</c:v>
                </c:pt>
                <c:pt idx="11">
                  <c:v>0</c:v>
                </c:pt>
                <c:pt idx="12">
                  <c:v>0</c:v>
                </c:pt>
                <c:pt idx="13">
                  <c:v>0</c:v>
                </c:pt>
                <c:pt idx="14">
                  <c:v>0</c:v>
                </c:pt>
                <c:pt idx="15">
                  <c:v>0</c:v>
                </c:pt>
                <c:pt idx="16">
                  <c:v>0</c:v>
                </c:pt>
                <c:pt idx="17">
                  <c:v>-3.3911067809813678E-2</c:v>
                </c:pt>
                <c:pt idx="18">
                  <c:v>-4.4274277703594503E-2</c:v>
                </c:pt>
                <c:pt idx="19">
                  <c:v>-0.18364398313321603</c:v>
                </c:pt>
                <c:pt idx="20">
                  <c:v>-0.18463734067960272</c:v>
                </c:pt>
                <c:pt idx="21">
                  <c:v>-0.23385411511608312</c:v>
                </c:pt>
                <c:pt idx="22">
                  <c:v>-0.37730162956259805</c:v>
                </c:pt>
              </c:numCache>
            </c:numRef>
          </c:val>
          <c:extLst>
            <c:ext xmlns:c16="http://schemas.microsoft.com/office/drawing/2014/chart" uri="{C3380CC4-5D6E-409C-BE32-E72D297353CC}">
              <c16:uniqueId val="{00000000-785C-419A-B5AA-F87BB2A8F73E}"/>
            </c:ext>
          </c:extLst>
        </c:ser>
        <c:dLbls>
          <c:showLegendKey val="0"/>
          <c:showVal val="0"/>
          <c:showCatName val="0"/>
          <c:showSerName val="0"/>
          <c:showPercent val="0"/>
          <c:showBubbleSize val="0"/>
        </c:dLbls>
        <c:gapWidth val="50"/>
        <c:axId val="771611488"/>
        <c:axId val="771609192"/>
      </c:barChart>
      <c:catAx>
        <c:axId val="771611488"/>
        <c:scaling>
          <c:orientation val="minMax"/>
        </c:scaling>
        <c:delete val="0"/>
        <c:axPos val="b"/>
        <c:numFmt formatCode="General" sourceLinked="1"/>
        <c:majorTickMark val="out"/>
        <c:minorTickMark val="none"/>
        <c:tickLblPos val="low"/>
        <c:crossAx val="771609192"/>
        <c:crosses val="autoZero"/>
        <c:auto val="1"/>
        <c:lblAlgn val="ctr"/>
        <c:lblOffset val="100"/>
        <c:noMultiLvlLbl val="0"/>
      </c:catAx>
      <c:valAx>
        <c:axId val="771609192"/>
        <c:scaling>
          <c:orientation val="minMax"/>
        </c:scaling>
        <c:delete val="0"/>
        <c:axPos val="l"/>
        <c:numFmt formatCode="0%" sourceLinked="0"/>
        <c:majorTickMark val="out"/>
        <c:minorTickMark val="none"/>
        <c:tickLblPos val="nextTo"/>
        <c:crossAx val="77161148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4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Performance!$A$112</c:f>
              <c:strCache>
                <c:ptCount val="1"/>
                <c:pt idx="0">
                  <c:v>Implicit Subsidy/Tax, % of total replacement rate, Female, IG1-D2</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Performance!$B$367:$X$367</c:f>
              <c:strCache>
                <c:ptCount val="23"/>
                <c:pt idx="0">
                  <c:v>Paraguay (DB)</c:v>
                </c:pt>
                <c:pt idx="1">
                  <c:v>Mexico (DB)</c:v>
                </c:pt>
                <c:pt idx="2">
                  <c:v>Honduras (DB)</c:v>
                </c:pt>
                <c:pt idx="3">
                  <c:v>Costa Rica (DB)</c:v>
                </c:pt>
                <c:pt idx="4">
                  <c:v>Panama (DB)</c:v>
                </c:pt>
                <c:pt idx="5">
                  <c:v>El Salvador (DB)</c:v>
                </c:pt>
                <c:pt idx="6">
                  <c:v>Colombia (DB)</c:v>
                </c:pt>
                <c:pt idx="7">
                  <c:v>El Salvador (DC)</c:v>
                </c:pt>
                <c:pt idx="8">
                  <c:v>Jamaica (DB)</c:v>
                </c:pt>
                <c:pt idx="9">
                  <c:v>Colombia (DC)</c:v>
                </c:pt>
                <c:pt idx="10">
                  <c:v>Haiti (DB)</c:v>
                </c:pt>
                <c:pt idx="11">
                  <c:v>Mexico (DC)</c:v>
                </c:pt>
                <c:pt idx="12">
                  <c:v>Brazil (age)</c:v>
                </c:pt>
                <c:pt idx="13">
                  <c:v>Dominican Republic (DC)</c:v>
                </c:pt>
                <c:pt idx="14">
                  <c:v>Argentina (DB)</c:v>
                </c:pt>
                <c:pt idx="15">
                  <c:v>Uruguay (DB)</c:v>
                </c:pt>
                <c:pt idx="16">
                  <c:v>Chile (DC)</c:v>
                </c:pt>
                <c:pt idx="17">
                  <c:v>Peru (DB)</c:v>
                </c:pt>
                <c:pt idx="18">
                  <c:v>Costa Rica (Mix)</c:v>
                </c:pt>
                <c:pt idx="19">
                  <c:v>Panama (Mix)</c:v>
                </c:pt>
                <c:pt idx="20">
                  <c:v>Peru (DC)</c:v>
                </c:pt>
                <c:pt idx="21">
                  <c:v>Uruguay (Mix)</c:v>
                </c:pt>
                <c:pt idx="22">
                  <c:v>Brazil (time)</c:v>
                </c:pt>
              </c:strCache>
            </c:strRef>
          </c:cat>
          <c:val>
            <c:numRef>
              <c:f>Performance!$B$368:$X$368</c:f>
              <c:numCache>
                <c:formatCode>0.0%</c:formatCode>
                <c:ptCount val="23"/>
                <c:pt idx="0">
                  <c:v>0.70844375759022216</c:v>
                </c:pt>
                <c:pt idx="1">
                  <c:v>0.65262976712946597</c:v>
                </c:pt>
                <c:pt idx="2">
                  <c:v>0.52445144861698223</c:v>
                </c:pt>
                <c:pt idx="3">
                  <c:v>0.44605623180641818</c:v>
                </c:pt>
                <c:pt idx="4">
                  <c:v>0.42116140786630241</c:v>
                </c:pt>
                <c:pt idx="5">
                  <c:v>0.4114319299138689</c:v>
                </c:pt>
                <c:pt idx="6">
                  <c:v>0.33762869015829222</c:v>
                </c:pt>
                <c:pt idx="7">
                  <c:v>0.3264646541669699</c:v>
                </c:pt>
                <c:pt idx="8">
                  <c:v>0.29171798642209723</c:v>
                </c:pt>
                <c:pt idx="9">
                  <c:v>0.24685041940629759</c:v>
                </c:pt>
                <c:pt idx="10">
                  <c:v>0.23193936799323786</c:v>
                </c:pt>
                <c:pt idx="11">
                  <c:v>0.2208183367738607</c:v>
                </c:pt>
                <c:pt idx="12">
                  <c:v>0.20403999557836638</c:v>
                </c:pt>
                <c:pt idx="13">
                  <c:v>0.19335602734681781</c:v>
                </c:pt>
                <c:pt idx="14">
                  <c:v>0.16756244228616701</c:v>
                </c:pt>
                <c:pt idx="15">
                  <c:v>0.14997563317653934</c:v>
                </c:pt>
                <c:pt idx="16">
                  <c:v>0.13872581035722817</c:v>
                </c:pt>
                <c:pt idx="17">
                  <c:v>0.13384072901779809</c:v>
                </c:pt>
                <c:pt idx="18">
                  <c:v>0</c:v>
                </c:pt>
                <c:pt idx="19">
                  <c:v>0</c:v>
                </c:pt>
                <c:pt idx="20">
                  <c:v>0</c:v>
                </c:pt>
                <c:pt idx="21">
                  <c:v>0</c:v>
                </c:pt>
                <c:pt idx="22">
                  <c:v>-0.33809684294226938</c:v>
                </c:pt>
              </c:numCache>
            </c:numRef>
          </c:val>
          <c:extLst>
            <c:ext xmlns:c16="http://schemas.microsoft.com/office/drawing/2014/chart" uri="{C3380CC4-5D6E-409C-BE32-E72D297353CC}">
              <c16:uniqueId val="{00000000-A6F1-4DCA-B7C8-FDA8734BBCDA}"/>
            </c:ext>
          </c:extLst>
        </c:ser>
        <c:dLbls>
          <c:showLegendKey val="0"/>
          <c:showVal val="0"/>
          <c:showCatName val="0"/>
          <c:showSerName val="0"/>
          <c:showPercent val="0"/>
          <c:showBubbleSize val="0"/>
        </c:dLbls>
        <c:gapWidth val="50"/>
        <c:axId val="843202224"/>
        <c:axId val="843204192"/>
      </c:barChart>
      <c:catAx>
        <c:axId val="843202224"/>
        <c:scaling>
          <c:orientation val="minMax"/>
        </c:scaling>
        <c:delete val="0"/>
        <c:axPos val="b"/>
        <c:numFmt formatCode="General" sourceLinked="1"/>
        <c:majorTickMark val="out"/>
        <c:minorTickMark val="none"/>
        <c:tickLblPos val="low"/>
        <c:crossAx val="843204192"/>
        <c:crosses val="autoZero"/>
        <c:auto val="1"/>
        <c:lblAlgn val="ctr"/>
        <c:lblOffset val="100"/>
        <c:noMultiLvlLbl val="0"/>
      </c:catAx>
      <c:valAx>
        <c:axId val="843204192"/>
        <c:scaling>
          <c:orientation val="minMax"/>
        </c:scaling>
        <c:delete val="0"/>
        <c:axPos val="l"/>
        <c:numFmt formatCode="0%" sourceLinked="0"/>
        <c:majorTickMark val="out"/>
        <c:minorTickMark val="none"/>
        <c:tickLblPos val="nextTo"/>
        <c:crossAx val="843202224"/>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4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Performance!$A$113</c:f>
              <c:strCache>
                <c:ptCount val="1"/>
                <c:pt idx="0">
                  <c:v>Implicit Subsidy/Tax, % of total replacement rate, Female, IG2-D2</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Performance!$B$369:$X$369</c:f>
              <c:strCache>
                <c:ptCount val="23"/>
                <c:pt idx="0">
                  <c:v>Paraguay (DB)</c:v>
                </c:pt>
                <c:pt idx="1">
                  <c:v>Mexico (DB)</c:v>
                </c:pt>
                <c:pt idx="2">
                  <c:v>Panama (DB)</c:v>
                </c:pt>
                <c:pt idx="3">
                  <c:v>Costa Rica (DB)</c:v>
                </c:pt>
                <c:pt idx="4">
                  <c:v>El Salvador (DB)</c:v>
                </c:pt>
                <c:pt idx="5">
                  <c:v>Honduras (DB)</c:v>
                </c:pt>
                <c:pt idx="6">
                  <c:v>Colombia (DB)</c:v>
                </c:pt>
                <c:pt idx="7">
                  <c:v>Haiti (DB)</c:v>
                </c:pt>
                <c:pt idx="8">
                  <c:v>Brazil (age)</c:v>
                </c:pt>
                <c:pt idx="9">
                  <c:v>Uruguay (DB)</c:v>
                </c:pt>
                <c:pt idx="10">
                  <c:v>Jamaica (DB)</c:v>
                </c:pt>
                <c:pt idx="11">
                  <c:v>El Salvador (DC)</c:v>
                </c:pt>
                <c:pt idx="12">
                  <c:v>Argentina (DB)</c:v>
                </c:pt>
                <c:pt idx="13">
                  <c:v>Chile (DC)</c:v>
                </c:pt>
                <c:pt idx="14">
                  <c:v>Mexico (DC)</c:v>
                </c:pt>
                <c:pt idx="15">
                  <c:v>Colombia (DC)</c:v>
                </c:pt>
                <c:pt idx="16">
                  <c:v>Dominican Republic (DC)</c:v>
                </c:pt>
                <c:pt idx="17">
                  <c:v>Costa Rica (Mix)</c:v>
                </c:pt>
                <c:pt idx="18">
                  <c:v>Panama (Mix)</c:v>
                </c:pt>
                <c:pt idx="19">
                  <c:v>Peru (DC)</c:v>
                </c:pt>
                <c:pt idx="20">
                  <c:v>Uruguay (Mix)</c:v>
                </c:pt>
                <c:pt idx="21">
                  <c:v>Peru (DB)</c:v>
                </c:pt>
                <c:pt idx="22">
                  <c:v>Brazil (time)</c:v>
                </c:pt>
              </c:strCache>
            </c:strRef>
          </c:cat>
          <c:val>
            <c:numRef>
              <c:f>Performance!$B$370:$X$370</c:f>
              <c:numCache>
                <c:formatCode>0.0%</c:formatCode>
                <c:ptCount val="23"/>
                <c:pt idx="0">
                  <c:v>0.70844375759022216</c:v>
                </c:pt>
                <c:pt idx="1">
                  <c:v>0.62984181805818207</c:v>
                </c:pt>
                <c:pt idx="2">
                  <c:v>0.42116140786630241</c:v>
                </c:pt>
                <c:pt idx="3">
                  <c:v>0.41623665386074504</c:v>
                </c:pt>
                <c:pt idx="4">
                  <c:v>0.4114319299138689</c:v>
                </c:pt>
                <c:pt idx="5">
                  <c:v>0.33773082100522611</c:v>
                </c:pt>
                <c:pt idx="6">
                  <c:v>0.32844491382892893</c:v>
                </c:pt>
                <c:pt idx="7">
                  <c:v>0.23193936799323786</c:v>
                </c:pt>
                <c:pt idx="8">
                  <c:v>0.20403999557836638</c:v>
                </c:pt>
                <c:pt idx="9">
                  <c:v>0.19143837886094361</c:v>
                </c:pt>
                <c:pt idx="10">
                  <c:v>9.7342235039707375E-2</c:v>
                </c:pt>
                <c:pt idx="11">
                  <c:v>7.6344172239259073E-2</c:v>
                </c:pt>
                <c:pt idx="12">
                  <c:v>5.167476577782304E-2</c:v>
                </c:pt>
                <c:pt idx="13">
                  <c:v>3.8888191351978574E-2</c:v>
                </c:pt>
                <c:pt idx="14">
                  <c:v>2.4854052702573987E-2</c:v>
                </c:pt>
                <c:pt idx="15">
                  <c:v>2.1982195989152131E-2</c:v>
                </c:pt>
                <c:pt idx="16">
                  <c:v>8.6234711064473168E-3</c:v>
                </c:pt>
                <c:pt idx="17">
                  <c:v>0</c:v>
                </c:pt>
                <c:pt idx="18">
                  <c:v>0</c:v>
                </c:pt>
                <c:pt idx="19">
                  <c:v>0</c:v>
                </c:pt>
                <c:pt idx="20">
                  <c:v>0</c:v>
                </c:pt>
                <c:pt idx="21">
                  <c:v>-0.12549381423689038</c:v>
                </c:pt>
                <c:pt idx="22">
                  <c:v>-0.33809684294226938</c:v>
                </c:pt>
              </c:numCache>
            </c:numRef>
          </c:val>
          <c:extLst>
            <c:ext xmlns:c16="http://schemas.microsoft.com/office/drawing/2014/chart" uri="{C3380CC4-5D6E-409C-BE32-E72D297353CC}">
              <c16:uniqueId val="{00000000-DEA9-4883-976C-F516FFEF6763}"/>
            </c:ext>
          </c:extLst>
        </c:ser>
        <c:dLbls>
          <c:showLegendKey val="0"/>
          <c:showVal val="0"/>
          <c:showCatName val="0"/>
          <c:showSerName val="0"/>
          <c:showPercent val="0"/>
          <c:showBubbleSize val="0"/>
        </c:dLbls>
        <c:gapWidth val="50"/>
        <c:axId val="884862752"/>
        <c:axId val="884858816"/>
      </c:barChart>
      <c:catAx>
        <c:axId val="884862752"/>
        <c:scaling>
          <c:orientation val="minMax"/>
        </c:scaling>
        <c:delete val="0"/>
        <c:axPos val="b"/>
        <c:numFmt formatCode="General" sourceLinked="1"/>
        <c:majorTickMark val="out"/>
        <c:minorTickMark val="none"/>
        <c:tickLblPos val="low"/>
        <c:crossAx val="884858816"/>
        <c:crosses val="autoZero"/>
        <c:auto val="1"/>
        <c:lblAlgn val="ctr"/>
        <c:lblOffset val="100"/>
        <c:noMultiLvlLbl val="0"/>
      </c:catAx>
      <c:valAx>
        <c:axId val="884858816"/>
        <c:scaling>
          <c:orientation val="minMax"/>
        </c:scaling>
        <c:delete val="0"/>
        <c:axPos val="l"/>
        <c:numFmt formatCode="0%" sourceLinked="0"/>
        <c:majorTickMark val="out"/>
        <c:minorTickMark val="none"/>
        <c:tickLblPos val="nextTo"/>
        <c:crossAx val="884862752"/>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4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Performance!$A$114</c:f>
              <c:strCache>
                <c:ptCount val="1"/>
                <c:pt idx="0">
                  <c:v>Implicit Subsidy/Tax, % of total replacement rate, Female, IG3-D2</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Performance!$B$371:$X$371</c:f>
              <c:strCache>
                <c:ptCount val="23"/>
                <c:pt idx="0">
                  <c:v>Paraguay (DB)</c:v>
                </c:pt>
                <c:pt idx="1">
                  <c:v>Mexico (DB)</c:v>
                </c:pt>
                <c:pt idx="2">
                  <c:v>El Salvador (DB)</c:v>
                </c:pt>
                <c:pt idx="3">
                  <c:v>Costa Rica (DB)</c:v>
                </c:pt>
                <c:pt idx="4">
                  <c:v>Panama (DB)</c:v>
                </c:pt>
                <c:pt idx="5">
                  <c:v>Colombia (DB)</c:v>
                </c:pt>
                <c:pt idx="6">
                  <c:v>Haiti (DB)</c:v>
                </c:pt>
                <c:pt idx="7">
                  <c:v>Brazil (age)</c:v>
                </c:pt>
                <c:pt idx="8">
                  <c:v>Honduras (DB)</c:v>
                </c:pt>
                <c:pt idx="9">
                  <c:v>Uruguay (DB)</c:v>
                </c:pt>
                <c:pt idx="10">
                  <c:v>Jamaica (DB)</c:v>
                </c:pt>
                <c:pt idx="11">
                  <c:v>Argentina (DB)</c:v>
                </c:pt>
                <c:pt idx="12">
                  <c:v>Chile (DC)</c:v>
                </c:pt>
                <c:pt idx="13">
                  <c:v>El Salvador (DC)</c:v>
                </c:pt>
                <c:pt idx="14">
                  <c:v>Mexico (DC)</c:v>
                </c:pt>
                <c:pt idx="15">
                  <c:v>Colombia (DC)</c:v>
                </c:pt>
                <c:pt idx="16">
                  <c:v>Dominican Republic (DC)</c:v>
                </c:pt>
                <c:pt idx="17">
                  <c:v>Costa Rica (Mix)</c:v>
                </c:pt>
                <c:pt idx="18">
                  <c:v>Panama (Mix)</c:v>
                </c:pt>
                <c:pt idx="19">
                  <c:v>Peru (DC)</c:v>
                </c:pt>
                <c:pt idx="20">
                  <c:v>Uruguay (Mix)</c:v>
                </c:pt>
                <c:pt idx="21">
                  <c:v>Peru (DB)</c:v>
                </c:pt>
                <c:pt idx="22">
                  <c:v>Brazil (time)</c:v>
                </c:pt>
              </c:strCache>
            </c:strRef>
          </c:cat>
          <c:val>
            <c:numRef>
              <c:f>Performance!$B$372:$X$372</c:f>
              <c:numCache>
                <c:formatCode>0.0%</c:formatCode>
                <c:ptCount val="23"/>
                <c:pt idx="0">
                  <c:v>0.70844375759022227</c:v>
                </c:pt>
                <c:pt idx="1">
                  <c:v>0.62984181805818196</c:v>
                </c:pt>
                <c:pt idx="2">
                  <c:v>0.4114319299138689</c:v>
                </c:pt>
                <c:pt idx="3">
                  <c:v>0.38545556018124327</c:v>
                </c:pt>
                <c:pt idx="4">
                  <c:v>0.38031427691450514</c:v>
                </c:pt>
                <c:pt idx="5">
                  <c:v>0.31926113749956581</c:v>
                </c:pt>
                <c:pt idx="6">
                  <c:v>0.23193936799323786</c:v>
                </c:pt>
                <c:pt idx="7">
                  <c:v>0.20403999557836638</c:v>
                </c:pt>
                <c:pt idx="8">
                  <c:v>0.20367498579678578</c:v>
                </c:pt>
                <c:pt idx="9">
                  <c:v>5.0694418516295636E-2</c:v>
                </c:pt>
                <c:pt idx="10">
                  <c:v>3.2550317912244067E-2</c:v>
                </c:pt>
                <c:pt idx="11">
                  <c:v>1.3045540275041678E-2</c:v>
                </c:pt>
                <c:pt idx="12">
                  <c:v>5.6097264826248383E-3</c:v>
                </c:pt>
                <c:pt idx="13">
                  <c:v>0</c:v>
                </c:pt>
                <c:pt idx="14">
                  <c:v>0</c:v>
                </c:pt>
                <c:pt idx="15">
                  <c:v>0</c:v>
                </c:pt>
                <c:pt idx="16">
                  <c:v>0</c:v>
                </c:pt>
                <c:pt idx="17">
                  <c:v>0</c:v>
                </c:pt>
                <c:pt idx="18">
                  <c:v>0</c:v>
                </c:pt>
                <c:pt idx="19">
                  <c:v>0</c:v>
                </c:pt>
                <c:pt idx="20">
                  <c:v>0</c:v>
                </c:pt>
                <c:pt idx="21">
                  <c:v>-0.21193866198845321</c:v>
                </c:pt>
                <c:pt idx="22">
                  <c:v>-0.33809684294226938</c:v>
                </c:pt>
              </c:numCache>
            </c:numRef>
          </c:val>
          <c:extLst>
            <c:ext xmlns:c16="http://schemas.microsoft.com/office/drawing/2014/chart" uri="{C3380CC4-5D6E-409C-BE32-E72D297353CC}">
              <c16:uniqueId val="{00000000-7C72-4D7E-AC53-3F6C459F2EE8}"/>
            </c:ext>
          </c:extLst>
        </c:ser>
        <c:dLbls>
          <c:showLegendKey val="0"/>
          <c:showVal val="0"/>
          <c:showCatName val="0"/>
          <c:showSerName val="0"/>
          <c:showPercent val="0"/>
          <c:showBubbleSize val="0"/>
        </c:dLbls>
        <c:gapWidth val="50"/>
        <c:axId val="882050704"/>
        <c:axId val="882047424"/>
      </c:barChart>
      <c:catAx>
        <c:axId val="882050704"/>
        <c:scaling>
          <c:orientation val="minMax"/>
        </c:scaling>
        <c:delete val="0"/>
        <c:axPos val="b"/>
        <c:numFmt formatCode="General" sourceLinked="1"/>
        <c:majorTickMark val="out"/>
        <c:minorTickMark val="none"/>
        <c:tickLblPos val="low"/>
        <c:crossAx val="882047424"/>
        <c:crosses val="autoZero"/>
        <c:auto val="1"/>
        <c:lblAlgn val="ctr"/>
        <c:lblOffset val="100"/>
        <c:noMultiLvlLbl val="0"/>
      </c:catAx>
      <c:valAx>
        <c:axId val="882047424"/>
        <c:scaling>
          <c:orientation val="minMax"/>
        </c:scaling>
        <c:delete val="0"/>
        <c:axPos val="l"/>
        <c:numFmt formatCode="0%" sourceLinked="0"/>
        <c:majorTickMark val="out"/>
        <c:minorTickMark val="none"/>
        <c:tickLblPos val="nextTo"/>
        <c:crossAx val="882050704"/>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4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Performance!$A$115</c:f>
              <c:strCache>
                <c:ptCount val="1"/>
                <c:pt idx="0">
                  <c:v>Implicit Subsidy/Tax, % of total replacement rate, Female, IG4-D2</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Performance!$B$373:$X$373</c:f>
              <c:strCache>
                <c:ptCount val="23"/>
                <c:pt idx="0">
                  <c:v>Paraguay (DB)</c:v>
                </c:pt>
                <c:pt idx="1">
                  <c:v>Mexico (DB)</c:v>
                </c:pt>
                <c:pt idx="2">
                  <c:v>El Salvador (DB)</c:v>
                </c:pt>
                <c:pt idx="3">
                  <c:v>Costa Rica (DB)</c:v>
                </c:pt>
                <c:pt idx="4">
                  <c:v>Colombia (DB)</c:v>
                </c:pt>
                <c:pt idx="5">
                  <c:v>Haiti (DB)</c:v>
                </c:pt>
                <c:pt idx="6">
                  <c:v>Panama (DB)</c:v>
                </c:pt>
                <c:pt idx="7">
                  <c:v>Honduras (DB)</c:v>
                </c:pt>
                <c:pt idx="8">
                  <c:v>Brazil (age)</c:v>
                </c:pt>
                <c:pt idx="9">
                  <c:v>Jamaica (DB)</c:v>
                </c:pt>
                <c:pt idx="10">
                  <c:v>Chile (DC)</c:v>
                </c:pt>
                <c:pt idx="11">
                  <c:v>El Salvador (DC)</c:v>
                </c:pt>
                <c:pt idx="12">
                  <c:v>Mexico (DC)</c:v>
                </c:pt>
                <c:pt idx="13">
                  <c:v>Colombia (DC)</c:v>
                </c:pt>
                <c:pt idx="14">
                  <c:v>Dominican Republic (DC)</c:v>
                </c:pt>
                <c:pt idx="15">
                  <c:v>Costa Rica (Mix)</c:v>
                </c:pt>
                <c:pt idx="16">
                  <c:v>Panama (Mix)</c:v>
                </c:pt>
                <c:pt idx="17">
                  <c:v>Peru (DC)</c:v>
                </c:pt>
                <c:pt idx="18">
                  <c:v>Uruguay (Mix)</c:v>
                </c:pt>
                <c:pt idx="19">
                  <c:v>Argentina (DB)</c:v>
                </c:pt>
                <c:pt idx="20">
                  <c:v>Uruguay (DB)</c:v>
                </c:pt>
                <c:pt idx="21">
                  <c:v>Peru (DB)</c:v>
                </c:pt>
                <c:pt idx="22">
                  <c:v>Brazil (time)</c:v>
                </c:pt>
              </c:strCache>
            </c:strRef>
          </c:cat>
          <c:val>
            <c:numRef>
              <c:f>Performance!$B$374:$X$374</c:f>
              <c:numCache>
                <c:formatCode>0.0%</c:formatCode>
                <c:ptCount val="23"/>
                <c:pt idx="0">
                  <c:v>0.70844375759022216</c:v>
                </c:pt>
                <c:pt idx="1">
                  <c:v>0.62984181805818207</c:v>
                </c:pt>
                <c:pt idx="2">
                  <c:v>0.4114319299138689</c:v>
                </c:pt>
                <c:pt idx="3">
                  <c:v>0.37006470090454291</c:v>
                </c:pt>
                <c:pt idx="4">
                  <c:v>0.31007736117020235</c:v>
                </c:pt>
                <c:pt idx="5">
                  <c:v>0.23193936799323786</c:v>
                </c:pt>
                <c:pt idx="6">
                  <c:v>0.22694004378567081</c:v>
                </c:pt>
                <c:pt idx="7">
                  <c:v>0.13664706819256567</c:v>
                </c:pt>
                <c:pt idx="8">
                  <c:v>4.2909858592064976E-2</c:v>
                </c:pt>
                <c:pt idx="9">
                  <c:v>1.5435934851240618E-4</c:v>
                </c:pt>
                <c:pt idx="10">
                  <c:v>0</c:v>
                </c:pt>
                <c:pt idx="11">
                  <c:v>0</c:v>
                </c:pt>
                <c:pt idx="12">
                  <c:v>0</c:v>
                </c:pt>
                <c:pt idx="13">
                  <c:v>0</c:v>
                </c:pt>
                <c:pt idx="14">
                  <c:v>0</c:v>
                </c:pt>
                <c:pt idx="15">
                  <c:v>0</c:v>
                </c:pt>
                <c:pt idx="16">
                  <c:v>0</c:v>
                </c:pt>
                <c:pt idx="17">
                  <c:v>0</c:v>
                </c:pt>
                <c:pt idx="18">
                  <c:v>0</c:v>
                </c:pt>
                <c:pt idx="19">
                  <c:v>-6.2690724763490024E-3</c:v>
                </c:pt>
                <c:pt idx="20">
                  <c:v>-4.0719473571054932E-2</c:v>
                </c:pt>
                <c:pt idx="21">
                  <c:v>-0.25516108586423458</c:v>
                </c:pt>
                <c:pt idx="22">
                  <c:v>-0.33809684294226938</c:v>
                </c:pt>
              </c:numCache>
            </c:numRef>
          </c:val>
          <c:extLst>
            <c:ext xmlns:c16="http://schemas.microsoft.com/office/drawing/2014/chart" uri="{C3380CC4-5D6E-409C-BE32-E72D297353CC}">
              <c16:uniqueId val="{00000000-BE93-4940-B438-E6EED31F26DA}"/>
            </c:ext>
          </c:extLst>
        </c:ser>
        <c:dLbls>
          <c:showLegendKey val="0"/>
          <c:showVal val="0"/>
          <c:showCatName val="0"/>
          <c:showSerName val="0"/>
          <c:showPercent val="0"/>
          <c:showBubbleSize val="0"/>
        </c:dLbls>
        <c:gapWidth val="50"/>
        <c:axId val="763043208"/>
        <c:axId val="763043536"/>
      </c:barChart>
      <c:catAx>
        <c:axId val="763043208"/>
        <c:scaling>
          <c:orientation val="minMax"/>
        </c:scaling>
        <c:delete val="0"/>
        <c:axPos val="b"/>
        <c:numFmt formatCode="0.00%" sourceLinked="0"/>
        <c:majorTickMark val="out"/>
        <c:minorTickMark val="none"/>
        <c:tickLblPos val="low"/>
        <c:crossAx val="763043536"/>
        <c:crosses val="autoZero"/>
        <c:auto val="1"/>
        <c:lblAlgn val="ctr"/>
        <c:lblOffset val="100"/>
        <c:noMultiLvlLbl val="0"/>
      </c:catAx>
      <c:valAx>
        <c:axId val="763043536"/>
        <c:scaling>
          <c:orientation val="minMax"/>
        </c:scaling>
        <c:delete val="0"/>
        <c:axPos val="l"/>
        <c:numFmt formatCode="0%" sourceLinked="0"/>
        <c:majorTickMark val="out"/>
        <c:minorTickMark val="none"/>
        <c:tickLblPos val="nextTo"/>
        <c:crossAx val="76304320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4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Performance!$A$116</c:f>
              <c:strCache>
                <c:ptCount val="1"/>
                <c:pt idx="0">
                  <c:v>Implicit Subsidy/Tax, % of total replacement rate, Female, IG5-D2</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Performance!$B$375:$X$375</c:f>
              <c:strCache>
                <c:ptCount val="23"/>
                <c:pt idx="0">
                  <c:v>Paraguay (DB)</c:v>
                </c:pt>
                <c:pt idx="1">
                  <c:v>Mexico (DB)</c:v>
                </c:pt>
                <c:pt idx="2">
                  <c:v>El Salvador (DB)</c:v>
                </c:pt>
                <c:pt idx="3">
                  <c:v>Costa Rica (DB)</c:v>
                </c:pt>
                <c:pt idx="4">
                  <c:v>Colombia (DB)</c:v>
                </c:pt>
                <c:pt idx="5">
                  <c:v>Haiti (DB)</c:v>
                </c:pt>
                <c:pt idx="6">
                  <c:v>Panama (DB)</c:v>
                </c:pt>
                <c:pt idx="7">
                  <c:v>Honduras (DB)</c:v>
                </c:pt>
                <c:pt idx="8">
                  <c:v>Chile (DC)</c:v>
                </c:pt>
                <c:pt idx="9">
                  <c:v>El Salvador (DC)</c:v>
                </c:pt>
                <c:pt idx="10">
                  <c:v>Mexico (DC)</c:v>
                </c:pt>
                <c:pt idx="11">
                  <c:v>Colombia (DC)</c:v>
                </c:pt>
                <c:pt idx="12">
                  <c:v>Dominican Republic (DC)</c:v>
                </c:pt>
                <c:pt idx="13">
                  <c:v>Costa Rica (Mix)</c:v>
                </c:pt>
                <c:pt idx="14">
                  <c:v>Panama (Mix)</c:v>
                </c:pt>
                <c:pt idx="15">
                  <c:v>Peru (DC)</c:v>
                </c:pt>
                <c:pt idx="16">
                  <c:v>Uruguay (Mix)</c:v>
                </c:pt>
                <c:pt idx="17">
                  <c:v>Argentina (DB)</c:v>
                </c:pt>
                <c:pt idx="18">
                  <c:v>Jamaica (DB)</c:v>
                </c:pt>
                <c:pt idx="19">
                  <c:v>Brazil (age)</c:v>
                </c:pt>
                <c:pt idx="20">
                  <c:v>Uruguay (DB)</c:v>
                </c:pt>
                <c:pt idx="21">
                  <c:v>Peru (DB)</c:v>
                </c:pt>
                <c:pt idx="22">
                  <c:v>Brazil (time)</c:v>
                </c:pt>
              </c:strCache>
            </c:strRef>
          </c:cat>
          <c:val>
            <c:numRef>
              <c:f>Performance!$B$376:$X$376</c:f>
              <c:numCache>
                <c:formatCode>0.0%</c:formatCode>
                <c:ptCount val="23"/>
                <c:pt idx="0">
                  <c:v>0.70844375759022216</c:v>
                </c:pt>
                <c:pt idx="1">
                  <c:v>0.62984181805818196</c:v>
                </c:pt>
                <c:pt idx="2">
                  <c:v>0.4114319299138689</c:v>
                </c:pt>
                <c:pt idx="3">
                  <c:v>0.35467411652012204</c:v>
                </c:pt>
                <c:pt idx="4">
                  <c:v>0.30089358484083922</c:v>
                </c:pt>
                <c:pt idx="5">
                  <c:v>0.23193936799323783</c:v>
                </c:pt>
                <c:pt idx="6">
                  <c:v>0.1349155039083702</c:v>
                </c:pt>
                <c:pt idx="7">
                  <c:v>9.6430317630033555E-2</c:v>
                </c:pt>
                <c:pt idx="8">
                  <c:v>0</c:v>
                </c:pt>
                <c:pt idx="9">
                  <c:v>0</c:v>
                </c:pt>
                <c:pt idx="10">
                  <c:v>0</c:v>
                </c:pt>
                <c:pt idx="11">
                  <c:v>0</c:v>
                </c:pt>
                <c:pt idx="12">
                  <c:v>0</c:v>
                </c:pt>
                <c:pt idx="13">
                  <c:v>0</c:v>
                </c:pt>
                <c:pt idx="14">
                  <c:v>0</c:v>
                </c:pt>
                <c:pt idx="15">
                  <c:v>0</c:v>
                </c:pt>
                <c:pt idx="16">
                  <c:v>0</c:v>
                </c:pt>
                <c:pt idx="17">
                  <c:v>-1.7857840127183389E-2</c:v>
                </c:pt>
                <c:pt idx="18">
                  <c:v>-1.9283215789726568E-2</c:v>
                </c:pt>
                <c:pt idx="19">
                  <c:v>-8.4864114010674618E-2</c:v>
                </c:pt>
                <c:pt idx="20">
                  <c:v>-0.10023575224920228</c:v>
                </c:pt>
                <c:pt idx="21">
                  <c:v>-0.28109454018970348</c:v>
                </c:pt>
                <c:pt idx="22">
                  <c:v>-0.33809684294226944</c:v>
                </c:pt>
              </c:numCache>
            </c:numRef>
          </c:val>
          <c:extLst>
            <c:ext xmlns:c16="http://schemas.microsoft.com/office/drawing/2014/chart" uri="{C3380CC4-5D6E-409C-BE32-E72D297353CC}">
              <c16:uniqueId val="{00000000-1FE5-4B3E-83F1-E0CE08A84ED1}"/>
            </c:ext>
          </c:extLst>
        </c:ser>
        <c:dLbls>
          <c:showLegendKey val="0"/>
          <c:showVal val="0"/>
          <c:showCatName val="0"/>
          <c:showSerName val="0"/>
          <c:showPercent val="0"/>
          <c:showBubbleSize val="0"/>
        </c:dLbls>
        <c:gapWidth val="50"/>
        <c:axId val="800352416"/>
        <c:axId val="800343560"/>
      </c:barChart>
      <c:catAx>
        <c:axId val="800352416"/>
        <c:scaling>
          <c:orientation val="minMax"/>
        </c:scaling>
        <c:delete val="0"/>
        <c:axPos val="b"/>
        <c:numFmt formatCode="General" sourceLinked="1"/>
        <c:majorTickMark val="out"/>
        <c:minorTickMark val="none"/>
        <c:tickLblPos val="low"/>
        <c:crossAx val="800343560"/>
        <c:crosses val="autoZero"/>
        <c:auto val="1"/>
        <c:lblAlgn val="ctr"/>
        <c:lblOffset val="100"/>
        <c:noMultiLvlLbl val="0"/>
      </c:catAx>
      <c:valAx>
        <c:axId val="800343560"/>
        <c:scaling>
          <c:orientation val="minMax"/>
        </c:scaling>
        <c:delete val="0"/>
        <c:axPos val="l"/>
        <c:numFmt formatCode="0%" sourceLinked="0"/>
        <c:majorTickMark val="out"/>
        <c:minorTickMark val="none"/>
        <c:tickLblPos val="nextTo"/>
        <c:crossAx val="80035241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4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Performance!$A$117</c:f>
              <c:strCache>
                <c:ptCount val="1"/>
                <c:pt idx="0">
                  <c:v>Implicit Subsidy/Tax, % of total replacement rate, Female, IG1-D3</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Performance!$B$377:$X$377</c:f>
              <c:strCache>
                <c:ptCount val="23"/>
                <c:pt idx="0">
                  <c:v>Mexico (DB)</c:v>
                </c:pt>
                <c:pt idx="1">
                  <c:v>Honduras (DB)</c:v>
                </c:pt>
                <c:pt idx="2">
                  <c:v>Costa Rica (DB)</c:v>
                </c:pt>
                <c:pt idx="3">
                  <c:v>Panama (DB)</c:v>
                </c:pt>
                <c:pt idx="4">
                  <c:v>Paraguay (DB)</c:v>
                </c:pt>
                <c:pt idx="5">
                  <c:v>Jamaica (DB)</c:v>
                </c:pt>
                <c:pt idx="6">
                  <c:v>Brazil (age)</c:v>
                </c:pt>
                <c:pt idx="7">
                  <c:v>Mexico (DC)</c:v>
                </c:pt>
                <c:pt idx="8">
                  <c:v>Peru (DB)</c:v>
                </c:pt>
                <c:pt idx="9">
                  <c:v>Chile (DC)</c:v>
                </c:pt>
                <c:pt idx="10">
                  <c:v>Peru (DC)</c:v>
                </c:pt>
                <c:pt idx="11">
                  <c:v>El Salvador (DC)</c:v>
                </c:pt>
                <c:pt idx="12">
                  <c:v>Colombia (DC)</c:v>
                </c:pt>
                <c:pt idx="13">
                  <c:v>Dominican Republic (DC)</c:v>
                </c:pt>
                <c:pt idx="14">
                  <c:v>Costa Rica (Mix)</c:v>
                </c:pt>
                <c:pt idx="15">
                  <c:v>Panama (Mix)</c:v>
                </c:pt>
                <c:pt idx="16">
                  <c:v>Uruguay (Mix)</c:v>
                </c:pt>
                <c:pt idx="17">
                  <c:v>Haiti (DB)</c:v>
                </c:pt>
                <c:pt idx="18">
                  <c:v>Colombia (DB)</c:v>
                </c:pt>
                <c:pt idx="19">
                  <c:v>El Salvador (DB)</c:v>
                </c:pt>
                <c:pt idx="20">
                  <c:v>Uruguay (DB)</c:v>
                </c:pt>
                <c:pt idx="21">
                  <c:v>Brazil (time)</c:v>
                </c:pt>
                <c:pt idx="22">
                  <c:v>Argentina (DB)</c:v>
                </c:pt>
              </c:strCache>
            </c:strRef>
          </c:cat>
          <c:val>
            <c:numRef>
              <c:f>Performance!$B$378:$X$378</c:f>
              <c:numCache>
                <c:formatCode>0.0%</c:formatCode>
                <c:ptCount val="23"/>
                <c:pt idx="0">
                  <c:v>0.4847709280872472</c:v>
                </c:pt>
                <c:pt idx="1">
                  <c:v>0.47024561878847443</c:v>
                </c:pt>
                <c:pt idx="2">
                  <c:v>0.41269832572855375</c:v>
                </c:pt>
                <c:pt idx="3">
                  <c:v>0.3990990288845816</c:v>
                </c:pt>
                <c:pt idx="4">
                  <c:v>0.38424527938153552</c:v>
                </c:pt>
                <c:pt idx="5">
                  <c:v>0.31650173978964941</c:v>
                </c:pt>
                <c:pt idx="6">
                  <c:v>0.30502999668377473</c:v>
                </c:pt>
                <c:pt idx="7">
                  <c:v>0.29052435006293309</c:v>
                </c:pt>
                <c:pt idx="8">
                  <c:v>0.23004781839069283</c:v>
                </c:pt>
                <c:pt idx="9">
                  <c:v>0.15396261117124882</c:v>
                </c:pt>
                <c:pt idx="10">
                  <c:v>6.8452441485438359E-2</c:v>
                </c:pt>
                <c:pt idx="11">
                  <c:v>0</c:v>
                </c:pt>
                <c:pt idx="12">
                  <c:v>0</c:v>
                </c:pt>
                <c:pt idx="13">
                  <c:v>0</c:v>
                </c:pt>
                <c:pt idx="14">
                  <c:v>0</c:v>
                </c:pt>
                <c:pt idx="15">
                  <c:v>0</c:v>
                </c:pt>
                <c:pt idx="16">
                  <c:v>0</c:v>
                </c:pt>
                <c:pt idx="17">
                  <c:v>-5.5639882239153914E-2</c:v>
                </c:pt>
                <c:pt idx="18">
                  <c:v>-9.8287367153471375E-2</c:v>
                </c:pt>
                <c:pt idx="19">
                  <c:v>-0.15688139069096338</c:v>
                </c:pt>
                <c:pt idx="20">
                  <c:v>-0.25372565022134397</c:v>
                </c:pt>
                <c:pt idx="21">
                  <c:v>-0.25357263220670201</c:v>
                </c:pt>
                <c:pt idx="22">
                  <c:v>-0.37877563090496924</c:v>
                </c:pt>
              </c:numCache>
            </c:numRef>
          </c:val>
          <c:extLst>
            <c:ext xmlns:c16="http://schemas.microsoft.com/office/drawing/2014/chart" uri="{C3380CC4-5D6E-409C-BE32-E72D297353CC}">
              <c16:uniqueId val="{00000000-CAAF-4CEF-9A93-6F746A1526DB}"/>
            </c:ext>
          </c:extLst>
        </c:ser>
        <c:dLbls>
          <c:showLegendKey val="0"/>
          <c:showVal val="0"/>
          <c:showCatName val="0"/>
          <c:showSerName val="0"/>
          <c:showPercent val="0"/>
          <c:showBubbleSize val="0"/>
        </c:dLbls>
        <c:gapWidth val="50"/>
        <c:axId val="662397664"/>
        <c:axId val="662397992"/>
      </c:barChart>
      <c:catAx>
        <c:axId val="662397664"/>
        <c:scaling>
          <c:orientation val="minMax"/>
        </c:scaling>
        <c:delete val="0"/>
        <c:axPos val="b"/>
        <c:numFmt formatCode="General" sourceLinked="1"/>
        <c:majorTickMark val="out"/>
        <c:minorTickMark val="none"/>
        <c:tickLblPos val="low"/>
        <c:crossAx val="662397992"/>
        <c:crosses val="autoZero"/>
        <c:auto val="1"/>
        <c:lblAlgn val="ctr"/>
        <c:lblOffset val="100"/>
        <c:noMultiLvlLbl val="0"/>
      </c:catAx>
      <c:valAx>
        <c:axId val="662397992"/>
        <c:scaling>
          <c:orientation val="minMax"/>
        </c:scaling>
        <c:delete val="0"/>
        <c:axPos val="l"/>
        <c:numFmt formatCode="0%" sourceLinked="0"/>
        <c:majorTickMark val="out"/>
        <c:minorTickMark val="none"/>
        <c:tickLblPos val="nextTo"/>
        <c:crossAx val="662397664"/>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4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Performance!$A$118</c:f>
              <c:strCache>
                <c:ptCount val="1"/>
                <c:pt idx="0">
                  <c:v>Implicit Subsidy/Tax, % of total replacement rate, Female, IG2-D3</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Performance!$B$379:$X$379</c:f>
              <c:strCache>
                <c:ptCount val="23"/>
                <c:pt idx="0">
                  <c:v>Mexico (DB)</c:v>
                </c:pt>
                <c:pt idx="1">
                  <c:v>Panama (DB)</c:v>
                </c:pt>
                <c:pt idx="2">
                  <c:v>Paraguay (DB)</c:v>
                </c:pt>
                <c:pt idx="3">
                  <c:v>Costa Rica (DB)</c:v>
                </c:pt>
                <c:pt idx="4">
                  <c:v>Honduras (DB)</c:v>
                </c:pt>
                <c:pt idx="5">
                  <c:v>Brazil (age)</c:v>
                </c:pt>
                <c:pt idx="6">
                  <c:v>Jamaica (DB)</c:v>
                </c:pt>
                <c:pt idx="7">
                  <c:v>Mexico (DC)</c:v>
                </c:pt>
                <c:pt idx="8">
                  <c:v>Chile (DC)</c:v>
                </c:pt>
                <c:pt idx="9">
                  <c:v>Peru (DC)</c:v>
                </c:pt>
                <c:pt idx="10">
                  <c:v>El Salvador (DC)</c:v>
                </c:pt>
                <c:pt idx="11">
                  <c:v>Colombia (DC)</c:v>
                </c:pt>
                <c:pt idx="12">
                  <c:v>Dominican Republic (DC)</c:v>
                </c:pt>
                <c:pt idx="13">
                  <c:v>Costa Rica (Mix)</c:v>
                </c:pt>
                <c:pt idx="14">
                  <c:v>Panama (Mix)</c:v>
                </c:pt>
                <c:pt idx="15">
                  <c:v>Uruguay (Mix)</c:v>
                </c:pt>
                <c:pt idx="16">
                  <c:v>Peru (DB)</c:v>
                </c:pt>
                <c:pt idx="17">
                  <c:v>Haiti (DB)</c:v>
                </c:pt>
                <c:pt idx="18">
                  <c:v>Colombia (DB)</c:v>
                </c:pt>
                <c:pt idx="19">
                  <c:v>El Salvador (DB)</c:v>
                </c:pt>
                <c:pt idx="20">
                  <c:v>Uruguay (DB)</c:v>
                </c:pt>
                <c:pt idx="21">
                  <c:v>Brazil (time)</c:v>
                </c:pt>
                <c:pt idx="22">
                  <c:v>Argentina (DB)</c:v>
                </c:pt>
              </c:strCache>
            </c:strRef>
          </c:cat>
          <c:val>
            <c:numRef>
              <c:f>Performance!$B$380:$X$380</c:f>
              <c:numCache>
                <c:formatCode>0.0%</c:formatCode>
                <c:ptCount val="23"/>
                <c:pt idx="0">
                  <c:v>0.44057779384463569</c:v>
                </c:pt>
                <c:pt idx="1">
                  <c:v>0.3990990288845816</c:v>
                </c:pt>
                <c:pt idx="2">
                  <c:v>0.38424521949067658</c:v>
                </c:pt>
                <c:pt idx="3">
                  <c:v>0.38287874778288072</c:v>
                </c:pt>
                <c:pt idx="4">
                  <c:v>0.30581999148856975</c:v>
                </c:pt>
                <c:pt idx="5">
                  <c:v>0.30502999668377473</c:v>
                </c:pt>
                <c:pt idx="6">
                  <c:v>0.12212598840725948</c:v>
                </c:pt>
                <c:pt idx="7">
                  <c:v>8.1095838268199272E-2</c:v>
                </c:pt>
                <c:pt idx="8">
                  <c:v>5.4124992165999253E-2</c:v>
                </c:pt>
                <c:pt idx="9">
                  <c:v>0</c:v>
                </c:pt>
                <c:pt idx="10">
                  <c:v>0</c:v>
                </c:pt>
                <c:pt idx="11">
                  <c:v>0</c:v>
                </c:pt>
                <c:pt idx="12">
                  <c:v>0</c:v>
                </c:pt>
                <c:pt idx="13">
                  <c:v>0</c:v>
                </c:pt>
                <c:pt idx="14">
                  <c:v>0</c:v>
                </c:pt>
                <c:pt idx="15">
                  <c:v>0</c:v>
                </c:pt>
                <c:pt idx="16">
                  <c:v>-2.9286724863995639E-2</c:v>
                </c:pt>
                <c:pt idx="17">
                  <c:v>-5.5639882239153914E-2</c:v>
                </c:pt>
                <c:pt idx="18">
                  <c:v>-9.8287367153471375E-2</c:v>
                </c:pt>
                <c:pt idx="19">
                  <c:v>-0.15688139069096338</c:v>
                </c:pt>
                <c:pt idx="20">
                  <c:v>-0.25372565022134397</c:v>
                </c:pt>
                <c:pt idx="21">
                  <c:v>-0.25357263220670201</c:v>
                </c:pt>
                <c:pt idx="22">
                  <c:v>-0.37877563090496924</c:v>
                </c:pt>
              </c:numCache>
            </c:numRef>
          </c:val>
          <c:extLst>
            <c:ext xmlns:c16="http://schemas.microsoft.com/office/drawing/2014/chart" uri="{C3380CC4-5D6E-409C-BE32-E72D297353CC}">
              <c16:uniqueId val="{00000000-9211-48A9-AF98-4EA4B896D631}"/>
            </c:ext>
          </c:extLst>
        </c:ser>
        <c:dLbls>
          <c:showLegendKey val="0"/>
          <c:showVal val="0"/>
          <c:showCatName val="0"/>
          <c:showSerName val="0"/>
          <c:showPercent val="0"/>
          <c:showBubbleSize val="0"/>
        </c:dLbls>
        <c:gapWidth val="50"/>
        <c:axId val="896943464"/>
        <c:axId val="896942808"/>
      </c:barChart>
      <c:catAx>
        <c:axId val="896943464"/>
        <c:scaling>
          <c:orientation val="minMax"/>
        </c:scaling>
        <c:delete val="0"/>
        <c:axPos val="b"/>
        <c:numFmt formatCode="General" sourceLinked="1"/>
        <c:majorTickMark val="out"/>
        <c:minorTickMark val="none"/>
        <c:tickLblPos val="low"/>
        <c:crossAx val="896942808"/>
        <c:crosses val="autoZero"/>
        <c:auto val="1"/>
        <c:lblAlgn val="ctr"/>
        <c:lblOffset val="100"/>
        <c:noMultiLvlLbl val="0"/>
      </c:catAx>
      <c:valAx>
        <c:axId val="896942808"/>
        <c:scaling>
          <c:orientation val="minMax"/>
        </c:scaling>
        <c:delete val="0"/>
        <c:axPos val="l"/>
        <c:numFmt formatCode="0%" sourceLinked="0"/>
        <c:majorTickMark val="out"/>
        <c:minorTickMark val="none"/>
        <c:tickLblPos val="nextTo"/>
        <c:crossAx val="896943464"/>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5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Performance!$A$120</c:f>
              <c:strCache>
                <c:ptCount val="1"/>
                <c:pt idx="0">
                  <c:v>Implicit Subsidy/Tax, % of total replacement rate, Female, IG4-D3</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Performance!$B$383:$X$383</c:f>
              <c:strCache>
                <c:ptCount val="23"/>
                <c:pt idx="0">
                  <c:v>Mexico (DB)</c:v>
                </c:pt>
                <c:pt idx="1">
                  <c:v>Paraguay (DB)</c:v>
                </c:pt>
                <c:pt idx="2">
                  <c:v>Costa Rica (DB)</c:v>
                </c:pt>
                <c:pt idx="3">
                  <c:v>Panama (DB)</c:v>
                </c:pt>
                <c:pt idx="4">
                  <c:v>Brazil (age)</c:v>
                </c:pt>
                <c:pt idx="5">
                  <c:v>Honduras (DB)</c:v>
                </c:pt>
                <c:pt idx="6">
                  <c:v>Jamaica (DB)</c:v>
                </c:pt>
                <c:pt idx="7">
                  <c:v>Chile (DC)</c:v>
                </c:pt>
                <c:pt idx="8">
                  <c:v>Mexico (DC)</c:v>
                </c:pt>
                <c:pt idx="9">
                  <c:v>Peru (DC)</c:v>
                </c:pt>
                <c:pt idx="10">
                  <c:v>El Salvador (DC)</c:v>
                </c:pt>
                <c:pt idx="11">
                  <c:v>Colombia (DC)</c:v>
                </c:pt>
                <c:pt idx="12">
                  <c:v>Dominican Republic (DC)</c:v>
                </c:pt>
                <c:pt idx="13">
                  <c:v>Costa Rica (Mix)</c:v>
                </c:pt>
                <c:pt idx="14">
                  <c:v>Panama (Mix)</c:v>
                </c:pt>
                <c:pt idx="15">
                  <c:v>Uruguay (Mix)</c:v>
                </c:pt>
                <c:pt idx="16">
                  <c:v>Haiti (DB)</c:v>
                </c:pt>
                <c:pt idx="17">
                  <c:v>Colombia (DB)</c:v>
                </c:pt>
                <c:pt idx="18">
                  <c:v>Peru (DB)</c:v>
                </c:pt>
                <c:pt idx="19">
                  <c:v>El Salvador (DB)</c:v>
                </c:pt>
                <c:pt idx="20">
                  <c:v>Uruguay (DB)</c:v>
                </c:pt>
                <c:pt idx="21">
                  <c:v>Brazil (time)</c:v>
                </c:pt>
                <c:pt idx="22">
                  <c:v>Argentina (DB)</c:v>
                </c:pt>
              </c:strCache>
            </c:strRef>
          </c:cat>
          <c:val>
            <c:numRef>
              <c:f>Performance!$B$384:$X$384</c:f>
              <c:numCache>
                <c:formatCode>0.0%</c:formatCode>
                <c:ptCount val="23"/>
                <c:pt idx="0">
                  <c:v>0.44057779384463569</c:v>
                </c:pt>
                <c:pt idx="1">
                  <c:v>0.38424518954524711</c:v>
                </c:pt>
                <c:pt idx="2">
                  <c:v>0.33670675075250084</c:v>
                </c:pt>
                <c:pt idx="3">
                  <c:v>0.28523570768587891</c:v>
                </c:pt>
                <c:pt idx="4">
                  <c:v>0.19189985969747347</c:v>
                </c:pt>
                <c:pt idx="5">
                  <c:v>0.12874623901174931</c:v>
                </c:pt>
                <c:pt idx="6">
                  <c:v>2.4938112716064553E-2</c:v>
                </c:pt>
                <c:pt idx="7">
                  <c:v>4.2072948619686357E-3</c:v>
                </c:pt>
                <c:pt idx="8">
                  <c:v>0</c:v>
                </c:pt>
                <c:pt idx="9">
                  <c:v>0</c:v>
                </c:pt>
                <c:pt idx="10">
                  <c:v>0</c:v>
                </c:pt>
                <c:pt idx="11">
                  <c:v>0</c:v>
                </c:pt>
                <c:pt idx="12">
                  <c:v>0</c:v>
                </c:pt>
                <c:pt idx="13">
                  <c:v>0</c:v>
                </c:pt>
                <c:pt idx="14">
                  <c:v>0</c:v>
                </c:pt>
                <c:pt idx="15">
                  <c:v>0</c:v>
                </c:pt>
                <c:pt idx="16">
                  <c:v>-5.5639882239153914E-2</c:v>
                </c:pt>
                <c:pt idx="17">
                  <c:v>-9.8287367153471375E-2</c:v>
                </c:pt>
                <c:pt idx="18">
                  <c:v>-0.15688139069096338</c:v>
                </c:pt>
                <c:pt idx="19">
                  <c:v>-0.15895399649133987</c:v>
                </c:pt>
                <c:pt idx="20">
                  <c:v>-0.25372565022134397</c:v>
                </c:pt>
                <c:pt idx="21">
                  <c:v>-0.25357263220670201</c:v>
                </c:pt>
                <c:pt idx="22">
                  <c:v>-0.37877563090496924</c:v>
                </c:pt>
              </c:numCache>
            </c:numRef>
          </c:val>
          <c:extLst>
            <c:ext xmlns:c16="http://schemas.microsoft.com/office/drawing/2014/chart" uri="{C3380CC4-5D6E-409C-BE32-E72D297353CC}">
              <c16:uniqueId val="{00000000-3632-45BE-A0EB-4B1EF91705E1}"/>
            </c:ext>
          </c:extLst>
        </c:ser>
        <c:dLbls>
          <c:showLegendKey val="0"/>
          <c:showVal val="0"/>
          <c:showCatName val="0"/>
          <c:showSerName val="0"/>
          <c:showPercent val="0"/>
          <c:showBubbleSize val="0"/>
        </c:dLbls>
        <c:gapWidth val="50"/>
        <c:axId val="884563216"/>
        <c:axId val="884560920"/>
      </c:barChart>
      <c:catAx>
        <c:axId val="884563216"/>
        <c:scaling>
          <c:orientation val="minMax"/>
        </c:scaling>
        <c:delete val="0"/>
        <c:axPos val="b"/>
        <c:numFmt formatCode="General" sourceLinked="1"/>
        <c:majorTickMark val="out"/>
        <c:minorTickMark val="none"/>
        <c:tickLblPos val="low"/>
        <c:crossAx val="884560920"/>
        <c:crosses val="autoZero"/>
        <c:auto val="1"/>
        <c:lblAlgn val="ctr"/>
        <c:lblOffset val="100"/>
        <c:noMultiLvlLbl val="0"/>
      </c:catAx>
      <c:valAx>
        <c:axId val="884560920"/>
        <c:scaling>
          <c:orientation val="minMax"/>
        </c:scaling>
        <c:delete val="0"/>
        <c:axPos val="l"/>
        <c:numFmt formatCode="0%" sourceLinked="0"/>
        <c:majorTickMark val="out"/>
        <c:minorTickMark val="none"/>
        <c:tickLblPos val="nextTo"/>
        <c:crossAx val="88456321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5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Performance!$A$119</c:f>
              <c:strCache>
                <c:ptCount val="1"/>
                <c:pt idx="0">
                  <c:v>Implicit Subsidy/Tax, % of total replacement rate, Female, IG3-D3</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Performance!$B$381:$X$381</c:f>
              <c:strCache>
                <c:ptCount val="23"/>
                <c:pt idx="0">
                  <c:v>Mexico (DB)</c:v>
                </c:pt>
                <c:pt idx="1">
                  <c:v>Panama (DB)</c:v>
                </c:pt>
                <c:pt idx="2">
                  <c:v>Paraguay (DB)</c:v>
                </c:pt>
                <c:pt idx="3">
                  <c:v>Costa Rica (DB)</c:v>
                </c:pt>
                <c:pt idx="4">
                  <c:v>Brazil (age)</c:v>
                </c:pt>
                <c:pt idx="5">
                  <c:v>Honduras (DB)</c:v>
                </c:pt>
                <c:pt idx="6">
                  <c:v>Jamaica (DB)</c:v>
                </c:pt>
                <c:pt idx="7">
                  <c:v>Chile (DC)</c:v>
                </c:pt>
                <c:pt idx="8">
                  <c:v>Mexico (DC)</c:v>
                </c:pt>
                <c:pt idx="9">
                  <c:v>Peru (DC)</c:v>
                </c:pt>
                <c:pt idx="10">
                  <c:v>El Salvador (DC)</c:v>
                </c:pt>
                <c:pt idx="11">
                  <c:v>Colombia (DC)</c:v>
                </c:pt>
                <c:pt idx="12">
                  <c:v>Dominican Republic (DC)</c:v>
                </c:pt>
                <c:pt idx="13">
                  <c:v>Costa Rica (Mix)</c:v>
                </c:pt>
                <c:pt idx="14">
                  <c:v>Panama (Mix)</c:v>
                </c:pt>
                <c:pt idx="15">
                  <c:v>Uruguay (Mix)</c:v>
                </c:pt>
                <c:pt idx="16">
                  <c:v>Haiti (DB)</c:v>
                </c:pt>
                <c:pt idx="17">
                  <c:v>Colombia (DB)</c:v>
                </c:pt>
                <c:pt idx="18">
                  <c:v>Peru (DB)</c:v>
                </c:pt>
                <c:pt idx="19">
                  <c:v>El Salvador (DB)</c:v>
                </c:pt>
                <c:pt idx="20">
                  <c:v>Uruguay (DB)</c:v>
                </c:pt>
                <c:pt idx="21">
                  <c:v>Brazil (time)</c:v>
                </c:pt>
                <c:pt idx="22">
                  <c:v>Argentina (DB)</c:v>
                </c:pt>
              </c:strCache>
            </c:strRef>
          </c:cat>
          <c:val>
            <c:numRef>
              <c:f>Performance!$B$382:$X$382</c:f>
              <c:numCache>
                <c:formatCode>0.0%</c:formatCode>
                <c:ptCount val="23"/>
                <c:pt idx="0">
                  <c:v>0.44057779384463563</c:v>
                </c:pt>
                <c:pt idx="1">
                  <c:v>0.3990990288845816</c:v>
                </c:pt>
                <c:pt idx="2">
                  <c:v>0.38424519952705705</c:v>
                </c:pt>
                <c:pt idx="3">
                  <c:v>0.35209759533780854</c:v>
                </c:pt>
                <c:pt idx="4">
                  <c:v>0.3050299966837749</c:v>
                </c:pt>
                <c:pt idx="5">
                  <c:v>0.18777082317068944</c:v>
                </c:pt>
                <c:pt idx="6">
                  <c:v>5.73340712797962E-2</c:v>
                </c:pt>
                <c:pt idx="7">
                  <c:v>2.0846527296645517E-2</c:v>
                </c:pt>
                <c:pt idx="8">
                  <c:v>1.1286391741375662E-2</c:v>
                </c:pt>
                <c:pt idx="9">
                  <c:v>0</c:v>
                </c:pt>
                <c:pt idx="10">
                  <c:v>0</c:v>
                </c:pt>
                <c:pt idx="11">
                  <c:v>0</c:v>
                </c:pt>
                <c:pt idx="12">
                  <c:v>0</c:v>
                </c:pt>
                <c:pt idx="13">
                  <c:v>0</c:v>
                </c:pt>
                <c:pt idx="14">
                  <c:v>0</c:v>
                </c:pt>
                <c:pt idx="15">
                  <c:v>0</c:v>
                </c:pt>
                <c:pt idx="16">
                  <c:v>-5.56398822391539E-2</c:v>
                </c:pt>
                <c:pt idx="17">
                  <c:v>-9.8287367153471361E-2</c:v>
                </c:pt>
                <c:pt idx="18">
                  <c:v>-0.11573157261555841</c:v>
                </c:pt>
                <c:pt idx="19">
                  <c:v>-0.15688139069096338</c:v>
                </c:pt>
                <c:pt idx="20">
                  <c:v>-0.25372565022134391</c:v>
                </c:pt>
                <c:pt idx="21">
                  <c:v>-0.25357263220670206</c:v>
                </c:pt>
                <c:pt idx="22">
                  <c:v>-0.37877563090496924</c:v>
                </c:pt>
              </c:numCache>
            </c:numRef>
          </c:val>
          <c:extLst>
            <c:ext xmlns:c16="http://schemas.microsoft.com/office/drawing/2014/chart" uri="{C3380CC4-5D6E-409C-BE32-E72D297353CC}">
              <c16:uniqueId val="{00000000-D431-4201-95CE-CFCBFDCA721A}"/>
            </c:ext>
          </c:extLst>
        </c:ser>
        <c:dLbls>
          <c:showLegendKey val="0"/>
          <c:showVal val="0"/>
          <c:showCatName val="0"/>
          <c:showSerName val="0"/>
          <c:showPercent val="0"/>
          <c:showBubbleSize val="0"/>
        </c:dLbls>
        <c:gapWidth val="50"/>
        <c:axId val="903193440"/>
        <c:axId val="903189176"/>
      </c:barChart>
      <c:catAx>
        <c:axId val="903193440"/>
        <c:scaling>
          <c:orientation val="minMax"/>
        </c:scaling>
        <c:delete val="0"/>
        <c:axPos val="b"/>
        <c:numFmt formatCode="General" sourceLinked="1"/>
        <c:majorTickMark val="out"/>
        <c:minorTickMark val="none"/>
        <c:tickLblPos val="low"/>
        <c:crossAx val="903189176"/>
        <c:crosses val="autoZero"/>
        <c:auto val="1"/>
        <c:lblAlgn val="ctr"/>
        <c:lblOffset val="100"/>
        <c:noMultiLvlLbl val="0"/>
      </c:catAx>
      <c:valAx>
        <c:axId val="903189176"/>
        <c:scaling>
          <c:orientation val="minMax"/>
        </c:scaling>
        <c:delete val="0"/>
        <c:axPos val="l"/>
        <c:numFmt formatCode="0%" sourceLinked="0"/>
        <c:majorTickMark val="out"/>
        <c:minorTickMark val="none"/>
        <c:tickLblPos val="nextTo"/>
        <c:crossAx val="90319344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5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Performance!$A$121</c:f>
              <c:strCache>
                <c:ptCount val="1"/>
                <c:pt idx="0">
                  <c:v>Implicit Subsidy/Tax, % of total replacement rate, Female, IG5-D3</c:v>
                </c:pt>
              </c:strCache>
            </c:strRef>
          </c:tx>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Performance!$B$385:$X$385</c:f>
              <c:strCache>
                <c:ptCount val="23"/>
                <c:pt idx="0">
                  <c:v>Mexico (DB)</c:v>
                </c:pt>
                <c:pt idx="1">
                  <c:v>Paraguay (DB)</c:v>
                </c:pt>
                <c:pt idx="2">
                  <c:v>Costa Rica (DB)</c:v>
                </c:pt>
                <c:pt idx="3">
                  <c:v>Panama (DB)</c:v>
                </c:pt>
                <c:pt idx="4">
                  <c:v>Brazil (age)</c:v>
                </c:pt>
                <c:pt idx="5">
                  <c:v>Honduras (DB)</c:v>
                </c:pt>
                <c:pt idx="6">
                  <c:v>Jamaica (DB)</c:v>
                </c:pt>
                <c:pt idx="7">
                  <c:v>Chile (DC)</c:v>
                </c:pt>
                <c:pt idx="8">
                  <c:v>Mexico (DC)</c:v>
                </c:pt>
                <c:pt idx="9">
                  <c:v>Peru (DC)</c:v>
                </c:pt>
                <c:pt idx="10">
                  <c:v>El Salvador (DC)</c:v>
                </c:pt>
                <c:pt idx="11">
                  <c:v>Colombia (DC)</c:v>
                </c:pt>
                <c:pt idx="12">
                  <c:v>Dominican Republic (DC)</c:v>
                </c:pt>
                <c:pt idx="13">
                  <c:v>Costa Rica (Mix)</c:v>
                </c:pt>
                <c:pt idx="14">
                  <c:v>Panama (Mix)</c:v>
                </c:pt>
                <c:pt idx="15">
                  <c:v>Uruguay (Mix)</c:v>
                </c:pt>
                <c:pt idx="16">
                  <c:v>Haiti (DB)</c:v>
                </c:pt>
                <c:pt idx="17">
                  <c:v>Colombia (DB)</c:v>
                </c:pt>
                <c:pt idx="18">
                  <c:v>El Salvador (DB)</c:v>
                </c:pt>
                <c:pt idx="19">
                  <c:v>Peru (DB)</c:v>
                </c:pt>
                <c:pt idx="20">
                  <c:v>Uruguay (DB)</c:v>
                </c:pt>
                <c:pt idx="21">
                  <c:v>Brazil (time)</c:v>
                </c:pt>
                <c:pt idx="22">
                  <c:v>Argentina (DB)</c:v>
                </c:pt>
              </c:strCache>
            </c:strRef>
          </c:cat>
          <c:val>
            <c:numRef>
              <c:f>Performance!$B$386:$X$386</c:f>
              <c:numCache>
                <c:formatCode>0.0%</c:formatCode>
                <c:ptCount val="23"/>
                <c:pt idx="0">
                  <c:v>0.44057779384463558</c:v>
                </c:pt>
                <c:pt idx="1">
                  <c:v>0.38424518355616122</c:v>
                </c:pt>
                <c:pt idx="2">
                  <c:v>0.32131613992357322</c:v>
                </c:pt>
                <c:pt idx="3">
                  <c:v>0.19321116780857828</c:v>
                </c:pt>
                <c:pt idx="4">
                  <c:v>6.4125887094733769E-2</c:v>
                </c:pt>
                <c:pt idx="5">
                  <c:v>9.3331488516385203E-2</c:v>
                </c:pt>
                <c:pt idx="6">
                  <c:v>5.5005375778255788E-3</c:v>
                </c:pt>
                <c:pt idx="7">
                  <c:v>0</c:v>
                </c:pt>
                <c:pt idx="8">
                  <c:v>0</c:v>
                </c:pt>
                <c:pt idx="9">
                  <c:v>0</c:v>
                </c:pt>
                <c:pt idx="10">
                  <c:v>0</c:v>
                </c:pt>
                <c:pt idx="11">
                  <c:v>0</c:v>
                </c:pt>
                <c:pt idx="12">
                  <c:v>0</c:v>
                </c:pt>
                <c:pt idx="13">
                  <c:v>0</c:v>
                </c:pt>
                <c:pt idx="14">
                  <c:v>0</c:v>
                </c:pt>
                <c:pt idx="15">
                  <c:v>0</c:v>
                </c:pt>
                <c:pt idx="16">
                  <c:v>-5.5639882239153907E-2</c:v>
                </c:pt>
                <c:pt idx="17">
                  <c:v>-9.8287367153471333E-2</c:v>
                </c:pt>
                <c:pt idx="18">
                  <c:v>-0.15688139069096338</c:v>
                </c:pt>
                <c:pt idx="19">
                  <c:v>-0.18488745081680874</c:v>
                </c:pt>
                <c:pt idx="20">
                  <c:v>-0.25372565022134386</c:v>
                </c:pt>
                <c:pt idx="21">
                  <c:v>-0.25357263220670206</c:v>
                </c:pt>
                <c:pt idx="22">
                  <c:v>-0.37877563090496913</c:v>
                </c:pt>
              </c:numCache>
            </c:numRef>
          </c:val>
          <c:extLst>
            <c:ext xmlns:c16="http://schemas.microsoft.com/office/drawing/2014/chart" uri="{C3380CC4-5D6E-409C-BE32-E72D297353CC}">
              <c16:uniqueId val="{00000000-F0EC-469F-A066-F511EED776D2}"/>
            </c:ext>
          </c:extLst>
        </c:ser>
        <c:dLbls>
          <c:showLegendKey val="0"/>
          <c:showVal val="0"/>
          <c:showCatName val="0"/>
          <c:showSerName val="0"/>
          <c:showPercent val="0"/>
          <c:showBubbleSize val="0"/>
        </c:dLbls>
        <c:gapWidth val="50"/>
        <c:axId val="903074048"/>
        <c:axId val="903079952"/>
      </c:barChart>
      <c:catAx>
        <c:axId val="903074048"/>
        <c:scaling>
          <c:orientation val="minMax"/>
        </c:scaling>
        <c:delete val="0"/>
        <c:axPos val="b"/>
        <c:numFmt formatCode="General" sourceLinked="1"/>
        <c:majorTickMark val="out"/>
        <c:minorTickMark val="none"/>
        <c:tickLblPos val="low"/>
        <c:crossAx val="903079952"/>
        <c:crosses val="autoZero"/>
        <c:auto val="1"/>
        <c:lblAlgn val="ctr"/>
        <c:lblOffset val="100"/>
        <c:noMultiLvlLbl val="0"/>
      </c:catAx>
      <c:valAx>
        <c:axId val="903079952"/>
        <c:scaling>
          <c:orientation val="minMax"/>
        </c:scaling>
        <c:delete val="0"/>
        <c:axPos val="l"/>
        <c:numFmt formatCode="0%" sourceLinked="0"/>
        <c:majorTickMark val="out"/>
        <c:minorTickMark val="none"/>
        <c:tickLblPos val="nextTo"/>
        <c:crossAx val="90307404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5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Sustainability!$A$5</c:f>
              <c:strCache>
                <c:ptCount val="1"/>
                <c:pt idx="0">
                  <c:v>PAYGO pension spending projections, 2030</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Sustainability!$C$2:$D$2</c:f>
              <c:strCache>
                <c:ptCount val="2"/>
                <c:pt idx="0">
                  <c:v>Brazil</c:v>
                </c:pt>
                <c:pt idx="1">
                  <c:v>Chile</c:v>
                </c:pt>
              </c:strCache>
            </c:strRef>
          </c:cat>
          <c:val>
            <c:numRef>
              <c:f>Sustainability!$C$5:$D$5</c:f>
              <c:numCache>
                <c:formatCode>0.0%</c:formatCode>
                <c:ptCount val="2"/>
                <c:pt idx="0">
                  <c:v>0.14196310383069186</c:v>
                </c:pt>
                <c:pt idx="1">
                  <c:v>2.801729266762288E-2</c:v>
                </c:pt>
              </c:numCache>
            </c:numRef>
          </c:val>
          <c:extLst>
            <c:ext xmlns:c16="http://schemas.microsoft.com/office/drawing/2014/chart" uri="{C3380CC4-5D6E-409C-BE32-E72D297353CC}">
              <c16:uniqueId val="{00000000-B8A3-4DC5-BC73-1C27DAADF745}"/>
            </c:ext>
          </c:extLst>
        </c:ser>
        <c:dLbls>
          <c:showLegendKey val="0"/>
          <c:showVal val="0"/>
          <c:showCatName val="0"/>
          <c:showSerName val="0"/>
          <c:showPercent val="0"/>
          <c:showBubbleSize val="0"/>
        </c:dLbls>
        <c:gapWidth val="150"/>
        <c:axId val="843180248"/>
        <c:axId val="843175328"/>
      </c:barChart>
      <c:catAx>
        <c:axId val="843180248"/>
        <c:scaling>
          <c:orientation val="minMax"/>
        </c:scaling>
        <c:delete val="0"/>
        <c:axPos val="b"/>
        <c:numFmt formatCode="General" sourceLinked="1"/>
        <c:majorTickMark val="out"/>
        <c:minorTickMark val="none"/>
        <c:tickLblPos val="nextTo"/>
        <c:crossAx val="843175328"/>
        <c:crosses val="autoZero"/>
        <c:auto val="1"/>
        <c:lblAlgn val="ctr"/>
        <c:lblOffset val="100"/>
        <c:noMultiLvlLbl val="0"/>
      </c:catAx>
      <c:valAx>
        <c:axId val="843175328"/>
        <c:scaling>
          <c:orientation val="minMax"/>
        </c:scaling>
        <c:delete val="0"/>
        <c:axPos val="l"/>
        <c:numFmt formatCode="0%" sourceLinked="0"/>
        <c:majorTickMark val="out"/>
        <c:minorTickMark val="none"/>
        <c:tickLblPos val="nextTo"/>
        <c:crossAx val="84318024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5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Sustainability!$A$6</c:f>
              <c:strCache>
                <c:ptCount val="1"/>
                <c:pt idx="0">
                  <c:v>PAYGO pension spending projections, 2060</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Sustainability!$C$2:$D$2</c:f>
              <c:strCache>
                <c:ptCount val="2"/>
                <c:pt idx="0">
                  <c:v>Brazil</c:v>
                </c:pt>
                <c:pt idx="1">
                  <c:v>Chile</c:v>
                </c:pt>
              </c:strCache>
            </c:strRef>
          </c:cat>
          <c:val>
            <c:numRef>
              <c:f>Sustainability!$C$6:$D$6</c:f>
              <c:numCache>
                <c:formatCode>0.0%</c:formatCode>
                <c:ptCount val="2"/>
                <c:pt idx="0">
                  <c:v>0.33175571308643309</c:v>
                </c:pt>
                <c:pt idx="1">
                  <c:v>5.3489625250295214E-2</c:v>
                </c:pt>
              </c:numCache>
            </c:numRef>
          </c:val>
          <c:extLst>
            <c:ext xmlns:c16="http://schemas.microsoft.com/office/drawing/2014/chart" uri="{C3380CC4-5D6E-409C-BE32-E72D297353CC}">
              <c16:uniqueId val="{00000000-22DA-44A9-A4BF-EA94D217406C}"/>
            </c:ext>
          </c:extLst>
        </c:ser>
        <c:dLbls>
          <c:showLegendKey val="0"/>
          <c:showVal val="0"/>
          <c:showCatName val="0"/>
          <c:showSerName val="0"/>
          <c:showPercent val="0"/>
          <c:showBubbleSize val="0"/>
        </c:dLbls>
        <c:gapWidth val="150"/>
        <c:axId val="885753200"/>
        <c:axId val="885759432"/>
      </c:barChart>
      <c:catAx>
        <c:axId val="885753200"/>
        <c:scaling>
          <c:orientation val="minMax"/>
        </c:scaling>
        <c:delete val="0"/>
        <c:axPos val="b"/>
        <c:numFmt formatCode="General" sourceLinked="1"/>
        <c:majorTickMark val="out"/>
        <c:minorTickMark val="none"/>
        <c:tickLblPos val="nextTo"/>
        <c:crossAx val="885759432"/>
        <c:crosses val="autoZero"/>
        <c:auto val="1"/>
        <c:lblAlgn val="ctr"/>
        <c:lblOffset val="100"/>
        <c:noMultiLvlLbl val="0"/>
      </c:catAx>
      <c:valAx>
        <c:axId val="885759432"/>
        <c:scaling>
          <c:orientation val="minMax"/>
        </c:scaling>
        <c:delete val="0"/>
        <c:axPos val="l"/>
        <c:numFmt formatCode="0%" sourceLinked="0"/>
        <c:majorTickMark val="out"/>
        <c:minorTickMark val="none"/>
        <c:tickLblPos val="nextTo"/>
        <c:crossAx val="88575320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5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Sustainability!$A$7</c:f>
              <c:strCache>
                <c:ptCount val="1"/>
                <c:pt idx="0">
                  <c:v>Contribution projections, 2030</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Sustainability!$C$2:$D$2</c:f>
              <c:strCache>
                <c:ptCount val="2"/>
                <c:pt idx="0">
                  <c:v>Brazil</c:v>
                </c:pt>
                <c:pt idx="1">
                  <c:v>Chile</c:v>
                </c:pt>
              </c:strCache>
            </c:strRef>
          </c:cat>
          <c:val>
            <c:numRef>
              <c:f>Sustainability!$C$7:$D$7</c:f>
              <c:numCache>
                <c:formatCode>0.0%</c:formatCode>
                <c:ptCount val="2"/>
                <c:pt idx="0">
                  <c:v>5.6312294964248784E-2</c:v>
                </c:pt>
                <c:pt idx="1">
                  <c:v>8.4771330779250963E-4</c:v>
                </c:pt>
              </c:numCache>
            </c:numRef>
          </c:val>
          <c:extLst>
            <c:ext xmlns:c16="http://schemas.microsoft.com/office/drawing/2014/chart" uri="{C3380CC4-5D6E-409C-BE32-E72D297353CC}">
              <c16:uniqueId val="{00000000-5834-4D96-A563-7E9B12DEE210}"/>
            </c:ext>
          </c:extLst>
        </c:ser>
        <c:dLbls>
          <c:showLegendKey val="0"/>
          <c:showVal val="0"/>
          <c:showCatName val="0"/>
          <c:showSerName val="0"/>
          <c:showPercent val="0"/>
          <c:showBubbleSize val="0"/>
        </c:dLbls>
        <c:gapWidth val="150"/>
        <c:axId val="903090120"/>
        <c:axId val="903080608"/>
      </c:barChart>
      <c:catAx>
        <c:axId val="903090120"/>
        <c:scaling>
          <c:orientation val="minMax"/>
        </c:scaling>
        <c:delete val="0"/>
        <c:axPos val="b"/>
        <c:numFmt formatCode="General" sourceLinked="1"/>
        <c:majorTickMark val="out"/>
        <c:minorTickMark val="none"/>
        <c:tickLblPos val="nextTo"/>
        <c:crossAx val="903080608"/>
        <c:crosses val="autoZero"/>
        <c:auto val="1"/>
        <c:lblAlgn val="ctr"/>
        <c:lblOffset val="100"/>
        <c:noMultiLvlLbl val="0"/>
      </c:catAx>
      <c:valAx>
        <c:axId val="903080608"/>
        <c:scaling>
          <c:orientation val="minMax"/>
        </c:scaling>
        <c:delete val="0"/>
        <c:axPos val="l"/>
        <c:numFmt formatCode="0.0%" sourceLinked="1"/>
        <c:majorTickMark val="out"/>
        <c:minorTickMark val="none"/>
        <c:tickLblPos val="nextTo"/>
        <c:crossAx val="90309012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5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Sustainability!$A$8</c:f>
              <c:strCache>
                <c:ptCount val="1"/>
                <c:pt idx="0">
                  <c:v>Contribution projections, 2060</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Performance!$C$2:$E$2</c:f>
              <c:strCache>
                <c:ptCount val="3"/>
                <c:pt idx="0">
                  <c:v>Brazil</c:v>
                </c:pt>
                <c:pt idx="2">
                  <c:v>Chile</c:v>
                </c:pt>
              </c:strCache>
            </c:strRef>
          </c:cat>
          <c:val>
            <c:numRef>
              <c:f>Sustainability!$C$8:$D$8</c:f>
              <c:numCache>
                <c:formatCode>0.0%</c:formatCode>
                <c:ptCount val="2"/>
                <c:pt idx="0">
                  <c:v>4.8412744526799716E-2</c:v>
                </c:pt>
                <c:pt idx="1">
                  <c:v>8.7911184537793926E-6</c:v>
                </c:pt>
              </c:numCache>
            </c:numRef>
          </c:val>
          <c:extLst>
            <c:ext xmlns:c16="http://schemas.microsoft.com/office/drawing/2014/chart" uri="{C3380CC4-5D6E-409C-BE32-E72D297353CC}">
              <c16:uniqueId val="{00000000-CA9C-4051-A104-80B3D4BD9FB4}"/>
            </c:ext>
          </c:extLst>
        </c:ser>
        <c:dLbls>
          <c:showLegendKey val="0"/>
          <c:showVal val="0"/>
          <c:showCatName val="0"/>
          <c:showSerName val="0"/>
          <c:showPercent val="0"/>
          <c:showBubbleSize val="0"/>
        </c:dLbls>
        <c:gapWidth val="150"/>
        <c:axId val="801916168"/>
        <c:axId val="801909608"/>
      </c:barChart>
      <c:catAx>
        <c:axId val="801916168"/>
        <c:scaling>
          <c:orientation val="minMax"/>
        </c:scaling>
        <c:delete val="0"/>
        <c:axPos val="b"/>
        <c:numFmt formatCode="General" sourceLinked="1"/>
        <c:majorTickMark val="out"/>
        <c:minorTickMark val="none"/>
        <c:tickLblPos val="nextTo"/>
        <c:crossAx val="801909608"/>
        <c:crosses val="autoZero"/>
        <c:auto val="1"/>
        <c:lblAlgn val="ctr"/>
        <c:lblOffset val="100"/>
        <c:noMultiLvlLbl val="0"/>
      </c:catAx>
      <c:valAx>
        <c:axId val="801909608"/>
        <c:scaling>
          <c:orientation val="minMax"/>
        </c:scaling>
        <c:delete val="0"/>
        <c:axPos val="l"/>
        <c:numFmt formatCode="0.0%" sourceLinked="1"/>
        <c:majorTickMark val="out"/>
        <c:minorTickMark val="none"/>
        <c:tickLblPos val="nextTo"/>
        <c:crossAx val="80191616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5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Sustainability!$A$9</c:f>
              <c:strCache>
                <c:ptCount val="1"/>
                <c:pt idx="0">
                  <c:v>Pension Superavit (Deficit) in 2030</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Sustainability!$C$2:$D$2</c:f>
              <c:strCache>
                <c:ptCount val="2"/>
                <c:pt idx="0">
                  <c:v>Brazil</c:v>
                </c:pt>
                <c:pt idx="1">
                  <c:v>Chile</c:v>
                </c:pt>
              </c:strCache>
            </c:strRef>
          </c:cat>
          <c:val>
            <c:numRef>
              <c:f>Sustainability!$C$9:$D$9</c:f>
              <c:numCache>
                <c:formatCode>0.0%</c:formatCode>
                <c:ptCount val="2"/>
                <c:pt idx="0">
                  <c:v>-8.5650808866443079E-2</c:v>
                </c:pt>
                <c:pt idx="1">
                  <c:v>-2.716957935983037E-2</c:v>
                </c:pt>
              </c:numCache>
            </c:numRef>
          </c:val>
          <c:extLst>
            <c:ext xmlns:c16="http://schemas.microsoft.com/office/drawing/2014/chart" uri="{C3380CC4-5D6E-409C-BE32-E72D297353CC}">
              <c16:uniqueId val="{00000000-CF1C-4B3C-8021-66A64D7CED5F}"/>
            </c:ext>
          </c:extLst>
        </c:ser>
        <c:dLbls>
          <c:showLegendKey val="0"/>
          <c:showVal val="0"/>
          <c:showCatName val="0"/>
          <c:showSerName val="0"/>
          <c:showPercent val="0"/>
          <c:showBubbleSize val="0"/>
        </c:dLbls>
        <c:gapWidth val="150"/>
        <c:axId val="1283925800"/>
        <c:axId val="1283929408"/>
      </c:barChart>
      <c:catAx>
        <c:axId val="1283925800"/>
        <c:scaling>
          <c:orientation val="minMax"/>
        </c:scaling>
        <c:delete val="0"/>
        <c:axPos val="b"/>
        <c:numFmt formatCode="General" sourceLinked="1"/>
        <c:majorTickMark val="out"/>
        <c:minorTickMark val="none"/>
        <c:tickLblPos val="high"/>
        <c:crossAx val="1283929408"/>
        <c:crosses val="autoZero"/>
        <c:auto val="1"/>
        <c:lblAlgn val="ctr"/>
        <c:lblOffset val="100"/>
        <c:noMultiLvlLbl val="0"/>
      </c:catAx>
      <c:valAx>
        <c:axId val="1283929408"/>
        <c:scaling>
          <c:orientation val="minMax"/>
        </c:scaling>
        <c:delete val="0"/>
        <c:axPos val="l"/>
        <c:numFmt formatCode="0.0%" sourceLinked="1"/>
        <c:majorTickMark val="out"/>
        <c:minorTickMark val="none"/>
        <c:tickLblPos val="nextTo"/>
        <c:crossAx val="128392580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5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Sustainability!$A$10</c:f>
              <c:strCache>
                <c:ptCount val="1"/>
                <c:pt idx="0">
                  <c:v>Pension Déficit in 2060</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Sustainability!$C$2:$D$2</c:f>
              <c:strCache>
                <c:ptCount val="2"/>
                <c:pt idx="0">
                  <c:v>Brazil</c:v>
                </c:pt>
                <c:pt idx="1">
                  <c:v>Chile</c:v>
                </c:pt>
              </c:strCache>
            </c:strRef>
          </c:cat>
          <c:val>
            <c:numRef>
              <c:f>Sustainability!$C$10:$D$10</c:f>
              <c:numCache>
                <c:formatCode>0.0%</c:formatCode>
                <c:ptCount val="2"/>
                <c:pt idx="0">
                  <c:v>-0.28334296855963337</c:v>
                </c:pt>
                <c:pt idx="1">
                  <c:v>-5.3480834131841432E-2</c:v>
                </c:pt>
              </c:numCache>
            </c:numRef>
          </c:val>
          <c:extLst>
            <c:ext xmlns:c16="http://schemas.microsoft.com/office/drawing/2014/chart" uri="{C3380CC4-5D6E-409C-BE32-E72D297353CC}">
              <c16:uniqueId val="{00000000-9512-40AD-A1CE-A8B87910065A}"/>
            </c:ext>
          </c:extLst>
        </c:ser>
        <c:dLbls>
          <c:showLegendKey val="0"/>
          <c:showVal val="0"/>
          <c:showCatName val="0"/>
          <c:showSerName val="0"/>
          <c:showPercent val="0"/>
          <c:showBubbleSize val="0"/>
        </c:dLbls>
        <c:gapWidth val="150"/>
        <c:axId val="1059751056"/>
        <c:axId val="1034059472"/>
      </c:barChart>
      <c:catAx>
        <c:axId val="1059751056"/>
        <c:scaling>
          <c:orientation val="minMax"/>
        </c:scaling>
        <c:delete val="0"/>
        <c:axPos val="b"/>
        <c:numFmt formatCode="General" sourceLinked="1"/>
        <c:majorTickMark val="out"/>
        <c:minorTickMark val="none"/>
        <c:tickLblPos val="high"/>
        <c:crossAx val="1034059472"/>
        <c:crosses val="autoZero"/>
        <c:auto val="1"/>
        <c:lblAlgn val="ctr"/>
        <c:lblOffset val="100"/>
        <c:noMultiLvlLbl val="0"/>
      </c:catAx>
      <c:valAx>
        <c:axId val="1034059472"/>
        <c:scaling>
          <c:orientation val="minMax"/>
        </c:scaling>
        <c:delete val="0"/>
        <c:axPos val="l"/>
        <c:numFmt formatCode="0.0%" sourceLinked="1"/>
        <c:majorTickMark val="out"/>
        <c:minorTickMark val="none"/>
        <c:tickLblPos val="nextTo"/>
        <c:crossAx val="1059751056"/>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5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Sustainability!$A$16</c:f>
              <c:strCache>
                <c:ptCount val="1"/>
                <c:pt idx="0">
                  <c:v>Projected replacement rate, 2030</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Sustainability!$C$2</c:f>
              <c:strCache>
                <c:ptCount val="1"/>
                <c:pt idx="0">
                  <c:v>Brazil</c:v>
                </c:pt>
              </c:strCache>
            </c:strRef>
          </c:cat>
          <c:val>
            <c:numRef>
              <c:f>Sustainability!$C$16</c:f>
            </c:numRef>
          </c:val>
          <c:extLst>
            <c:ext xmlns:c16="http://schemas.microsoft.com/office/drawing/2014/chart" uri="{C3380CC4-5D6E-409C-BE32-E72D297353CC}">
              <c16:uniqueId val="{00000000-D208-41F7-8483-45A222FA53D7}"/>
            </c:ext>
          </c:extLst>
        </c:ser>
        <c:dLbls>
          <c:showLegendKey val="0"/>
          <c:showVal val="0"/>
          <c:showCatName val="0"/>
          <c:showSerName val="0"/>
          <c:showPercent val="0"/>
          <c:showBubbleSize val="0"/>
        </c:dLbls>
        <c:gapWidth val="150"/>
        <c:axId val="681186320"/>
        <c:axId val="681187304"/>
      </c:barChart>
      <c:catAx>
        <c:axId val="681186320"/>
        <c:scaling>
          <c:orientation val="minMax"/>
        </c:scaling>
        <c:delete val="0"/>
        <c:axPos val="b"/>
        <c:numFmt formatCode="General" sourceLinked="1"/>
        <c:majorTickMark val="out"/>
        <c:minorTickMark val="none"/>
        <c:tickLblPos val="nextTo"/>
        <c:crossAx val="681187304"/>
        <c:crosses val="autoZero"/>
        <c:auto val="1"/>
        <c:lblAlgn val="ctr"/>
        <c:lblOffset val="100"/>
        <c:noMultiLvlLbl val="0"/>
      </c:catAx>
      <c:valAx>
        <c:axId val="681187304"/>
        <c:scaling>
          <c:orientation val="minMax"/>
        </c:scaling>
        <c:delete val="0"/>
        <c:axPos val="l"/>
        <c:numFmt formatCode="0%" sourceLinked="0"/>
        <c:majorTickMark val="out"/>
        <c:minorTickMark val="none"/>
        <c:tickLblPos val="nextTo"/>
        <c:crossAx val="68118632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6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Sustainability!$A$12</c:f>
              <c:strCache>
                <c:ptCount val="1"/>
                <c:pt idx="0">
                  <c:v>Pension Fund Assets, % GDP</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Sustainability!$B$41:$N$41</c:f>
              <c:strCache>
                <c:ptCount val="13"/>
                <c:pt idx="0">
                  <c:v>Chile</c:v>
                </c:pt>
                <c:pt idx="1">
                  <c:v>El Salvador</c:v>
                </c:pt>
                <c:pt idx="2">
                  <c:v>Uruguay</c:v>
                </c:pt>
                <c:pt idx="3">
                  <c:v>Colombia</c:v>
                </c:pt>
                <c:pt idx="4">
                  <c:v>Peru</c:v>
                </c:pt>
                <c:pt idx="5">
                  <c:v>Costa Rica</c:v>
                </c:pt>
                <c:pt idx="6">
                  <c:v>Mexico</c:v>
                </c:pt>
                <c:pt idx="7">
                  <c:v>Dominican Rep.</c:v>
                </c:pt>
                <c:pt idx="8">
                  <c:v>Panama</c:v>
                </c:pt>
                <c:pt idx="9">
                  <c:v>Haiti</c:v>
                </c:pt>
                <c:pt idx="10">
                  <c:v>Honduras</c:v>
                </c:pt>
                <c:pt idx="11">
                  <c:v>Jamaica</c:v>
                </c:pt>
                <c:pt idx="12">
                  <c:v>Paraguay</c:v>
                </c:pt>
              </c:strCache>
            </c:strRef>
          </c:cat>
          <c:val>
            <c:numRef>
              <c:f>Sustainability!$B$42:$N$42</c:f>
              <c:numCache>
                <c:formatCode>0%</c:formatCode>
                <c:ptCount val="13"/>
                <c:pt idx="0">
                  <c:v>0.69599999999999995</c:v>
                </c:pt>
                <c:pt idx="1">
                  <c:v>0.34499999999999997</c:v>
                </c:pt>
                <c:pt idx="2">
                  <c:v>0.24299999999999999</c:v>
                </c:pt>
                <c:pt idx="3">
                  <c:v>0.221</c:v>
                </c:pt>
                <c:pt idx="4">
                  <c:v>0.20899999999999999</c:v>
                </c:pt>
                <c:pt idx="5">
                  <c:v>0.14199999999999999</c:v>
                </c:pt>
                <c:pt idx="6">
                  <c:v>0.14099999999999999</c:v>
                </c:pt>
                <c:pt idx="7">
                  <c:v>0.10400000000000001</c:v>
                </c:pt>
                <c:pt idx="8">
                  <c:v>3.1E-2</c:v>
                </c:pt>
                <c:pt idx="9">
                  <c:v>0</c:v>
                </c:pt>
                <c:pt idx="10">
                  <c:v>0</c:v>
                </c:pt>
                <c:pt idx="11">
                  <c:v>0</c:v>
                </c:pt>
                <c:pt idx="12">
                  <c:v>0</c:v>
                </c:pt>
              </c:numCache>
            </c:numRef>
          </c:val>
          <c:extLst>
            <c:ext xmlns:c16="http://schemas.microsoft.com/office/drawing/2014/chart" uri="{C3380CC4-5D6E-409C-BE32-E72D297353CC}">
              <c16:uniqueId val="{00000000-00F7-4871-9C55-BC37EF2E2E6A}"/>
            </c:ext>
          </c:extLst>
        </c:ser>
        <c:dLbls>
          <c:showLegendKey val="0"/>
          <c:showVal val="0"/>
          <c:showCatName val="0"/>
          <c:showSerName val="0"/>
          <c:showPercent val="0"/>
          <c:showBubbleSize val="0"/>
        </c:dLbls>
        <c:gapWidth val="50"/>
        <c:axId val="681169264"/>
        <c:axId val="681175824"/>
      </c:barChart>
      <c:catAx>
        <c:axId val="681169264"/>
        <c:scaling>
          <c:orientation val="minMax"/>
        </c:scaling>
        <c:delete val="0"/>
        <c:axPos val="b"/>
        <c:numFmt formatCode="General" sourceLinked="1"/>
        <c:majorTickMark val="out"/>
        <c:minorTickMark val="none"/>
        <c:tickLblPos val="nextTo"/>
        <c:crossAx val="681175824"/>
        <c:crosses val="autoZero"/>
        <c:auto val="1"/>
        <c:lblAlgn val="ctr"/>
        <c:lblOffset val="100"/>
        <c:noMultiLvlLbl val="0"/>
      </c:catAx>
      <c:valAx>
        <c:axId val="681175824"/>
        <c:scaling>
          <c:orientation val="minMax"/>
        </c:scaling>
        <c:delete val="0"/>
        <c:axPos val="l"/>
        <c:numFmt formatCode="0%" sourceLinked="1"/>
        <c:majorTickMark val="out"/>
        <c:minorTickMark val="none"/>
        <c:tickLblPos val="nextTo"/>
        <c:crossAx val="681169264"/>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6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Sustainability!$A$12</c:f>
              <c:strCache>
                <c:ptCount val="1"/>
                <c:pt idx="0">
                  <c:v>Pension Fund Assets, % GDP</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Sustainability!$B$39:$P$39</c:f>
              <c:strCache>
                <c:ptCount val="15"/>
                <c:pt idx="0">
                  <c:v>Brazil</c:v>
                </c:pt>
                <c:pt idx="1">
                  <c:v>Argentina</c:v>
                </c:pt>
                <c:pt idx="2">
                  <c:v>Colombia</c:v>
                </c:pt>
                <c:pt idx="3">
                  <c:v>Chile</c:v>
                </c:pt>
                <c:pt idx="4">
                  <c:v>Mexico</c:v>
                </c:pt>
                <c:pt idx="5">
                  <c:v>Costa Rica</c:v>
                </c:pt>
                <c:pt idx="6">
                  <c:v>Dominican Rep.</c:v>
                </c:pt>
                <c:pt idx="7">
                  <c:v>El Salvador</c:v>
                </c:pt>
                <c:pt idx="8">
                  <c:v>Haiti</c:v>
                </c:pt>
                <c:pt idx="9">
                  <c:v>Honduras</c:v>
                </c:pt>
                <c:pt idx="10">
                  <c:v>Jamaica</c:v>
                </c:pt>
                <c:pt idx="11">
                  <c:v>Panama</c:v>
                </c:pt>
                <c:pt idx="12">
                  <c:v>Paraguay</c:v>
                </c:pt>
                <c:pt idx="13">
                  <c:v>Peru</c:v>
                </c:pt>
                <c:pt idx="14">
                  <c:v>Uruguay</c:v>
                </c:pt>
              </c:strCache>
            </c:strRef>
          </c:cat>
          <c:val>
            <c:numRef>
              <c:f>Sustainability!$B$40:$P$40</c:f>
              <c:numCache>
                <c:formatCode>0.0%</c:formatCode>
                <c:ptCount val="15"/>
                <c:pt idx="0">
                  <c:v>0.112</c:v>
                </c:pt>
                <c:pt idx="1">
                  <c:v>7.8E-2</c:v>
                </c:pt>
                <c:pt idx="2">
                  <c:v>5.0999999999999997E-2</c:v>
                </c:pt>
                <c:pt idx="3">
                  <c:v>3.5999999999999997E-2</c:v>
                </c:pt>
                <c:pt idx="4">
                  <c:v>1.7000000000000001E-2</c:v>
                </c:pt>
              </c:numCache>
            </c:numRef>
          </c:val>
          <c:extLst>
            <c:ext xmlns:c16="http://schemas.microsoft.com/office/drawing/2014/chart" uri="{C3380CC4-5D6E-409C-BE32-E72D297353CC}">
              <c16:uniqueId val="{00000000-E6D5-4AC7-94D1-D2EAA1137B4D}"/>
            </c:ext>
          </c:extLst>
        </c:ser>
        <c:dLbls>
          <c:showLegendKey val="0"/>
          <c:showVal val="0"/>
          <c:showCatName val="0"/>
          <c:showSerName val="0"/>
          <c:showPercent val="0"/>
          <c:showBubbleSize val="0"/>
        </c:dLbls>
        <c:gapWidth val="150"/>
        <c:axId val="540047280"/>
        <c:axId val="540045640"/>
      </c:barChart>
      <c:catAx>
        <c:axId val="540047280"/>
        <c:scaling>
          <c:orientation val="minMax"/>
        </c:scaling>
        <c:delete val="0"/>
        <c:axPos val="b"/>
        <c:numFmt formatCode="General" sourceLinked="1"/>
        <c:majorTickMark val="out"/>
        <c:minorTickMark val="none"/>
        <c:tickLblPos val="nextTo"/>
        <c:crossAx val="540045640"/>
        <c:crosses val="autoZero"/>
        <c:auto val="1"/>
        <c:lblAlgn val="ctr"/>
        <c:lblOffset val="100"/>
        <c:noMultiLvlLbl val="0"/>
      </c:catAx>
      <c:valAx>
        <c:axId val="540045640"/>
        <c:scaling>
          <c:orientation val="minMax"/>
        </c:scaling>
        <c:delete val="0"/>
        <c:axPos val="l"/>
        <c:numFmt formatCode="0%" sourceLinked="0"/>
        <c:majorTickMark val="out"/>
        <c:minorTickMark val="none"/>
        <c:tickLblPos val="nextTo"/>
        <c:crossAx val="54004728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6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'Society Preparedness '!$A$5</c:f>
              <c:strCache>
                <c:ptCount val="1"/>
                <c:pt idx="0">
                  <c:v>Statutory retirement age awareness (male)</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('Society Preparedness '!$D$2,'Society Preparedness '!$H$2,'Society Preparedness '!$N$2)</c:f>
              <c:strCache>
                <c:ptCount val="3"/>
                <c:pt idx="0">
                  <c:v>Chile</c:v>
                </c:pt>
                <c:pt idx="1">
                  <c:v>El Salvador</c:v>
                </c:pt>
                <c:pt idx="2">
                  <c:v>Paraguay</c:v>
                </c:pt>
              </c:strCache>
            </c:strRef>
          </c:cat>
          <c:val>
            <c:numRef>
              <c:f>('Society Preparedness '!$D$5,'Society Preparedness '!$H$5,'Society Preparedness '!$N$5)</c:f>
              <c:numCache>
                <c:formatCode>0.0%</c:formatCode>
                <c:ptCount val="3"/>
                <c:pt idx="0">
                  <c:v>0.93830000000000002</c:v>
                </c:pt>
                <c:pt idx="1">
                  <c:v>0.54449999999999998</c:v>
                </c:pt>
                <c:pt idx="2">
                  <c:v>0.50290000000000001</c:v>
                </c:pt>
              </c:numCache>
            </c:numRef>
          </c:val>
          <c:extLst>
            <c:ext xmlns:c16="http://schemas.microsoft.com/office/drawing/2014/chart" uri="{C3380CC4-5D6E-409C-BE32-E72D297353CC}">
              <c16:uniqueId val="{00000000-5178-4F5B-A70D-69E39A36F111}"/>
            </c:ext>
          </c:extLst>
        </c:ser>
        <c:dLbls>
          <c:showLegendKey val="0"/>
          <c:showVal val="0"/>
          <c:showCatName val="0"/>
          <c:showSerName val="0"/>
          <c:showPercent val="0"/>
          <c:showBubbleSize val="0"/>
        </c:dLbls>
        <c:gapWidth val="150"/>
        <c:axId val="580727880"/>
        <c:axId val="580731488"/>
      </c:barChart>
      <c:catAx>
        <c:axId val="580727880"/>
        <c:scaling>
          <c:orientation val="minMax"/>
        </c:scaling>
        <c:delete val="0"/>
        <c:axPos val="b"/>
        <c:numFmt formatCode="General" sourceLinked="1"/>
        <c:majorTickMark val="out"/>
        <c:minorTickMark val="none"/>
        <c:tickLblPos val="nextTo"/>
        <c:crossAx val="580731488"/>
        <c:crosses val="autoZero"/>
        <c:auto val="1"/>
        <c:lblAlgn val="ctr"/>
        <c:lblOffset val="100"/>
        <c:noMultiLvlLbl val="0"/>
      </c:catAx>
      <c:valAx>
        <c:axId val="580731488"/>
        <c:scaling>
          <c:orientation val="minMax"/>
        </c:scaling>
        <c:delete val="0"/>
        <c:axPos val="l"/>
        <c:numFmt formatCode="0.0%" sourceLinked="1"/>
        <c:majorTickMark val="out"/>
        <c:minorTickMark val="none"/>
        <c:tickLblPos val="nextTo"/>
        <c:crossAx val="580727880"/>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6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'Society Preparedness '!$A$6</c:f>
              <c:strCache>
                <c:ptCount val="1"/>
                <c:pt idx="0">
                  <c:v>Statutory retirement age awareness(Female)</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('Society Preparedness '!$D$2,'Society Preparedness '!$H$2,'Society Preparedness '!$N$2)</c:f>
              <c:strCache>
                <c:ptCount val="3"/>
                <c:pt idx="0">
                  <c:v>Chile</c:v>
                </c:pt>
                <c:pt idx="1">
                  <c:v>El Salvador</c:v>
                </c:pt>
                <c:pt idx="2">
                  <c:v>Paraguay</c:v>
                </c:pt>
              </c:strCache>
            </c:strRef>
          </c:cat>
          <c:val>
            <c:numRef>
              <c:f>('Society Preparedness '!$D$6,'Society Preparedness '!$H$6,'Society Preparedness '!$N$6)</c:f>
              <c:numCache>
                <c:formatCode>0.0%</c:formatCode>
                <c:ptCount val="3"/>
                <c:pt idx="0">
                  <c:v>0.94010000000000005</c:v>
                </c:pt>
                <c:pt idx="1">
                  <c:v>0.45860000000000001</c:v>
                </c:pt>
                <c:pt idx="2">
                  <c:v>0.42479999999999996</c:v>
                </c:pt>
              </c:numCache>
            </c:numRef>
          </c:val>
          <c:extLst>
            <c:ext xmlns:c16="http://schemas.microsoft.com/office/drawing/2014/chart" uri="{C3380CC4-5D6E-409C-BE32-E72D297353CC}">
              <c16:uniqueId val="{00000000-F65E-4A35-84D3-5024EA1CC54E}"/>
            </c:ext>
          </c:extLst>
        </c:ser>
        <c:dLbls>
          <c:showLegendKey val="0"/>
          <c:showVal val="0"/>
          <c:showCatName val="0"/>
          <c:showSerName val="0"/>
          <c:showPercent val="0"/>
          <c:showBubbleSize val="0"/>
        </c:dLbls>
        <c:gapWidth val="50"/>
        <c:axId val="580728864"/>
        <c:axId val="580746248"/>
      </c:barChart>
      <c:catAx>
        <c:axId val="580728864"/>
        <c:scaling>
          <c:orientation val="minMax"/>
        </c:scaling>
        <c:delete val="0"/>
        <c:axPos val="b"/>
        <c:numFmt formatCode="General" sourceLinked="1"/>
        <c:majorTickMark val="out"/>
        <c:minorTickMark val="none"/>
        <c:tickLblPos val="nextTo"/>
        <c:crossAx val="580746248"/>
        <c:crosses val="autoZero"/>
        <c:auto val="1"/>
        <c:lblAlgn val="ctr"/>
        <c:lblOffset val="100"/>
        <c:noMultiLvlLbl val="0"/>
      </c:catAx>
      <c:valAx>
        <c:axId val="580746248"/>
        <c:scaling>
          <c:orientation val="minMax"/>
        </c:scaling>
        <c:delete val="0"/>
        <c:axPos val="l"/>
        <c:numFmt formatCode="0%" sourceLinked="0"/>
        <c:majorTickMark val="out"/>
        <c:minorTickMark val="none"/>
        <c:tickLblPos val="nextTo"/>
        <c:crossAx val="580728864"/>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6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'Society Preparedness '!$A$7</c:f>
              <c:strCache>
                <c:ptCount val="1"/>
                <c:pt idx="0">
                  <c:v>Contribution rate awareness (male)</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('Society Preparedness '!$D$2,'Society Preparedness '!$H$2,'Society Preparedness '!$N$2)</c:f>
              <c:strCache>
                <c:ptCount val="3"/>
                <c:pt idx="0">
                  <c:v>Chile</c:v>
                </c:pt>
                <c:pt idx="1">
                  <c:v>El Salvador</c:v>
                </c:pt>
                <c:pt idx="2">
                  <c:v>Paraguay</c:v>
                </c:pt>
              </c:strCache>
            </c:strRef>
          </c:cat>
          <c:val>
            <c:numRef>
              <c:f>('Society Preparedness '!$D$7,'Society Preparedness '!$H$7,'Society Preparedness '!$N$7)</c:f>
              <c:numCache>
                <c:formatCode>0.0%</c:formatCode>
                <c:ptCount val="3"/>
                <c:pt idx="0">
                  <c:v>0.3246</c:v>
                </c:pt>
                <c:pt idx="1">
                  <c:v>0.26229999999999998</c:v>
                </c:pt>
                <c:pt idx="2">
                  <c:v>0.20920000000000002</c:v>
                </c:pt>
              </c:numCache>
            </c:numRef>
          </c:val>
          <c:extLst>
            <c:ext xmlns:c16="http://schemas.microsoft.com/office/drawing/2014/chart" uri="{C3380CC4-5D6E-409C-BE32-E72D297353CC}">
              <c16:uniqueId val="{00000000-0BBD-4450-802B-99B73119EC37}"/>
            </c:ext>
          </c:extLst>
        </c:ser>
        <c:dLbls>
          <c:showLegendKey val="0"/>
          <c:showVal val="0"/>
          <c:showCatName val="0"/>
          <c:showSerName val="0"/>
          <c:showPercent val="0"/>
          <c:showBubbleSize val="0"/>
        </c:dLbls>
        <c:gapWidth val="150"/>
        <c:axId val="588832448"/>
        <c:axId val="588835400"/>
      </c:barChart>
      <c:catAx>
        <c:axId val="588832448"/>
        <c:scaling>
          <c:orientation val="minMax"/>
        </c:scaling>
        <c:delete val="0"/>
        <c:axPos val="b"/>
        <c:numFmt formatCode="General" sourceLinked="1"/>
        <c:majorTickMark val="out"/>
        <c:minorTickMark val="none"/>
        <c:tickLblPos val="nextTo"/>
        <c:crossAx val="588835400"/>
        <c:crosses val="autoZero"/>
        <c:auto val="1"/>
        <c:lblAlgn val="ctr"/>
        <c:lblOffset val="100"/>
        <c:noMultiLvlLbl val="0"/>
      </c:catAx>
      <c:valAx>
        <c:axId val="588835400"/>
        <c:scaling>
          <c:orientation val="minMax"/>
        </c:scaling>
        <c:delete val="0"/>
        <c:axPos val="l"/>
        <c:numFmt formatCode="0.0%" sourceLinked="1"/>
        <c:majorTickMark val="out"/>
        <c:minorTickMark val="none"/>
        <c:tickLblPos val="nextTo"/>
        <c:crossAx val="58883244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printSettings>
    <c:headerFooter/>
    <c:pageMargins b="0.75" l="0.7" r="0.7" t="0.75" header="0.3" footer="0.3"/>
    <c:pageSetup/>
  </c:printSettings>
</c:chartSpace>
</file>

<file path=xl/charts/chartEx1.xml><?xml version="1.0" encoding="utf-8"?>
<cx:chartSpace xmlns:a="http://schemas.openxmlformats.org/drawingml/2006/main" xmlns:r="http://schemas.openxmlformats.org/officeDocument/2006/relationships" xmlns:cx="http://schemas.microsoft.com/office/drawing/2014/chartex">
  <cx:chartData>
    <cx:data id="0">
      <cx:strDim type="cat">
        <cx:f dir="row">_xlchart.v1.100</cx:f>
      </cx:strDim>
      <cx:numDim type="val">
        <cx:f dir="row">_xlchart.v1.101</cx:f>
      </cx:numDim>
    </cx:data>
  </cx:chartData>
  <cx:chart>
    <cx:plotArea>
      <cx:plotAreaRegion>
        <cx:series layoutId="clusteredColumn" uniqueId="{AAD68F97-BF9E-4042-A97A-E740D85C13C6}" formatIdx="0">
          <cx:tx>
            <cx:txData>
              <cx:f>_xlchart.v1.99</cx:f>
              <cx:v>Fertility rate</cx:v>
            </cx:txData>
          </cx:tx>
          <cx:dataLabels>
            <cx:txPr>
              <a:bodyPr spcFirstLastPara="1" vertOverflow="ellipsis" horzOverflow="overflow" wrap="square" lIns="0" tIns="0" rIns="0" bIns="0" anchor="ctr" anchorCtr="1"/>
              <a:lstStyle/>
              <a:p>
                <a:pPr algn="ctr" rtl="0">
                  <a:defRPr b="0">
                    <a:latin typeface="Arial" panose="020B0604020202020204" pitchFamily="34" charset="0"/>
                    <a:ea typeface="Arial" panose="020B0604020202020204" pitchFamily="34" charset="0"/>
                    <a:cs typeface="Arial" panose="020B0604020202020204" pitchFamily="34" charset="0"/>
                  </a:defRPr>
                </a:pPr>
                <a:endParaRPr lang="en-US" sz="1000" b="0" i="0" u="none" strike="noStrike" kern="1200" baseline="0">
                  <a:solidFill>
                    <a:sysClr val="windowText" lastClr="000000"/>
                  </a:solidFill>
                  <a:latin typeface="Arial" panose="020B0604020202020204" pitchFamily="34" charset="0"/>
                  <a:cs typeface="Arial" panose="020B0604020202020204" pitchFamily="34" charset="0"/>
                </a:endParaRPr>
              </a:p>
            </cx:txPr>
          </cx:dataLabels>
          <cx:dataId val="0"/>
          <cx:layoutPr>
            <cx:aggregation/>
          </cx:layoutPr>
          <cx:axisId val="0"/>
        </cx:series>
        <cx:series layoutId="paretoLine" ownerIdx="0" uniqueId="{7EB0EB59-791C-4FD0-87DB-F91BBD79BF2B}" formatIdx="1">
          <cx:spPr>
            <a:ln>
              <a:noFill/>
            </a:ln>
          </cx:spPr>
          <cx:axisId val="1"/>
        </cx:series>
      </cx:plotAreaRegion>
      <cx:axis id="0">
        <cx:valScaling/>
        <cx:tickLabels/>
        <cx:txPr>
          <a:bodyPr vertOverflow="overflow" horzOverflow="overflow" wrap="square" lIns="0" tIns="0" rIns="0" bIns="0"/>
          <a:lstStyle/>
          <a:p>
            <a:pPr algn="ctr" rtl="0">
              <a:defRPr sz="1000" b="0">
                <a:solidFill>
                  <a:srgbClr val="000000"/>
                </a:solidFill>
                <a:latin typeface="Arial" panose="020B0604020202020204" pitchFamily="34" charset="0"/>
                <a:ea typeface="Arial" panose="020B0604020202020204" pitchFamily="34" charset="0"/>
                <a:cs typeface="Arial" panose="020B0604020202020204" pitchFamily="34" charset="0"/>
              </a:defRPr>
            </a:pPr>
            <a:endParaRPr lang="en-US">
              <a:latin typeface="Arial" panose="020B0604020202020204" pitchFamily="34" charset="0"/>
              <a:cs typeface="Arial" panose="020B0604020202020204" pitchFamily="34" charset="0"/>
            </a:endParaRPr>
          </a:p>
        </cx:txPr>
      </cx:axis>
      <cx:axis id="1" hidden="1">
        <cx:valScaling max="1" min="0"/>
        <cx:units unit="percentage"/>
        <cx:tickLabels/>
        <cx:txPr>
          <a:bodyPr vertOverflow="overflow" horzOverflow="overflow" wrap="square" lIns="0" tIns="0" rIns="0" bIns="0"/>
          <a:lstStyle/>
          <a:p>
            <a:pPr algn="ctr" rtl="0">
              <a:defRPr sz="1000" b="0">
                <a:solidFill>
                  <a:srgbClr val="000000"/>
                </a:solidFill>
                <a:latin typeface="Arial" panose="020B0604020202020204" pitchFamily="34" charset="0"/>
                <a:ea typeface="Arial" panose="020B0604020202020204" pitchFamily="34" charset="0"/>
                <a:cs typeface="Arial" panose="020B0604020202020204" pitchFamily="34" charset="0"/>
              </a:defRPr>
            </a:pPr>
            <a:endParaRPr lang="en-US">
              <a:latin typeface="Arial" panose="020B0604020202020204" pitchFamily="34" charset="0"/>
              <a:cs typeface="Arial" panose="020B0604020202020204" pitchFamily="34" charset="0"/>
            </a:endParaRPr>
          </a:p>
        </cx:txPr>
      </cx:axis>
      <cx:axis id="2">
        <cx:catScaling/>
        <cx:tickLabels/>
      </cx:axis>
    </cx:plotArea>
  </cx:chart>
</cx:chartSpace>
</file>

<file path=xl/charts/chartEx2.xml><?xml version="1.0" encoding="utf-8"?>
<cx:chartSpace xmlns:a="http://schemas.openxmlformats.org/drawingml/2006/main" xmlns:r="http://schemas.openxmlformats.org/officeDocument/2006/relationships" xmlns:cx="http://schemas.microsoft.com/office/drawing/2014/chartex">
  <cx:chartData>
    <cx:data id="0">
      <cx:strDim type="cat">
        <cx:f dir="row">_xlchart.v1.94</cx:f>
      </cx:strDim>
      <cx:numDim type="val">
        <cx:f dir="row">_xlchart.v1.95</cx:f>
      </cx:numDim>
    </cx:data>
  </cx:chartData>
  <cx:chart>
    <cx:plotArea>
      <cx:plotAreaRegion>
        <cx:series layoutId="clusteredColumn" uniqueId="{AAD68F97-BF9E-4042-A97A-E740D85C13C6}" formatIdx="0">
          <cx:tx>
            <cx:txData>
              <cx:f>_xlchart.v1.93</cx:f>
              <cx:v>Life expectancy at birth, male</cx:v>
            </cx:txData>
          </cx:tx>
          <cx:dataLabels>
            <cx:txPr>
              <a:bodyPr spcFirstLastPara="1" vertOverflow="ellipsis" horzOverflow="overflow" wrap="square" lIns="0" tIns="0" rIns="0" bIns="0" anchor="ctr" anchorCtr="1"/>
              <a:lstStyle/>
              <a:p>
                <a:pPr algn="ctr" rtl="0">
                  <a:defRPr b="0">
                    <a:latin typeface="Arial" panose="020B0604020202020204" pitchFamily="34" charset="0"/>
                    <a:ea typeface="Arial" panose="020B0604020202020204" pitchFamily="34" charset="0"/>
                    <a:cs typeface="Arial" panose="020B0604020202020204" pitchFamily="34" charset="0"/>
                  </a:defRPr>
                </a:pPr>
                <a:endParaRPr lang="en-US" sz="1000" b="0" i="0" u="none" strike="noStrike" kern="1200" baseline="0">
                  <a:solidFill>
                    <a:sysClr val="windowText" lastClr="000000"/>
                  </a:solidFill>
                  <a:latin typeface="Arial" panose="020B0604020202020204" pitchFamily="34" charset="0"/>
                  <a:cs typeface="Arial" panose="020B0604020202020204" pitchFamily="34" charset="0"/>
                </a:endParaRPr>
              </a:p>
            </cx:txPr>
          </cx:dataLabels>
          <cx:dataId val="0"/>
          <cx:layoutPr>
            <cx:aggregation/>
          </cx:layoutPr>
          <cx:axisId val="0"/>
        </cx:series>
        <cx:series layoutId="paretoLine" ownerIdx="0" uniqueId="{7EB0EB59-791C-4FD0-87DB-F91BBD79BF2B}" formatIdx="1">
          <cx:spPr>
            <a:ln>
              <a:noFill/>
            </a:ln>
          </cx:spPr>
          <cx:axisId val="1"/>
        </cx:series>
      </cx:plotAreaRegion>
      <cx:axis id="0">
        <cx:valScaling/>
        <cx:tickLabels/>
        <cx:txPr>
          <a:bodyPr vertOverflow="overflow" horzOverflow="overflow" wrap="square" lIns="0" tIns="0" rIns="0" bIns="0"/>
          <a:lstStyle/>
          <a:p>
            <a:pPr algn="ctr" rtl="0">
              <a:defRPr sz="1000" b="0">
                <a:solidFill>
                  <a:srgbClr val="000000"/>
                </a:solidFill>
                <a:latin typeface="Arial" panose="020B0604020202020204" pitchFamily="34" charset="0"/>
                <a:ea typeface="Arial" panose="020B0604020202020204" pitchFamily="34" charset="0"/>
                <a:cs typeface="Arial" panose="020B0604020202020204" pitchFamily="34" charset="0"/>
              </a:defRPr>
            </a:pPr>
            <a:endParaRPr lang="en-US">
              <a:latin typeface="Arial" panose="020B0604020202020204" pitchFamily="34" charset="0"/>
              <a:cs typeface="Arial" panose="020B0604020202020204" pitchFamily="34" charset="0"/>
            </a:endParaRPr>
          </a:p>
        </cx:txPr>
      </cx:axis>
      <cx:axis id="1" hidden="1">
        <cx:valScaling max="1" min="0"/>
        <cx:units unit="percentage"/>
        <cx:tickLabels/>
        <cx:txPr>
          <a:bodyPr vertOverflow="overflow" horzOverflow="overflow" wrap="square" lIns="0" tIns="0" rIns="0" bIns="0"/>
          <a:lstStyle/>
          <a:p>
            <a:pPr algn="ctr" rtl="0">
              <a:defRPr sz="1000" b="0">
                <a:solidFill>
                  <a:srgbClr val="000000"/>
                </a:solidFill>
                <a:latin typeface="Arial" panose="020B0604020202020204" pitchFamily="34" charset="0"/>
                <a:ea typeface="Arial" panose="020B0604020202020204" pitchFamily="34" charset="0"/>
                <a:cs typeface="Arial" panose="020B0604020202020204" pitchFamily="34" charset="0"/>
              </a:defRPr>
            </a:pPr>
            <a:endParaRPr lang="en-US">
              <a:latin typeface="Arial" panose="020B0604020202020204" pitchFamily="34" charset="0"/>
              <a:cs typeface="Arial" panose="020B0604020202020204" pitchFamily="34" charset="0"/>
            </a:endParaRPr>
          </a:p>
        </cx:txPr>
      </cx:axis>
      <cx:axis id="2">
        <cx:catScaling/>
        <cx:tickLabels/>
      </cx:axis>
    </cx:plotArea>
  </cx:chart>
</cx:chartSpace>
</file>

<file path=xl/charts/chartEx3.xml><?xml version="1.0" encoding="utf-8"?>
<cx:chartSpace xmlns:a="http://schemas.openxmlformats.org/drawingml/2006/main" xmlns:r="http://schemas.openxmlformats.org/officeDocument/2006/relationships" xmlns:cx="http://schemas.microsoft.com/office/drawing/2014/chartex">
  <cx:chartData>
    <cx:data id="0">
      <cx:strDim type="cat">
        <cx:f dir="row">_xlchart.v1.40</cx:f>
      </cx:strDim>
      <cx:numDim type="val">
        <cx:f dir="row">_xlchart.v1.41</cx:f>
      </cx:numDim>
    </cx:data>
  </cx:chartData>
  <cx:chart>
    <cx:plotArea>
      <cx:plotAreaRegion>
        <cx:series layoutId="clusteredColumn" uniqueId="{B29C355F-19E6-442C-B2EA-50DBA70F0CCE}" formatIdx="0">
          <cx:tx>
            <cx:txData>
              <cx:f>_xlchart.v1.39</cx:f>
              <cx:v>Life expectancy at birth, female</cx:v>
            </cx:txData>
          </cx:tx>
          <cx:dataLabels/>
          <cx:dataId val="0"/>
          <cx:layoutPr>
            <cx:aggregation/>
          </cx:layoutPr>
          <cx:axisId val="0"/>
        </cx:series>
        <cx:series layoutId="paretoLine" ownerIdx="0" uniqueId="{3C542A03-6361-4349-84E5-245F74B02009}" formatIdx="1">
          <cx:spPr>
            <a:ln>
              <a:noFill/>
            </a:ln>
          </cx:spPr>
          <cx:axisId val="1"/>
        </cx:series>
      </cx:plotAreaRegion>
      <cx:axis id="0">
        <cx:valScaling/>
        <cx:tickLabels/>
      </cx:axis>
      <cx:axis id="1" hidden="1">
        <cx:valScaling max="1" min="0"/>
        <cx:units unit="percentage"/>
        <cx:tickLabels/>
      </cx:axis>
      <cx:axis id="2">
        <cx:catScaling/>
        <cx:tickLabels/>
      </cx:axis>
    </cx:plotArea>
  </cx:chart>
</cx:chartSpace>
</file>

<file path=xl/charts/chartEx4.xml><?xml version="1.0" encoding="utf-8"?>
<cx:chartSpace xmlns:a="http://schemas.openxmlformats.org/drawingml/2006/main" xmlns:r="http://schemas.openxmlformats.org/officeDocument/2006/relationships" xmlns:cx="http://schemas.microsoft.com/office/drawing/2014/chartex">
  <cx:chartData>
    <cx:data id="0">
      <cx:strDim type="cat">
        <cx:f dir="row">_xlchart.v1.88</cx:f>
      </cx:strDim>
      <cx:numDim type="val">
        <cx:f dir="row">_xlchart.v1.89</cx:f>
      </cx:numDim>
    </cx:data>
  </cx:chartData>
  <cx:chart>
    <cx:plotArea>
      <cx:plotAreaRegion>
        <cx:series layoutId="clusteredColumn" uniqueId="{707FAD42-C59C-483F-8E7D-8F296F933E04}" formatIdx="0">
          <cx:tx>
            <cx:txData>
              <cx:f>_xlchart.v1.87</cx:f>
              <cx:v>Life expectancy at age 60, male</cx:v>
            </cx:txData>
          </cx:tx>
          <cx:dataLabels/>
          <cx:dataId val="0"/>
          <cx:layoutPr>
            <cx:aggregation/>
          </cx:layoutPr>
          <cx:axisId val="0"/>
        </cx:series>
        <cx:series layoutId="paretoLine" ownerIdx="0" uniqueId="{446A8171-BDB8-4E4B-87E0-62E95857C02C}" formatIdx="1">
          <cx:spPr>
            <a:ln>
              <a:noFill/>
            </a:ln>
          </cx:spPr>
          <cx:axisId val="1"/>
        </cx:series>
      </cx:plotAreaRegion>
      <cx:axis id="0">
        <cx:valScaling/>
        <cx:tickLabels/>
      </cx:axis>
      <cx:axis id="1" hidden="1">
        <cx:valScaling max="1" min="0"/>
        <cx:units unit="percentage"/>
        <cx:tickLabels/>
      </cx:axis>
      <cx:axis id="2">
        <cx:catScaling/>
        <cx:tickLabels/>
      </cx:axis>
    </cx:plotArea>
  </cx:chart>
</cx:chartSpace>
</file>

<file path=xl/charts/chartEx5.xml><?xml version="1.0" encoding="utf-8"?>
<cx:chartSpace xmlns:a="http://schemas.openxmlformats.org/drawingml/2006/main" xmlns:r="http://schemas.openxmlformats.org/officeDocument/2006/relationships" xmlns:cx="http://schemas.microsoft.com/office/drawing/2014/chartex">
  <cx:chartData>
    <cx:data id="0">
      <cx:strDim type="cat">
        <cx:f dir="row">_xlchart.v1.82</cx:f>
      </cx:strDim>
      <cx:numDim type="val">
        <cx:f dir="row">_xlchart.v1.83</cx:f>
      </cx:numDim>
    </cx:data>
  </cx:chartData>
  <cx:chart>
    <cx:plotArea>
      <cx:plotAreaRegion>
        <cx:series layoutId="clusteredColumn" uniqueId="{3D015BCB-0C9B-4014-9BB4-BFAEFE12FEFB}" formatIdx="0">
          <cx:tx>
            <cx:txData>
              <cx:f>_xlchart.v1.81</cx:f>
              <cx:v>Life expectancy at age 60, female</cx:v>
            </cx:txData>
          </cx:tx>
          <cx:dataLabels/>
          <cx:dataId val="0"/>
          <cx:layoutPr>
            <cx:aggregation/>
          </cx:layoutPr>
          <cx:axisId val="0"/>
        </cx:series>
        <cx:series layoutId="paretoLine" ownerIdx="0" uniqueId="{0E9BA71C-7FB4-4223-9707-AC0D174574FB}" formatIdx="1">
          <cx:spPr>
            <a:ln>
              <a:noFill/>
            </a:ln>
          </cx:spPr>
          <cx:axisId val="1"/>
        </cx:series>
      </cx:plotAreaRegion>
      <cx:axis id="0">
        <cx:valScaling/>
        <cx:tickLabels/>
      </cx:axis>
      <cx:axis id="1" hidden="1">
        <cx:valScaling max="1" min="0"/>
        <cx:units unit="percentage"/>
        <cx:tickLabels/>
      </cx:axis>
      <cx:axis id="2">
        <cx:catScaling/>
        <cx:tickLabels/>
      </cx:axis>
    </cx:plotArea>
  </cx:chart>
</cx:chartSpace>
</file>

<file path=xl/charts/chartEx6.xml><?xml version="1.0" encoding="utf-8"?>
<cx:chartSpace xmlns:a="http://schemas.openxmlformats.org/drawingml/2006/main" xmlns:r="http://schemas.openxmlformats.org/officeDocument/2006/relationships" xmlns:cx="http://schemas.microsoft.com/office/drawing/2014/chartex">
  <cx:chartData>
    <cx:data id="0">
      <cx:strDim type="cat">
        <cx:f dir="row">_xlchart.v1.98</cx:f>
      </cx:strDim>
      <cx:numDim type="val">
        <cx:f dir="row">_xlchart.v1.97</cx:f>
      </cx:numDim>
    </cx:data>
  </cx:chartData>
  <cx:chart>
    <cx:plotArea>
      <cx:plotAreaRegion>
        <cx:series layoutId="clusteredColumn" uniqueId="{A2B5F0C6-E8BA-432B-97DE-9D49C633A0C2}" formatIdx="0">
          <cx:tx>
            <cx:txData>
              <cx:f>_xlchart.v1.96</cx:f>
              <cx:v>Life expectancy at age 80, male</cx:v>
            </cx:txData>
          </cx:tx>
          <cx:dataLabels/>
          <cx:dataId val="0"/>
          <cx:layoutPr>
            <cx:aggregation/>
          </cx:layoutPr>
          <cx:axisId val="0"/>
        </cx:series>
        <cx:series layoutId="paretoLine" ownerIdx="0" uniqueId="{12297974-0D96-4904-87C4-F5952C6B4C55}" formatIdx="1">
          <cx:spPr>
            <a:ln>
              <a:noFill/>
            </a:ln>
          </cx:spPr>
          <cx:axisId val="1"/>
        </cx:series>
      </cx:plotAreaRegion>
      <cx:axis id="0">
        <cx:valScaling/>
        <cx:tickLabels/>
      </cx:axis>
      <cx:axis id="1" hidden="1">
        <cx:valScaling max="1" min="0"/>
        <cx:units unit="percentage"/>
        <cx:tickLabels/>
      </cx:axis>
      <cx:axis id="2">
        <cx:catScaling/>
        <cx:tickLabels/>
      </cx:axis>
    </cx:plotArea>
  </cx:chart>
</cx:chartSpace>
</file>

<file path=xl/charts/chartEx7.xml><?xml version="1.0" encoding="utf-8"?>
<cx:chartSpace xmlns:a="http://schemas.openxmlformats.org/drawingml/2006/main" xmlns:r="http://schemas.openxmlformats.org/officeDocument/2006/relationships" xmlns:cx="http://schemas.microsoft.com/office/drawing/2014/chartex">
  <cx:chartData>
    <cx:data id="0">
      <cx:strDim type="cat">
        <cx:f dir="row">_xlchart.v1.65</cx:f>
      </cx:strDim>
      <cx:numDim type="val">
        <cx:f dir="row">_xlchart.v1.64</cx:f>
      </cx:numDim>
    </cx:data>
  </cx:chartData>
  <cx:chart>
    <cx:plotArea>
      <cx:plotAreaRegion>
        <cx:series layoutId="clusteredColumn" uniqueId="{59253134-AE1E-4EEE-A3B0-9F69C3C6C00C}" formatIdx="0">
          <cx:tx>
            <cx:txData>
              <cx:f>_xlchart.v1.63</cx:f>
              <cx:v>Life expectancy at age 80, female</cx:v>
            </cx:txData>
          </cx:tx>
          <cx:dataLabels/>
          <cx:dataId val="0"/>
          <cx:layoutPr>
            <cx:aggregation/>
          </cx:layoutPr>
          <cx:axisId val="0"/>
        </cx:series>
        <cx:series layoutId="paretoLine" ownerIdx="0" uniqueId="{5AE2C6AA-EF87-4022-8336-4BB9EF4A9A68}" formatIdx="1">
          <cx:spPr>
            <a:ln>
              <a:noFill/>
            </a:ln>
          </cx:spPr>
          <cx:axisId val="1"/>
        </cx:series>
      </cx:plotAreaRegion>
      <cx:axis id="0">
        <cx:valScaling/>
        <cx:tickLabels/>
      </cx:axis>
      <cx:axis id="1" hidden="1">
        <cx:valScaling max="1" min="0"/>
        <cx:units unit="percentage"/>
        <cx:tickLabels/>
      </cx:axis>
      <cx:axis id="2">
        <cx:catScaling/>
        <cx:tickLabels/>
      </cx:axis>
    </cx:plotArea>
  </cx:chart>
</cx:chartSpace>
</file>

<file path=xl/charts/chartEx8.xml><?xml version="1.0" encoding="utf-8"?>
<cx:chartSpace xmlns:a="http://schemas.openxmlformats.org/drawingml/2006/main" xmlns:r="http://schemas.openxmlformats.org/officeDocument/2006/relationships" xmlns:cx="http://schemas.microsoft.com/office/drawing/2014/chartex">
  <cx:chartData>
    <cx:data id="0">
      <cx:strDim type="cat">
        <cx:f dir="row">_xlchart.v1.14</cx:f>
      </cx:strDim>
      <cx:numDim type="val">
        <cx:f dir="row">_xlchart.v1.13</cx:f>
      </cx:numDim>
    </cx:data>
  </cx:chartData>
  <cx:chart>
    <cx:plotArea>
      <cx:plotAreaRegion>
        <cx:series layoutId="clusteredColumn" uniqueId="{699F24F1-67ED-4111-B70E-8470E41AE44E}" formatIdx="0">
          <cx:tx>
            <cx:txData>
              <cx:f>_xlchart.v1.12</cx:f>
              <cx:v>Percentage of women over 80 years old</cx:v>
            </cx:txData>
          </cx:tx>
          <cx:dataLabels>
            <cx:numFmt formatCode="0%" sourceLinked="0"/>
            <cx:visibility seriesName="0" categoryName="0" value="1"/>
            <cx:separator>, </cx:separator>
          </cx:dataLabels>
          <cx:dataId val="0"/>
          <cx:layoutPr>
            <cx:aggregation/>
          </cx:layoutPr>
          <cx:axisId val="0"/>
        </cx:series>
        <cx:series layoutId="paretoLine" ownerIdx="0" uniqueId="{E4F84F13-4EF5-4DFD-8767-801647AE73AD}" formatIdx="1">
          <cx:spPr>
            <a:ln>
              <a:noFill/>
            </a:ln>
          </cx:spPr>
          <cx:axisId val="1"/>
        </cx:series>
      </cx:plotAreaRegion>
      <cx:axis id="0">
        <cx:valScaling/>
        <cx:tickLabels/>
      </cx:axis>
      <cx:axis id="1" hidden="1">
        <cx:valScaling max="1" min="0"/>
        <cx:units unit="percentage"/>
        <cx:tickLabels/>
      </cx:axis>
      <cx:axis id="2">
        <cx:catScaling/>
        <cx:tickLabels/>
      </cx:axis>
    </cx:plotArea>
  </cx:chart>
</cx:chartSpace>
</file>

<file path=xl/charts/chartEx9.xml><?xml version="1.0" encoding="utf-8"?>
<cx:chartSpace xmlns:a="http://schemas.openxmlformats.org/drawingml/2006/main" xmlns:r="http://schemas.openxmlformats.org/officeDocument/2006/relationships" xmlns:cx="http://schemas.microsoft.com/office/drawing/2014/chartex">
  <cx:chartData>
    <cx:data id="0">
      <cx:strDim type="cat">
        <cx:f dir="row">_xlchart.v1.53</cx:f>
      </cx:strDim>
      <cx:numDim type="val">
        <cx:f dir="row">_xlchart.v1.52</cx:f>
      </cx:numDim>
    </cx:data>
  </cx:chartData>
  <cx:chart>
    <cx:plotArea>
      <cx:plotAreaRegion>
        <cx:series layoutId="clusteredColumn" uniqueId="{7B224D41-E2B2-4083-A33D-78A1BC3E4731}" formatIdx="0">
          <cx:tx>
            <cx:txData>
              <cx:f>_xlchart.v1.51</cx:f>
              <cx:v>Old age dependency ratio</cx:v>
            </cx:txData>
          </cx:tx>
          <cx:dataLabels>
            <cx:numFmt formatCode="0%" sourceLinked="0"/>
            <cx:visibility seriesName="0" categoryName="0" value="1"/>
            <cx:separator>, </cx:separator>
          </cx:dataLabels>
          <cx:dataId val="0"/>
          <cx:layoutPr>
            <cx:aggregation/>
          </cx:layoutPr>
          <cx:axisId val="0"/>
        </cx:series>
        <cx:series layoutId="paretoLine" ownerIdx="0" uniqueId="{75341C24-6714-4ABD-8997-9545874509D9}" formatIdx="1">
          <cx:spPr>
            <a:ln>
              <a:noFill/>
            </a:ln>
          </cx:spPr>
          <cx:axisId val="1"/>
        </cx:series>
      </cx:plotAreaRegion>
      <cx:axis id="0">
        <cx:valScaling/>
        <cx:tickLabels/>
      </cx:axis>
      <cx:axis id="1" hidden="1">
        <cx:valScaling max="1" min="0"/>
        <cx:units unit="percentage"/>
        <cx:tickLabels/>
      </cx:axis>
      <cx:axis id="2">
        <cx:catScaling/>
        <cx:tickLabels/>
      </cx:axis>
    </cx:plotArea>
  </cx:chart>
</cx:chartSpace>
</file>

<file path=xl/charts/chartEx10.xml><?xml version="1.0" encoding="utf-8"?>
<cx:chartSpace xmlns:a="http://schemas.openxmlformats.org/drawingml/2006/main" xmlns:r="http://schemas.openxmlformats.org/officeDocument/2006/relationships" xmlns:cx="http://schemas.microsoft.com/office/drawing/2014/chartex">
  <cx:chartData>
    <cx:data id="0">
      <cx:strDim type="cat">
        <cx:f dir="row">_xlchart.v1.92</cx:f>
      </cx:strDim>
      <cx:numDim type="val">
        <cx:f dir="row">_xlchart.v1.91</cx:f>
      </cx:numDim>
    </cx:data>
  </cx:chartData>
  <cx:chart>
    <cx:plotArea>
      <cx:plotAreaRegion>
        <cx:series layoutId="clusteredColumn" hidden="1" uniqueId="{DD42AC75-FF43-4199-8FF2-0419F2FB5E2B}" formatIdx="0">
          <cx:tx>
            <cx:txData>
              <cx:f>_xlchart.v1.90</cx:f>
              <cx:v/>
            </cx:txData>
          </cx:tx>
          <cx:dataLabels>
            <cx:numFmt formatCode="0" sourceLinked="0"/>
            <cx:visibility seriesName="0" categoryName="0" value="1"/>
            <cx:separator>, </cx:separator>
          </cx:dataLabels>
          <cx:dataId val="0"/>
          <cx:layoutPr>
            <cx:aggregation/>
          </cx:layoutPr>
          <cx:axisId val="0"/>
        </cx:series>
        <cx:series layoutId="paretoLine" ownerIdx="0" uniqueId="{882BF663-1487-41AB-A086-56D5B6E598F2}"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11.xml><?xml version="1.0" encoding="utf-8"?>
<cx:chartSpace xmlns:a="http://schemas.openxmlformats.org/drawingml/2006/main" xmlns:r="http://schemas.openxmlformats.org/officeDocument/2006/relationships" xmlns:cx="http://schemas.microsoft.com/office/drawing/2014/chartex">
  <cx:chartData>
    <cx:data id="0">
      <cx:strDim type="cat">
        <cx:f dir="row">_xlchart.v1.35</cx:f>
      </cx:strDim>
      <cx:numDim type="val">
        <cx:f dir="row">_xlchart.v1.34</cx:f>
      </cx:numDim>
    </cx:data>
  </cx:chartData>
  <cx:chart>
    <cx:plotArea>
      <cx:plotAreaRegion>
        <cx:series layoutId="clusteredColumn" hidden="1" uniqueId="{816C8B4D-97B5-4A8A-B687-11A6F1BB391D}" formatIdx="0">
          <cx:tx>
            <cx:txData>
              <cx:f>_xlchart.v1.33</cx:f>
              <cx:v/>
            </cx:txData>
          </cx:tx>
          <cx:dataLabels pos="outEnd">
            <cx:numFmt formatCode="0" sourceLinked="0"/>
            <cx:visibility seriesName="0" categoryName="0" value="1"/>
            <cx:separator>, </cx:separator>
          </cx:dataLabels>
          <cx:dataId val="0"/>
          <cx:layoutPr>
            <cx:aggregation/>
          </cx:layoutPr>
          <cx:axisId val="0"/>
        </cx:series>
        <cx:series layoutId="paretoLine" ownerIdx="0" uniqueId="{44398DE9-D976-43F1-9672-8A26A33FAD24}"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12.xml><?xml version="1.0" encoding="utf-8"?>
<cx:chartSpace xmlns:a="http://schemas.openxmlformats.org/drawingml/2006/main" xmlns:r="http://schemas.openxmlformats.org/officeDocument/2006/relationships" xmlns:cx="http://schemas.microsoft.com/office/drawing/2014/chartex">
  <cx:chartData>
    <cx:data id="0">
      <cx:strDim type="cat">
        <cx:f dir="row">_xlchart.v1.71</cx:f>
      </cx:strDim>
      <cx:numDim type="val">
        <cx:f dir="row">_xlchart.v1.70</cx:f>
      </cx:numDim>
    </cx:data>
  </cx:chartData>
  <cx:chart>
    <cx:plotArea>
      <cx:plotAreaRegion>
        <cx:series layoutId="clusteredColumn" hidden="1" uniqueId="{99AB3612-8948-4382-BFDB-414EB76A5F24}" formatIdx="0">
          <cx:tx>
            <cx:txData>
              <cx:f>_xlchart.v1.69</cx:f>
              <cx:v/>
            </cx:txData>
          </cx:tx>
          <cx:dataLabels>
            <cx:numFmt formatCode="0.0%" sourceLinked="0"/>
            <cx:visibility seriesName="0" categoryName="0" value="1"/>
            <cx:separator>, </cx:separator>
          </cx:dataLabels>
          <cx:dataId val="0"/>
          <cx:layoutPr>
            <cx:aggregation/>
          </cx:layoutPr>
          <cx:axisId val="0"/>
        </cx:series>
        <cx:series layoutId="paretoLine" ownerIdx="0" uniqueId="{E850880C-074C-49ED-89FD-0B748F612CA8}"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13.xml><?xml version="1.0" encoding="utf-8"?>
<cx:chartSpace xmlns:a="http://schemas.openxmlformats.org/drawingml/2006/main" xmlns:r="http://schemas.openxmlformats.org/officeDocument/2006/relationships" xmlns:cx="http://schemas.microsoft.com/office/drawing/2014/chartex">
  <cx:chartData>
    <cx:data id="0">
      <cx:strDim type="cat">
        <cx:f dir="row">_xlchart.v1.77</cx:f>
      </cx:strDim>
      <cx:numDim type="val">
        <cx:f dir="row">_xlchart.v1.76</cx:f>
      </cx:numDim>
    </cx:data>
  </cx:chartData>
  <cx:chart>
    <cx:plotArea>
      <cx:plotAreaRegion>
        <cx:series layoutId="clusteredColumn" hidden="1" uniqueId="{37F8ED83-35DF-448A-A573-989D7CF07F16}" formatIdx="0">
          <cx:tx>
            <cx:txData>
              <cx:f>_xlchart.v1.75</cx:f>
              <cx:v/>
            </cx:txData>
          </cx:tx>
          <cx:dataLabels/>
          <cx:dataId val="0"/>
          <cx:layoutPr>
            <cx:aggregation/>
          </cx:layoutPr>
          <cx:axisId val="0"/>
        </cx:series>
        <cx:series layoutId="paretoLine" ownerIdx="0" uniqueId="{EE34718E-B2F1-4DFD-8AE6-3990BD0CC2DC}" formatIdx="1">
          <cx:spPr>
            <a:ln>
              <a:noFill/>
            </a:ln>
          </cx:spPr>
          <cx:axisId val="1"/>
        </cx:series>
      </cx:plotAreaRegion>
      <cx:axis id="0">
        <cx:valScaling/>
        <cx:tickLabels/>
      </cx:axis>
      <cx:axis id="1" hidden="1">
        <cx:valScaling max="1" min="0"/>
        <cx:units unit="percentage"/>
        <cx:tickLabels/>
      </cx:axis>
    </cx:plotArea>
  </cx:chart>
</cx:chartSpace>
</file>

<file path=xl/charts/chartEx14.xml><?xml version="1.0" encoding="utf-8"?>
<cx:chartSpace xmlns:a="http://schemas.openxmlformats.org/drawingml/2006/main" xmlns:r="http://schemas.openxmlformats.org/officeDocument/2006/relationships" xmlns:cx="http://schemas.microsoft.com/office/drawing/2014/chartex">
  <cx:chartData>
    <cx:data id="0">
      <cx:strDim type="cat">
        <cx:f dir="row">_xlchart.v1.104</cx:f>
      </cx:strDim>
      <cx:numDim type="val">
        <cx:f dir="row">_xlchart.v1.103</cx:f>
      </cx:numDim>
    </cx:data>
  </cx:chartData>
  <cx:chart>
    <cx:plotArea>
      <cx:plotAreaRegion>
        <cx:series layoutId="clusteredColumn" hidden="1" uniqueId="{65B29888-DBE4-46E4-BE02-33043B6BFC14}" formatIdx="0">
          <cx:tx>
            <cx:txData>
              <cx:f>_xlchart.v1.102</cx:f>
              <cx:v/>
            </cx:txData>
          </cx:tx>
          <cx:dataLabels>
            <cx:visibility seriesName="0" categoryName="0" value="0"/>
            <cx:separator>, </cx:separator>
          </cx:dataLabels>
          <cx:dataId val="0"/>
          <cx:layoutPr>
            <cx:aggregation/>
          </cx:layoutPr>
          <cx:axisId val="0"/>
        </cx:series>
        <cx:series layoutId="paretoLine" ownerIdx="0" uniqueId="{8D3C85BD-03AB-48C7-A0F2-4A8EBA18DCB4}" formatIdx="1">
          <cx:spPr>
            <a:ln>
              <a:noFill/>
            </a:ln>
          </cx:spPr>
          <cx:axisId val="1"/>
        </cx:series>
      </cx:plotAreaRegion>
      <cx:axis id="0">
        <cx:valScaling/>
        <cx:tickLabels/>
      </cx:axis>
      <cx:axis id="1" hidden="1">
        <cx:valScaling max="1" min="0"/>
        <cx:units unit="percentage"/>
        <cx:tickLabels/>
      </cx:axis>
    </cx:plotArea>
  </cx:chart>
</cx:chartSpace>
</file>

<file path=xl/charts/chartEx15.xml><?xml version="1.0" encoding="utf-8"?>
<cx:chartSpace xmlns:a="http://schemas.openxmlformats.org/drawingml/2006/main" xmlns:r="http://schemas.openxmlformats.org/officeDocument/2006/relationships" xmlns:cx="http://schemas.microsoft.com/office/drawing/2014/chartex">
  <cx:chartData>
    <cx:data id="0">
      <cx:strDim type="cat">
        <cx:f dir="row">_xlchart.v1.74</cx:f>
      </cx:strDim>
      <cx:numDim type="val">
        <cx:f dir="row">_xlchart.v1.73</cx:f>
      </cx:numDim>
    </cx:data>
  </cx:chartData>
  <cx:chart>
    <cx:plotArea>
      <cx:plotAreaRegion>
        <cx:series layoutId="clusteredColumn" hidden="1" uniqueId="{80EC7EEF-1B88-41E4-B523-70F1C2EE2ADF}" formatIdx="0">
          <cx:tx>
            <cx:txData>
              <cx:f>_xlchart.v1.72</cx:f>
              <cx:v/>
            </cx:txData>
          </cx:tx>
          <cx:dataLabels/>
          <cx:dataId val="0"/>
          <cx:layoutPr>
            <cx:aggregation/>
          </cx:layoutPr>
          <cx:axisId val="0"/>
        </cx:series>
        <cx:series layoutId="paretoLine" ownerIdx="0" uniqueId="{32DFAEBA-B129-4F47-8946-5EE6E7B73473}" formatIdx="1">
          <cx:spPr>
            <a:ln>
              <a:noFill/>
            </a:ln>
          </cx:spPr>
          <cx:axisId val="1"/>
        </cx:series>
      </cx:plotAreaRegion>
      <cx:axis id="0">
        <cx:valScaling/>
        <cx:tickLabels/>
      </cx:axis>
      <cx:axis id="1" hidden="1">
        <cx:valScaling max="1" min="0"/>
        <cx:units unit="percentage"/>
        <cx:tickLabels/>
      </cx:axis>
    </cx:plotArea>
  </cx:chart>
</cx:chartSpace>
</file>

<file path=xl/charts/chartEx16.xml><?xml version="1.0" encoding="utf-8"?>
<cx:chartSpace xmlns:a="http://schemas.openxmlformats.org/drawingml/2006/main" xmlns:r="http://schemas.openxmlformats.org/officeDocument/2006/relationships" xmlns:cx="http://schemas.microsoft.com/office/drawing/2014/chartex">
  <cx:chartData>
    <cx:data id="0">
      <cx:strDim type="cat">
        <cx:f dir="row">_xlchart.v1.38</cx:f>
      </cx:strDim>
      <cx:numDim type="val">
        <cx:f dir="row">_xlchart.v1.37</cx:f>
      </cx:numDim>
    </cx:data>
  </cx:chartData>
  <cx:chart>
    <cx:plotArea>
      <cx:plotAreaRegion>
        <cx:series layoutId="clusteredColumn" hidden="1" uniqueId="{313354F1-BBDF-46D3-95D5-AD02CC76B921}" formatIdx="0">
          <cx:tx>
            <cx:txData>
              <cx:f>_xlchart.v1.36</cx:f>
              <cx:v/>
            </cx:txData>
          </cx:tx>
          <cx:dataLabels>
            <cx:numFmt formatCode="0%" sourceLinked="0"/>
            <cx:visibility seriesName="0" categoryName="0" value="1"/>
            <cx:separator>, </cx:separator>
          </cx:dataLabels>
          <cx:dataId val="0"/>
          <cx:layoutPr>
            <cx:aggregation/>
          </cx:layoutPr>
          <cx:axisId val="0"/>
        </cx:series>
        <cx:series layoutId="paretoLine" ownerIdx="0" uniqueId="{1087CE3E-7875-4C56-B0EE-2A13460F1DDD}" formatIdx="1">
          <cx:spPr>
            <a:ln>
              <a:noFill/>
            </a:ln>
          </cx:spPr>
          <cx:axisId val="1"/>
        </cx:series>
      </cx:plotAreaRegion>
      <cx:axis id="0">
        <cx:valScaling/>
        <cx:tickLabels/>
      </cx:axis>
      <cx:axis id="1" hidden="1">
        <cx:valScaling max="1" min="0"/>
        <cx:units unit="percentage"/>
        <cx:tickLabels/>
      </cx:axis>
    </cx:plotArea>
  </cx:chart>
</cx:chartSpace>
</file>

<file path=xl/charts/chartEx17.xml><?xml version="1.0" encoding="utf-8"?>
<cx:chartSpace xmlns:a="http://schemas.openxmlformats.org/drawingml/2006/main" xmlns:r="http://schemas.openxmlformats.org/officeDocument/2006/relationships" xmlns:cx="http://schemas.microsoft.com/office/drawing/2014/chartex">
  <cx:chartData>
    <cx:data id="0">
      <cx:strDim type="cat">
        <cx:f dir="row">_xlchart.v1.86</cx:f>
      </cx:strDim>
      <cx:numDim type="val">
        <cx:f dir="row">_xlchart.v1.85</cx:f>
      </cx:numDim>
    </cx:data>
  </cx:chartData>
  <cx:chart>
    <cx:plotArea>
      <cx:plotAreaRegion>
        <cx:series layoutId="clusteredColumn" hidden="1" uniqueId="{88D56DC5-DDF9-4DA5-8563-7E84BDC42F2C}" formatIdx="0">
          <cx:tx>
            <cx:txData>
              <cx:f>_xlchart.v1.84</cx:f>
              <cx:v/>
            </cx:txData>
          </cx:tx>
          <cx:dataLabels>
            <cx:numFmt formatCode="0%" sourceLinked="0"/>
            <cx:visibility seriesName="0" categoryName="0" value="1"/>
            <cx:separator>, </cx:separator>
          </cx:dataLabels>
          <cx:dataId val="0"/>
          <cx:layoutPr>
            <cx:aggregation/>
          </cx:layoutPr>
          <cx:axisId val="0"/>
        </cx:series>
        <cx:series layoutId="paretoLine" ownerIdx="0" uniqueId="{B5AB39BD-FEC8-47AC-B0D1-0A2D91FEC299}" formatIdx="1">
          <cx:spPr>
            <a:ln>
              <a:noFill/>
            </a:ln>
          </cx:spPr>
          <cx:axisId val="1"/>
        </cx:series>
      </cx:plotAreaRegion>
      <cx:axis id="0">
        <cx:valScaling/>
        <cx:tickLabels/>
      </cx:axis>
      <cx:axis id="1" hidden="1">
        <cx:valScaling max="1" min="0"/>
        <cx:units unit="percentage"/>
        <cx:tickLabels/>
      </cx:axis>
    </cx:plotArea>
  </cx:chart>
</cx:chartSpace>
</file>

<file path=xl/charts/chartEx18.xml><?xml version="1.0" encoding="utf-8"?>
<cx:chartSpace xmlns:a="http://schemas.openxmlformats.org/drawingml/2006/main" xmlns:r="http://schemas.openxmlformats.org/officeDocument/2006/relationships" xmlns:cx="http://schemas.microsoft.com/office/drawing/2014/chartex">
  <cx:chartData>
    <cx:data id="0">
      <cx:strDim type="cat">
        <cx:f dir="row">_xlchart.v1.32</cx:f>
      </cx:strDim>
      <cx:numDim type="val">
        <cx:f dir="row">_xlchart.v1.31</cx:f>
      </cx:numDim>
    </cx:data>
  </cx:chartData>
  <cx:chart>
    <cx:plotArea>
      <cx:plotAreaRegion>
        <cx:series layoutId="clusteredColumn" hidden="1" uniqueId="{D4B98C03-4A96-445A-8D4A-34082D1BAF93}" formatIdx="0">
          <cx:tx>
            <cx:txData>
              <cx:f>_xlchart.v1.30</cx:f>
              <cx:v/>
            </cx:txData>
          </cx:tx>
          <cx:dataLabels>
            <cx:numFmt formatCode="0%" sourceLinked="0"/>
            <cx:visibility seriesName="0" categoryName="0" value="1"/>
            <cx:separator>, </cx:separator>
          </cx:dataLabels>
          <cx:dataId val="0"/>
          <cx:layoutPr>
            <cx:aggregation/>
          </cx:layoutPr>
          <cx:axisId val="0"/>
        </cx:series>
        <cx:series layoutId="paretoLine" ownerIdx="0" uniqueId="{3BA7E813-EEE9-401E-B09A-4B70F8FE5828}" formatIdx="1">
          <cx:spPr>
            <a:ln>
              <a:noFill/>
            </a:ln>
          </cx:spPr>
          <cx:axisId val="1"/>
        </cx:series>
      </cx:plotAreaRegion>
      <cx:axis id="0">
        <cx:valScaling/>
        <cx:tickLabels/>
      </cx:axis>
      <cx:axis id="1" hidden="1">
        <cx:valScaling max="1" min="0"/>
        <cx:units unit="percentage"/>
        <cx:tickLabels/>
      </cx:axis>
    </cx:plotArea>
  </cx:chart>
</cx:chartSpace>
</file>

<file path=xl/charts/chartEx19.xml><?xml version="1.0" encoding="utf-8"?>
<cx:chartSpace xmlns:a="http://schemas.openxmlformats.org/drawingml/2006/main" xmlns:r="http://schemas.openxmlformats.org/officeDocument/2006/relationships" xmlns:cx="http://schemas.microsoft.com/office/drawing/2014/chartex">
  <cx:chartData>
    <cx:data id="0">
      <cx:strDim type="cat">
        <cx:f dir="row">_xlchart.v1.44</cx:f>
      </cx:strDim>
      <cx:numDim type="val">
        <cx:f dir="row">_xlchart.v1.43</cx:f>
      </cx:numDim>
    </cx:data>
  </cx:chartData>
  <cx:chart>
    <cx:plotArea>
      <cx:plotAreaRegion>
        <cx:series layoutId="clusteredColumn" hidden="1" uniqueId="{66D3454C-172A-48E7-8199-498AF3A5C3E6}" formatIdx="0">
          <cx:tx>
            <cx:txData>
              <cx:f>_xlchart.v1.42</cx:f>
              <cx:v/>
            </cx:txData>
          </cx:tx>
          <cx:dataLabels>
            <cx:numFmt formatCode="0%" sourceLinked="0"/>
            <cx:visibility seriesName="0" categoryName="0" value="1"/>
            <cx:separator>, </cx:separator>
          </cx:dataLabels>
          <cx:dataId val="0"/>
          <cx:layoutPr>
            <cx:aggregation/>
          </cx:layoutPr>
          <cx:axisId val="0"/>
        </cx:series>
        <cx:series layoutId="paretoLine" ownerIdx="0" uniqueId="{C40EB694-6F4F-4D3D-8FB9-AE10DD99DE7B}" formatIdx="1">
          <cx:spPr>
            <a:ln>
              <a:noFill/>
            </a:ln>
          </cx:spPr>
          <cx:axisId val="1"/>
        </cx:series>
      </cx:plotAreaRegion>
      <cx:axis id="0">
        <cx:valScaling/>
        <cx:tickLabels/>
      </cx:axis>
      <cx:axis id="1" hidden="1">
        <cx:valScaling max="1" min="0"/>
        <cx:units unit="percentage"/>
        <cx:tickLabels/>
      </cx:axis>
    </cx:plotArea>
  </cx:chart>
</cx:chartSpace>
</file>

<file path=xl/charts/chartEx20.xml><?xml version="1.0" encoding="utf-8"?>
<cx:chartSpace xmlns:a="http://schemas.openxmlformats.org/drawingml/2006/main" xmlns:r="http://schemas.openxmlformats.org/officeDocument/2006/relationships" xmlns:cx="http://schemas.microsoft.com/office/drawing/2014/chartex">
  <cx:chartData>
    <cx:data id="0">
      <cx:strDim type="cat">
        <cx:f dir="row">_xlchart.v1.107</cx:f>
      </cx:strDim>
      <cx:numDim type="val">
        <cx:f dir="row">_xlchart.v1.106</cx:f>
      </cx:numDim>
    </cx:data>
  </cx:chartData>
  <cx:chart>
    <cx:plotArea>
      <cx:plotAreaRegion>
        <cx:series layoutId="clusteredColumn" hidden="1" uniqueId="{9E21E2E1-2A57-4BFC-9827-536AA01F4FB6}" formatIdx="0">
          <cx:tx>
            <cx:txData>
              <cx:f>_xlchart.v1.105</cx:f>
              <cx:v/>
            </cx:txData>
          </cx:tx>
          <cx:dataLabels>
            <cx:numFmt formatCode="0%" sourceLinked="0"/>
            <cx:visibility seriesName="0" categoryName="0" value="1"/>
            <cx:separator>, </cx:separator>
          </cx:dataLabels>
          <cx:dataId val="0"/>
          <cx:layoutPr>
            <cx:aggregation/>
          </cx:layoutPr>
          <cx:axisId val="0"/>
        </cx:series>
        <cx:series layoutId="paretoLine" ownerIdx="0" uniqueId="{A3D7D55A-66DE-4C6C-9BEB-99D442899A79}" formatIdx="1">
          <cx:spPr>
            <a:ln>
              <a:noFill/>
            </a:ln>
          </cx:spPr>
          <cx:axisId val="1"/>
        </cx:series>
      </cx:plotAreaRegion>
      <cx:axis id="0">
        <cx:valScaling/>
        <cx:tickLabels/>
      </cx:axis>
      <cx:axis id="1" hidden="1">
        <cx:valScaling max="1" min="0"/>
        <cx:units unit="percentage"/>
        <cx:tickLabels/>
      </cx:axis>
    </cx:plotArea>
  </cx:chart>
</cx:chartSpace>
</file>

<file path=xl/charts/chartEx21.xml><?xml version="1.0" encoding="utf-8"?>
<cx:chartSpace xmlns:a="http://schemas.openxmlformats.org/drawingml/2006/main" xmlns:r="http://schemas.openxmlformats.org/officeDocument/2006/relationships" xmlns:cx="http://schemas.microsoft.com/office/drawing/2014/chartex">
  <cx:chartData>
    <cx:data id="0">
      <cx:strDim type="cat">
        <cx:f dir="row">_xlchart.v1.46</cx:f>
      </cx:strDim>
      <cx:numDim type="val">
        <cx:f dir="row">_xlchart.v1.47</cx:f>
      </cx:numDim>
    </cx:data>
  </cx:chartData>
  <cx:chart>
    <cx:plotArea>
      <cx:plotAreaRegion>
        <cx:series layoutId="clusteredColumn" hidden="1" uniqueId="{7695C850-6A97-435C-BF84-A21F5778D8D8}" formatIdx="0">
          <cx:tx>
            <cx:txData>
              <cx:f>_xlchart.v1.45</cx:f>
              <cx:v/>
            </cx:txData>
          </cx:tx>
          <cx:dataLabels>
            <cx:numFmt formatCode="0%" sourceLinked="0"/>
            <cx:visibility seriesName="0" categoryName="0" value="1"/>
            <cx:separator>, </cx:separator>
          </cx:dataLabels>
          <cx:dataId val="0"/>
          <cx:layoutPr>
            <cx:aggregation/>
          </cx:layoutPr>
          <cx:axisId val="0"/>
        </cx:series>
        <cx:series layoutId="paretoLine" ownerIdx="0" uniqueId="{2E096637-EEFD-447F-A265-84AFF5E08305}" formatIdx="1">
          <cx:spPr>
            <a:ln>
              <a:noFill/>
            </a:ln>
          </cx:spPr>
          <cx:axisId val="1"/>
        </cx:series>
      </cx:plotAreaRegion>
      <cx:axis id="0">
        <cx:valScaling/>
        <cx:tickLabels/>
      </cx:axis>
      <cx:axis id="1" hidden="1">
        <cx:valScaling max="1" min="0"/>
        <cx:units unit="percentage"/>
        <cx:tickLabels/>
      </cx:axis>
    </cx:plotArea>
  </cx:chart>
</cx:chartSpace>
</file>

<file path=xl/charts/chartEx22.xml><?xml version="1.0" encoding="utf-8"?>
<cx:chartSpace xmlns:a="http://schemas.openxmlformats.org/drawingml/2006/main" xmlns:r="http://schemas.openxmlformats.org/officeDocument/2006/relationships" xmlns:cx="http://schemas.microsoft.com/office/drawing/2014/chartex">
  <cx:chartData>
    <cx:data id="0">
      <cx:strDim type="cat">
        <cx:f dir="row">_xlchart.v1.67</cx:f>
      </cx:strDim>
      <cx:numDim type="val">
        <cx:f dir="row">_xlchart.v1.68</cx:f>
      </cx:numDim>
    </cx:data>
  </cx:chartData>
  <cx:chart>
    <cx:plotArea>
      <cx:plotAreaRegion>
        <cx:series layoutId="clusteredColumn" hidden="1" uniqueId="{651C05AB-937C-43AE-8195-EEFF0A7B99DA}" formatIdx="0">
          <cx:tx>
            <cx:txData>
              <cx:f>_xlchart.v1.66</cx:f>
              <cx:v/>
            </cx:txData>
          </cx:tx>
          <cx:dataLabels>
            <cx:numFmt formatCode="0%" sourceLinked="0"/>
            <cx:visibility seriesName="0" categoryName="0" value="1"/>
            <cx:separator>, </cx:separator>
          </cx:dataLabels>
          <cx:dataId val="0"/>
          <cx:layoutPr>
            <cx:aggregation/>
          </cx:layoutPr>
          <cx:axisId val="0"/>
        </cx:series>
        <cx:series layoutId="paretoLine" ownerIdx="0" uniqueId="{DBD4ED8F-A29A-4DFA-A9C0-6F3CAAA54781}" formatIdx="1">
          <cx:spPr>
            <a:ln>
              <a:noFill/>
            </a:ln>
          </cx:spPr>
          <cx:axisId val="1"/>
        </cx:series>
      </cx:plotAreaRegion>
      <cx:axis id="0">
        <cx:valScaling/>
        <cx:tickLabels/>
      </cx:axis>
      <cx:axis id="1" hidden="1">
        <cx:valScaling max="1" min="0"/>
        <cx:units unit="percentage"/>
        <cx:tickLabels/>
      </cx:axis>
    </cx:plotArea>
  </cx:chart>
</cx:chartSpace>
</file>

<file path=xl/charts/chartEx23.xml><?xml version="1.0" encoding="utf-8"?>
<cx:chartSpace xmlns:a="http://schemas.openxmlformats.org/drawingml/2006/main" xmlns:r="http://schemas.openxmlformats.org/officeDocument/2006/relationships" xmlns:cx="http://schemas.microsoft.com/office/drawing/2014/chartex">
  <cx:chartData>
    <cx:data id="0">
      <cx:strDim type="cat">
        <cx:f dir="row">_xlchart.v1.49</cx:f>
      </cx:strDim>
      <cx:numDim type="val">
        <cx:f dir="row">_xlchart.v1.50</cx:f>
      </cx:numDim>
    </cx:data>
  </cx:chartData>
  <cx:chart>
    <cx:plotArea>
      <cx:plotAreaRegion>
        <cx:series layoutId="clusteredColumn" hidden="1" uniqueId="{45D28A96-7882-4968-8912-AC0C87C39F7D}" formatIdx="0">
          <cx:tx>
            <cx:txData>
              <cx:f>_xlchart.v1.48</cx:f>
              <cx:v/>
            </cx:txData>
          </cx:tx>
          <cx:dataLabels>
            <cx:numFmt formatCode="0%" sourceLinked="0"/>
            <cx:visibility seriesName="0" categoryName="0" value="1"/>
            <cx:separator>, </cx:separator>
          </cx:dataLabels>
          <cx:dataId val="0"/>
          <cx:layoutPr>
            <cx:aggregation/>
          </cx:layoutPr>
          <cx:axisId val="0"/>
        </cx:series>
        <cx:series layoutId="paretoLine" ownerIdx="0" uniqueId="{F82D9625-19E1-4326-AA18-09F55BC678FE}" formatIdx="1">
          <cx:spPr>
            <a:ln>
              <a:noFill/>
            </a:ln>
          </cx:spPr>
          <cx:axisId val="1"/>
        </cx:series>
      </cx:plotAreaRegion>
      <cx:axis id="0">
        <cx:valScaling/>
        <cx:tickLabels/>
      </cx:axis>
      <cx:axis id="1" hidden="1">
        <cx:valScaling max="1" min="0"/>
        <cx:units unit="percentage"/>
        <cx:tickLabels/>
      </cx:axis>
    </cx:plotArea>
  </cx:chart>
</cx:chartSpace>
</file>

<file path=xl/charts/chartEx24.xml><?xml version="1.0" encoding="utf-8"?>
<cx:chartSpace xmlns:a="http://schemas.openxmlformats.org/drawingml/2006/main" xmlns:r="http://schemas.openxmlformats.org/officeDocument/2006/relationships" xmlns:cx="http://schemas.microsoft.com/office/drawing/2014/chartex">
  <cx:chartData>
    <cx:data id="0">
      <cx:strDim type="cat">
        <cx:f dir="row">_xlchart.v1.55</cx:f>
      </cx:strDim>
      <cx:numDim type="val">
        <cx:f dir="row">_xlchart.v1.56</cx:f>
      </cx:numDim>
    </cx:data>
  </cx:chartData>
  <cx:chart>
    <cx:plotArea>
      <cx:plotAreaRegion>
        <cx:series layoutId="clusteredColumn" hidden="1" uniqueId="{979EF056-0346-4461-9269-6FD498C8062F}" formatIdx="0">
          <cx:tx>
            <cx:txData>
              <cx:f>_xlchart.v1.54</cx:f>
              <cx:v/>
            </cx:txData>
          </cx:tx>
          <cx:dataLabels>
            <cx:numFmt formatCode="0%" sourceLinked="0"/>
            <cx:visibility seriesName="0" categoryName="0" value="1"/>
            <cx:separator>, </cx:separator>
          </cx:dataLabels>
          <cx:dataId val="0"/>
          <cx:layoutPr>
            <cx:aggregation/>
          </cx:layoutPr>
          <cx:axisId val="0"/>
        </cx:series>
        <cx:series layoutId="paretoLine" ownerIdx="0" uniqueId="{EBE4C764-EF55-493B-86EB-7284E742CFF1}" formatIdx="1">
          <cx:spPr>
            <a:ln>
              <a:noFill/>
            </a:ln>
          </cx:spPr>
          <cx:axisId val="1"/>
        </cx:series>
      </cx:plotAreaRegion>
      <cx:axis id="0">
        <cx:valScaling/>
        <cx:tickLabels/>
      </cx:axis>
      <cx:axis id="1" hidden="1">
        <cx:valScaling max="1" min="0"/>
        <cx:units unit="percentage"/>
        <cx:tickLabels/>
      </cx:axis>
    </cx:plotArea>
  </cx:chart>
</cx:chartSpace>
</file>

<file path=xl/charts/chartEx25.xml><?xml version="1.0" encoding="utf-8"?>
<cx:chartSpace xmlns:a="http://schemas.openxmlformats.org/drawingml/2006/main" xmlns:r="http://schemas.openxmlformats.org/officeDocument/2006/relationships" xmlns:cx="http://schemas.microsoft.com/office/drawing/2014/chartex">
  <cx:chartData>
    <cx:data id="0">
      <cx:strDim type="cat">
        <cx:f dir="row">_xlchart.v1.22</cx:f>
      </cx:strDim>
      <cx:numDim type="val">
        <cx:f dir="row">_xlchart.v1.23</cx:f>
      </cx:numDim>
    </cx:data>
  </cx:chartData>
  <cx:chart>
    <cx:plotArea>
      <cx:plotAreaRegion>
        <cx:series layoutId="clusteredColumn" hidden="1" uniqueId="{1D9A9EA0-4B20-48AD-B785-334B0C1CF1E1}" formatIdx="0">
          <cx:tx>
            <cx:txData>
              <cx:f>_xlchart.v1.21</cx:f>
              <cx:v/>
            </cx:txData>
          </cx:tx>
          <cx:dataLabels>
            <cx:numFmt formatCode="0%" sourceLinked="0"/>
            <cx:visibility seriesName="0" categoryName="0" value="1"/>
            <cx:separator>, </cx:separator>
          </cx:dataLabels>
          <cx:dataId val="0"/>
          <cx:layoutPr>
            <cx:aggregation/>
          </cx:layoutPr>
          <cx:axisId val="0"/>
        </cx:series>
        <cx:series layoutId="paretoLine" ownerIdx="0" uniqueId="{C9898ECA-BAD2-4F9F-A0AD-FC1949F0CDA9}" formatIdx="1">
          <cx:spPr>
            <a:ln>
              <a:noFill/>
            </a:ln>
          </cx:spPr>
          <cx:axisId val="1"/>
        </cx:series>
      </cx:plotAreaRegion>
      <cx:axis id="0">
        <cx:valScaling/>
        <cx:tickLabels/>
      </cx:axis>
      <cx:axis id="1" hidden="1">
        <cx:valScaling max="1" min="0"/>
        <cx:units unit="percentage"/>
        <cx:tickLabels/>
      </cx:axis>
    </cx:plotArea>
  </cx:chart>
</cx:chartSpace>
</file>

<file path=xl/charts/chartEx26.xml><?xml version="1.0" encoding="utf-8"?>
<cx:chartSpace xmlns:a="http://schemas.openxmlformats.org/drawingml/2006/main" xmlns:r="http://schemas.openxmlformats.org/officeDocument/2006/relationships" xmlns:cx="http://schemas.microsoft.com/office/drawing/2014/chartex">
  <cx:chartData>
    <cx:data id="0">
      <cx:strDim type="cat">
        <cx:f dir="row">_xlchart.v1.16</cx:f>
      </cx:strDim>
      <cx:numDim type="val">
        <cx:f dir="row">_xlchart.v1.17</cx:f>
      </cx:numDim>
    </cx:data>
  </cx:chartData>
  <cx:chart>
    <cx:plotArea>
      <cx:plotAreaRegion>
        <cx:series layoutId="clusteredColumn" hidden="1" uniqueId="{EA1EABC4-F87B-44D2-9B8D-5A4825082C5F}" formatIdx="0">
          <cx:tx>
            <cx:txData>
              <cx:f>_xlchart.v1.15</cx:f>
              <cx:v/>
            </cx:txData>
          </cx:tx>
          <cx:dataLabels>
            <cx:numFmt formatCode="0%" sourceLinked="0"/>
            <cx:visibility seriesName="0" categoryName="0" value="1"/>
            <cx:separator>, </cx:separator>
          </cx:dataLabels>
          <cx:dataId val="0"/>
          <cx:layoutPr>
            <cx:aggregation/>
          </cx:layoutPr>
          <cx:axisId val="0"/>
        </cx:series>
        <cx:series layoutId="paretoLine" ownerIdx="0" uniqueId="{6D4D9064-7FA7-4BFA-AAA4-9C4152291CD2}" formatIdx="1">
          <cx:spPr>
            <a:ln>
              <a:noFill/>
            </a:ln>
          </cx:spPr>
          <cx:axisId val="1"/>
        </cx:series>
      </cx:plotAreaRegion>
      <cx:axis id="0">
        <cx:valScaling/>
        <cx:tickLabels/>
      </cx:axis>
      <cx:axis id="1" hidden="1">
        <cx:valScaling max="1" min="0"/>
        <cx:units unit="percentage"/>
        <cx:tickLabels/>
      </cx:axis>
    </cx:plotArea>
  </cx:chart>
</cx:chartSpace>
</file>

<file path=xl/charts/chartEx27.xml><?xml version="1.0" encoding="utf-8"?>
<cx:chartSpace xmlns:a="http://schemas.openxmlformats.org/drawingml/2006/main" xmlns:r="http://schemas.openxmlformats.org/officeDocument/2006/relationships" xmlns:cx="http://schemas.microsoft.com/office/drawing/2014/chartex">
  <cx:chartData>
    <cx:data id="0">
      <cx:strDim type="cat">
        <cx:f dir="row">_xlchart.v1.79</cx:f>
      </cx:strDim>
      <cx:numDim type="val">
        <cx:f dir="row">_xlchart.v1.80</cx:f>
      </cx:numDim>
    </cx:data>
  </cx:chartData>
  <cx:chart>
    <cx:plotArea>
      <cx:plotAreaRegion>
        <cx:series layoutId="clusteredColumn" uniqueId="{1AC59FBF-18EF-4F4E-82A5-BDC3B0D5502D}">
          <cx:tx>
            <cx:txData>
              <cx:f>_xlchart.v1.78</cx:f>
              <cx:v/>
            </cx:txData>
          </cx:tx>
          <cx:dataLabels/>
          <cx:dataId val="0"/>
          <cx:layoutPr>
            <cx:aggregation/>
          </cx:layoutPr>
          <cx:axisId val="1"/>
        </cx:series>
        <cx:series layoutId="paretoLine" ownerIdx="0" uniqueId="{DAAC1330-5334-49BF-963D-FB845B0325D9}">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28.xml><?xml version="1.0" encoding="utf-8"?>
<cx:chartSpace xmlns:a="http://schemas.openxmlformats.org/drawingml/2006/main" xmlns:r="http://schemas.openxmlformats.org/officeDocument/2006/relationships" xmlns:cx="http://schemas.microsoft.com/office/drawing/2014/chartex">
  <cx:chartData>
    <cx:data id="0">
      <cx:strDim type="cat">
        <cx:f dir="row">_xlchart.v1.58</cx:f>
      </cx:strDim>
      <cx:numDim type="val">
        <cx:f dir="row">_xlchart.v1.59</cx:f>
      </cx:numDim>
    </cx:data>
  </cx:chartData>
  <cx:chart>
    <cx:plotArea>
      <cx:plotAreaRegion>
        <cx:series layoutId="clusteredColumn" uniqueId="{D575A0BF-C7DB-4640-999B-6290B5B802A4}">
          <cx:tx>
            <cx:txData>
              <cx:f>_xlchart.v1.57</cx:f>
              <cx:v/>
            </cx:txData>
          </cx:tx>
          <cx:dataLabels>
            <cx:visibility seriesName="0" categoryName="0" value="1"/>
            <cx:separator>, </cx:separator>
          </cx:dataLabels>
          <cx:dataId val="0"/>
          <cx:layoutPr>
            <cx:aggregation/>
          </cx:layoutPr>
          <cx:axisId val="1"/>
        </cx:series>
        <cx:series layoutId="paretoLine" ownerIdx="0" uniqueId="{031C81A2-A354-4F70-9ACC-906753D78552}">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29.xml><?xml version="1.0" encoding="utf-8"?>
<cx:chartSpace xmlns:a="http://schemas.openxmlformats.org/drawingml/2006/main" xmlns:r="http://schemas.openxmlformats.org/officeDocument/2006/relationships" xmlns:cx="http://schemas.microsoft.com/office/drawing/2014/chartex">
  <cx:chartData>
    <cx:data id="0">
      <cx:strDim type="cat">
        <cx:f dir="row">_xlchart.v1.19</cx:f>
      </cx:strDim>
      <cx:numDim type="val">
        <cx:f dir="row">_xlchart.v1.20</cx:f>
      </cx:numDim>
    </cx:data>
  </cx:chartData>
  <cx:chart>
    <cx:plotArea>
      <cx:plotAreaRegion>
        <cx:series layoutId="clusteredColumn" uniqueId="{628E71D2-2642-4A03-8FD7-84752A513E71}">
          <cx:tx>
            <cx:txData>
              <cx:f>_xlchart.v1.18</cx:f>
              <cx:v/>
            </cx:txData>
          </cx:tx>
          <cx:dataLabels/>
          <cx:dataId val="0"/>
          <cx:layoutPr>
            <cx:aggregation/>
          </cx:layoutPr>
          <cx:axisId val="1"/>
        </cx:series>
        <cx:series layoutId="paretoLine" ownerIdx="0" uniqueId="{071A7C22-AB0B-451D-8E9E-84E3E9E60AB2}">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30.xml><?xml version="1.0" encoding="utf-8"?>
<cx:chartSpace xmlns:a="http://schemas.openxmlformats.org/drawingml/2006/main" xmlns:r="http://schemas.openxmlformats.org/officeDocument/2006/relationships" xmlns:cx="http://schemas.microsoft.com/office/drawing/2014/chartex">
  <cx:chartData>
    <cx:data id="0">
      <cx:strDim type="cat">
        <cx:f dir="row">_xlchart.v1.25</cx:f>
      </cx:strDim>
      <cx:numDim type="val">
        <cx:f dir="row">_xlchart.v1.26</cx:f>
      </cx:numDim>
    </cx:data>
  </cx:chartData>
  <cx:chart>
    <cx:plotArea>
      <cx:plotAreaRegion>
        <cx:series layoutId="clusteredColumn" hidden="1" uniqueId="{1EE15057-56BA-43F9-B7B7-652EEF4762FA}" formatIdx="0">
          <cx:tx>
            <cx:txData>
              <cx:f>_xlchart.v1.24</cx:f>
              <cx:v/>
            </cx:txData>
          </cx:tx>
          <cx:dataLabels>
            <cx:numFmt formatCode="0%" sourceLinked="0"/>
            <cx:visibility seriesName="0" categoryName="0" value="1"/>
            <cx:separator>, </cx:separator>
          </cx:dataLabels>
          <cx:dataId val="0"/>
          <cx:layoutPr>
            <cx:aggregation/>
          </cx:layoutPr>
          <cx:axisId val="0"/>
        </cx:series>
        <cx:series layoutId="paretoLine" ownerIdx="0" uniqueId="{8975CAA7-C686-49F1-96E6-EE6EFCC649B4}" formatIdx="1">
          <cx:spPr>
            <a:ln>
              <a:noFill/>
            </a:ln>
          </cx:spPr>
          <cx:axisId val="1"/>
        </cx:series>
      </cx:plotAreaRegion>
      <cx:axis id="0">
        <cx:valScaling/>
        <cx:tickLabels/>
      </cx:axis>
      <cx:axis id="1" hidden="1">
        <cx:valScaling max="1" min="0"/>
        <cx:units unit="percentage"/>
        <cx:tickLabels/>
      </cx:axis>
    </cx:plotArea>
  </cx:chart>
</cx:chartSpace>
</file>

<file path=xl/charts/chartEx31.xml><?xml version="1.0" encoding="utf-8"?>
<cx:chartSpace xmlns:a="http://schemas.openxmlformats.org/drawingml/2006/main" xmlns:r="http://schemas.openxmlformats.org/officeDocument/2006/relationships" xmlns:cx="http://schemas.microsoft.com/office/drawing/2014/chartex">
  <cx:chartData>
    <cx:data id="0">
      <cx:strDim type="cat">
        <cx:f dir="row">_xlchart.v1.61</cx:f>
      </cx:strDim>
      <cx:numDim type="val">
        <cx:f dir="row">_xlchart.v1.62</cx:f>
      </cx:numDim>
    </cx:data>
  </cx:chartData>
  <cx:chart>
    <cx:plotArea>
      <cx:plotAreaRegion>
        <cx:series layoutId="clusteredColumn" uniqueId="{0B9A6FC6-8373-4FBC-BE44-7DA8A65363FC}">
          <cx:tx>
            <cx:txData>
              <cx:f>_xlchart.v1.60</cx:f>
              <cx:v/>
            </cx:txData>
          </cx:tx>
          <cx:dataLabels/>
          <cx:dataId val="0"/>
          <cx:layoutPr>
            <cx:aggregation/>
          </cx:layoutPr>
          <cx:axisId val="1"/>
        </cx:series>
        <cx:series layoutId="paretoLine" ownerIdx="0" uniqueId="{201D8184-1871-4C05-8A16-76DA77D74789}">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32.xml><?xml version="1.0" encoding="utf-8"?>
<cx:chartSpace xmlns:a="http://schemas.openxmlformats.org/drawingml/2006/main" xmlns:r="http://schemas.openxmlformats.org/officeDocument/2006/relationships" xmlns:cx="http://schemas.microsoft.com/office/drawing/2014/chartex">
  <cx:chartData>
    <cx:data id="0">
      <cx:strDim type="cat">
        <cx:f dir="row">_xlchart.v1.28</cx:f>
      </cx:strDim>
      <cx:numDim type="val">
        <cx:f dir="row">_xlchart.v1.29</cx:f>
      </cx:numDim>
    </cx:data>
  </cx:chartData>
  <cx:chart>
    <cx:plotArea>
      <cx:plotAreaRegion>
        <cx:series layoutId="clusteredColumn" uniqueId="{4EC4583F-71F3-4F23-A4F3-753299BEBACF}">
          <cx:tx>
            <cx:txData>
              <cx:f>_xlchart.v1.27</cx:f>
              <cx:v/>
            </cx:txData>
          </cx:tx>
          <cx:dataLabels>
            <cx:txPr>
              <a:bodyPr spcFirstLastPara="1" vertOverflow="ellipsis" horzOverflow="overflow" wrap="square" lIns="0" tIns="0" rIns="0" bIns="0" anchor="ctr" anchorCtr="1"/>
              <a:lstStyle/>
              <a:p>
                <a:pPr algn="ctr" rtl="0">
                  <a:defRPr/>
                </a:pPr>
                <a:endParaRPr lang="en-US" sz="1000" b="0" i="0" u="none" strike="noStrike" kern="1200" baseline="0">
                  <a:solidFill>
                    <a:sysClr val="windowText" lastClr="000000"/>
                  </a:solidFill>
                  <a:latin typeface="Calibri" panose="020F0502020204030204"/>
                </a:endParaRPr>
              </a:p>
            </cx:txPr>
          </cx:dataLabels>
          <cx:dataId val="0"/>
          <cx:layoutPr>
            <cx:aggregation/>
          </cx:layoutPr>
          <cx:axisId val="1"/>
        </cx:series>
        <cx:series layoutId="paretoLine" ownerIdx="0" uniqueId="{38807EC4-70D8-4BDB-9A52-767978B0846B}">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33.xml><?xml version="1.0" encoding="utf-8"?>
<cx:chartSpace xmlns:a="http://schemas.openxmlformats.org/drawingml/2006/main" xmlns:r="http://schemas.openxmlformats.org/officeDocument/2006/relationships" xmlns:cx="http://schemas.microsoft.com/office/drawing/2014/chartex">
  <cx:chartData>
    <cx:data id="0">
      <cx:strDim type="cat">
        <cx:f dir="row">_xlchart.v1.109</cx:f>
      </cx:strDim>
      <cx:numDim type="val">
        <cx:f dir="row">_xlchart.v1.110</cx:f>
      </cx:numDim>
    </cx:data>
  </cx:chartData>
  <cx:chart>
    <cx:plotArea>
      <cx:plotAreaRegion>
        <cx:series layoutId="clusteredColumn" uniqueId="{D6B54699-1C02-4DB6-B879-EB3A376E8E4B}">
          <cx:tx>
            <cx:txData>
              <cx:f>_xlchart.v1.108</cx:f>
              <cx:v/>
            </cx:txData>
          </cx:tx>
          <cx:dataLabels/>
          <cx:dataId val="0"/>
          <cx:layoutPr>
            <cx:aggregation/>
          </cx:layoutPr>
          <cx:axisId val="1"/>
        </cx:series>
        <cx:series layoutId="paretoLine" ownerIdx="0" uniqueId="{777C10B3-3A08-45BF-8BE6-FCE36208D0B4}">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34.xml><?xml version="1.0" encoding="utf-8"?>
<cx:chartSpace xmlns:a="http://schemas.openxmlformats.org/drawingml/2006/main" xmlns:r="http://schemas.openxmlformats.org/officeDocument/2006/relationships" xmlns:cx="http://schemas.microsoft.com/office/drawing/2014/chartex">
  <cx:chartData>
    <cx:data id="0">
      <cx:strDim type="cat">
        <cx:f dir="row">_xlchart.v1.121</cx:f>
      </cx:strDim>
      <cx:numDim type="val">
        <cx:f dir="row">_xlchart.v1.122</cx:f>
      </cx:numDim>
    </cx:data>
  </cx:chartData>
  <cx:chart>
    <cx:plotArea>
      <cx:plotAreaRegion>
        <cx:series layoutId="clusteredColumn" uniqueId="{1051369A-02BB-4D03-AEE1-285A6BC31AC6}">
          <cx:tx>
            <cx:txData>
              <cx:f>_xlchart.v1.120</cx:f>
              <cx:v/>
            </cx:txData>
          </cx:tx>
          <cx:dataLabels/>
          <cx:dataId val="0"/>
          <cx:layoutPr>
            <cx:aggregation/>
          </cx:layoutPr>
          <cx:axisId val="1"/>
        </cx:series>
        <cx:series layoutId="paretoLine" ownerIdx="0" uniqueId="{7CA76FC0-07CC-4D86-B0A2-3AEC4DC9C9C9}">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35.xml><?xml version="1.0" encoding="utf-8"?>
<cx:chartSpace xmlns:a="http://schemas.openxmlformats.org/drawingml/2006/main" xmlns:r="http://schemas.openxmlformats.org/officeDocument/2006/relationships" xmlns:cx="http://schemas.microsoft.com/office/drawing/2014/chartex">
  <cx:chartData>
    <cx:data id="0">
      <cx:strDim type="cat">
        <cx:f dir="row">_xlchart.v1.118</cx:f>
      </cx:strDim>
      <cx:numDim type="val">
        <cx:f dir="row">_xlchart.v1.119</cx:f>
      </cx:numDim>
    </cx:data>
  </cx:chartData>
  <cx:chart>
    <cx:plotArea>
      <cx:plotAreaRegion>
        <cx:series layoutId="clusteredColumn" uniqueId="{B3B9770F-88AA-4B36-B225-B05105A147FF}">
          <cx:tx>
            <cx:txData>
              <cx:f>_xlchart.v1.117</cx:f>
              <cx:v/>
            </cx:txData>
          </cx:tx>
          <cx:dataLabels>
            <cx:numFmt formatCode="0%" sourceLinked="0"/>
            <cx:visibility seriesName="0" categoryName="0" value="1"/>
            <cx:separator>, </cx:separator>
          </cx:dataLabels>
          <cx:dataId val="0"/>
          <cx:layoutPr>
            <cx:aggregation/>
          </cx:layoutPr>
          <cx:axisId val="1"/>
        </cx:series>
        <cx:series layoutId="paretoLine" ownerIdx="0" uniqueId="{0A6EABD3-6578-4435-80C1-B8131B4E7626}">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36.xml><?xml version="1.0" encoding="utf-8"?>
<cx:chartSpace xmlns:a="http://schemas.openxmlformats.org/drawingml/2006/main" xmlns:r="http://schemas.openxmlformats.org/officeDocument/2006/relationships" xmlns:cx="http://schemas.microsoft.com/office/drawing/2014/chartex">
  <cx:chartData>
    <cx:data id="0">
      <cx:strDim type="cat">
        <cx:f dir="row">_xlchart.v1.124</cx:f>
      </cx:strDim>
      <cx:numDim type="val">
        <cx:f dir="row">_xlchart.v1.125</cx:f>
      </cx:numDim>
    </cx:data>
  </cx:chartData>
  <cx:chart>
    <cx:plotArea>
      <cx:plotAreaRegion>
        <cx:series layoutId="clusteredColumn" uniqueId="{60880590-06AC-4D02-87CE-8A9A7A2BEF32}">
          <cx:tx>
            <cx:txData>
              <cx:f>_xlchart.v1.123</cx:f>
              <cx:v/>
            </cx:txData>
          </cx:tx>
          <cx:dataLabels>
            <cx:numFmt formatCode="0%" sourceLinked="0"/>
            <cx:visibility seriesName="0" categoryName="0" value="1"/>
            <cx:separator>, </cx:separator>
          </cx:dataLabels>
          <cx:dataId val="0"/>
          <cx:layoutPr>
            <cx:aggregation/>
          </cx:layoutPr>
          <cx:axisId val="1"/>
        </cx:series>
        <cx:series layoutId="paretoLine" ownerIdx="0" uniqueId="{3CF6C188-1ED8-44CD-9F3A-C1CF2C1F8C94}">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37.xml><?xml version="1.0" encoding="utf-8"?>
<cx:chartSpace xmlns:a="http://schemas.openxmlformats.org/drawingml/2006/main" xmlns:r="http://schemas.openxmlformats.org/officeDocument/2006/relationships" xmlns:cx="http://schemas.microsoft.com/office/drawing/2014/chartex">
  <cx:chartData>
    <cx:data id="0">
      <cx:strDim type="cat">
        <cx:f dir="row">_xlchart.v1.112</cx:f>
      </cx:strDim>
      <cx:numDim type="val">
        <cx:f dir="row">_xlchart.v1.113</cx:f>
      </cx:numDim>
    </cx:data>
  </cx:chartData>
  <cx:chart>
    <cx:plotArea>
      <cx:plotAreaRegion>
        <cx:series layoutId="clusteredColumn" hidden="1" uniqueId="{CD958B0C-902F-4681-963C-E11172925CA0}" formatIdx="0">
          <cx:tx>
            <cx:txData>
              <cx:f>_xlchart.v1.111</cx:f>
              <cx:v/>
            </cx:txData>
          </cx:tx>
          <cx:dataLabels>
            <cx:numFmt formatCode="0%" sourceLinked="0"/>
            <cx:visibility seriesName="0" categoryName="0" value="1"/>
            <cx:separator>, </cx:separator>
          </cx:dataLabels>
          <cx:dataId val="0"/>
          <cx:layoutPr>
            <cx:aggregation/>
          </cx:layoutPr>
          <cx:axisId val="0"/>
        </cx:series>
        <cx:series layoutId="paretoLine" ownerIdx="0" uniqueId="{3D682E08-5FC7-4AF0-9454-2CC258998182}" formatIdx="1">
          <cx:spPr>
            <a:ln>
              <a:noFill/>
            </a:ln>
          </cx:spPr>
          <cx:axisId val="1"/>
        </cx:series>
      </cx:plotAreaRegion>
      <cx:axis id="0">
        <cx:valScaling/>
        <cx:tickLabels/>
      </cx:axis>
      <cx:axis id="1" hidden="1">
        <cx:valScaling max="1" min="0"/>
        <cx:units unit="percentage"/>
        <cx:tickLabels/>
      </cx:axis>
    </cx:plotArea>
  </cx:chart>
</cx:chartSpace>
</file>

<file path=xl/charts/chartEx38.xml><?xml version="1.0" encoding="utf-8"?>
<cx:chartSpace xmlns:a="http://schemas.openxmlformats.org/drawingml/2006/main" xmlns:r="http://schemas.openxmlformats.org/officeDocument/2006/relationships" xmlns:cx="http://schemas.microsoft.com/office/drawing/2014/chartex">
  <cx:chartData>
    <cx:data id="0">
      <cx:strDim type="cat">
        <cx:f dir="row">_xlchart.v1.115</cx:f>
      </cx:strDim>
      <cx:numDim type="val">
        <cx:f dir="row">_xlchart.v1.116</cx:f>
      </cx:numDim>
    </cx:data>
  </cx:chartData>
  <cx:chart>
    <cx:plotArea>
      <cx:plotAreaRegion>
        <cx:series layoutId="clusteredColumn" hidden="1" uniqueId="{6B6861A5-EDCC-423C-B065-9377EE04C117}" formatIdx="0">
          <cx:tx>
            <cx:txData>
              <cx:f>_xlchart.v1.114</cx:f>
              <cx:v/>
            </cx:txData>
          </cx:tx>
          <cx:dataLabels>
            <cx:numFmt formatCode="0%" sourceLinked="0"/>
            <cx:visibility seriesName="0" categoryName="0" value="1"/>
            <cx:separator>, </cx:separator>
          </cx:dataLabels>
          <cx:dataId val="0"/>
          <cx:layoutPr>
            <cx:aggregation/>
          </cx:layoutPr>
          <cx:axisId val="0"/>
        </cx:series>
        <cx:series layoutId="paretoLine" ownerIdx="0" uniqueId="{D4E2C88A-EE0B-40D0-9CC6-6FCC72EB6B4B}" formatIdx="1">
          <cx:spPr>
            <a:ln>
              <a:noFill/>
            </a:ln>
          </cx:spPr>
          <cx:axisId val="1"/>
        </cx:series>
      </cx:plotAreaRegion>
      <cx:axis id="0">
        <cx:valScaling/>
        <cx:tickLabels/>
      </cx:axis>
      <cx:axis id="1" hidden="1">
        <cx:valScaling max="1" min="0"/>
        <cx:units unit="percentage"/>
        <cx:tickLabels/>
      </cx:axis>
    </cx:plotArea>
  </cx:chart>
</cx:chartSpace>
</file>

<file path=xl/charts/chartEx39.xml><?xml version="1.0" encoding="utf-8"?>
<cx:chartSpace xmlns:a="http://schemas.openxmlformats.org/drawingml/2006/main" xmlns:r="http://schemas.openxmlformats.org/officeDocument/2006/relationships" xmlns:cx="http://schemas.microsoft.com/office/drawing/2014/chartex">
  <cx:chartData>
    <cx:data id="0">
      <cx:strDim type="cat">
        <cx:f dir="row">_xlchart.v1.7</cx:f>
      </cx:strDim>
      <cx:numDim type="val">
        <cx:f dir="row">_xlchart.v1.8</cx:f>
      </cx:numDim>
    </cx:data>
  </cx:chartData>
  <cx:chart>
    <cx:plotArea>
      <cx:plotAreaRegion>
        <cx:series layoutId="clusteredColumn" uniqueId="{5444AC95-29BD-4784-BE44-F052F8406B40}">
          <cx:tx>
            <cx:txData>
              <cx:f>_xlchart.v1.6</cx:f>
              <cx:v/>
            </cx:txData>
          </cx:tx>
          <cx:dataLabels>
            <cx:numFmt formatCode="0%" sourceLinked="0"/>
            <cx:visibility seriesName="0" categoryName="0" value="1"/>
            <cx:separator>, </cx:separator>
          </cx:dataLabels>
          <cx:dataId val="0"/>
          <cx:layoutPr>
            <cx:aggregation/>
          </cx:layoutPr>
          <cx:axisId val="1"/>
        </cx:series>
        <cx:series layoutId="paretoLine" ownerIdx="0" uniqueId="{98B4EC34-177B-43D0-920D-4FFA8540C5FC}">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40.xml><?xml version="1.0" encoding="utf-8"?>
<cx:chartSpace xmlns:a="http://schemas.openxmlformats.org/drawingml/2006/main" xmlns:r="http://schemas.openxmlformats.org/officeDocument/2006/relationships" xmlns:cx="http://schemas.microsoft.com/office/drawing/2014/chartex">
  <cx:chartData>
    <cx:data id="0">
      <cx:strDim type="cat">
        <cx:f dir="row">_xlchart.v1.1</cx:f>
      </cx:strDim>
      <cx:numDim type="val">
        <cx:f dir="row">_xlchart.v1.2</cx:f>
      </cx:numDim>
    </cx:data>
  </cx:chartData>
  <cx:chart>
    <cx:plotArea>
      <cx:plotAreaRegion>
        <cx:series layoutId="clusteredColumn" uniqueId="{DC39451E-CC56-485C-88D2-16C1E77B101A}">
          <cx:tx>
            <cx:txData>
              <cx:f>_xlchart.v1.0</cx:f>
              <cx:v/>
            </cx:txData>
          </cx:tx>
          <cx:dataLabels>
            <cx:numFmt formatCode="0%" sourceLinked="0"/>
            <cx:visibility seriesName="0" categoryName="0" value="1"/>
            <cx:separator>, </cx:separator>
          </cx:dataLabels>
          <cx:dataId val="0"/>
          <cx:layoutPr>
            <cx:aggregation/>
          </cx:layoutPr>
          <cx:axisId val="1"/>
        </cx:series>
        <cx:series layoutId="paretoLine" ownerIdx="0" uniqueId="{4FED6E75-6324-46C1-AC48-B1BEFF72B43E}">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41.xml><?xml version="1.0" encoding="utf-8"?>
<cx:chartSpace xmlns:a="http://schemas.openxmlformats.org/drawingml/2006/main" xmlns:r="http://schemas.openxmlformats.org/officeDocument/2006/relationships" xmlns:cx="http://schemas.microsoft.com/office/drawing/2014/chartex">
  <cx:chartData>
    <cx:data id="0">
      <cx:strDim type="cat">
        <cx:f dir="row">_xlchart.v1.4</cx:f>
      </cx:strDim>
      <cx:numDim type="val">
        <cx:f dir="row">_xlchart.v1.5</cx:f>
      </cx:numDim>
    </cx:data>
  </cx:chartData>
  <cx:chart>
    <cx:plotArea>
      <cx:plotAreaRegion>
        <cx:series layoutId="clusteredColumn" uniqueId="{C5F55981-5595-4624-BE8E-5AB23480C2D5}">
          <cx:tx>
            <cx:txData>
              <cx:f>_xlchart.v1.3</cx:f>
              <cx:v/>
            </cx:txData>
          </cx:tx>
          <cx:dataLabels>
            <cx:visibility seriesName="0" categoryName="0" value="1"/>
            <cx:separator>, </cx:separator>
          </cx:dataLabels>
          <cx:dataId val="0"/>
          <cx:layoutPr>
            <cx:aggregation/>
          </cx:layoutPr>
          <cx:axisId val="1"/>
        </cx:series>
        <cx:series layoutId="paretoLine" ownerIdx="0" uniqueId="{DC5A2B4F-0C4E-4FBF-8B04-634256D40F2E}">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42.xml><?xml version="1.0" encoding="utf-8"?>
<cx:chartSpace xmlns:a="http://schemas.openxmlformats.org/drawingml/2006/main" xmlns:r="http://schemas.openxmlformats.org/officeDocument/2006/relationships" xmlns:cx="http://schemas.microsoft.com/office/drawing/2014/chartex">
  <cx:chartData>
    <cx:data id="0">
      <cx:strDim type="cat">
        <cx:f dir="row">_xlchart.v1.10</cx:f>
      </cx:strDim>
      <cx:numDim type="val">
        <cx:f dir="row">_xlchart.v1.11</cx:f>
      </cx:numDim>
    </cx:data>
  </cx:chartData>
  <cx:chart>
    <cx:plotArea>
      <cx:plotAreaRegion>
        <cx:series layoutId="clusteredColumn" hidden="1" uniqueId="{6B6711FD-192D-4BA3-A573-98D82922AB6B}" formatIdx="0">
          <cx:tx>
            <cx:txData>
              <cx:f>_xlchart.v1.9</cx:f>
              <cx:v/>
            </cx:txData>
          </cx:tx>
          <cx:dataLabels>
            <cx:numFmt formatCode="0%" sourceLinked="0"/>
            <cx:visibility seriesName="0" categoryName="0" value="1"/>
            <cx:separator>, </cx:separator>
          </cx:dataLabels>
          <cx:dataId val="0"/>
          <cx:layoutPr>
            <cx:aggregation/>
          </cx:layoutPr>
          <cx:axisId val="0"/>
        </cx:series>
        <cx:series layoutId="paretoLine" ownerIdx="0" uniqueId="{ED563C91-DFA3-4019-8353-8C1DD31BC22D}" formatIdx="1">
          <cx:spPr>
            <a:ln>
              <a:noFill/>
            </a:ln>
          </cx:spPr>
          <cx:axisId val="1"/>
        </cx:series>
      </cx:plotAreaRegion>
      <cx:axis id="0">
        <cx:valScaling/>
        <cx:tickLabels/>
      </cx:axis>
      <cx:axis id="1" hidden="1">
        <cx:valScaling max="1" min="0"/>
        <cx:units unit="percentage"/>
        <cx:tickLabels/>
      </cx:axis>
    </cx:plotArea>
  </cx:chart>
</cx:chartSpace>
</file>

<file path=xl/charts/chartEx43.xml><?xml version="1.0" encoding="utf-8"?>
<cx:chartSpace xmlns:a="http://schemas.openxmlformats.org/drawingml/2006/main" xmlns:r="http://schemas.openxmlformats.org/officeDocument/2006/relationships" xmlns:cx="http://schemas.microsoft.com/office/drawing/2014/chartex">
  <cx:chartData>
    <cx:data id="0">
      <cx:strDim type="cat">
        <cx:f dir="row">_xlchart.v1.133</cx:f>
      </cx:strDim>
      <cx:numDim type="val">
        <cx:f dir="row">_xlchart.v1.134</cx:f>
      </cx:numDim>
    </cx:data>
  </cx:chartData>
  <cx:chart>
    <cx:plotArea>
      <cx:plotAreaRegion>
        <cx:series layoutId="clusteredColumn" uniqueId="{84A015FF-F02B-49BD-AF87-0FF43B8291E8}">
          <cx:tx>
            <cx:txData>
              <cx:f>_xlchart.v1.132</cx:f>
              <cx:v>Total Pension Contributors Rate (TPCR), %</cx:v>
            </cx:txData>
          </cx:tx>
          <cx:dataLabels>
            <cx:numFmt formatCode="0%" sourceLinked="0"/>
            <cx:visibility seriesName="0" categoryName="0" value="1"/>
            <cx:separator>, </cx:separator>
          </cx:dataLabels>
          <cx:dataId val="0"/>
          <cx:layoutPr>
            <cx:aggregation/>
          </cx:layoutPr>
          <cx:axisId val="1"/>
        </cx:series>
        <cx:series layoutId="paretoLine" ownerIdx="0" uniqueId="{08080D3D-DB58-4639-B370-A6BF9F9751EB}">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44.xml><?xml version="1.0" encoding="utf-8"?>
<cx:chartSpace xmlns:a="http://schemas.openxmlformats.org/drawingml/2006/main" xmlns:r="http://schemas.openxmlformats.org/officeDocument/2006/relationships" xmlns:cx="http://schemas.microsoft.com/office/drawing/2014/chartex">
  <cx:chartData>
    <cx:data id="0">
      <cx:strDim type="cat">
        <cx:f dir="row">_xlchart.v1.184</cx:f>
      </cx:strDim>
      <cx:numDim type="val">
        <cx:f dir="row">_xlchart.v1.185</cx:f>
      </cx:numDim>
    </cx:data>
  </cx:chartData>
  <cx:chart>
    <cx:plotArea>
      <cx:plotAreaRegion>
        <cx:series layoutId="clusteredColumn" uniqueId="{2D881F7C-D9E1-49B1-BE98-C956E74F5C90}">
          <cx:tx>
            <cx:txData>
              <cx:f>_xlchart.v1.183</cx:f>
              <cx:v>Male Pension Contributors Rate; %</cx:v>
            </cx:txData>
          </cx:tx>
          <cx:dataLabels/>
          <cx:dataId val="0"/>
          <cx:layoutPr>
            <cx:aggregation/>
          </cx:layoutPr>
          <cx:axisId val="1"/>
        </cx:series>
        <cx:series layoutId="paretoLine" ownerIdx="0" uniqueId="{A558C110-3769-45AC-A659-07EFC130E89C}">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45.xml><?xml version="1.0" encoding="utf-8"?>
<cx:chartSpace xmlns:a="http://schemas.openxmlformats.org/drawingml/2006/main" xmlns:r="http://schemas.openxmlformats.org/officeDocument/2006/relationships" xmlns:cx="http://schemas.microsoft.com/office/drawing/2014/chartex">
  <cx:chartData>
    <cx:data id="0">
      <cx:strDim type="cat">
        <cx:f dir="row">_xlchart.v1.160</cx:f>
      </cx:strDim>
      <cx:numDim type="val">
        <cx:f dir="row">_xlchart.v1.161</cx:f>
      </cx:numDim>
    </cx:data>
  </cx:chartData>
  <cx:chart>
    <cx:plotArea>
      <cx:plotAreaRegion>
        <cx:series layoutId="clusteredColumn" uniqueId="{46D1C515-9AB4-472A-B23C-4526D0790851}">
          <cx:tx>
            <cx:txData>
              <cx:f>_xlchart.v1.159</cx:f>
              <cx:v>Female Pension Contributors Rate, %</cx:v>
            </cx:txData>
          </cx:tx>
          <cx:dataLabels/>
          <cx:dataId val="0"/>
          <cx:layoutPr>
            <cx:aggregation/>
          </cx:layoutPr>
          <cx:axisId val="1"/>
        </cx:series>
        <cx:series layoutId="paretoLine" ownerIdx="0" uniqueId="{CA121065-F6C7-405D-9AD9-FAFB82BB1816}">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46.xml><?xml version="1.0" encoding="utf-8"?>
<cx:chartSpace xmlns:a="http://schemas.openxmlformats.org/drawingml/2006/main" xmlns:r="http://schemas.openxmlformats.org/officeDocument/2006/relationships" xmlns:cx="http://schemas.microsoft.com/office/drawing/2014/chartex">
  <cx:chartData>
    <cx:data id="0">
      <cx:strDim type="cat">
        <cx:f dir="row">_xlchart.v1.139</cx:f>
      </cx:strDim>
      <cx:numDim type="val">
        <cx:f dir="row">_xlchart.v1.140</cx:f>
      </cx:numDim>
    </cx:data>
  </cx:chartData>
  <cx:chart>
    <cx:plotArea>
      <cx:plotAreaRegion>
        <cx:series layoutId="clusteredColumn" uniqueId="{979357FE-0CB1-4439-A409-9A368F90CE71}">
          <cx:tx>
            <cx:txData>
              <cx:f>_xlchart.v1.138</cx:f>
              <cx:v>Contributory Pension Recipient Rate (TCPRR), %</cx:v>
            </cx:txData>
          </cx:tx>
          <cx:dataLabels/>
          <cx:dataId val="0"/>
          <cx:layoutPr>
            <cx:aggregation/>
          </cx:layoutPr>
          <cx:axisId val="1"/>
        </cx:series>
        <cx:series layoutId="paretoLine" ownerIdx="0" uniqueId="{B804D075-3C14-4387-9ECA-6130079CEE15}">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47.xml><?xml version="1.0" encoding="utf-8"?>
<cx:chartSpace xmlns:a="http://schemas.openxmlformats.org/drawingml/2006/main" xmlns:r="http://schemas.openxmlformats.org/officeDocument/2006/relationships" xmlns:cx="http://schemas.microsoft.com/office/drawing/2014/chartex">
  <cx:chartData>
    <cx:data id="0">
      <cx:strDim type="cat">
        <cx:f dir="row">_xlchart.v1.166</cx:f>
      </cx:strDim>
      <cx:numDim type="val">
        <cx:f dir="row">_xlchart.v1.167</cx:f>
      </cx:numDim>
    </cx:data>
  </cx:chartData>
  <cx:chart>
    <cx:plotArea>
      <cx:plotAreaRegion>
        <cx:series layoutId="clusteredColumn" uniqueId="{8AE05C70-6F52-4285-B60E-75ABF9A96C5F}">
          <cx:tx>
            <cx:txData>
              <cx:f>_xlchart.v1.165</cx:f>
              <cx:v>Male Contributory Pension Recipient Rate (TCPRR), %</cx:v>
            </cx:txData>
          </cx:tx>
          <cx:dataLabels/>
          <cx:dataId val="0"/>
          <cx:layoutPr>
            <cx:aggregation/>
          </cx:layoutPr>
          <cx:axisId val="1"/>
        </cx:series>
        <cx:series layoutId="paretoLine" ownerIdx="0" uniqueId="{12201DBB-0BD2-4369-9049-651619F14D0F}">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48.xml><?xml version="1.0" encoding="utf-8"?>
<cx:chartSpace xmlns:a="http://schemas.openxmlformats.org/drawingml/2006/main" xmlns:r="http://schemas.openxmlformats.org/officeDocument/2006/relationships" xmlns:cx="http://schemas.microsoft.com/office/drawing/2014/chartex">
  <cx:chartData>
    <cx:data id="0">
      <cx:strDim type="cat">
        <cx:f dir="row">_xlchart.v1.205</cx:f>
      </cx:strDim>
      <cx:numDim type="val">
        <cx:f dir="row">_xlchart.v1.206</cx:f>
      </cx:numDim>
    </cx:data>
  </cx:chartData>
  <cx:chart>
    <cx:plotArea>
      <cx:plotAreaRegion>
        <cx:series layoutId="clusteredColumn" uniqueId="{1B08F948-21DA-477A-9ADB-B6F246EC1D3B}" formatIdx="0">
          <cx:tx>
            <cx:txData>
              <cx:f>_xlchart.v1.204</cx:f>
              <cx:v/>
            </cx:txData>
          </cx:tx>
          <cx:dataLabels>
            <cx:numFmt formatCode="#.##0" sourceLinked="0"/>
            <cx:visibility seriesName="0" categoryName="0" value="1"/>
            <cx:separator>, </cx:separator>
          </cx:dataLabels>
          <cx:dataId val="0"/>
          <cx:layoutPr>
            <cx:aggregation/>
          </cx:layoutPr>
          <cx:axisId val="0"/>
        </cx:series>
        <cx:series layoutId="paretoLine" ownerIdx="0" uniqueId="{35F3C684-5F33-4CD2-845F-AF4F9BD6DF2F}" formatIdx="1">
          <cx:spPr>
            <a:ln>
              <a:noFill/>
            </a:ln>
          </cx:spPr>
          <cx:axisId val="1"/>
        </cx:series>
      </cx:plotAreaRegion>
      <cx:axis id="0">
        <cx:valScaling/>
        <cx:tickLabels/>
      </cx:axis>
      <cx:axis id="1" hidden="1">
        <cx:valScaling max="1" min="0"/>
        <cx:units unit="percentage"/>
        <cx:tickLabels/>
      </cx:axis>
      <cx:axis id="2">
        <cx:catScaling/>
        <cx:tickLabels/>
      </cx:axis>
    </cx:plotArea>
  </cx:chart>
</cx:chartSpace>
</file>

<file path=xl/charts/chartEx49.xml><?xml version="1.0" encoding="utf-8"?>
<cx:chartSpace xmlns:a="http://schemas.openxmlformats.org/drawingml/2006/main" xmlns:r="http://schemas.openxmlformats.org/officeDocument/2006/relationships" xmlns:cx="http://schemas.microsoft.com/office/drawing/2014/chartex">
  <cx:chartData>
    <cx:data id="0">
      <cx:strDim type="cat">
        <cx:f dir="row">_xlchart.v1.169</cx:f>
      </cx:strDim>
      <cx:numDim type="val">
        <cx:f dir="row">_xlchart.v1.170</cx:f>
      </cx:numDim>
    </cx:data>
  </cx:chartData>
  <cx:chart>
    <cx:plotArea>
      <cx:plotAreaRegion>
        <cx:series layoutId="clusteredColumn" uniqueId="{8D4C3E1A-4018-4476-B768-B67221E89F7E}" formatIdx="0">
          <cx:tx>
            <cx:txData>
              <cx:f>_xlchart.v1.168</cx:f>
              <cx:v/>
            </cx:txData>
          </cx:tx>
          <cx:dataLabels>
            <cx:numFmt formatCode="#.##0" sourceLinked="0"/>
            <cx:visibility seriesName="0" categoryName="0" value="1"/>
            <cx:separator>, </cx:separator>
          </cx:dataLabels>
          <cx:dataId val="0"/>
          <cx:layoutPr>
            <cx:aggregation/>
          </cx:layoutPr>
          <cx:axisId val="0"/>
        </cx:series>
        <cx:series layoutId="paretoLine" ownerIdx="0" uniqueId="{F9C62C70-36C8-481F-B3EA-9599EA106908}" formatIdx="1">
          <cx:spPr>
            <a:ln>
              <a:noFill/>
            </a:ln>
          </cx:spPr>
          <cx:axisId val="1"/>
        </cx:series>
      </cx:plotAreaRegion>
      <cx:axis id="0">
        <cx:valScaling/>
        <cx:tickLabels/>
      </cx:axis>
      <cx:axis id="1" hidden="1">
        <cx:valScaling max="1" min="0"/>
        <cx:units unit="percentage"/>
        <cx:tickLabels/>
      </cx:axis>
      <cx:axis id="2">
        <cx:catScaling/>
        <cx:tickLabels/>
      </cx:axis>
    </cx:plotArea>
  </cx:chart>
</cx:chartSpace>
</file>

<file path=xl/charts/chartEx50.xml><?xml version="1.0" encoding="utf-8"?>
<cx:chartSpace xmlns:a="http://schemas.openxmlformats.org/drawingml/2006/main" xmlns:r="http://schemas.openxmlformats.org/officeDocument/2006/relationships" xmlns:cx="http://schemas.microsoft.com/office/drawing/2014/chartex">
  <cx:chartData>
    <cx:data id="0">
      <cx:strDim type="cat">
        <cx:f dir="row">_xlchart.v1.193</cx:f>
      </cx:strDim>
      <cx:numDim type="val">
        <cx:f dir="row">_xlchart.v1.194</cx:f>
      </cx:numDim>
    </cx:data>
  </cx:chartData>
  <cx:chart>
    <cx:plotArea>
      <cx:plotAreaRegion>
        <cx:series layoutId="clusteredColumn" uniqueId="{CA2A24E0-1643-4047-A824-EFAE4F1C6C47}" formatIdx="0">
          <cx:tx>
            <cx:txData>
              <cx:f>_xlchart.v1.192</cx:f>
              <cx:v/>
            </cx:txData>
          </cx:tx>
          <cx:dataLabels>
            <cx:numFmt formatCode="#.##0" sourceLinked="0"/>
            <cx:visibility seriesName="0" categoryName="0" value="1"/>
            <cx:separator>, </cx:separator>
          </cx:dataLabels>
          <cx:dataId val="0"/>
          <cx:layoutPr>
            <cx:aggregation/>
          </cx:layoutPr>
          <cx:axisId val="0"/>
        </cx:series>
        <cx:series layoutId="paretoLine" ownerIdx="0" uniqueId="{BABCC8D3-8C65-4F54-BADC-38604240096C}" formatIdx="1">
          <cx:spPr>
            <a:ln>
              <a:noFill/>
            </a:ln>
          </cx:spPr>
          <cx:axisId val="1"/>
        </cx:series>
      </cx:plotAreaRegion>
      <cx:axis id="0">
        <cx:valScaling/>
        <cx:tickLabels/>
      </cx:axis>
      <cx:axis id="1" hidden="1">
        <cx:valScaling max="1" min="0"/>
        <cx:units unit="percentage"/>
        <cx:tickLabels/>
      </cx:axis>
      <cx:axis id="2">
        <cx:catScaling/>
        <cx:tickLabels/>
      </cx:axis>
    </cx:plotArea>
  </cx:chart>
</cx:chartSpace>
</file>

<file path=xl/charts/chartEx51.xml><?xml version="1.0" encoding="utf-8"?>
<cx:chartSpace xmlns:a="http://schemas.openxmlformats.org/drawingml/2006/main" xmlns:r="http://schemas.openxmlformats.org/officeDocument/2006/relationships" xmlns:cx="http://schemas.microsoft.com/office/drawing/2014/chartex">
  <cx:chartData>
    <cx:data id="0">
      <cx:strDim type="cat">
        <cx:f dir="row">_xlchart.v1.151</cx:f>
      </cx:strDim>
      <cx:numDim type="val">
        <cx:f dir="row">_xlchart.v1.152</cx:f>
      </cx:numDim>
    </cx:data>
  </cx:chartData>
  <cx:chart>
    <cx:plotArea>
      <cx:plotAreaRegion>
        <cx:series layoutId="clusteredColumn" hidden="1" uniqueId="{21920EA5-9B8B-487E-BDBF-3D0738A442DB}" formatIdx="0">
          <cx:tx>
            <cx:txData>
              <cx:f>_xlchart.v1.150</cx:f>
              <cx:v/>
            </cx:txData>
          </cx:tx>
          <cx:dataLabels>
            <cx:numFmt formatCode="0%" sourceLinked="0"/>
            <cx:txPr>
              <a:bodyPr spcFirstLastPara="1" vertOverflow="ellipsis" horzOverflow="overflow" wrap="square" lIns="0" tIns="0" rIns="0" bIns="0" anchor="ctr" anchorCtr="1"/>
              <a:lstStyle/>
              <a:p>
                <a:pPr algn="ctr" rtl="0">
                  <a:defRPr/>
                </a:pPr>
                <a:endParaRPr lang="en-US" sz="1000" b="0" i="0" u="none" strike="noStrike" kern="1200" baseline="0">
                  <a:solidFill>
                    <a:sysClr val="windowText" lastClr="000000"/>
                  </a:solidFill>
                  <a:latin typeface="Calibri" panose="020F0502020204030204"/>
                </a:endParaRPr>
              </a:p>
            </cx:txPr>
            <cx:visibility seriesName="0" categoryName="0" value="1"/>
            <cx:separator>, </cx:separator>
          </cx:dataLabels>
          <cx:dataId val="0"/>
          <cx:layoutPr>
            <cx:aggregation/>
          </cx:layoutPr>
          <cx:axisId val="0"/>
        </cx:series>
        <cx:series layoutId="paretoLine" ownerIdx="0" uniqueId="{0D9E765A-1DDB-4A44-A052-41CFD1974A0E}"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52.xml><?xml version="1.0" encoding="utf-8"?>
<cx:chartSpace xmlns:a="http://schemas.openxmlformats.org/drawingml/2006/main" xmlns:r="http://schemas.openxmlformats.org/officeDocument/2006/relationships" xmlns:cx="http://schemas.microsoft.com/office/drawing/2014/chartex">
  <cx:chartData>
    <cx:data id="0">
      <cx:strDim type="cat">
        <cx:f dir="row">_xlchart.v1.187</cx:f>
      </cx:strDim>
      <cx:numDim type="val">
        <cx:f dir="row">_xlchart.v1.188</cx:f>
      </cx:numDim>
    </cx:data>
  </cx:chartData>
  <cx:chart>
    <cx:plotArea>
      <cx:plotAreaRegion>
        <cx:series layoutId="clusteredColumn" hidden="1" uniqueId="{FCE27F42-E311-45C8-AA66-1D9A9B75BD39}" formatIdx="0">
          <cx:tx>
            <cx:txData>
              <cx:f>_xlchart.v1.186</cx:f>
              <cx:v/>
            </cx:txData>
          </cx:tx>
          <cx:dataLabels>
            <cx:numFmt formatCode="0%" sourceLinked="0"/>
            <cx:visibility seriesName="0" categoryName="0" value="1"/>
            <cx:separator>, </cx:separator>
          </cx:dataLabels>
          <cx:dataId val="0"/>
          <cx:layoutPr>
            <cx:aggregation/>
          </cx:layoutPr>
          <cx:axisId val="0"/>
        </cx:series>
        <cx:series layoutId="paretoLine" ownerIdx="0" uniqueId="{00E94179-ABA7-4A7C-92B8-22FC60D229DB}"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53.xml><?xml version="1.0" encoding="utf-8"?>
<cx:chartSpace xmlns:a="http://schemas.openxmlformats.org/drawingml/2006/main" xmlns:r="http://schemas.openxmlformats.org/officeDocument/2006/relationships" xmlns:cx="http://schemas.microsoft.com/office/drawing/2014/chartex">
  <cx:chartData>
    <cx:data id="0">
      <cx:strDim type="cat">
        <cx:f dir="row">_xlchart.v1.190</cx:f>
      </cx:strDim>
      <cx:numDim type="val">
        <cx:f dir="row">_xlchart.v1.191</cx:f>
      </cx:numDim>
    </cx:data>
  </cx:chartData>
  <cx:chart>
    <cx:plotArea>
      <cx:plotAreaRegion>
        <cx:series layoutId="clusteredColumn" hidden="1" uniqueId="{C2C6E6CF-1DA0-4EB2-8429-A9C39F923FF3}" formatIdx="0">
          <cx:tx>
            <cx:txData>
              <cx:f>_xlchart.v1.189</cx:f>
              <cx:v/>
            </cx:txData>
          </cx:tx>
          <cx:dataLabels>
            <cx:numFmt formatCode="0%" sourceLinked="0"/>
            <cx:visibility seriesName="0" categoryName="0" value="1"/>
            <cx:separator>, </cx:separator>
          </cx:dataLabels>
          <cx:dataId val="0"/>
          <cx:layoutPr>
            <cx:aggregation/>
          </cx:layoutPr>
          <cx:axisId val="0"/>
        </cx:series>
        <cx:series layoutId="paretoLine" ownerIdx="0" uniqueId="{2DB62E83-2648-47E4-8F16-49D687C3E26C}"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54.xml><?xml version="1.0" encoding="utf-8"?>
<cx:chartSpace xmlns:a="http://schemas.openxmlformats.org/drawingml/2006/main" xmlns:r="http://schemas.openxmlformats.org/officeDocument/2006/relationships" xmlns:cx="http://schemas.microsoft.com/office/drawing/2014/chartex">
  <cx:chartData>
    <cx:data id="0">
      <cx:strDim type="cat">
        <cx:f dir="row">_xlchart.v1.163</cx:f>
      </cx:strDim>
      <cx:numDim type="val">
        <cx:f dir="row">_xlchart.v1.164</cx:f>
      </cx:numDim>
    </cx:data>
  </cx:chartData>
  <cx:chart>
    <cx:plotArea>
      <cx:plotAreaRegion>
        <cx:series layoutId="clusteredColumn" hidden="1" uniqueId="{7EEA91A9-00F2-49BE-913A-C740FF187C99}" formatIdx="0">
          <cx:tx>
            <cx:txData>
              <cx:f>_xlchart.v1.162</cx:f>
              <cx:v/>
            </cx:txData>
          </cx:tx>
          <cx:dataLabels>
            <cx:numFmt formatCode="0%" sourceLinked="0"/>
            <cx:visibility seriesName="0" categoryName="0" value="1"/>
            <cx:separator>, </cx:separator>
          </cx:dataLabels>
          <cx:dataId val="0"/>
          <cx:layoutPr>
            <cx:aggregation/>
          </cx:layoutPr>
          <cx:axisId val="0"/>
        </cx:series>
        <cx:series layoutId="paretoLine" ownerIdx="0" uniqueId="{9994E003-C98E-4B07-BBBE-7532CCD3CDA4}"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55.xml><?xml version="1.0" encoding="utf-8"?>
<cx:chartSpace xmlns:a="http://schemas.openxmlformats.org/drawingml/2006/main" xmlns:r="http://schemas.openxmlformats.org/officeDocument/2006/relationships" xmlns:cx="http://schemas.microsoft.com/office/drawing/2014/chartex">
  <cx:chartData>
    <cx:data id="0">
      <cx:strDim type="cat">
        <cx:f dir="row">_xlchart.v1.172</cx:f>
      </cx:strDim>
      <cx:numDim type="val">
        <cx:f dir="row">_xlchart.v1.173</cx:f>
      </cx:numDim>
    </cx:data>
  </cx:chartData>
  <cx:chart>
    <cx:plotArea>
      <cx:plotAreaRegion>
        <cx:series layoutId="clusteredColumn" hidden="1" uniqueId="{FCAE4D5C-A106-4F16-999A-60827DFB66BE}" formatIdx="0">
          <cx:tx>
            <cx:txData>
              <cx:f>_xlchart.v1.171</cx:f>
              <cx:v/>
            </cx:txData>
          </cx:tx>
          <cx:dataLabels>
            <cx:numFmt formatCode="0%" sourceLinked="0"/>
            <cx:visibility seriesName="0" categoryName="0" value="1"/>
            <cx:separator>, </cx:separator>
          </cx:dataLabels>
          <cx:dataId val="0"/>
          <cx:layoutPr>
            <cx:aggregation/>
          </cx:layoutPr>
          <cx:axisId val="0"/>
        </cx:series>
        <cx:series layoutId="paretoLine" ownerIdx="0" uniqueId="{CC883589-BF80-4034-A109-CFC8347A9EF0}"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56.xml><?xml version="1.0" encoding="utf-8"?>
<cx:chartSpace xmlns:a="http://schemas.openxmlformats.org/drawingml/2006/main" xmlns:r="http://schemas.openxmlformats.org/officeDocument/2006/relationships" xmlns:cx="http://schemas.microsoft.com/office/drawing/2014/chartex">
  <cx:chartData>
    <cx:data id="0">
      <cx:strDim type="cat">
        <cx:f dir="row">_xlchart.v1.157</cx:f>
      </cx:strDim>
      <cx:numDim type="val">
        <cx:f dir="row">_xlchart.v1.158</cx:f>
      </cx:numDim>
    </cx:data>
  </cx:chartData>
  <cx:chart>
    <cx:plotArea>
      <cx:plotAreaRegion>
        <cx:series layoutId="clusteredColumn" hidden="1" uniqueId="{7EE3B438-F5C6-4F83-B1C6-3C4E5E7E2C66}" formatIdx="0">
          <cx:tx>
            <cx:txData>
              <cx:f>_xlchart.v1.156</cx:f>
              <cx:v/>
            </cx:txData>
          </cx:tx>
          <cx:dataLabels>
            <cx:numFmt formatCode="0%" sourceLinked="0"/>
            <cx:visibility seriesName="0" categoryName="0" value="1"/>
            <cx:separator>, </cx:separator>
          </cx:dataLabels>
          <cx:dataId val="0"/>
          <cx:layoutPr>
            <cx:aggregation/>
          </cx:layoutPr>
          <cx:axisId val="0"/>
        </cx:series>
        <cx:series layoutId="paretoLine" ownerIdx="0" uniqueId="{84BBE632-43F2-49BE-83DA-BE2F5E61B8F1}"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57.xml><?xml version="1.0" encoding="utf-8"?>
<cx:chartSpace xmlns:a="http://schemas.openxmlformats.org/drawingml/2006/main" xmlns:r="http://schemas.openxmlformats.org/officeDocument/2006/relationships" xmlns:cx="http://schemas.microsoft.com/office/drawing/2014/chartex">
  <cx:chartData>
    <cx:data id="0">
      <cx:strDim type="cat">
        <cx:f dir="row">_xlchart.v1.175</cx:f>
      </cx:strDim>
      <cx:numDim type="val">
        <cx:f dir="row">_xlchart.v1.176</cx:f>
      </cx:numDim>
    </cx:data>
  </cx:chartData>
  <cx:chart>
    <cx:plotArea>
      <cx:plotAreaRegion>
        <cx:series layoutId="clusteredColumn" hidden="1" uniqueId="{FD5F442B-0575-4DEF-B14C-F4EBDAC9AB72}" formatIdx="0">
          <cx:tx>
            <cx:txData>
              <cx:f>_xlchart.v1.174</cx:f>
              <cx:v/>
            </cx:txData>
          </cx:tx>
          <cx:dataLabels>
            <cx:numFmt formatCode="0%" sourceLinked="0"/>
            <cx:visibility seriesName="0" categoryName="0" value="1"/>
            <cx:separator>, </cx:separator>
          </cx:dataLabels>
          <cx:dataId val="0"/>
          <cx:layoutPr>
            <cx:aggregation/>
          </cx:layoutPr>
          <cx:axisId val="0"/>
        </cx:series>
        <cx:series layoutId="paretoLine" ownerIdx="0" uniqueId="{6700D92E-DF26-4A47-B3F8-18CA452175C0}"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58.xml><?xml version="1.0" encoding="utf-8"?>
<cx:chartSpace xmlns:a="http://schemas.openxmlformats.org/drawingml/2006/main" xmlns:r="http://schemas.openxmlformats.org/officeDocument/2006/relationships" xmlns:cx="http://schemas.microsoft.com/office/drawing/2014/chartex">
  <cx:chartData>
    <cx:data id="0">
      <cx:strDim type="cat">
        <cx:f dir="row">_xlchart.v1.181</cx:f>
      </cx:strDim>
      <cx:numDim type="val">
        <cx:f dir="row">_xlchart.v1.182</cx:f>
      </cx:numDim>
    </cx:data>
  </cx:chartData>
  <cx:chart>
    <cx:plotArea>
      <cx:plotAreaRegion>
        <cx:series layoutId="clusteredColumn" hidden="1" uniqueId="{C1945D99-2465-4024-837F-B827D9D9E646}" formatIdx="0">
          <cx:tx>
            <cx:txData>
              <cx:f>_xlchart.v1.180</cx:f>
              <cx:v/>
            </cx:txData>
          </cx:tx>
          <cx:dataLabels>
            <cx:numFmt formatCode="0%" sourceLinked="0"/>
            <cx:visibility seriesName="0" categoryName="0" value="1"/>
            <cx:separator>, </cx:separator>
          </cx:dataLabels>
          <cx:dataId val="0"/>
          <cx:layoutPr>
            <cx:aggregation/>
          </cx:layoutPr>
          <cx:axisId val="0"/>
        </cx:series>
        <cx:series layoutId="paretoLine" ownerIdx="0" uniqueId="{DADC651C-127B-425B-B349-4F87666111DA}"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59.xml><?xml version="1.0" encoding="utf-8"?>
<cx:chartSpace xmlns:a="http://schemas.openxmlformats.org/drawingml/2006/main" xmlns:r="http://schemas.openxmlformats.org/officeDocument/2006/relationships" xmlns:cx="http://schemas.microsoft.com/office/drawing/2014/chartex">
  <cx:chartData>
    <cx:data id="0">
      <cx:strDim type="cat">
        <cx:f dir="row">_xlchart.v1.154</cx:f>
      </cx:strDim>
      <cx:numDim type="val">
        <cx:f dir="row">_xlchart.v1.155</cx:f>
      </cx:numDim>
    </cx:data>
  </cx:chartData>
  <cx:chart>
    <cx:plotArea>
      <cx:plotAreaRegion>
        <cx:series layoutId="clusteredColumn" hidden="1" uniqueId="{6F3E4EC1-8838-4D35-ADE0-3836E8E5D73B}" formatIdx="0">
          <cx:tx>
            <cx:txData>
              <cx:f>_xlchart.v1.153</cx:f>
              <cx:v/>
            </cx:txData>
          </cx:tx>
          <cx:dataLabels>
            <cx:numFmt formatCode="0%" sourceLinked="0"/>
            <cx:visibility seriesName="0" categoryName="0" value="1"/>
            <cx:separator>, </cx:separator>
          </cx:dataLabels>
          <cx:dataId val="0"/>
          <cx:layoutPr>
            <cx:aggregation/>
          </cx:layoutPr>
          <cx:axisId val="0"/>
        </cx:series>
        <cx:series layoutId="paretoLine" ownerIdx="0" uniqueId="{7154878B-E846-4CA4-9256-761EB1092405}"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60.xml><?xml version="1.0" encoding="utf-8"?>
<cx:chartSpace xmlns:a="http://schemas.openxmlformats.org/drawingml/2006/main" xmlns:r="http://schemas.openxmlformats.org/officeDocument/2006/relationships" xmlns:cx="http://schemas.microsoft.com/office/drawing/2014/chartex">
  <cx:chartData>
    <cx:data id="0">
      <cx:strDim type="cat">
        <cx:f dir="row">_xlchart.v1.127</cx:f>
      </cx:strDim>
      <cx:numDim type="val">
        <cx:f dir="row">_xlchart.v1.128</cx:f>
      </cx:numDim>
    </cx:data>
  </cx:chartData>
  <cx:chart>
    <cx:plotArea>
      <cx:plotAreaRegion>
        <cx:series layoutId="clusteredColumn" hidden="1" uniqueId="{0A273C8B-F19E-47BE-A3A4-E57366190E17}" formatIdx="0">
          <cx:tx>
            <cx:txData>
              <cx:f>_xlchart.v1.126</cx:f>
              <cx:v/>
            </cx:txData>
          </cx:tx>
          <cx:dataLabels>
            <cx:numFmt formatCode="0%" sourceLinked="0"/>
            <cx:visibility seriesName="0" categoryName="0" value="1"/>
            <cx:separator>, </cx:separator>
          </cx:dataLabels>
          <cx:dataId val="0"/>
          <cx:layoutPr>
            <cx:aggregation/>
          </cx:layoutPr>
          <cx:axisId val="0"/>
        </cx:series>
        <cx:series layoutId="paretoLine" ownerIdx="0" uniqueId="{19381366-BE86-452C-9467-2061A6A420D1}"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61.xml><?xml version="1.0" encoding="utf-8"?>
<cx:chartSpace xmlns:a="http://schemas.openxmlformats.org/drawingml/2006/main" xmlns:r="http://schemas.openxmlformats.org/officeDocument/2006/relationships" xmlns:cx="http://schemas.microsoft.com/office/drawing/2014/chartex">
  <cx:chartData>
    <cx:data id="0">
      <cx:strDim type="cat">
        <cx:f dir="row">_xlchart.v1.199</cx:f>
      </cx:strDim>
      <cx:numDim type="val">
        <cx:f dir="row">_xlchart.v1.200</cx:f>
      </cx:numDim>
    </cx:data>
  </cx:chartData>
  <cx:chart>
    <cx:plotArea>
      <cx:plotAreaRegion>
        <cx:series layoutId="clusteredColumn" hidden="1" uniqueId="{CAA81B44-536D-4727-A925-F81D4486E302}" formatIdx="0">
          <cx:tx>
            <cx:txData>
              <cx:f>_xlchart.v1.198</cx:f>
              <cx:v/>
            </cx:txData>
          </cx:tx>
          <cx:dataLabels>
            <cx:numFmt formatCode="0%" sourceLinked="0"/>
            <cx:visibility seriesName="0" categoryName="0" value="1"/>
            <cx:separator>, </cx:separator>
          </cx:dataLabels>
          <cx:dataId val="0"/>
          <cx:layoutPr>
            <cx:aggregation/>
          </cx:layoutPr>
          <cx:axisId val="0"/>
        </cx:series>
        <cx:series layoutId="paretoLine" ownerIdx="0" uniqueId="{5A13DFD3-54F8-48EB-B8E8-C4B05CDB6F25}"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62.xml><?xml version="1.0" encoding="utf-8"?>
<cx:chartSpace xmlns:a="http://schemas.openxmlformats.org/drawingml/2006/main" xmlns:r="http://schemas.openxmlformats.org/officeDocument/2006/relationships" xmlns:cx="http://schemas.microsoft.com/office/drawing/2014/chartex">
  <cx:chartData>
    <cx:data id="0">
      <cx:strDim type="cat">
        <cx:f dir="row">_xlchart.v1.202</cx:f>
      </cx:strDim>
      <cx:numDim type="val">
        <cx:f dir="row">_xlchart.v1.203</cx:f>
      </cx:numDim>
    </cx:data>
  </cx:chartData>
  <cx:chart>
    <cx:plotArea>
      <cx:plotAreaRegion>
        <cx:series layoutId="clusteredColumn" hidden="1" uniqueId="{8352F9B8-BD90-454B-9E4F-7669D6DFF605}" formatIdx="0">
          <cx:tx>
            <cx:txData>
              <cx:f>_xlchart.v1.201</cx:f>
              <cx:v/>
            </cx:txData>
          </cx:tx>
          <cx:dataLabels>
            <cx:numFmt formatCode="0%" sourceLinked="0"/>
            <cx:visibility seriesName="0" categoryName="0" value="1"/>
            <cx:separator>, </cx:separator>
          </cx:dataLabels>
          <cx:dataId val="0"/>
          <cx:layoutPr>
            <cx:aggregation/>
          </cx:layoutPr>
          <cx:axisId val="0"/>
        </cx:series>
        <cx:series layoutId="paretoLine" ownerIdx="0" uniqueId="{A5C53F28-3DFE-4728-AE76-21D5FA68AE18}"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63.xml><?xml version="1.0" encoding="utf-8"?>
<cx:chartSpace xmlns:a="http://schemas.openxmlformats.org/drawingml/2006/main" xmlns:r="http://schemas.openxmlformats.org/officeDocument/2006/relationships" xmlns:cx="http://schemas.microsoft.com/office/drawing/2014/chartex">
  <cx:chartData>
    <cx:data id="0">
      <cx:strDim type="cat">
        <cx:f dir="row">_xlchart.v1.196</cx:f>
      </cx:strDim>
      <cx:numDim type="val">
        <cx:f dir="row">_xlchart.v1.197</cx:f>
      </cx:numDim>
    </cx:data>
  </cx:chartData>
  <cx:chart>
    <cx:plotArea>
      <cx:plotAreaRegion>
        <cx:series layoutId="clusteredColumn" hidden="1" uniqueId="{95EE9C00-74F9-4B54-9C61-845438324D48}" formatIdx="0">
          <cx:tx>
            <cx:txData>
              <cx:f>_xlchart.v1.195</cx:f>
              <cx:v/>
            </cx:txData>
          </cx:tx>
          <cx:dataLabels>
            <cx:numFmt formatCode="0%" sourceLinked="0"/>
            <cx:visibility seriesName="0" categoryName="0" value="1"/>
            <cx:separator>, </cx:separator>
          </cx:dataLabels>
          <cx:dataId val="0"/>
          <cx:layoutPr>
            <cx:aggregation/>
          </cx:layoutPr>
          <cx:axisId val="0"/>
        </cx:series>
        <cx:series layoutId="paretoLine" ownerIdx="0" uniqueId="{9C6A0BC2-A6A1-4603-9E9A-1B6A056B94C3}"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64.xml><?xml version="1.0" encoding="utf-8"?>
<cx:chartSpace xmlns:a="http://schemas.openxmlformats.org/drawingml/2006/main" xmlns:r="http://schemas.openxmlformats.org/officeDocument/2006/relationships" xmlns:cx="http://schemas.microsoft.com/office/drawing/2014/chartex">
  <cx:chartData>
    <cx:data id="0">
      <cx:strDim type="cat">
        <cx:f dir="row">_xlchart.v1.145</cx:f>
      </cx:strDim>
      <cx:numDim type="val">
        <cx:f dir="row">_xlchart.v1.146</cx:f>
      </cx:numDim>
    </cx:data>
  </cx:chartData>
  <cx:chart>
    <cx:plotArea>
      <cx:plotAreaRegion>
        <cx:series layoutId="clusteredColumn" hidden="1" uniqueId="{3288AE29-E668-45BC-89EE-CCF3C29C7F21}" formatIdx="0">
          <cx:tx>
            <cx:txData>
              <cx:f>_xlchart.v1.144</cx:f>
              <cx:v/>
            </cx:txData>
          </cx:tx>
          <cx:dataLabels>
            <cx:numFmt formatCode="0%" sourceLinked="0"/>
            <cx:visibility seriesName="0" categoryName="0" value="1"/>
            <cx:separator>, </cx:separator>
          </cx:dataLabels>
          <cx:dataId val="0"/>
          <cx:layoutPr>
            <cx:aggregation/>
          </cx:layoutPr>
          <cx:axisId val="0"/>
        </cx:series>
        <cx:series layoutId="paretoLine" ownerIdx="0" uniqueId="{4E576CBE-B9EA-4095-81C4-51AF95460A3B}"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65.xml><?xml version="1.0" encoding="utf-8"?>
<cx:chartSpace xmlns:a="http://schemas.openxmlformats.org/drawingml/2006/main" xmlns:r="http://schemas.openxmlformats.org/officeDocument/2006/relationships" xmlns:cx="http://schemas.microsoft.com/office/drawing/2014/chartex">
  <cx:chartData>
    <cx:data id="0">
      <cx:strDim type="cat">
        <cx:f dir="row">_xlchart.v1.130</cx:f>
      </cx:strDim>
      <cx:numDim type="val">
        <cx:f dir="row">_xlchart.v1.131</cx:f>
      </cx:numDim>
    </cx:data>
  </cx:chartData>
  <cx:chart>
    <cx:plotArea>
      <cx:plotAreaRegion>
        <cx:series layoutId="clusteredColumn" hidden="1" uniqueId="{8E0134DB-1769-4A30-B7DA-8158A0FC4B70}" formatIdx="0">
          <cx:tx>
            <cx:txData>
              <cx:f>_xlchart.v1.129</cx:f>
              <cx:v/>
            </cx:txData>
          </cx:tx>
          <cx:dataLabels>
            <cx:numFmt formatCode="0%" sourceLinked="0"/>
            <cx:visibility seriesName="0" categoryName="0" value="1"/>
            <cx:separator>, </cx:separator>
          </cx:dataLabels>
          <cx:dataId val="0"/>
          <cx:layoutPr>
            <cx:aggregation/>
          </cx:layoutPr>
          <cx:axisId val="0"/>
        </cx:series>
        <cx:series layoutId="paretoLine" ownerIdx="0" uniqueId="{1A956BC2-681B-4EA9-AD4D-369A56EA38E2}"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66.xml><?xml version="1.0" encoding="utf-8"?>
<cx:chartSpace xmlns:a="http://schemas.openxmlformats.org/drawingml/2006/main" xmlns:r="http://schemas.openxmlformats.org/officeDocument/2006/relationships" xmlns:cx="http://schemas.microsoft.com/office/drawing/2014/chartex">
  <cx:chartData>
    <cx:data id="0">
      <cx:strDim type="cat">
        <cx:f dir="row">_xlchart.v1.178</cx:f>
      </cx:strDim>
      <cx:numDim type="val">
        <cx:f dir="row">_xlchart.v1.179</cx:f>
      </cx:numDim>
    </cx:data>
  </cx:chartData>
  <cx:chart>
    <cx:plotArea>
      <cx:plotAreaRegion>
        <cx:series layoutId="clusteredColumn" hidden="1" uniqueId="{BB5858DA-93FA-446E-90DF-806F8B31B557}" formatIdx="0">
          <cx:tx>
            <cx:txData>
              <cx:f>_xlchart.v1.177</cx:f>
              <cx:v/>
            </cx:txData>
          </cx:tx>
          <cx:dataLabels>
            <cx:numFmt formatCode="0%" sourceLinked="0"/>
            <cx:visibility seriesName="0" categoryName="0" value="1"/>
            <cx:separator>, </cx:separator>
          </cx:dataLabels>
          <cx:dataId val="0"/>
          <cx:layoutPr>
            <cx:aggregation/>
          </cx:layoutPr>
          <cx:axisId val="0"/>
        </cx:series>
        <cx:series layoutId="paretoLine" ownerIdx="0" uniqueId="{BEF04299-C4BE-4DE5-B31F-656A5D44BD6A}"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67.xml><?xml version="1.0" encoding="utf-8"?>
<cx:chartSpace xmlns:a="http://schemas.openxmlformats.org/drawingml/2006/main" xmlns:r="http://schemas.openxmlformats.org/officeDocument/2006/relationships" xmlns:cx="http://schemas.microsoft.com/office/drawing/2014/chartex">
  <cx:chartData>
    <cx:data id="0">
      <cx:strDim type="cat">
        <cx:f dir="row">_xlchart.v1.136</cx:f>
      </cx:strDim>
      <cx:numDim type="val">
        <cx:f dir="row">_xlchart.v1.137</cx:f>
      </cx:numDim>
    </cx:data>
  </cx:chartData>
  <cx:chart>
    <cx:plotArea>
      <cx:plotAreaRegion>
        <cx:series layoutId="clusteredColumn" hidden="1" uniqueId="{5278ABB8-D074-4E3D-83E4-B907D9C0219F}" formatIdx="0">
          <cx:tx>
            <cx:txData>
              <cx:f>_xlchart.v1.135</cx:f>
              <cx:v/>
            </cx:txData>
          </cx:tx>
          <cx:dataLabels>
            <cx:numFmt formatCode="0%" sourceLinked="0"/>
            <cx:visibility seriesName="0" categoryName="0" value="1"/>
            <cx:separator>, </cx:separator>
          </cx:dataLabels>
          <cx:dataId val="0"/>
          <cx:layoutPr>
            <cx:aggregation/>
          </cx:layoutPr>
          <cx:axisId val="0"/>
        </cx:series>
        <cx:series layoutId="paretoLine" ownerIdx="0" uniqueId="{CA0D9570-73F1-47FD-AF21-D520DB077F65}"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68.xml><?xml version="1.0" encoding="utf-8"?>
<cx:chartSpace xmlns:a="http://schemas.openxmlformats.org/drawingml/2006/main" xmlns:r="http://schemas.openxmlformats.org/officeDocument/2006/relationships" xmlns:cx="http://schemas.microsoft.com/office/drawing/2014/chartex">
  <cx:chartData>
    <cx:data id="0">
      <cx:strDim type="cat">
        <cx:f dir="row">_xlchart.v1.142</cx:f>
      </cx:strDim>
      <cx:numDim type="val">
        <cx:f dir="row">_xlchart.v1.143</cx:f>
      </cx:numDim>
    </cx:data>
  </cx:chartData>
  <cx:chart>
    <cx:plotArea>
      <cx:plotAreaRegion>
        <cx:series layoutId="clusteredColumn" hidden="1" uniqueId="{97F6219F-D681-4546-9D18-A91FCE082971}" formatIdx="0">
          <cx:tx>
            <cx:txData>
              <cx:f>_xlchart.v1.141</cx:f>
              <cx:v/>
            </cx:txData>
          </cx:tx>
          <cx:dataLabels>
            <cx:numFmt formatCode="0%" sourceLinked="0"/>
            <cx:visibility seriesName="0" categoryName="0" value="1"/>
            <cx:separator>, </cx:separator>
          </cx:dataLabels>
          <cx:dataId val="0"/>
          <cx:layoutPr>
            <cx:aggregation/>
          </cx:layoutPr>
          <cx:axisId val="0"/>
        </cx:series>
        <cx:series layoutId="paretoLine" ownerIdx="0" uniqueId="{DE755BE5-5441-4A43-BB44-985E158B7A98}"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69.xml><?xml version="1.0" encoding="utf-8"?>
<cx:chartSpace xmlns:a="http://schemas.openxmlformats.org/drawingml/2006/main" xmlns:r="http://schemas.openxmlformats.org/officeDocument/2006/relationships" xmlns:cx="http://schemas.microsoft.com/office/drawing/2014/chartex">
  <cx:chartData>
    <cx:data id="0">
      <cx:strDim type="cat">
        <cx:f dir="row">_xlchart.v1.148</cx:f>
      </cx:strDim>
      <cx:numDim type="val">
        <cx:f dir="row">_xlchart.v1.149</cx:f>
      </cx:numDim>
    </cx:data>
  </cx:chartData>
  <cx:chart>
    <cx:plotArea>
      <cx:plotAreaRegion>
        <cx:series layoutId="clusteredColumn" hidden="1" uniqueId="{C994EF85-5AC9-4524-994F-0D5FD9CA5EB1}" formatIdx="0">
          <cx:tx>
            <cx:txData>
              <cx:f>_xlchart.v1.147</cx:f>
              <cx:v/>
            </cx:txData>
          </cx:tx>
          <cx:dataLabels>
            <cx:numFmt formatCode="0%" sourceLinked="0"/>
            <cx:visibility seriesName="0" categoryName="0" value="1"/>
            <cx:separator>, </cx:separator>
          </cx:dataLabels>
          <cx:dataId val="0"/>
          <cx:layoutPr>
            <cx:aggregation/>
          </cx:layoutPr>
          <cx:axisId val="0"/>
        </cx:series>
        <cx:series layoutId="paretoLine" ownerIdx="0" uniqueId="{D70BF0A9-CE50-425F-957C-BC13B9C54952}"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70.xml><?xml version="1.0" encoding="utf-8"?>
<cx:chartSpace xmlns:a="http://schemas.openxmlformats.org/drawingml/2006/main" xmlns:r="http://schemas.openxmlformats.org/officeDocument/2006/relationships" xmlns:cx="http://schemas.microsoft.com/office/drawing/2014/chartex">
  <cx:chartData>
    <cx:data id="0">
      <cx:strDim type="cat">
        <cx:f dir="row">_xlchart.v1.280</cx:f>
      </cx:strDim>
      <cx:numDim type="val">
        <cx:f dir="row">_xlchart.v1.281</cx:f>
      </cx:numDim>
    </cx:data>
  </cx:chartData>
  <cx:chart>
    <cx:plotArea>
      <cx:plotAreaRegion>
        <cx:series layoutId="clusteredColumn" hidden="1" uniqueId="{2B58DAA2-58B6-4099-A75A-E6D24387E332}" formatIdx="0">
          <cx:tx>
            <cx:txData>
              <cx:f>_xlchart.v1.279</cx:f>
              <cx:v/>
            </cx:txData>
          </cx:tx>
          <cx:dataLabels>
            <cx:numFmt formatCode="0%" sourceLinked="0"/>
            <cx:visibility seriesName="0" categoryName="0" value="1"/>
            <cx:separator>, </cx:separator>
          </cx:dataLabels>
          <cx:dataId val="0"/>
          <cx:layoutPr>
            <cx:aggregation/>
          </cx:layoutPr>
          <cx:axisId val="0"/>
        </cx:series>
        <cx:series layoutId="paretoLine" ownerIdx="0" uniqueId="{F5101DA0-DD40-4C21-9AC1-37749FDBBCD5}"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71.xml><?xml version="1.0" encoding="utf-8"?>
<cx:chartSpace xmlns:a="http://schemas.openxmlformats.org/drawingml/2006/main" xmlns:r="http://schemas.openxmlformats.org/officeDocument/2006/relationships" xmlns:cx="http://schemas.microsoft.com/office/drawing/2014/chartex">
  <cx:chartData>
    <cx:data id="0">
      <cx:strDim type="cat">
        <cx:f dir="row">_xlchart.v1.289</cx:f>
      </cx:strDim>
      <cx:numDim type="val">
        <cx:f dir="row">_xlchart.v1.290</cx:f>
      </cx:numDim>
    </cx:data>
  </cx:chartData>
  <cx:chart>
    <cx:plotArea>
      <cx:plotAreaRegion>
        <cx:series layoutId="clusteredColumn" hidden="1" uniqueId="{4D8AE094-09C2-4D75-9476-A6BBF5878194}" formatIdx="0">
          <cx:tx>
            <cx:txData>
              <cx:f>_xlchart.v1.288</cx:f>
              <cx:v/>
            </cx:txData>
          </cx:tx>
          <cx:dataLabels>
            <cx:numFmt formatCode="0%" sourceLinked="0"/>
            <cx:visibility seriesName="0" categoryName="0" value="1"/>
            <cx:separator>, </cx:separator>
          </cx:dataLabels>
          <cx:dataId val="0"/>
          <cx:layoutPr>
            <cx:aggregation/>
          </cx:layoutPr>
          <cx:axisId val="0"/>
        </cx:series>
        <cx:series layoutId="paretoLine" ownerIdx="0" uniqueId="{C87EC811-8D94-40A8-8381-44D42A822B39}"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72.xml><?xml version="1.0" encoding="utf-8"?>
<cx:chartSpace xmlns:a="http://schemas.openxmlformats.org/drawingml/2006/main" xmlns:r="http://schemas.openxmlformats.org/officeDocument/2006/relationships" xmlns:cx="http://schemas.microsoft.com/office/drawing/2014/chartex">
  <cx:chartData>
    <cx:data id="0">
      <cx:strDim type="cat">
        <cx:f dir="row">_xlchart.v1.256</cx:f>
      </cx:strDim>
      <cx:numDim type="val">
        <cx:f dir="row">_xlchart.v1.257</cx:f>
      </cx:numDim>
    </cx:data>
  </cx:chartData>
  <cx:chart>
    <cx:plotArea>
      <cx:plotAreaRegion>
        <cx:series layoutId="clusteredColumn" hidden="1" uniqueId="{7B8C3A3B-8163-446D-832F-5AFBF7ED9533}" formatIdx="0">
          <cx:tx>
            <cx:txData>
              <cx:f>_xlchart.v1.255</cx:f>
              <cx:v/>
            </cx:txData>
          </cx:tx>
          <cx:dataLabels>
            <cx:numFmt formatCode="0%" sourceLinked="0"/>
            <cx:visibility seriesName="0" categoryName="0" value="1"/>
            <cx:separator>, </cx:separator>
          </cx:dataLabels>
          <cx:dataId val="0"/>
          <cx:layoutPr>
            <cx:aggregation/>
          </cx:layoutPr>
          <cx:axisId val="0"/>
        </cx:series>
        <cx:series layoutId="paretoLine" ownerIdx="0" uniqueId="{83AEB314-7E97-4C6B-9E14-F6DD21F297CC}"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73.xml><?xml version="1.0" encoding="utf-8"?>
<cx:chartSpace xmlns:a="http://schemas.openxmlformats.org/drawingml/2006/main" xmlns:r="http://schemas.openxmlformats.org/officeDocument/2006/relationships" xmlns:cx="http://schemas.microsoft.com/office/drawing/2014/chartex">
  <cx:chartData>
    <cx:data id="0">
      <cx:strDim type="cat">
        <cx:f dir="row">_xlchart.v1.283</cx:f>
      </cx:strDim>
      <cx:numDim type="val">
        <cx:f dir="row">_xlchart.v1.284</cx:f>
      </cx:numDim>
    </cx:data>
  </cx:chartData>
  <cx:chart>
    <cx:plotArea>
      <cx:plotAreaRegion>
        <cx:series layoutId="clusteredColumn" hidden="1" uniqueId="{7EA3AA73-3D89-4894-B088-AD8012439344}" formatIdx="0">
          <cx:tx>
            <cx:txData>
              <cx:f>_xlchart.v1.282</cx:f>
              <cx:v/>
            </cx:txData>
          </cx:tx>
          <cx:dataLabels>
            <cx:numFmt formatCode="0%" sourceLinked="0"/>
            <cx:visibility seriesName="0" categoryName="0" value="1"/>
            <cx:separator>, </cx:separator>
          </cx:dataLabels>
          <cx:dataId val="0"/>
          <cx:layoutPr>
            <cx:aggregation/>
          </cx:layoutPr>
          <cx:axisId val="0"/>
        </cx:series>
        <cx:series layoutId="paretoLine" ownerIdx="0" uniqueId="{0E6BBAA0-8350-4D27-8B9D-EB5FFB63A44C}"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74.xml><?xml version="1.0" encoding="utf-8"?>
<cx:chartSpace xmlns:a="http://schemas.openxmlformats.org/drawingml/2006/main" xmlns:r="http://schemas.openxmlformats.org/officeDocument/2006/relationships" xmlns:cx="http://schemas.microsoft.com/office/drawing/2014/chartex">
  <cx:chartData>
    <cx:data id="0">
      <cx:strDim type="cat">
        <cx:f dir="row">_xlchart.v1.277</cx:f>
      </cx:strDim>
      <cx:numDim type="val">
        <cx:f dir="row">_xlchart.v1.278</cx:f>
      </cx:numDim>
    </cx:data>
  </cx:chartData>
  <cx:chart>
    <cx:plotArea>
      <cx:plotAreaRegion>
        <cx:plotSurface>
          <cx:spPr>
            <a:ln>
              <a:noFill/>
            </a:ln>
          </cx:spPr>
        </cx:plotSurface>
        <cx:series layoutId="clusteredColumn" hidden="1" uniqueId="{07F59CF2-614F-4168-8CCB-7CCBB3EA5E12}" formatIdx="0">
          <cx:tx>
            <cx:txData>
              <cx:f>_xlchart.v1.276</cx:f>
              <cx:v/>
            </cx:txData>
          </cx:tx>
          <cx:dataLabels>
            <cx:numFmt formatCode="0%" sourceLinked="0"/>
            <cx:visibility seriesName="0" categoryName="0" value="1"/>
            <cx:separator>, </cx:separator>
          </cx:dataLabels>
          <cx:dataId val="0"/>
          <cx:layoutPr>
            <cx:aggregation/>
          </cx:layoutPr>
          <cx:axisId val="0"/>
        </cx:series>
        <cx:series layoutId="paretoLine" ownerIdx="0" uniqueId="{7FDFEBEA-3401-4625-9F3B-8B9DCB3EF084}"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75.xml><?xml version="1.0" encoding="utf-8"?>
<cx:chartSpace xmlns:a="http://schemas.openxmlformats.org/drawingml/2006/main" xmlns:r="http://schemas.openxmlformats.org/officeDocument/2006/relationships" xmlns:cx="http://schemas.microsoft.com/office/drawing/2014/chartex">
  <cx:chartData>
    <cx:data id="0">
      <cx:strDim type="cat">
        <cx:f dir="row">_xlchart.v1.274</cx:f>
      </cx:strDim>
      <cx:numDim type="val">
        <cx:f dir="row">_xlchart.v1.275</cx:f>
      </cx:numDim>
    </cx:data>
  </cx:chartData>
  <cx:chart>
    <cx:plotArea>
      <cx:plotAreaRegion>
        <cx:series layoutId="clusteredColumn" hidden="1" uniqueId="{EC7E4866-B3C2-4945-8EDC-1E9041DFCDCC}" formatIdx="0">
          <cx:tx>
            <cx:txData>
              <cx:f>_xlchart.v1.273</cx:f>
              <cx:v/>
            </cx:txData>
          </cx:tx>
          <cx:dataLabels>
            <cx:numFmt formatCode="0%" sourceLinked="0"/>
            <cx:visibility seriesName="0" categoryName="0" value="1"/>
            <cx:separator>, </cx:separator>
          </cx:dataLabels>
          <cx:dataId val="0"/>
          <cx:layoutPr>
            <cx:aggregation/>
          </cx:layoutPr>
          <cx:axisId val="0"/>
        </cx:series>
        <cx:series layoutId="paretoLine" ownerIdx="0" uniqueId="{7D78BB74-5C55-4957-9DA1-F72B2A7A2C65}"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76.xml><?xml version="1.0" encoding="utf-8"?>
<cx:chartSpace xmlns:a="http://schemas.openxmlformats.org/drawingml/2006/main" xmlns:r="http://schemas.openxmlformats.org/officeDocument/2006/relationships" xmlns:cx="http://schemas.microsoft.com/office/drawing/2014/chartex">
  <cx:chartData>
    <cx:data id="0">
      <cx:strDim type="cat">
        <cx:f dir="row">_xlchart.v1.238</cx:f>
      </cx:strDim>
      <cx:numDim type="val">
        <cx:f dir="row">_xlchart.v1.239</cx:f>
      </cx:numDim>
    </cx:data>
  </cx:chartData>
  <cx:chart>
    <cx:plotArea>
      <cx:plotAreaRegion>
        <cx:series layoutId="clusteredColumn" hidden="1" uniqueId="{8DE665FE-8C9D-4126-9F42-BB8355BDB7DF}" formatIdx="0">
          <cx:tx>
            <cx:txData>
              <cx:f>_xlchart.v1.237</cx:f>
              <cx:v/>
            </cx:txData>
          </cx:tx>
          <cx:dataLabels>
            <cx:numFmt formatCode="0%" sourceLinked="0"/>
            <cx:visibility seriesName="0" categoryName="0" value="1"/>
            <cx:separator>, </cx:separator>
          </cx:dataLabels>
          <cx:dataId val="0"/>
          <cx:layoutPr>
            <cx:aggregation/>
          </cx:layoutPr>
          <cx:axisId val="0"/>
        </cx:series>
        <cx:series layoutId="paretoLine" ownerIdx="0" uniqueId="{4B9EB179-7A37-4606-A6F2-5FAC4BD7369B}"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77.xml><?xml version="1.0" encoding="utf-8"?>
<cx:chartSpace xmlns:a="http://schemas.openxmlformats.org/drawingml/2006/main" xmlns:r="http://schemas.openxmlformats.org/officeDocument/2006/relationships" xmlns:cx="http://schemas.microsoft.com/office/drawing/2014/chartex">
  <cx:chartData>
    <cx:data id="0">
      <cx:strDim type="cat">
        <cx:f dir="row">_xlchart.v1.286</cx:f>
      </cx:strDim>
      <cx:numDim type="val">
        <cx:f dir="row">_xlchart.v1.287</cx:f>
      </cx:numDim>
    </cx:data>
  </cx:chartData>
  <cx:chart>
    <cx:plotArea>
      <cx:plotAreaRegion>
        <cx:series layoutId="clusteredColumn" hidden="1" uniqueId="{709AF8A2-9D14-49E1-B2A1-172B1A3FF23D}" formatIdx="0">
          <cx:tx>
            <cx:txData>
              <cx:f>_xlchart.v1.285</cx:f>
              <cx:v/>
            </cx:txData>
          </cx:tx>
          <cx:dataId val="0"/>
          <cx:layoutPr>
            <cx:aggregation/>
          </cx:layoutPr>
          <cx:axisId val="0"/>
        </cx:series>
        <cx:series layoutId="paretoLine" ownerIdx="0" uniqueId="{77DB69C0-64A4-4B13-87D0-E603D0E7692F}"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78.xml><?xml version="1.0" encoding="utf-8"?>
<cx:chartSpace xmlns:a="http://schemas.openxmlformats.org/drawingml/2006/main" xmlns:r="http://schemas.openxmlformats.org/officeDocument/2006/relationships" xmlns:cx="http://schemas.microsoft.com/office/drawing/2014/chartex">
  <cx:chartData>
    <cx:data id="0">
      <cx:strDim type="cat">
        <cx:f dir="row">_xlchart.v1.292</cx:f>
      </cx:strDim>
      <cx:numDim type="val">
        <cx:f dir="row">_xlchart.v1.293</cx:f>
      </cx:numDim>
    </cx:data>
  </cx:chartData>
  <cx:chart>
    <cx:plotArea>
      <cx:plotAreaRegion>
        <cx:series layoutId="clusteredColumn" hidden="1" uniqueId="{098884D3-7316-409E-BDF2-D573634C4D00}" formatIdx="0">
          <cx:tx>
            <cx:txData>
              <cx:f>_xlchart.v1.291</cx:f>
              <cx:v/>
            </cx:txData>
          </cx:tx>
          <cx:dataLabels>
            <cx:numFmt formatCode="0%" sourceLinked="0"/>
            <cx:visibility seriesName="0" categoryName="0" value="1"/>
            <cx:separator>, </cx:separator>
          </cx:dataLabels>
          <cx:dataId val="0"/>
          <cx:layoutPr>
            <cx:aggregation/>
          </cx:layoutPr>
          <cx:axisId val="0"/>
        </cx:series>
        <cx:series layoutId="paretoLine" ownerIdx="0" uniqueId="{6D8E2034-5C8F-4946-BE01-27CE622F6617}"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79.xml><?xml version="1.0" encoding="utf-8"?>
<cx:chartSpace xmlns:a="http://schemas.openxmlformats.org/drawingml/2006/main" xmlns:r="http://schemas.openxmlformats.org/officeDocument/2006/relationships" xmlns:cx="http://schemas.microsoft.com/office/drawing/2014/chartex">
  <cx:chartData>
    <cx:data id="0">
      <cx:strDim type="cat">
        <cx:f dir="row">_xlchart.v1.271</cx:f>
      </cx:strDim>
      <cx:numDim type="val">
        <cx:f dir="row">_xlchart.v1.272</cx:f>
      </cx:numDim>
    </cx:data>
  </cx:chartData>
  <cx:chart>
    <cx:plotArea>
      <cx:plotAreaRegion>
        <cx:series layoutId="clusteredColumn" hidden="1" uniqueId="{1A2FFC2E-9678-4644-B77B-D10FDD8C0343}" formatIdx="0">
          <cx:tx>
            <cx:txData>
              <cx:f>_xlchart.v1.270</cx:f>
              <cx:v/>
            </cx:txData>
          </cx:tx>
          <cx:dataLabels>
            <cx:numFmt formatCode="0%" sourceLinked="0"/>
            <cx:visibility seriesName="0" categoryName="0" value="1"/>
            <cx:separator>, </cx:separator>
          </cx:dataLabels>
          <cx:dataId val="0"/>
          <cx:layoutPr>
            <cx:aggregation/>
          </cx:layoutPr>
          <cx:axisId val="0"/>
        </cx:series>
        <cx:series layoutId="paretoLine" ownerIdx="0" uniqueId="{FDC937C5-FF6D-44FF-BFFF-AB522A07FA67}"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80.xml><?xml version="1.0" encoding="utf-8"?>
<cx:chartSpace xmlns:a="http://schemas.openxmlformats.org/drawingml/2006/main" xmlns:r="http://schemas.openxmlformats.org/officeDocument/2006/relationships" xmlns:cx="http://schemas.microsoft.com/office/drawing/2014/chartex">
  <cx:chartData>
    <cx:data id="0">
      <cx:strDim type="cat">
        <cx:f dir="row">_xlchart.v1.211</cx:f>
      </cx:strDim>
      <cx:numDim type="val">
        <cx:f dir="row">_xlchart.v1.212</cx:f>
      </cx:numDim>
    </cx:data>
  </cx:chartData>
  <cx:chart>
    <cx:plotArea>
      <cx:plotAreaRegion>
        <cx:series layoutId="clusteredColumn" hidden="1" uniqueId="{9C03F313-1CB5-40BA-91BC-72D6028E1B29}" formatIdx="0">
          <cx:tx>
            <cx:txData>
              <cx:f>_xlchart.v1.210</cx:f>
              <cx:v/>
            </cx:txData>
          </cx:tx>
          <cx:dataLabels>
            <cx:numFmt formatCode="0%" sourceLinked="0"/>
            <cx:visibility seriesName="0" categoryName="0" value="1"/>
            <cx:separator>, </cx:separator>
          </cx:dataLabels>
          <cx:dataId val="0"/>
          <cx:layoutPr>
            <cx:aggregation/>
          </cx:layoutPr>
          <cx:axisId val="0"/>
        </cx:series>
        <cx:series layoutId="paretoLine" ownerIdx="0" uniqueId="{1AF706B2-C993-455F-95A9-757C8FCD057A}"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81.xml><?xml version="1.0" encoding="utf-8"?>
<cx:chartSpace xmlns:a="http://schemas.openxmlformats.org/drawingml/2006/main" xmlns:r="http://schemas.openxmlformats.org/officeDocument/2006/relationships" xmlns:cx="http://schemas.microsoft.com/office/drawing/2014/chartex">
  <cx:chartData>
    <cx:data id="0">
      <cx:strDim type="cat">
        <cx:f dir="row">_xlchart.v1.262</cx:f>
      </cx:strDim>
      <cx:numDim type="val">
        <cx:f dir="row">_xlchart.v1.263</cx:f>
      </cx:numDim>
    </cx:data>
  </cx:chartData>
  <cx:chart>
    <cx:plotArea>
      <cx:plotAreaRegion>
        <cx:series layoutId="clusteredColumn" hidden="1" uniqueId="{CE4A8BEA-9B2F-4F9E-82E7-097E31DECED8}" formatIdx="0">
          <cx:tx>
            <cx:txData>
              <cx:f>_xlchart.v1.261</cx:f>
              <cx:v/>
            </cx:txData>
          </cx:tx>
          <cx:dataLabels>
            <cx:numFmt formatCode="0%" sourceLinked="0"/>
            <cx:visibility seriesName="0" categoryName="0" value="1"/>
            <cx:separator>, </cx:separator>
          </cx:dataLabels>
          <cx:dataId val="0"/>
          <cx:layoutPr>
            <cx:aggregation/>
          </cx:layoutPr>
          <cx:axisId val="0"/>
        </cx:series>
        <cx:series layoutId="paretoLine" ownerIdx="0" uniqueId="{B485A942-037A-4C0B-8652-5C8617BEA4CF}" formatIdx="1">
          <cx:spPr>
            <a:ln>
              <a:noFill/>
            </a:ln>
          </cx:spPr>
          <cx:axisId val="1"/>
        </cx:series>
      </cx:plotAreaRegion>
      <cx:axis id="0">
        <cx:valScaling/>
        <cx:tickLabels/>
        <cx:numFmt formatCode="0%" sourceLinked="0"/>
      </cx:axis>
      <cx:axis id="1" hidden="1">
        <cx:valScaling max="1" min="0"/>
        <cx:units unit="percentage"/>
        <cx:tickLabels/>
      </cx:axis>
    </cx:plotArea>
  </cx:chart>
</cx:chartSpace>
</file>

<file path=xl/charts/chartEx82.xml><?xml version="1.0" encoding="utf-8"?>
<cx:chartSpace xmlns:a="http://schemas.openxmlformats.org/drawingml/2006/main" xmlns:r="http://schemas.openxmlformats.org/officeDocument/2006/relationships" xmlns:cx="http://schemas.microsoft.com/office/drawing/2014/chartex">
  <cx:chartData>
    <cx:data id="0">
      <cx:strDim type="cat">
        <cx:f dir="row">_xlchart.v1.209</cx:f>
      </cx:strDim>
      <cx:numDim type="val">
        <cx:f dir="row">_xlchart.v1.208</cx:f>
      </cx:numDim>
    </cx:data>
  </cx:chartData>
  <cx:chart>
    <cx:plotArea>
      <cx:plotAreaRegion>
        <cx:series layoutId="clusteredColumn" uniqueId="{2058DE0D-78FD-4D0F-8871-D5402CA6E61F}" formatIdx="0">
          <cx:tx>
            <cx:txData>
              <cx:f>_xlchart.v1.207</cx:f>
              <cx:v/>
            </cx:txData>
          </cx:tx>
          <cx:dataLabels>
            <cx:numFmt formatCode="0%" sourceLinked="0"/>
            <cx:visibility seriesName="0" categoryName="0" value="1"/>
            <cx:separator>, </cx:separator>
          </cx:dataLabels>
          <cx:dataId val="0"/>
          <cx:layoutPr>
            <cx:aggregation/>
          </cx:layoutPr>
          <cx:axisId val="0"/>
        </cx:series>
        <cx:series layoutId="paretoLine" ownerIdx="0" uniqueId="{D0C864C5-805A-40C0-98C2-FA95BBE4ADC8}"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83.xml><?xml version="1.0" encoding="utf-8"?>
<cx:chartSpace xmlns:a="http://schemas.openxmlformats.org/drawingml/2006/main" xmlns:r="http://schemas.openxmlformats.org/officeDocument/2006/relationships" xmlns:cx="http://schemas.microsoft.com/office/drawing/2014/chartex">
  <cx:chartData>
    <cx:data id="0">
      <cx:strDim type="cat">
        <cx:f dir="row">_xlchart.v1.242</cx:f>
      </cx:strDim>
      <cx:numDim type="val">
        <cx:f dir="row">_xlchart.v1.241</cx:f>
      </cx:numDim>
    </cx:data>
  </cx:chartData>
  <cx:chart>
    <cx:plotArea>
      <cx:plotAreaRegion>
        <cx:series layoutId="clusteredColumn" uniqueId="{7D11769A-173C-4F27-8ED8-2ED17758AF41}" formatIdx="0">
          <cx:tx>
            <cx:txData>
              <cx:f>_xlchart.v1.240</cx:f>
              <cx:v/>
            </cx:txData>
          </cx:tx>
          <cx:dataLabels>
            <cx:numFmt formatCode="0%" sourceLinked="0"/>
            <cx:visibility seriesName="0" categoryName="0" value="1"/>
            <cx:separator>, </cx:separator>
          </cx:dataLabels>
          <cx:dataId val="0"/>
          <cx:layoutPr>
            <cx:aggregation/>
          </cx:layoutPr>
          <cx:axisId val="0"/>
        </cx:series>
        <cx:series layoutId="paretoLine" ownerIdx="0" uniqueId="{4AD7C004-0033-4602-8CBE-2A437740486D}"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84.xml><?xml version="1.0" encoding="utf-8"?>
<cx:chartSpace xmlns:a="http://schemas.openxmlformats.org/drawingml/2006/main" xmlns:r="http://schemas.openxmlformats.org/officeDocument/2006/relationships" xmlns:cx="http://schemas.microsoft.com/office/drawing/2014/chartex">
  <cx:chartData>
    <cx:data id="0">
      <cx:strDim type="cat">
        <cx:f dir="row">_xlchart.v1.220</cx:f>
      </cx:strDim>
      <cx:numDim type="val">
        <cx:f dir="row">_xlchart.v1.221</cx:f>
      </cx:numDim>
    </cx:data>
  </cx:chartData>
  <cx:chart>
    <cx:plotArea>
      <cx:plotAreaRegion>
        <cx:series layoutId="clusteredColumn" uniqueId="{CED4F17A-072F-49C4-B1D0-97A17DE4DD0D}" formatIdx="0">
          <cx:tx>
            <cx:txData>
              <cx:f>_xlchart.v1.219</cx:f>
              <cx:v/>
            </cx:txData>
          </cx:tx>
          <cx:dataLabels>
            <cx:numFmt formatCode="0%" sourceLinked="0"/>
            <cx:visibility seriesName="0" categoryName="0" value="1"/>
            <cx:separator>, </cx:separator>
          </cx:dataLabels>
          <cx:dataId val="0"/>
          <cx:layoutPr>
            <cx:aggregation/>
          </cx:layoutPr>
          <cx:axisId val="0"/>
        </cx:series>
        <cx:series layoutId="paretoLine" ownerIdx="0" uniqueId="{71C829C3-BEED-4B3E-9534-8D80FF817BCE}" formatIdx="1">
          <cx:spPr>
            <a:ln>
              <a:noFill/>
            </a:ln>
          </cx:spPr>
          <cx:axisId val="1"/>
        </cx:series>
      </cx:plotAreaRegion>
      <cx:axis id="0">
        <cx:valScaling/>
        <cx:tickLabels/>
        <cx:numFmt formatCode="0%" sourceLinked="0"/>
      </cx:axis>
      <cx:axis id="1" hidden="1">
        <cx:valScaling max="1" min="0"/>
        <cx:units unit="percentage"/>
        <cx:tickLabels/>
      </cx:axis>
      <cx:axis id="2">
        <cx:catScaling gapWidth="0.5"/>
        <cx:tickLabels/>
      </cx:axis>
    </cx:plotArea>
  </cx:chart>
</cx:chartSpace>
</file>

<file path=xl/charts/chartEx85.xml><?xml version="1.0" encoding="utf-8"?>
<cx:chartSpace xmlns:a="http://schemas.openxmlformats.org/drawingml/2006/main" xmlns:r="http://schemas.openxmlformats.org/officeDocument/2006/relationships" xmlns:cx="http://schemas.microsoft.com/office/drawing/2014/chartex">
  <cx:chartData>
    <cx:data id="0">
      <cx:strDim type="cat">
        <cx:f dir="row">_xlchart.v1.226</cx:f>
      </cx:strDim>
      <cx:numDim type="val">
        <cx:f dir="row">_xlchart.v1.227</cx:f>
      </cx:numDim>
    </cx:data>
  </cx:chartData>
  <cx:chart>
    <cx:plotArea>
      <cx:plotAreaRegion>
        <cx:series layoutId="clusteredColumn" uniqueId="{8606D1DD-9E34-4A38-95F5-576B9652ECAB}" formatIdx="0">
          <cx:tx>
            <cx:txData>
              <cx:f>_xlchart.v1.225</cx:f>
              <cx:v/>
            </cx:txData>
          </cx:tx>
          <cx:dataLabels>
            <cx:numFmt formatCode="0%" sourceLinked="0"/>
            <cx:visibility seriesName="0" categoryName="0" value="1"/>
            <cx:separator>, </cx:separator>
          </cx:dataLabels>
          <cx:dataId val="0"/>
          <cx:layoutPr>
            <cx:aggregation/>
          </cx:layoutPr>
          <cx:axisId val="0"/>
        </cx:series>
        <cx:series layoutId="paretoLine" ownerIdx="0" uniqueId="{DFF2341F-F331-43F9-8810-BEB357CBA518}"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86.xml><?xml version="1.0" encoding="utf-8"?>
<cx:chartSpace xmlns:a="http://schemas.openxmlformats.org/drawingml/2006/main" xmlns:r="http://schemas.openxmlformats.org/officeDocument/2006/relationships" xmlns:cx="http://schemas.microsoft.com/office/drawing/2014/chartex">
  <cx:chartData>
    <cx:data id="0">
      <cx:strDim type="cat">
        <cx:f dir="row">_xlchart.v1.229</cx:f>
      </cx:strDim>
      <cx:numDim type="val">
        <cx:f dir="row">_xlchart.v1.230</cx:f>
      </cx:numDim>
    </cx:data>
  </cx:chartData>
  <cx:chart>
    <cx:plotArea>
      <cx:plotAreaRegion>
        <cx:series layoutId="clusteredColumn" uniqueId="{B75E9FBC-FE2F-4E9B-9B07-D4114C015841}" formatIdx="0">
          <cx:tx>
            <cx:txData>
              <cx:f>_xlchart.v1.228</cx:f>
              <cx:v/>
            </cx:txData>
          </cx:tx>
          <cx:dataLabels>
            <cx:numFmt formatCode="0%" sourceLinked="0"/>
            <cx:visibility seriesName="0" categoryName="0" value="1"/>
            <cx:separator>, </cx:separator>
          </cx:dataLabels>
          <cx:dataId val="0"/>
          <cx:layoutPr>
            <cx:aggregation/>
          </cx:layoutPr>
          <cx:axisId val="0"/>
        </cx:series>
        <cx:series layoutId="paretoLine" ownerIdx="0" uniqueId="{B1190D41-0300-4A3B-8861-60A2409B29C6}"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87.xml><?xml version="1.0" encoding="utf-8"?>
<cx:chartSpace xmlns:a="http://schemas.openxmlformats.org/drawingml/2006/main" xmlns:r="http://schemas.openxmlformats.org/officeDocument/2006/relationships" xmlns:cx="http://schemas.microsoft.com/office/drawing/2014/chartex">
  <cx:chartData>
    <cx:data id="0">
      <cx:strDim type="cat">
        <cx:f dir="row">_xlchart.v1.232</cx:f>
      </cx:strDim>
      <cx:numDim type="val">
        <cx:f dir="row">_xlchart.v1.233</cx:f>
      </cx:numDim>
    </cx:data>
  </cx:chartData>
  <cx:chart>
    <cx:plotArea>
      <cx:plotAreaRegion>
        <cx:series layoutId="clusteredColumn" uniqueId="{43372F8F-BCDF-4292-A061-88D7E0FB3D40}" formatIdx="0">
          <cx:tx>
            <cx:txData>
              <cx:f>_xlchart.v1.231</cx:f>
              <cx:v/>
            </cx:txData>
          </cx:tx>
          <cx:dataLabels>
            <cx:numFmt formatCode="0%" sourceLinked="0"/>
            <cx:visibility seriesName="0" categoryName="0" value="1"/>
            <cx:separator>, </cx:separator>
          </cx:dataLabels>
          <cx:dataId val="0"/>
          <cx:layoutPr>
            <cx:aggregation/>
          </cx:layoutPr>
          <cx:axisId val="0"/>
        </cx:series>
        <cx:series layoutId="paretoLine" ownerIdx="0" uniqueId="{72ACFF4F-3579-46E5-ACAD-740B5BFAE6FC}"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88.xml><?xml version="1.0" encoding="utf-8"?>
<cx:chartSpace xmlns:a="http://schemas.openxmlformats.org/drawingml/2006/main" xmlns:r="http://schemas.openxmlformats.org/officeDocument/2006/relationships" xmlns:cx="http://schemas.microsoft.com/office/drawing/2014/chartex">
  <cx:chartData>
    <cx:data id="0">
      <cx:strDim type="cat">
        <cx:f dir="row">_xlchart.v1.214</cx:f>
      </cx:strDim>
      <cx:numDim type="val">
        <cx:f dir="row">_xlchart.v1.215</cx:f>
      </cx:numDim>
    </cx:data>
  </cx:chartData>
  <cx:chart>
    <cx:plotArea>
      <cx:plotAreaRegion>
        <cx:series layoutId="clusteredColumn" uniqueId="{F1E05BA7-9D70-48D7-8651-6ABB1E427442}" formatIdx="0">
          <cx:tx>
            <cx:txData>
              <cx:f>_xlchart.v1.213</cx:f>
              <cx:v/>
            </cx:txData>
          </cx:tx>
          <cx:dataLabels>
            <cx:numFmt formatCode="0%" sourceLinked="0"/>
            <cx:visibility seriesName="0" categoryName="0" value="1"/>
            <cx:separator>, </cx:separator>
          </cx:dataLabels>
          <cx:dataId val="0"/>
          <cx:layoutPr>
            <cx:aggregation/>
          </cx:layoutPr>
          <cx:axisId val="0"/>
        </cx:series>
        <cx:series layoutId="paretoLine" ownerIdx="0" uniqueId="{9A0CE14C-1CFB-401E-A852-F4158CB6067D}"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89.xml><?xml version="1.0" encoding="utf-8"?>
<cx:chartSpace xmlns:a="http://schemas.openxmlformats.org/drawingml/2006/main" xmlns:r="http://schemas.openxmlformats.org/officeDocument/2006/relationships" xmlns:cx="http://schemas.microsoft.com/office/drawing/2014/chartex">
  <cx:chartData>
    <cx:data id="0">
      <cx:strDim type="cat">
        <cx:f dir="row">_xlchart.v1.295</cx:f>
      </cx:strDim>
      <cx:numDim type="val">
        <cx:f dir="row">_xlchart.v1.296</cx:f>
      </cx:numDim>
    </cx:data>
  </cx:chartData>
  <cx:chart>
    <cx:plotArea>
      <cx:plotAreaRegion>
        <cx:series layoutId="clusteredColumn" uniqueId="{AB7FDA3C-A73D-4F7F-9491-ECA094E01045}" formatIdx="0">
          <cx:tx>
            <cx:txData>
              <cx:f>_xlchart.v1.294</cx:f>
              <cx:v/>
            </cx:txData>
          </cx:tx>
          <cx:dataLabels>
            <cx:numFmt formatCode="0%" sourceLinked="0"/>
            <cx:visibility seriesName="0" categoryName="0" value="1"/>
            <cx:separator>, </cx:separator>
          </cx:dataLabels>
          <cx:dataId val="0"/>
          <cx:layoutPr>
            <cx:aggregation/>
          </cx:layoutPr>
          <cx:axisId val="0"/>
        </cx:series>
        <cx:series layoutId="paretoLine" ownerIdx="0" uniqueId="{2758A65E-6264-40D1-BA74-6EA6DCC23D5B}"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90.xml><?xml version="1.0" encoding="utf-8"?>
<cx:chartSpace xmlns:a="http://schemas.openxmlformats.org/drawingml/2006/main" xmlns:r="http://schemas.openxmlformats.org/officeDocument/2006/relationships" xmlns:cx="http://schemas.microsoft.com/office/drawing/2014/chartex">
  <cx:chartData>
    <cx:data id="0">
      <cx:strDim type="cat">
        <cx:f dir="row">_xlchart.v1.298</cx:f>
      </cx:strDim>
      <cx:numDim type="val">
        <cx:f dir="row">_xlchart.v1.299</cx:f>
      </cx:numDim>
    </cx:data>
  </cx:chartData>
  <cx:chart>
    <cx:plotArea>
      <cx:plotAreaRegion>
        <cx:series layoutId="clusteredColumn" uniqueId="{07B501E9-2F7F-4639-9D87-8409CF76217C}" formatIdx="0">
          <cx:tx>
            <cx:txData>
              <cx:f>_xlchart.v1.297</cx:f>
              <cx:v/>
            </cx:txData>
          </cx:tx>
          <cx:dataLabels>
            <cx:numFmt formatCode="0%" sourceLinked="0"/>
            <cx:visibility seriesName="0" categoryName="0" value="1"/>
            <cx:separator>, </cx:separator>
          </cx:dataLabels>
          <cx:dataId val="0"/>
          <cx:layoutPr>
            <cx:aggregation/>
          </cx:layoutPr>
          <cx:axisId val="0"/>
        </cx:series>
        <cx:series layoutId="paretoLine" ownerIdx="0" uniqueId="{D03277A8-93DC-4FC9-B2C0-CE86220F9806}"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91.xml><?xml version="1.0" encoding="utf-8"?>
<cx:chartSpace xmlns:a="http://schemas.openxmlformats.org/drawingml/2006/main" xmlns:r="http://schemas.openxmlformats.org/officeDocument/2006/relationships" xmlns:cx="http://schemas.microsoft.com/office/drawing/2014/chartex">
  <cx:chartData>
    <cx:data id="0">
      <cx:strDim type="cat">
        <cx:f dir="row">_xlchart.v1.217</cx:f>
      </cx:strDim>
      <cx:numDim type="val">
        <cx:f dir="row">_xlchart.v1.218</cx:f>
      </cx:numDim>
    </cx:data>
  </cx:chartData>
  <cx:chart>
    <cx:plotArea>
      <cx:plotAreaRegion>
        <cx:series layoutId="clusteredColumn" uniqueId="{E19E5821-2DBF-4DAE-8AFB-BCE51D235E5D}" formatIdx="0">
          <cx:tx>
            <cx:txData>
              <cx:f>_xlchart.v1.216</cx:f>
              <cx:v/>
            </cx:txData>
          </cx:tx>
          <cx:dataLabels>
            <cx:numFmt formatCode="0%" sourceLinked="0"/>
            <cx:visibility seriesName="0" categoryName="0" value="1"/>
            <cx:separator>, </cx:separator>
          </cx:dataLabels>
          <cx:dataId val="0"/>
          <cx:layoutPr>
            <cx:aggregation/>
          </cx:layoutPr>
          <cx:axisId val="0"/>
        </cx:series>
        <cx:series layoutId="paretoLine" ownerIdx="0" uniqueId="{906326EE-46BF-4E66-B956-DAFB094761E9}"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92.xml><?xml version="1.0" encoding="utf-8"?>
<cx:chartSpace xmlns:a="http://schemas.openxmlformats.org/drawingml/2006/main" xmlns:r="http://schemas.openxmlformats.org/officeDocument/2006/relationships" xmlns:cx="http://schemas.microsoft.com/office/drawing/2014/chartex">
  <cx:chartData>
    <cx:data id="0">
      <cx:strDim type="cat">
        <cx:f dir="row">_xlchart.v1.223</cx:f>
      </cx:strDim>
      <cx:numDim type="val">
        <cx:f dir="row">_xlchart.v1.224</cx:f>
      </cx:numDim>
    </cx:data>
  </cx:chartData>
  <cx:chart>
    <cx:plotArea>
      <cx:plotAreaRegion>
        <cx:series layoutId="clusteredColumn" uniqueId="{17E5DF17-67F7-4527-BC4F-D8F94DF5E96E}" formatIdx="0">
          <cx:tx>
            <cx:txData>
              <cx:f>_xlchart.v1.222</cx:f>
              <cx:v/>
            </cx:txData>
          </cx:tx>
          <cx:dataLabels>
            <cx:numFmt formatCode="0%" sourceLinked="0"/>
            <cx:visibility seriesName="0" categoryName="0" value="1"/>
            <cx:separator>, </cx:separator>
          </cx:dataLabels>
          <cx:dataId val="0"/>
          <cx:layoutPr>
            <cx:aggregation/>
          </cx:layoutPr>
          <cx:axisId val="0"/>
        </cx:series>
        <cx:series layoutId="paretoLine" ownerIdx="0" uniqueId="{DB47D835-62C3-4DF8-B5F7-52AE76D21907}"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93.xml><?xml version="1.0" encoding="utf-8"?>
<cx:chartSpace xmlns:a="http://schemas.openxmlformats.org/drawingml/2006/main" xmlns:r="http://schemas.openxmlformats.org/officeDocument/2006/relationships" xmlns:cx="http://schemas.microsoft.com/office/drawing/2014/chartex">
  <cx:chartData>
    <cx:data id="0">
      <cx:strDim type="cat">
        <cx:f dir="row">_xlchart.v1.235</cx:f>
      </cx:strDim>
      <cx:numDim type="val">
        <cx:f dir="row">_xlchart.v1.236</cx:f>
      </cx:numDim>
    </cx:data>
  </cx:chartData>
  <cx:chart>
    <cx:plotArea>
      <cx:plotAreaRegion>
        <cx:series layoutId="clusteredColumn" uniqueId="{23E03247-8486-43A9-B424-3F7A3C7EB640}" formatIdx="0">
          <cx:tx>
            <cx:txData>
              <cx:f>_xlchart.v1.234</cx:f>
              <cx:v/>
            </cx:txData>
          </cx:tx>
          <cx:dataLabels>
            <cx:numFmt formatCode="0%" sourceLinked="0"/>
            <cx:visibility seriesName="0" categoryName="0" value="1"/>
            <cx:separator>, </cx:separator>
          </cx:dataLabels>
          <cx:dataId val="0"/>
          <cx:layoutPr>
            <cx:aggregation/>
          </cx:layoutPr>
          <cx:axisId val="0"/>
        </cx:series>
        <cx:series layoutId="paretoLine" ownerIdx="0" uniqueId="{13091BBC-1800-4433-9184-219EDA010229}"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94.xml><?xml version="1.0" encoding="utf-8"?>
<cx:chartSpace xmlns:a="http://schemas.openxmlformats.org/drawingml/2006/main" xmlns:r="http://schemas.openxmlformats.org/officeDocument/2006/relationships" xmlns:cx="http://schemas.microsoft.com/office/drawing/2014/chartex">
  <cx:chartData>
    <cx:data id="0">
      <cx:strDim type="cat">
        <cx:f dir="row">_xlchart.v1.244</cx:f>
      </cx:strDim>
      <cx:numDim type="val">
        <cx:f dir="row">_xlchart.v1.245</cx:f>
      </cx:numDim>
    </cx:data>
  </cx:chartData>
  <cx:chart>
    <cx:plotArea>
      <cx:plotAreaRegion>
        <cx:series layoutId="clusteredColumn" uniqueId="{925E16BB-F5E7-4FB0-AE06-B0A41B4FEF00}">
          <cx:tx>
            <cx:txData>
              <cx:f>_xlchart.v1.243</cx:f>
              <cx:v>Non-Contributory Pension Recipient Rate (TNCPRR), %</cx:v>
            </cx:txData>
          </cx:tx>
          <cx:dataLabels/>
          <cx:dataId val="0"/>
          <cx:layoutPr>
            <cx:aggregation/>
          </cx:layoutPr>
          <cx:axisId val="1"/>
        </cx:series>
        <cx:series layoutId="paretoLine" ownerIdx="0" uniqueId="{59933599-0870-49AA-843D-035566B5C012}">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95.xml><?xml version="1.0" encoding="utf-8"?>
<cx:chartSpace xmlns:a="http://schemas.openxmlformats.org/drawingml/2006/main" xmlns:r="http://schemas.openxmlformats.org/officeDocument/2006/relationships" xmlns:cx="http://schemas.microsoft.com/office/drawing/2014/chartex">
  <cx:chartData>
    <cx:data id="0">
      <cx:strDim type="cat">
        <cx:f dir="row">_xlchart.v1.247</cx:f>
      </cx:strDim>
      <cx:numDim type="val">
        <cx:f dir="row">_xlchart.v1.248</cx:f>
      </cx:numDim>
    </cx:data>
  </cx:chartData>
  <cx:chart>
    <cx:plotArea>
      <cx:plotAreaRegion>
        <cx:series layoutId="clusteredColumn" uniqueId="{3858FA3F-8241-4327-ADFF-8079E0D584D9}">
          <cx:tx>
            <cx:txData>
              <cx:f>_xlchart.v1.246</cx:f>
              <cx:v>Total Pension Recipient Rate (TPRR), %</cx:v>
            </cx:txData>
          </cx:tx>
          <cx:dataLabels/>
          <cx:dataId val="0"/>
          <cx:layoutPr>
            <cx:aggregation/>
          </cx:layoutPr>
          <cx:axisId val="1"/>
        </cx:series>
        <cx:series layoutId="paretoLine" ownerIdx="0" uniqueId="{D1768710-2D37-4DD1-944E-CFEABB4DA9A1}">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96.xml><?xml version="1.0" encoding="utf-8"?>
<cx:chartSpace xmlns:a="http://schemas.openxmlformats.org/drawingml/2006/main" xmlns:r="http://schemas.openxmlformats.org/officeDocument/2006/relationships" xmlns:cx="http://schemas.microsoft.com/office/drawing/2014/chartex">
  <cx:chartData>
    <cx:data id="0">
      <cx:strDim type="cat">
        <cx:f dir="row">_xlchart.v1.250</cx:f>
      </cx:strDim>
      <cx:numDim type="val">
        <cx:f dir="row">_xlchart.v1.251</cx:f>
      </cx:numDim>
    </cx:data>
  </cx:chartData>
  <cx:chart>
    <cx:plotArea>
      <cx:plotAreaRegion>
        <cx:series layoutId="clusteredColumn" uniqueId="{FC0031FC-357D-4B1F-8B6A-31130AC6AC17}">
          <cx:tx>
            <cx:txData>
              <cx:f>_xlchart.v1.249</cx:f>
              <cx:v>Female Contributory Pension Recipiecnt Rate (TCPRR), %</cx:v>
            </cx:txData>
          </cx:tx>
          <cx:dataLabels/>
          <cx:dataId val="0"/>
          <cx:layoutPr>
            <cx:aggregation/>
          </cx:layoutPr>
          <cx:axisId val="1"/>
        </cx:series>
        <cx:series layoutId="paretoLine" ownerIdx="0" uniqueId="{B1E3D826-35D7-428D-AD8F-A5742FD6BDD6}">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97.xml><?xml version="1.0" encoding="utf-8"?>
<cx:chartSpace xmlns:a="http://schemas.openxmlformats.org/drawingml/2006/main" xmlns:r="http://schemas.openxmlformats.org/officeDocument/2006/relationships" xmlns:cx="http://schemas.microsoft.com/office/drawing/2014/chartex">
  <cx:chartData>
    <cx:data id="0">
      <cx:strDim type="cat">
        <cx:f dir="row">_xlchart.v1.253</cx:f>
      </cx:strDim>
      <cx:numDim type="val">
        <cx:f dir="row">_xlchart.v1.254</cx:f>
      </cx:numDim>
    </cx:data>
  </cx:chartData>
  <cx:chart>
    <cx:plotArea>
      <cx:plotAreaRegion>
        <cx:series layoutId="clusteredColumn" uniqueId="{89BBD15A-14A7-4B9A-A32E-3950C0791A24}">
          <cx:tx>
            <cx:txData>
              <cx:f>_xlchart.v1.252</cx:f>
              <cx:v>Male Non-Contributory Pension Recipient Rate (TNCPRR), %</cx:v>
            </cx:txData>
          </cx:tx>
          <cx:dataLabels/>
          <cx:dataId val="0"/>
          <cx:layoutPr>
            <cx:aggregation/>
          </cx:layoutPr>
          <cx:axisId val="1"/>
        </cx:series>
        <cx:series layoutId="paretoLine" ownerIdx="0" uniqueId="{94624B81-5334-4CE2-8E78-C1B7E5C564DD}">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98.xml><?xml version="1.0" encoding="utf-8"?>
<cx:chartSpace xmlns:a="http://schemas.openxmlformats.org/drawingml/2006/main" xmlns:r="http://schemas.openxmlformats.org/officeDocument/2006/relationships" xmlns:cx="http://schemas.microsoft.com/office/drawing/2014/chartex">
  <cx:chartData>
    <cx:data id="0">
      <cx:strDim type="cat">
        <cx:f dir="row">_xlchart.v1.259</cx:f>
      </cx:strDim>
      <cx:numDim type="val">
        <cx:f dir="row">_xlchart.v1.260</cx:f>
      </cx:numDim>
    </cx:data>
  </cx:chartData>
  <cx:chart>
    <cx:plotArea>
      <cx:plotAreaRegion>
        <cx:series layoutId="clusteredColumn" uniqueId="{4FD870DB-83BE-4BBB-8443-D1AD0503E448}">
          <cx:tx>
            <cx:txData>
              <cx:f>_xlchart.v1.258</cx:f>
              <cx:v>Female Non-Contributory Pension Recipiecnt Rate (TNCPRR), %</cx:v>
            </cx:txData>
          </cx:tx>
          <cx:dataLabels/>
          <cx:dataId val="0"/>
          <cx:layoutPr>
            <cx:aggregation/>
          </cx:layoutPr>
          <cx:axisId val="1"/>
        </cx:series>
        <cx:series layoutId="paretoLine" ownerIdx="0" uniqueId="{38616707-DE19-4F7B-8EF3-A05889EF48AD}">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99.xml><?xml version="1.0" encoding="utf-8"?>
<cx:chartSpace xmlns:a="http://schemas.openxmlformats.org/drawingml/2006/main" xmlns:r="http://schemas.openxmlformats.org/officeDocument/2006/relationships" xmlns:cx="http://schemas.microsoft.com/office/drawing/2014/chartex">
  <cx:chartData>
    <cx:data id="0">
      <cx:strDim type="cat">
        <cx:f dir="row">_xlchart.v1.265</cx:f>
      </cx:strDim>
      <cx:numDim type="val">
        <cx:f dir="row">_xlchart.v1.266</cx:f>
      </cx:numDim>
    </cx:data>
  </cx:chartData>
  <cx:chart>
    <cx:plotArea>
      <cx:plotAreaRegion>
        <cx:series layoutId="clusteredColumn" uniqueId="{359DCECC-F9DC-49D7-9C06-5B39D4DA3836}">
          <cx:tx>
            <cx:txData>
              <cx:f>_xlchart.v1.264</cx:f>
              <cx:v>Male Pension Recipient Rate (TPRR), %</cx:v>
            </cx:txData>
          </cx:tx>
          <cx:dataLabels/>
          <cx:dataId val="0"/>
          <cx:layoutPr>
            <cx:aggregation/>
          </cx:layoutPr>
          <cx:axisId val="1"/>
        </cx:series>
        <cx:series layoutId="paretoLine" ownerIdx="0" uniqueId="{47592325-2141-4103-8919-063A964FA8D9}">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100.xml><?xml version="1.0" encoding="utf-8"?>
<cx:chartSpace xmlns:a="http://schemas.openxmlformats.org/drawingml/2006/main" xmlns:r="http://schemas.openxmlformats.org/officeDocument/2006/relationships" xmlns:cx="http://schemas.microsoft.com/office/drawing/2014/chartex">
  <cx:chartData>
    <cx:data id="0">
      <cx:strDim type="cat">
        <cx:f dir="row">_xlchart.v1.268</cx:f>
      </cx:strDim>
      <cx:numDim type="val">
        <cx:f dir="row">_xlchart.v1.269</cx:f>
      </cx:numDim>
    </cx:data>
  </cx:chartData>
  <cx:chart>
    <cx:plotArea>
      <cx:plotAreaRegion>
        <cx:series layoutId="clusteredColumn" uniqueId="{00C328A5-C332-41C5-BCB8-59E568C0AD94}">
          <cx:tx>
            <cx:txData>
              <cx:f>_xlchart.v1.267</cx:f>
              <cx:v>Female Pension Recipient Rate (TPRR), %</cx:v>
            </cx:txData>
          </cx:tx>
          <cx:dataLabels/>
          <cx:dataId val="0"/>
          <cx:layoutPr>
            <cx:aggregation/>
          </cx:layoutPr>
          <cx:axisId val="1"/>
        </cx:series>
        <cx:series layoutId="paretoLine" ownerIdx="0" uniqueId="{E669EB11-1D2F-462D-8293-AA2E0B5AD445}">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101.xml><?xml version="1.0" encoding="utf-8"?>
<cx:chartSpace xmlns:a="http://schemas.openxmlformats.org/drawingml/2006/main" xmlns:r="http://schemas.openxmlformats.org/officeDocument/2006/relationships" xmlns:cx="http://schemas.microsoft.com/office/drawing/2014/chartex">
  <cx:chartData>
    <cx:data id="0">
      <cx:strDim type="cat">
        <cx:f dir="row">_xlchart.v1.305</cx:f>
      </cx:strDim>
      <cx:numDim type="val">
        <cx:f dir="row">_xlchart.v1.304</cx:f>
      </cx:numDim>
    </cx:data>
  </cx:chartData>
  <cx:chart>
    <cx:plotArea>
      <cx:plotAreaRegion>
        <cx:series layoutId="clusteredColumn" uniqueId="{8968D3A9-14E3-42B6-830E-EAB139538D85}" formatIdx="0">
          <cx:tx>
            <cx:txData>
              <cx:f>_xlchart.v1.303</cx:f>
              <cx:v>Female Pension Recipient Rate (TPRR), %</cx:v>
            </cx:txData>
          </cx:tx>
          <cx:dataLabels>
            <cx:numFmt formatCode="0%" sourceLinked="0"/>
            <cx:visibility seriesName="0" categoryName="0" value="1"/>
            <cx:separator>, </cx:separator>
          </cx:dataLabels>
          <cx:dataId val="0"/>
          <cx:layoutPr>
            <cx:aggregation/>
          </cx:layoutPr>
          <cx:axisId val="0"/>
        </cx:series>
        <cx:series layoutId="paretoLine" ownerIdx="0" uniqueId="{11601624-73E4-4379-B3B5-E0AB1A8AC06B}" formatIdx="1">
          <cx:spPr>
            <a:ln>
              <a:noFill/>
            </a:ln>
          </cx:spPr>
          <cx:axisId val="1"/>
        </cx:series>
      </cx:plotAreaRegion>
      <cx:axis id="0">
        <cx:valScaling/>
        <cx:tickLabels/>
      </cx:axis>
      <cx:axis id="1" hidden="1">
        <cx:valScaling max="1" min="0"/>
        <cx:units unit="percentage"/>
        <cx:tickLabels/>
      </cx:axis>
      <cx:axis id="2">
        <cx:catScaling/>
        <cx:tickLabels/>
      </cx:axis>
    </cx:plotArea>
  </cx:chart>
</cx:chartSpace>
</file>

<file path=xl/charts/chartEx102.xml><?xml version="1.0" encoding="utf-8"?>
<cx:chartSpace xmlns:a="http://schemas.openxmlformats.org/drawingml/2006/main" xmlns:r="http://schemas.openxmlformats.org/officeDocument/2006/relationships" xmlns:cx="http://schemas.microsoft.com/office/drawing/2014/chartex">
  <cx:chartData>
    <cx:data id="0">
      <cx:strDim type="cat">
        <cx:f dir="row">_xlchart.v1.302</cx:f>
      </cx:strDim>
      <cx:numDim type="val">
        <cx:f dir="row">_xlchart.v1.301</cx:f>
      </cx:numDim>
    </cx:data>
  </cx:chartData>
  <cx:chart>
    <cx:plotArea>
      <cx:plotAreaRegion>
        <cx:series layoutId="clusteredColumn" uniqueId="{8968D3A9-14E3-42B6-830E-EAB139538D85}" formatIdx="0">
          <cx:tx>
            <cx:txData>
              <cx:f>_xlchart.v1.300</cx:f>
              <cx:v>Female Pension Recipient Rate (TPRR), %</cx:v>
            </cx:txData>
          </cx:tx>
          <cx:dataLabels>
            <cx:numFmt formatCode="0%" sourceLinked="0"/>
            <cx:visibility seriesName="0" categoryName="0" value="1"/>
            <cx:separator>, </cx:separator>
          </cx:dataLabels>
          <cx:dataId val="0"/>
          <cx:layoutPr>
            <cx:aggregation/>
          </cx:layoutPr>
          <cx:axisId val="0"/>
        </cx:series>
        <cx:series layoutId="paretoLine" ownerIdx="0" uniqueId="{11601624-73E4-4379-B3B5-E0AB1A8AC06B}" formatIdx="1">
          <cx:spPr>
            <a:ln>
              <a:noFill/>
            </a:ln>
          </cx:spPr>
          <cx:axisId val="1"/>
        </cx:series>
      </cx:plotAreaRegion>
      <cx:axis id="0">
        <cx:valScaling/>
        <cx:tickLabels/>
      </cx:axis>
      <cx:axis id="1" hidden="1">
        <cx:valScaling max="1" min="0"/>
        <cx:units unit="percentage"/>
        <cx:tickLabels/>
      </cx:axis>
      <cx:axis id="2">
        <cx:catScaling/>
        <cx:tickLabels/>
      </cx:axis>
    </cx:plotArea>
  </cx:chart>
</cx:chartSpace>
</file>

<file path=xl/charts/chartEx103.xml><?xml version="1.0" encoding="utf-8"?>
<cx:chartSpace xmlns:a="http://schemas.openxmlformats.org/drawingml/2006/main" xmlns:r="http://schemas.openxmlformats.org/officeDocument/2006/relationships" xmlns:cx="http://schemas.microsoft.com/office/drawing/2014/chartex">
  <cx:chartData>
    <cx:data id="0">
      <cx:strDim type="cat">
        <cx:f dir="row">_xlchart.v1.310</cx:f>
      </cx:strDim>
      <cx:numDim type="val">
        <cx:f dir="row">_xlchart.v1.311</cx:f>
      </cx:numDim>
    </cx:data>
  </cx:chartData>
  <cx:chart>
    <cx:plotArea>
      <cx:plotAreaRegion>
        <cx:series layoutId="clusteredColumn" uniqueId="{4F05B54F-85F8-4AA6-A059-24CC34195A09}">
          <cx:tx>
            <cx:txData>
              <cx:f>_xlchart.v1.309</cx:f>
              <cx:v>Pension Fund Assets, % GDP</cx:v>
            </cx:txData>
          </cx:tx>
          <cx:dataLabels/>
          <cx:dataId val="0"/>
          <cx:layoutPr>
            <cx:aggregation/>
          </cx:layoutPr>
          <cx:axisId val="1"/>
        </cx:series>
        <cx:series layoutId="paretoLine" ownerIdx="0" uniqueId="{E6933E04-E870-40CE-B5E8-2DC35BFB535A}">
          <cx:spPr>
            <a:ln>
              <a:noFill/>
            </a:ln>
          </cx:spPr>
          <cx:axisId val="2"/>
        </cx:series>
      </cx:plotAreaRegion>
      <cx:axis id="0">
        <cx:catScaling/>
        <cx:tickLabels/>
      </cx:axis>
      <cx:axis id="1">
        <cx:valScaling/>
        <cx:tickLabels/>
        <cx:numFmt formatCode="0%" sourceLinked="0"/>
      </cx:axis>
      <cx:axis id="2" hidden="1">
        <cx:valScaling max="1" min="0"/>
        <cx:units unit="percentage"/>
        <cx:tickLabels/>
      </cx:axis>
    </cx:plotArea>
  </cx:chart>
</cx:chartSpace>
</file>

<file path=xl/charts/chartEx104.xml><?xml version="1.0" encoding="utf-8"?>
<cx:chartSpace xmlns:a="http://schemas.openxmlformats.org/drawingml/2006/main" xmlns:r="http://schemas.openxmlformats.org/officeDocument/2006/relationships" xmlns:cx="http://schemas.microsoft.com/office/drawing/2014/chartex">
  <cx:chartData>
    <cx:data id="0">
      <cx:strDim type="cat">
        <cx:f dir="row">_xlchart.v1.308</cx:f>
      </cx:strDim>
      <cx:numDim type="val">
        <cx:f dir="row">_xlchart.v1.307</cx:f>
      </cx:numDim>
    </cx:data>
  </cx:chartData>
  <cx:chart>
    <cx:plotArea>
      <cx:plotAreaRegion>
        <cx:series layoutId="clusteredColumn" uniqueId="{8968D3A9-14E3-42B6-830E-EAB139538D85}" formatIdx="0">
          <cx:tx>
            <cx:txData>
              <cx:f>_xlchart.v1.306</cx:f>
              <cx:v>Female Pension Recipient Rate (TPRR), %</cx:v>
            </cx:txData>
          </cx:tx>
          <cx:dataLabels>
            <cx:numFmt formatCode="0%" sourceLinked="0"/>
            <cx:visibility seriesName="0" categoryName="0" value="1"/>
            <cx:separator>, </cx:separator>
          </cx:dataLabels>
          <cx:dataId val="0"/>
          <cx:layoutPr>
            <cx:aggregation/>
          </cx:layoutPr>
          <cx:axisId val="0"/>
        </cx:series>
        <cx:series layoutId="paretoLine" ownerIdx="0" uniqueId="{11601624-73E4-4379-B3B5-E0AB1A8AC06B}" formatIdx="1">
          <cx:spPr>
            <a:ln>
              <a:noFill/>
            </a:ln>
          </cx:spPr>
          <cx:axisId val="1"/>
        </cx:series>
      </cx:plotAreaRegion>
      <cx:axis id="0">
        <cx:valScaling/>
        <cx:tickLabels/>
      </cx:axis>
      <cx:axis id="1" hidden="1">
        <cx:valScaling max="1" min="0"/>
        <cx:units unit="percentage"/>
        <cx:tickLabels/>
      </cx:axis>
      <cx:axis id="2">
        <cx:catScaling/>
        <cx:tickLabels/>
      </cx:axis>
    </cx:plotArea>
  </cx:chart>
</cx:chartSpace>
</file>

<file path=xl/charts/chartEx105.xml><?xml version="1.0" encoding="utf-8"?>
<cx:chartSpace xmlns:a="http://schemas.openxmlformats.org/drawingml/2006/main" xmlns:r="http://schemas.openxmlformats.org/officeDocument/2006/relationships" xmlns:cx="http://schemas.microsoft.com/office/drawing/2014/chartex">
  <cx:chartData>
    <cx:data id="0">
      <cx:strDim type="cat">
        <cx:f dir="row">_xlchart.v1.325</cx:f>
      </cx:strDim>
      <cx:numDim type="val">
        <cx:f dir="row">_xlchart.v1.326</cx:f>
      </cx:numDim>
    </cx:data>
  </cx:chartData>
  <cx:chart>
    <cx:plotArea>
      <cx:plotAreaRegion>
        <cx:series layoutId="clusteredColumn" uniqueId="{570F4799-05C5-41C0-ABFB-4A9B8E5D2ED9}">
          <cx:tx>
            <cx:txData>
              <cx:f>_xlchart.v1.324</cx:f>
              <cx:v>Statutory retirement age awareness(Female)</cx:v>
            </cx:txData>
          </cx:tx>
          <cx:dataLabels/>
          <cx:dataId val="0"/>
          <cx:layoutPr>
            <cx:aggregation/>
          </cx:layoutPr>
          <cx:axisId val="1"/>
        </cx:series>
        <cx:series layoutId="paretoLine" ownerIdx="0" uniqueId="{94ED6392-C4A1-41DD-BD84-DCAFA8067748}">
          <cx:spPr>
            <a:ln>
              <a:noFill/>
            </a:ln>
          </cx:spPr>
          <cx:axisId val="2"/>
        </cx:series>
      </cx:plotAreaRegion>
      <cx:axis id="0">
        <cx:catScaling/>
        <cx:tickLabels/>
      </cx:axis>
      <cx:axis id="1">
        <cx:valScaling/>
        <cx:tickLabels/>
        <cx:numFmt formatCode="0%" sourceLinked="0"/>
      </cx:axis>
      <cx:axis id="2" hidden="1">
        <cx:valScaling max="1" min="0"/>
        <cx:units unit="percentage"/>
        <cx:tickLabels/>
      </cx:axis>
    </cx:plotArea>
  </cx:chart>
</cx:chartSpace>
</file>

<file path=xl/charts/chartEx106.xml><?xml version="1.0" encoding="utf-8"?>
<cx:chartSpace xmlns:a="http://schemas.openxmlformats.org/drawingml/2006/main" xmlns:r="http://schemas.openxmlformats.org/officeDocument/2006/relationships" xmlns:cx="http://schemas.microsoft.com/office/drawing/2014/chartex">
  <cx:chartData>
    <cx:data id="0">
      <cx:strDim type="cat">
        <cx:f dir="row">_xlchart.v1.322</cx:f>
      </cx:strDim>
      <cx:numDim type="val">
        <cx:f dir="row">_xlchart.v1.323</cx:f>
      </cx:numDim>
    </cx:data>
  </cx:chartData>
  <cx:chart>
    <cx:plotArea>
      <cx:plotAreaRegion>
        <cx:series layoutId="clusteredColumn" uniqueId="{83BAAD66-AE02-47BE-9B95-35EF8CA04AD2}">
          <cx:tx>
            <cx:txData>
              <cx:f>_xlchart.v1.321</cx:f>
              <cx:v>Pension formulae awareness (male)</cx:v>
            </cx:txData>
          </cx:tx>
          <cx:dataLabels/>
          <cx:dataId val="0"/>
          <cx:layoutPr>
            <cx:aggregation/>
          </cx:layoutPr>
          <cx:axisId val="1"/>
        </cx:series>
        <cx:series layoutId="paretoLine" ownerIdx="0" uniqueId="{0781CD54-16A8-4B09-8C60-5AA43C5D37EB}">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107.xml><?xml version="1.0" encoding="utf-8"?>
<cx:chartSpace xmlns:a="http://schemas.openxmlformats.org/drawingml/2006/main" xmlns:r="http://schemas.openxmlformats.org/officeDocument/2006/relationships" xmlns:cx="http://schemas.microsoft.com/office/drawing/2014/chartex">
  <cx:chartData>
    <cx:data id="0">
      <cx:strDim type="cat">
        <cx:f dir="row">_xlchart.v1.328</cx:f>
      </cx:strDim>
      <cx:numDim type="val">
        <cx:f dir="row">_xlchart.v1.329</cx:f>
      </cx:numDim>
    </cx:data>
  </cx:chartData>
  <cx:chart>
    <cx:plotArea>
      <cx:plotAreaRegion>
        <cx:series layoutId="clusteredColumn" uniqueId="{7184B6FA-BA06-4676-A8EB-7B5C53B4585A}">
          <cx:tx>
            <cx:txData>
              <cx:f>_xlchart.v1.327</cx:f>
              <cx:v>Pension formulae awareness (female)</cx:v>
            </cx:txData>
          </cx:tx>
          <cx:dataLabels>
            <cx:numFmt formatCode="0%" sourceLinked="0"/>
            <cx:visibility seriesName="0" categoryName="0" value="1"/>
            <cx:separator>, </cx:separator>
          </cx:dataLabels>
          <cx:dataId val="0"/>
          <cx:layoutPr>
            <cx:aggregation/>
          </cx:layoutPr>
          <cx:axisId val="1"/>
        </cx:series>
        <cx:series layoutId="paretoLine" ownerIdx="0" uniqueId="{A153B715-8210-4EE6-B22C-15A20DA9E35A}">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108.xml><?xml version="1.0" encoding="utf-8"?>
<cx:chartSpace xmlns:a="http://schemas.openxmlformats.org/drawingml/2006/main" xmlns:r="http://schemas.openxmlformats.org/officeDocument/2006/relationships" xmlns:cx="http://schemas.microsoft.com/office/drawing/2014/chartex">
  <cx:chartData>
    <cx:data id="0">
      <cx:strDim type="cat">
        <cx:f dir="row">_xlchart.v1.331</cx:f>
      </cx:strDim>
      <cx:numDim type="val">
        <cx:f dir="row">_xlchart.v1.332</cx:f>
      </cx:numDim>
    </cx:data>
  </cx:chartData>
  <cx:chart>
    <cx:plotArea>
      <cx:plotAreaRegion>
        <cx:series layoutId="clusteredColumn" uniqueId="{22709ED6-4D91-4059-B966-5818AF5DD86F}">
          <cx:tx>
            <cx:txData>
              <cx:f>_xlchart.v1.330</cx:f>
              <cx:v>Fee charged awareness (male)</cx:v>
            </cx:txData>
          </cx:tx>
          <cx:dataLabels>
            <cx:numFmt formatCode="0%" sourceLinked="0"/>
            <cx:visibility seriesName="0" categoryName="0" value="1"/>
            <cx:separator>, </cx:separator>
          </cx:dataLabels>
          <cx:dataId val="0"/>
          <cx:layoutPr>
            <cx:aggregation/>
          </cx:layoutPr>
          <cx:axisId val="1"/>
        </cx:series>
        <cx:series layoutId="paretoLine" ownerIdx="0" uniqueId="{82716892-DBA6-4B33-98DD-40B1548728CD}">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109.xml><?xml version="1.0" encoding="utf-8"?>
<cx:chartSpace xmlns:a="http://schemas.openxmlformats.org/drawingml/2006/main" xmlns:r="http://schemas.openxmlformats.org/officeDocument/2006/relationships" xmlns:cx="http://schemas.microsoft.com/office/drawing/2014/chartex">
  <cx:chartData>
    <cx:data id="0">
      <cx:strDim type="cat">
        <cx:f dir="row">_xlchart.v1.355</cx:f>
      </cx:strDim>
      <cx:numDim type="val">
        <cx:f dir="row">_xlchart.v1.356</cx:f>
      </cx:numDim>
    </cx:data>
  </cx:chartData>
  <cx:chart>
    <cx:plotArea>
      <cx:plotAreaRegion>
        <cx:series layoutId="clusteredColumn" uniqueId="{0EE26F9E-8B66-4D7E-8F0C-65AB11806447}">
          <cx:tx>
            <cx:txData>
              <cx:f>_xlchart.v1.354</cx:f>
              <cx:v>Fee charged awareness (female)</cx:v>
            </cx:txData>
          </cx:tx>
          <cx:dataLabels>
            <cx:numFmt formatCode="0%" sourceLinked="0"/>
            <cx:visibility seriesName="0" categoryName="0" value="1"/>
            <cx:separator>, </cx:separator>
          </cx:dataLabels>
          <cx:dataId val="0"/>
          <cx:layoutPr>
            <cx:aggregation/>
          </cx:layoutPr>
          <cx:axisId val="1"/>
        </cx:series>
        <cx:series layoutId="paretoLine" ownerIdx="0" uniqueId="{47C3643C-E663-4704-9582-26081F2F1C11}">
          <cx:spPr>
            <a:ln>
              <a:noFill/>
            </a:ln>
          </cx:spPr>
          <cx:axisId val="2"/>
        </cx:series>
      </cx:plotAreaRegion>
      <cx:axis id="0">
        <cx:catScaling/>
        <cx:tickLabels/>
      </cx:axis>
      <cx:axis id="1">
        <cx:valScaling/>
        <cx:tickLabels/>
      </cx:axis>
      <cx:axis id="2" hidden="1">
        <cx:valScaling max="1" min="0"/>
        <cx:units unit="percentage"/>
        <cx:tickLabels/>
      </cx:axis>
    </cx:plotArea>
  </cx:chart>
</cx:chartSpace>
</file>

<file path=xl/charts/chartEx110.xml><?xml version="1.0" encoding="utf-8"?>
<cx:chartSpace xmlns:a="http://schemas.openxmlformats.org/drawingml/2006/main" xmlns:r="http://schemas.openxmlformats.org/officeDocument/2006/relationships" xmlns:cx="http://schemas.microsoft.com/office/drawing/2014/chartex">
  <cx:chartData>
    <cx:data id="0">
      <cx:strDim type="cat">
        <cx:f dir="row">_xlchart.v1.319</cx:f>
      </cx:strDim>
      <cx:numDim type="val">
        <cx:f dir="row">_xlchart.v1.320</cx:f>
      </cx:numDim>
    </cx:data>
  </cx:chartData>
  <cx:chart>
    <cx:plotArea>
      <cx:plotAreaRegion>
        <cx:series layoutId="clusteredColumn" uniqueId="{14DDBC1B-A391-4669-B3BB-5DE1E0B9A064}" formatIdx="0">
          <cx:tx>
            <cx:txData>
              <cx:f>_xlchart.v1.318</cx:f>
              <cx:v/>
            </cx:txData>
          </cx:tx>
          <cx:dataLabels>
            <cx:numFmt formatCode="0%" sourceLinked="0"/>
            <cx:visibility seriesName="0" categoryName="0" value="1"/>
            <cx:separator>, </cx:separator>
          </cx:dataLabels>
          <cx:dataId val="0"/>
          <cx:layoutPr>
            <cx:aggregation/>
          </cx:layoutPr>
          <cx:axisId val="0"/>
        </cx:series>
        <cx:series layoutId="paretoLine" ownerIdx="0" uniqueId="{62F830C1-4BB4-4DC3-93F0-070F1FFCDFF3}"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111.xml><?xml version="1.0" encoding="utf-8"?>
<cx:chartSpace xmlns:a="http://schemas.openxmlformats.org/drawingml/2006/main" xmlns:r="http://schemas.openxmlformats.org/officeDocument/2006/relationships" xmlns:cx="http://schemas.microsoft.com/office/drawing/2014/chartex">
  <cx:chartData>
    <cx:data id="0">
      <cx:strDim type="cat">
        <cx:f dir="row">_xlchart.v1.313</cx:f>
      </cx:strDim>
      <cx:numDim type="val">
        <cx:f dir="row">_xlchart.v1.314</cx:f>
      </cx:numDim>
    </cx:data>
  </cx:chartData>
  <cx:chart>
    <cx:plotArea>
      <cx:plotAreaRegion>
        <cx:series layoutId="clusteredColumn" uniqueId="{C7EFF761-4393-42C0-91C5-CB930549295B}" formatIdx="0">
          <cx:tx>
            <cx:txData>
              <cx:f>_xlchart.v1.312</cx:f>
              <cx:v/>
            </cx:txData>
          </cx:tx>
          <cx:dataLabels>
            <cx:numFmt formatCode="0%" sourceLinked="0"/>
            <cx:visibility seriesName="0" categoryName="0" value="1"/>
            <cx:separator>, </cx:separator>
          </cx:dataLabels>
          <cx:dataId val="0"/>
          <cx:layoutPr>
            <cx:aggregation/>
          </cx:layoutPr>
          <cx:axisId val="0"/>
        </cx:series>
        <cx:series layoutId="paretoLine" ownerIdx="0" uniqueId="{EAFE193C-C285-432D-81CC-4E1459265657}" formatIdx="1">
          <cx:spPr>
            <a:ln>
              <a:noFill/>
            </a:ln>
          </cx:spPr>
          <cx:axisId val="1"/>
        </cx:series>
      </cx:plotAreaRegion>
      <cx:axis id="0">
        <cx:valScaling/>
        <cx:tickLabels/>
        <cx:numFmt formatCode="0%" sourceLinked="0"/>
      </cx:axis>
      <cx:axis id="1" hidden="1">
        <cx:valScaling max="1" min="0"/>
        <cx:units unit="percentage"/>
        <cx:tickLabels/>
      </cx:axis>
      <cx:axis id="2">
        <cx:catScaling gapWidth="0.330000013"/>
        <cx:tickLabels/>
      </cx:axis>
    </cx:plotArea>
  </cx:chart>
</cx:chartSpace>
</file>

<file path=xl/charts/chartEx112.xml><?xml version="1.0" encoding="utf-8"?>
<cx:chartSpace xmlns:a="http://schemas.openxmlformats.org/drawingml/2006/main" xmlns:r="http://schemas.openxmlformats.org/officeDocument/2006/relationships" xmlns:cx="http://schemas.microsoft.com/office/drawing/2014/chartex">
  <cx:chartData>
    <cx:data id="0">
      <cx:strDim type="cat">
        <cx:f dir="row">_xlchart.v1.334</cx:f>
      </cx:strDim>
      <cx:numDim type="val">
        <cx:f dir="row">_xlchart.v1.335</cx:f>
      </cx:numDim>
    </cx:data>
  </cx:chartData>
  <cx:chart>
    <cx:plotArea>
      <cx:plotAreaRegion>
        <cx:series layoutId="clusteredColumn" uniqueId="{33F1BEFB-1A32-455D-B7FB-EE839647DC32}" formatIdx="0">
          <cx:tx>
            <cx:txData>
              <cx:f>_xlchart.v1.333</cx:f>
              <cx:v/>
            </cx:txData>
          </cx:tx>
          <cx:dataLabels>
            <cx:numFmt formatCode="0%" sourceLinked="0"/>
            <cx:visibility seriesName="0" categoryName="0" value="1"/>
            <cx:separator>, </cx:separator>
          </cx:dataLabels>
          <cx:dataId val="0"/>
          <cx:layoutPr>
            <cx:aggregation/>
          </cx:layoutPr>
          <cx:axisId val="0"/>
        </cx:series>
        <cx:series layoutId="paretoLine" ownerIdx="0" uniqueId="{2CA09CD3-1BFB-4858-BA67-FEB567F3E753}" formatIdx="1">
          <cx:spPr>
            <a:ln>
              <a:noFill/>
            </a:ln>
          </cx:spPr>
          <cx:axisId val="1"/>
        </cx:series>
      </cx:plotAreaRegion>
      <cx:axis id="0">
        <cx:valScaling/>
        <cx:tickLabels/>
      </cx:axis>
      <cx:axis id="1" hidden="1">
        <cx:valScaling max="1" min="0"/>
        <cx:units unit="percentage"/>
        <cx:tickLabels/>
      </cx:axis>
      <cx:axis id="2">
        <cx:catScaling/>
        <cx:tickLabels/>
      </cx:axis>
    </cx:plotArea>
  </cx:chart>
</cx:chartSpace>
</file>

<file path=xl/charts/chartEx113.xml><?xml version="1.0" encoding="utf-8"?>
<cx:chartSpace xmlns:a="http://schemas.openxmlformats.org/drawingml/2006/main" xmlns:r="http://schemas.openxmlformats.org/officeDocument/2006/relationships" xmlns:cx="http://schemas.microsoft.com/office/drawing/2014/chartex">
  <cx:chartData>
    <cx:data id="0">
      <cx:strDim type="cat">
        <cx:f dir="row">_xlchart.v1.316</cx:f>
      </cx:strDim>
      <cx:numDim type="val">
        <cx:f dir="row">_xlchart.v1.317</cx:f>
      </cx:numDim>
    </cx:data>
  </cx:chartData>
  <cx:chart>
    <cx:plotArea>
      <cx:plotAreaRegion>
        <cx:series layoutId="clusteredColumn" uniqueId="{84725426-3437-4AD5-A39E-773C609AA764}" formatIdx="0">
          <cx:tx>
            <cx:txData>
              <cx:f>_xlchart.v1.315</cx:f>
              <cx:v/>
            </cx:txData>
          </cx:tx>
          <cx:dataLabels>
            <cx:numFmt formatCode="0.0" sourceLinked="0"/>
            <cx:visibility seriesName="0" categoryName="0" value="1"/>
            <cx:separator>, </cx:separator>
          </cx:dataLabels>
          <cx:dataId val="0"/>
          <cx:layoutPr>
            <cx:aggregation/>
          </cx:layoutPr>
          <cx:axisId val="0"/>
        </cx:series>
        <cx:series layoutId="paretoLine" ownerIdx="0" uniqueId="{33C115F3-3CFA-4477-BF93-71435FD37F8E}"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114.xml><?xml version="1.0" encoding="utf-8"?>
<cx:chartSpace xmlns:a="http://schemas.openxmlformats.org/drawingml/2006/main" xmlns:r="http://schemas.openxmlformats.org/officeDocument/2006/relationships" xmlns:cx="http://schemas.microsoft.com/office/drawing/2014/chartex">
  <cx:chartData>
    <cx:data id="0">
      <cx:strDim type="cat">
        <cx:f dir="row">_xlchart.v1.337</cx:f>
      </cx:strDim>
      <cx:numDim type="val">
        <cx:f dir="row">_xlchart.v1.338</cx:f>
      </cx:numDim>
    </cx:data>
  </cx:chartData>
  <cx:chart>
    <cx:plotArea>
      <cx:plotAreaRegion>
        <cx:series layoutId="clusteredColumn" uniqueId="{7F5CB609-1717-4F38-8D0F-DCF8A9DBFF50}" formatIdx="0">
          <cx:tx>
            <cx:txData>
              <cx:f>_xlchart.v1.336</cx:f>
              <cx:v/>
            </cx:txData>
          </cx:tx>
          <cx:dataLabels>
            <cx:numFmt formatCode="#.##0" sourceLinked="0"/>
            <cx:visibility seriesName="0" categoryName="0" value="1"/>
            <cx:separator>, </cx:separator>
          </cx:dataLabels>
          <cx:dataId val="0"/>
          <cx:layoutPr>
            <cx:aggregation/>
          </cx:layoutPr>
          <cx:axisId val="0"/>
        </cx:series>
        <cx:series layoutId="paretoLine" ownerIdx="0" uniqueId="{91CD165B-FBE5-41DF-BD65-203800DD0D5D}">
          <cx:spPr>
            <a:ln>
              <a:noFill/>
            </a:ln>
          </cx:spPr>
          <cx:axisId val="2"/>
        </cx:series>
      </cx:plotAreaRegion>
      <cx:axis id="0">
        <cx:valScaling/>
        <cx:tickLabels/>
        <cx:numFmt formatCode="#.##0" sourceLinked="0"/>
      </cx:axis>
      <cx:axis id="1">
        <cx:catScaling/>
        <cx:tickLabels/>
      </cx:axis>
      <cx:axis id="2" hidden="1">
        <cx:valScaling max="1" min="0"/>
        <cx:units unit="percentage"/>
        <cx:tickLabels/>
      </cx:axis>
    </cx:plotArea>
  </cx:chart>
</cx:chartSpace>
</file>

<file path=xl/charts/chartEx115.xml><?xml version="1.0" encoding="utf-8"?>
<cx:chartSpace xmlns:a="http://schemas.openxmlformats.org/drawingml/2006/main" xmlns:r="http://schemas.openxmlformats.org/officeDocument/2006/relationships" xmlns:cx="http://schemas.microsoft.com/office/drawing/2014/chartex">
  <cx:chartData>
    <cx:data id="0">
      <cx:strDim type="cat">
        <cx:f dir="row">_xlchart.v1.346</cx:f>
      </cx:strDim>
      <cx:numDim type="val">
        <cx:f dir="row">_xlchart.v1.347</cx:f>
      </cx:numDim>
    </cx:data>
  </cx:chartData>
  <cx:chart>
    <cx:plotArea>
      <cx:plotAreaRegion>
        <cx:series layoutId="clusteredColumn" uniqueId="{FA16A104-D3C5-464C-9F49-8800193B5863}" formatIdx="0">
          <cx:tx>
            <cx:txData>
              <cx:f>_xlchart.v1.345</cx:f>
              <cx:v/>
            </cx:txData>
          </cx:tx>
          <cx:dataLabels>
            <cx:numFmt formatCode="0" sourceLinked="0"/>
            <cx:visibility seriesName="0" categoryName="0" value="1"/>
            <cx:separator>, </cx:separator>
          </cx:dataLabels>
          <cx:dataId val="0"/>
          <cx:layoutPr>
            <cx:aggregation/>
          </cx:layoutPr>
          <cx:axisId val="0"/>
        </cx:series>
        <cx:series layoutId="paretoLine" ownerIdx="0" uniqueId="{CAA9CAA0-D6AD-46A1-BADA-38F9ACCC05E4}"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116.xml><?xml version="1.0" encoding="utf-8"?>
<cx:chartSpace xmlns:a="http://schemas.openxmlformats.org/drawingml/2006/main" xmlns:r="http://schemas.openxmlformats.org/officeDocument/2006/relationships" xmlns:cx="http://schemas.microsoft.com/office/drawing/2014/chartex">
  <cx:chartData>
    <cx:data id="0">
      <cx:strDim type="cat">
        <cx:f dir="row">_xlchart.v1.343</cx:f>
      </cx:strDim>
      <cx:numDim type="val">
        <cx:f dir="row">_xlchart.v1.344</cx:f>
      </cx:numDim>
    </cx:data>
  </cx:chartData>
  <cx:chart>
    <cx:plotArea>
      <cx:plotAreaRegion>
        <cx:series layoutId="clusteredColumn" uniqueId="{739D6A94-AE24-45B9-A99C-160E227074F2}">
          <cx:tx>
            <cx:txData>
              <cx:f>_xlchart.v1.342</cx:f>
              <cx:v>Co residency</cx:v>
            </cx:txData>
          </cx:tx>
          <cx:dataLabels>
            <cx:numFmt formatCode="0%" sourceLinked="0"/>
            <cx:visibility seriesName="0" categoryName="0" value="1"/>
            <cx:separator>, </cx:separator>
          </cx:dataLabels>
          <cx:dataId val="0"/>
          <cx:layoutPr>
            <cx:aggregation/>
          </cx:layoutPr>
          <cx:axisId val="0"/>
        </cx:series>
        <cx:series layoutId="paretoLine" ownerIdx="0" uniqueId="{4C850363-DAC2-464D-82E2-167B70F1D087}">
          <cx:spPr>
            <a:ln>
              <a:noFill/>
            </a:ln>
          </cx:spPr>
          <cx:axisId val="2"/>
        </cx:series>
      </cx:plotAreaRegion>
      <cx:axis id="0">
        <cx:valScaling/>
        <cx:tickLabels/>
        <cx:numFmt formatCode="0%" sourceLinked="0"/>
      </cx:axis>
      <cx:axis id="1">
        <cx:catScaling/>
        <cx:tickLabels/>
      </cx:axis>
      <cx:axis id="2" hidden="1">
        <cx:valScaling max="1" min="0"/>
        <cx:units unit="percentage"/>
        <cx:tickLabels/>
      </cx:axis>
    </cx:plotArea>
  </cx:chart>
</cx:chartSpace>
</file>

<file path=xl/charts/chartEx117.xml><?xml version="1.0" encoding="utf-8"?>
<cx:chartSpace xmlns:a="http://schemas.openxmlformats.org/drawingml/2006/main" xmlns:r="http://schemas.openxmlformats.org/officeDocument/2006/relationships" xmlns:cx="http://schemas.microsoft.com/office/drawing/2014/chartex">
  <cx:chartData>
    <cx:data id="0">
      <cx:strDim type="cat">
        <cx:f dir="row">_xlchart.v1.349</cx:f>
      </cx:strDim>
      <cx:numDim type="val">
        <cx:f dir="row">_xlchart.v1.350</cx:f>
      </cx:numDim>
    </cx:data>
  </cx:chartData>
  <cx:chart>
    <cx:plotArea>
      <cx:plotAreaRegion>
        <cx:series layoutId="clusteredColumn" uniqueId="{364F86FB-C251-4CA1-B26B-A7AFA8B28230}" formatIdx="0">
          <cx:tx>
            <cx:txData>
              <cx:f>_xlchart.v1.348</cx:f>
              <cx:v/>
            </cx:txData>
          </cx:tx>
          <cx:dataLabels/>
          <cx:dataId val="0"/>
          <cx:layoutPr>
            <cx:aggregation/>
          </cx:layoutPr>
          <cx:axisId val="0"/>
        </cx:series>
        <cx:series layoutId="paretoLine" ownerIdx="0" uniqueId="{80FB44EC-BEAF-4D62-A523-6128A21F47C1}" formatIdx="1">
          <cx:spPr>
            <a:ln>
              <a:noFill/>
            </a:ln>
          </cx:spPr>
          <cx:axisId val="1"/>
        </cx:series>
      </cx:plotAreaRegion>
      <cx:axis id="0">
        <cx:valScaling/>
        <cx:tickLabels/>
      </cx:axis>
      <cx:axis id="1" hidden="1">
        <cx:valScaling max="1" min="0"/>
        <cx:units unit="percentage"/>
        <cx:tickLabels/>
      </cx:axis>
      <cx:axis id="2">
        <cx:catScaling/>
        <cx:tickLabels/>
      </cx:axis>
    </cx:plotArea>
  </cx:chart>
</cx:chartSpace>
</file>

<file path=xl/charts/chartEx118.xml><?xml version="1.0" encoding="utf-8"?>
<cx:chartSpace xmlns:a="http://schemas.openxmlformats.org/drawingml/2006/main" xmlns:r="http://schemas.openxmlformats.org/officeDocument/2006/relationships" xmlns:cx="http://schemas.microsoft.com/office/drawing/2014/chartex">
  <cx:chartData>
    <cx:data id="0">
      <cx:strDim type="cat">
        <cx:f dir="row">_xlchart.v1.352</cx:f>
      </cx:strDim>
      <cx:numDim type="val">
        <cx:f dir="row">_xlchart.v1.353</cx:f>
      </cx:numDim>
    </cx:data>
  </cx:chartData>
  <cx:chart>
    <cx:plotArea>
      <cx:plotAreaRegion>
        <cx:series layoutId="clusteredColumn" uniqueId="{5DE83D49-2DF4-4DD3-981E-09F104D15E4C}" formatIdx="0">
          <cx:tx>
            <cx:txData>
              <cx:f>_xlchart.v1.351</cx:f>
              <cx:v/>
            </cx:txData>
          </cx:tx>
          <cx:dataLabels>
            <cx:numFmt formatCode="0%" sourceLinked="0"/>
            <cx:visibility seriesName="0" categoryName="0" value="1"/>
            <cx:separator>, </cx:separator>
          </cx:dataLabels>
          <cx:dataId val="0"/>
          <cx:layoutPr>
            <cx:aggregation/>
          </cx:layoutPr>
          <cx:axisId val="0"/>
        </cx:series>
        <cx:series layoutId="paretoLine" ownerIdx="0" uniqueId="{9A1A431F-FD18-438B-8515-7E0226930C23}"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hartEx119.xml><?xml version="1.0" encoding="utf-8"?>
<cx:chartSpace xmlns:a="http://schemas.openxmlformats.org/drawingml/2006/main" xmlns:r="http://schemas.openxmlformats.org/officeDocument/2006/relationships" xmlns:cx="http://schemas.microsoft.com/office/drawing/2014/chartex">
  <cx:chartData>
    <cx:data id="0">
      <cx:strDim type="cat">
        <cx:f dir="row">_xlchart.v1.340</cx:f>
      </cx:strDim>
      <cx:numDim type="val">
        <cx:f dir="row">_xlchart.v1.341</cx:f>
      </cx:numDim>
    </cx:data>
  </cx:chartData>
  <cx:chart>
    <cx:plotArea>
      <cx:plotAreaRegion>
        <cx:series layoutId="clusteredColumn" uniqueId="{584FA073-7874-468A-8F79-AE3621525A5A}" formatIdx="0">
          <cx:tx>
            <cx:txData>
              <cx:f>_xlchart.v1.339</cx:f>
              <cx:v/>
            </cx:txData>
          </cx:tx>
          <cx:dataLabels>
            <cx:numFmt formatCode="0%" sourceLinked="0"/>
            <cx:visibility seriesName="0" categoryName="0" value="1"/>
            <cx:separator>, </cx:separator>
          </cx:dataLabels>
          <cx:dataId val="0"/>
          <cx:layoutPr>
            <cx:aggregation/>
          </cx:layoutPr>
          <cx:axisId val="0"/>
        </cx:series>
        <cx:series layoutId="paretoLine" ownerIdx="0" uniqueId="{93E2D03F-7276-47FA-AD6E-E443FBF95288}" formatIdx="1">
          <cx:spPr>
            <a:ln>
              <a:noFill/>
            </a:ln>
          </cx:spPr>
          <cx:axisId val="1"/>
        </cx:series>
      </cx:plotAreaRegion>
      <cx:axis id="0">
        <cx:valScaling/>
        <cx:tickLabels/>
        <cx:numFmt formatCode="0%" sourceLinked="0"/>
      </cx:axis>
      <cx:axis id="1" hidden="1">
        <cx:valScaling max="1" min="0"/>
        <cx:units unit="percentage"/>
        <cx:tickLabels/>
      </cx:axis>
      <cx:axis id="2">
        <cx:catScaling/>
        <cx:tickLabels/>
      </cx:axis>
    </cx:plotArea>
  </cx:chart>
</cx:chartSpace>
</file>

<file path=xl/charts/colors1.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2.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3.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4.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5.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6.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7.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8.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9.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0.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1.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2.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3.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4.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5.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6.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7.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8.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9.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20.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21.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22.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23.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24.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25.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26.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27.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28.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29.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30.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31.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32.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33.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34.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35.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36.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37.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38.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39.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40.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41.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42.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43.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44.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45.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46.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47.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48.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49.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50.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51.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52.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53.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54.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55.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56.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57.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58.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59.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60.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61.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62.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63.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64.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65.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66.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67.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68.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69.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70.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71.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72.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73.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74.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75.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76.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77.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78.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79.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80.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81.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82.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83.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84.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85.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86.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87.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88.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89.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90.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91.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92.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93.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94.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95.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96.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97.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98.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99.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00.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01.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02.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03.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04.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05.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06.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07.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08.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09.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10.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11.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12.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13.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14.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15.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16.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17.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18.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colors119.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xl/charts/style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2.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3.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4.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5.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6.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7.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8.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9.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0.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2.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3.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4.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5.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6.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7.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8.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9.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20.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2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22.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23.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24.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25.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26.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27.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28.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29.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30.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3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32.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33.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34.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35.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36.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37.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38.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39.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40.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4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42.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43.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44.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45.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46.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47.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48.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49.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50.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5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52.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53.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54.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55.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56.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57.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58.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59.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60.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6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62.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63.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64.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65.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66.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67.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68.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69.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70.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7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72.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73.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74.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75.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76.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77.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78.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79.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80.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8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82.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83.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84.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85.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86.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87.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88.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89.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90.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9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92.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93.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94.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95.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96.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97.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98.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99.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00.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0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02.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03.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04.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05.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06.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07.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08.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09.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10.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1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12.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13.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14.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15.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16.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17.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18.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charts/style119.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xl/drawings/_rels/drawing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Performance!A2"/><Relationship Id="rId7"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hyperlink" Target="#Environment!A2"/><Relationship Id="rId6" Type="http://schemas.openxmlformats.org/officeDocument/2006/relationships/image" Target="../media/image2.png"/><Relationship Id="rId5" Type="http://schemas.openxmlformats.org/officeDocument/2006/relationships/hyperlink" Target="#'Society Preparedness '!A2"/><Relationship Id="rId4" Type="http://schemas.openxmlformats.org/officeDocument/2006/relationships/hyperlink" Target="#Sustainability!A2"/><Relationship Id="rId9" Type="http://schemas.openxmlformats.org/officeDocument/2006/relationships/hyperlink" Target="#'Pension System Designs -&gt;'!A2"/></Relationships>
</file>

<file path=xl/drawings/_rels/drawing2.xml.rels><?xml version="1.0" encoding="UTF-8" standalone="yes"?>
<Relationships xmlns="http://schemas.openxmlformats.org/package/2006/relationships"><Relationship Id="rId8" Type="http://schemas.microsoft.com/office/2014/relationships/chartEx" Target="../charts/chartEx8.xml"/><Relationship Id="rId13" Type="http://schemas.openxmlformats.org/officeDocument/2006/relationships/chart" Target="../charts/chart1.xml"/><Relationship Id="rId18" Type="http://schemas.microsoft.com/office/2014/relationships/chartEx" Target="../charts/chartEx17.xml"/><Relationship Id="rId26" Type="http://schemas.microsoft.com/office/2014/relationships/chartEx" Target="../charts/chartEx25.xml"/><Relationship Id="rId39" Type="http://schemas.microsoft.com/office/2014/relationships/chartEx" Target="../charts/chartEx35.xml"/><Relationship Id="rId3" Type="http://schemas.microsoft.com/office/2014/relationships/chartEx" Target="../charts/chartEx3.xml"/><Relationship Id="rId21" Type="http://schemas.microsoft.com/office/2014/relationships/chartEx" Target="../charts/chartEx20.xml"/><Relationship Id="rId34" Type="http://schemas.microsoft.com/office/2014/relationships/chartEx" Target="../charts/chartEx33.xml"/><Relationship Id="rId42" Type="http://schemas.microsoft.com/office/2014/relationships/chartEx" Target="../charts/chartEx38.xml"/><Relationship Id="rId47" Type="http://schemas.microsoft.com/office/2014/relationships/chartEx" Target="../charts/chartEx42.xml"/><Relationship Id="rId7" Type="http://schemas.microsoft.com/office/2014/relationships/chartEx" Target="../charts/chartEx7.xml"/><Relationship Id="rId12" Type="http://schemas.microsoft.com/office/2014/relationships/chartEx" Target="../charts/chartEx12.xml"/><Relationship Id="rId17" Type="http://schemas.microsoft.com/office/2014/relationships/chartEx" Target="../charts/chartEx16.xml"/><Relationship Id="rId25" Type="http://schemas.microsoft.com/office/2014/relationships/chartEx" Target="../charts/chartEx24.xml"/><Relationship Id="rId33" Type="http://schemas.microsoft.com/office/2014/relationships/chartEx" Target="../charts/chartEx32.xml"/><Relationship Id="rId38" Type="http://schemas.microsoft.com/office/2014/relationships/chartEx" Target="../charts/chartEx34.xml"/><Relationship Id="rId46" Type="http://schemas.openxmlformats.org/officeDocument/2006/relationships/chart" Target="../charts/chart5.xml"/><Relationship Id="rId2" Type="http://schemas.microsoft.com/office/2014/relationships/chartEx" Target="../charts/chartEx2.xml"/><Relationship Id="rId16" Type="http://schemas.microsoft.com/office/2014/relationships/chartEx" Target="../charts/chartEx15.xml"/><Relationship Id="rId20" Type="http://schemas.microsoft.com/office/2014/relationships/chartEx" Target="../charts/chartEx19.xml"/><Relationship Id="rId29" Type="http://schemas.microsoft.com/office/2014/relationships/chartEx" Target="../charts/chartEx28.xml"/><Relationship Id="rId41" Type="http://schemas.microsoft.com/office/2014/relationships/chartEx" Target="../charts/chartEx37.xml"/><Relationship Id="rId1" Type="http://schemas.microsoft.com/office/2014/relationships/chartEx" Target="../charts/chartEx1.xml"/><Relationship Id="rId6" Type="http://schemas.microsoft.com/office/2014/relationships/chartEx" Target="../charts/chartEx6.xml"/><Relationship Id="rId11" Type="http://schemas.microsoft.com/office/2014/relationships/chartEx" Target="../charts/chartEx11.xml"/><Relationship Id="rId24" Type="http://schemas.microsoft.com/office/2014/relationships/chartEx" Target="../charts/chartEx23.xml"/><Relationship Id="rId32" Type="http://schemas.microsoft.com/office/2014/relationships/chartEx" Target="../charts/chartEx31.xml"/><Relationship Id="rId37" Type="http://schemas.openxmlformats.org/officeDocument/2006/relationships/chart" Target="../charts/chart4.xml"/><Relationship Id="rId40" Type="http://schemas.microsoft.com/office/2014/relationships/chartEx" Target="../charts/chartEx36.xml"/><Relationship Id="rId45" Type="http://schemas.microsoft.com/office/2014/relationships/chartEx" Target="../charts/chartEx41.xml"/><Relationship Id="rId5" Type="http://schemas.microsoft.com/office/2014/relationships/chartEx" Target="../charts/chartEx5.xml"/><Relationship Id="rId15" Type="http://schemas.microsoft.com/office/2014/relationships/chartEx" Target="../charts/chartEx14.xml"/><Relationship Id="rId23" Type="http://schemas.microsoft.com/office/2014/relationships/chartEx" Target="../charts/chartEx22.xml"/><Relationship Id="rId28" Type="http://schemas.microsoft.com/office/2014/relationships/chartEx" Target="../charts/chartEx27.xml"/><Relationship Id="rId36" Type="http://schemas.openxmlformats.org/officeDocument/2006/relationships/chart" Target="../charts/chart3.xml"/><Relationship Id="rId10" Type="http://schemas.microsoft.com/office/2014/relationships/chartEx" Target="../charts/chartEx10.xml"/><Relationship Id="rId19" Type="http://schemas.microsoft.com/office/2014/relationships/chartEx" Target="../charts/chartEx18.xml"/><Relationship Id="rId31" Type="http://schemas.microsoft.com/office/2014/relationships/chartEx" Target="../charts/chartEx30.xml"/><Relationship Id="rId44" Type="http://schemas.microsoft.com/office/2014/relationships/chartEx" Target="../charts/chartEx40.xml"/><Relationship Id="rId4" Type="http://schemas.microsoft.com/office/2014/relationships/chartEx" Target="../charts/chartEx4.xml"/><Relationship Id="rId9" Type="http://schemas.microsoft.com/office/2014/relationships/chartEx" Target="../charts/chartEx9.xml"/><Relationship Id="rId14" Type="http://schemas.microsoft.com/office/2014/relationships/chartEx" Target="../charts/chartEx13.xml"/><Relationship Id="rId22" Type="http://schemas.microsoft.com/office/2014/relationships/chartEx" Target="../charts/chartEx21.xml"/><Relationship Id="rId27" Type="http://schemas.microsoft.com/office/2014/relationships/chartEx" Target="../charts/chartEx26.xml"/><Relationship Id="rId30" Type="http://schemas.microsoft.com/office/2014/relationships/chartEx" Target="../charts/chartEx29.xml"/><Relationship Id="rId35" Type="http://schemas.openxmlformats.org/officeDocument/2006/relationships/chart" Target="../charts/chart2.xml"/><Relationship Id="rId43" Type="http://schemas.microsoft.com/office/2014/relationships/chartEx" Target="../charts/chartEx39.xml"/></Relationships>
</file>

<file path=xl/drawings/_rels/drawing3.xml.rels><?xml version="1.0" encoding="UTF-8" standalone="yes"?>
<Relationships xmlns="http://schemas.openxmlformats.org/package/2006/relationships"><Relationship Id="rId26" Type="http://schemas.microsoft.com/office/2014/relationships/chartEx" Target="../charts/chartEx64.xml"/><Relationship Id="rId21" Type="http://schemas.microsoft.com/office/2014/relationships/chartEx" Target="../charts/chartEx59.xml"/><Relationship Id="rId42" Type="http://schemas.microsoft.com/office/2014/relationships/chartEx" Target="../charts/chartEx80.xml"/><Relationship Id="rId47" Type="http://schemas.openxmlformats.org/officeDocument/2006/relationships/chart" Target="../charts/chart9.xml"/><Relationship Id="rId63" Type="http://schemas.microsoft.com/office/2014/relationships/chartEx" Target="../charts/chartEx88.xml"/><Relationship Id="rId68" Type="http://schemas.microsoft.com/office/2014/relationships/chartEx" Target="../charts/chartEx90.xml"/><Relationship Id="rId84" Type="http://schemas.openxmlformats.org/officeDocument/2006/relationships/chart" Target="../charts/chart35.xml"/><Relationship Id="rId89" Type="http://schemas.openxmlformats.org/officeDocument/2006/relationships/chart" Target="../charts/chart39.xml"/><Relationship Id="rId2" Type="http://schemas.openxmlformats.org/officeDocument/2006/relationships/image" Target="../media/image6.png"/><Relationship Id="rId16" Type="http://schemas.microsoft.com/office/2014/relationships/chartEx" Target="../charts/chartEx54.xml"/><Relationship Id="rId29" Type="http://schemas.microsoft.com/office/2014/relationships/chartEx" Target="../charts/chartEx67.xml"/><Relationship Id="rId107" Type="http://schemas.microsoft.com/office/2014/relationships/chartEx" Target="../charts/chartEx98.xml"/><Relationship Id="rId11" Type="http://schemas.microsoft.com/office/2014/relationships/chartEx" Target="../charts/chartEx49.xml"/><Relationship Id="rId24" Type="http://schemas.microsoft.com/office/2014/relationships/chartEx" Target="../charts/chartEx62.xml"/><Relationship Id="rId32" Type="http://schemas.microsoft.com/office/2014/relationships/chartEx" Target="../charts/chartEx70.xml"/><Relationship Id="rId37" Type="http://schemas.microsoft.com/office/2014/relationships/chartEx" Target="../charts/chartEx75.xml"/><Relationship Id="rId40" Type="http://schemas.microsoft.com/office/2014/relationships/chartEx" Target="../charts/chartEx78.xml"/><Relationship Id="rId45" Type="http://schemas.openxmlformats.org/officeDocument/2006/relationships/chart" Target="../charts/chart7.xml"/><Relationship Id="rId53" Type="http://schemas.microsoft.com/office/2014/relationships/chartEx" Target="../charts/chartEx83.xml"/><Relationship Id="rId58" Type="http://schemas.microsoft.com/office/2014/relationships/chartEx" Target="../charts/chartEx86.xml"/><Relationship Id="rId66" Type="http://schemas.openxmlformats.org/officeDocument/2006/relationships/chart" Target="../charts/chart20.xml"/><Relationship Id="rId74" Type="http://schemas.openxmlformats.org/officeDocument/2006/relationships/chart" Target="../charts/chart25.xml"/><Relationship Id="rId79" Type="http://schemas.openxmlformats.org/officeDocument/2006/relationships/chart" Target="../charts/chart30.xml"/><Relationship Id="rId87" Type="http://schemas.openxmlformats.org/officeDocument/2006/relationships/chart" Target="../charts/chart38.xml"/><Relationship Id="rId102" Type="http://schemas.openxmlformats.org/officeDocument/2006/relationships/chart" Target="../charts/chart52.xml"/><Relationship Id="rId5" Type="http://schemas.microsoft.com/office/2014/relationships/chartEx" Target="../charts/chartEx43.xml"/><Relationship Id="rId61" Type="http://schemas.openxmlformats.org/officeDocument/2006/relationships/chart" Target="../charts/chart17.xml"/><Relationship Id="rId82" Type="http://schemas.openxmlformats.org/officeDocument/2006/relationships/chart" Target="../charts/chart33.xml"/><Relationship Id="rId90" Type="http://schemas.openxmlformats.org/officeDocument/2006/relationships/chart" Target="../charts/chart40.xml"/><Relationship Id="rId95" Type="http://schemas.openxmlformats.org/officeDocument/2006/relationships/chart" Target="../charts/chart45.xml"/><Relationship Id="rId19" Type="http://schemas.microsoft.com/office/2014/relationships/chartEx" Target="../charts/chartEx57.xml"/><Relationship Id="rId14" Type="http://schemas.microsoft.com/office/2014/relationships/chartEx" Target="../charts/chartEx52.xml"/><Relationship Id="rId22" Type="http://schemas.microsoft.com/office/2014/relationships/chartEx" Target="../charts/chartEx60.xml"/><Relationship Id="rId27" Type="http://schemas.microsoft.com/office/2014/relationships/chartEx" Target="../charts/chartEx65.xml"/><Relationship Id="rId30" Type="http://schemas.microsoft.com/office/2014/relationships/chartEx" Target="../charts/chartEx68.xml"/><Relationship Id="rId35" Type="http://schemas.microsoft.com/office/2014/relationships/chartEx" Target="../charts/chartEx73.xml"/><Relationship Id="rId43" Type="http://schemas.microsoft.com/office/2014/relationships/chartEx" Target="../charts/chartEx81.xml"/><Relationship Id="rId48" Type="http://schemas.openxmlformats.org/officeDocument/2006/relationships/chart" Target="../charts/chart10.xml"/><Relationship Id="rId56" Type="http://schemas.openxmlformats.org/officeDocument/2006/relationships/chart" Target="../charts/chart14.xml"/><Relationship Id="rId64" Type="http://schemas.microsoft.com/office/2014/relationships/chartEx" Target="../charts/chartEx89.xml"/><Relationship Id="rId69" Type="http://schemas.microsoft.com/office/2014/relationships/chartEx" Target="../charts/chartEx91.xml"/><Relationship Id="rId77" Type="http://schemas.openxmlformats.org/officeDocument/2006/relationships/chart" Target="../charts/chart28.xml"/><Relationship Id="rId100" Type="http://schemas.openxmlformats.org/officeDocument/2006/relationships/chart" Target="../charts/chart50.xml"/><Relationship Id="rId105" Type="http://schemas.microsoft.com/office/2014/relationships/chartEx" Target="../charts/chartEx96.xml"/><Relationship Id="rId8" Type="http://schemas.microsoft.com/office/2014/relationships/chartEx" Target="../charts/chartEx46.xml"/><Relationship Id="rId51" Type="http://schemas.openxmlformats.org/officeDocument/2006/relationships/chart" Target="../charts/chart12.xml"/><Relationship Id="rId72" Type="http://schemas.openxmlformats.org/officeDocument/2006/relationships/chart" Target="../charts/chart23.xml"/><Relationship Id="rId80" Type="http://schemas.openxmlformats.org/officeDocument/2006/relationships/chart" Target="../charts/chart31.xml"/><Relationship Id="rId85" Type="http://schemas.openxmlformats.org/officeDocument/2006/relationships/chart" Target="../charts/chart36.xml"/><Relationship Id="rId93" Type="http://schemas.openxmlformats.org/officeDocument/2006/relationships/chart" Target="../charts/chart43.xml"/><Relationship Id="rId98" Type="http://schemas.openxmlformats.org/officeDocument/2006/relationships/chart" Target="../charts/chart48.xml"/><Relationship Id="rId3" Type="http://schemas.openxmlformats.org/officeDocument/2006/relationships/image" Target="../media/image7.png"/><Relationship Id="rId12" Type="http://schemas.microsoft.com/office/2014/relationships/chartEx" Target="../charts/chartEx50.xml"/><Relationship Id="rId17" Type="http://schemas.microsoft.com/office/2014/relationships/chartEx" Target="../charts/chartEx55.xml"/><Relationship Id="rId25" Type="http://schemas.microsoft.com/office/2014/relationships/chartEx" Target="../charts/chartEx63.xml"/><Relationship Id="rId33" Type="http://schemas.microsoft.com/office/2014/relationships/chartEx" Target="../charts/chartEx71.xml"/><Relationship Id="rId38" Type="http://schemas.microsoft.com/office/2014/relationships/chartEx" Target="../charts/chartEx76.xml"/><Relationship Id="rId46" Type="http://schemas.openxmlformats.org/officeDocument/2006/relationships/chart" Target="../charts/chart8.xml"/><Relationship Id="rId59" Type="http://schemas.microsoft.com/office/2014/relationships/chartEx" Target="../charts/chartEx87.xml"/><Relationship Id="rId67" Type="http://schemas.openxmlformats.org/officeDocument/2006/relationships/chart" Target="../charts/chart21.xml"/><Relationship Id="rId103" Type="http://schemas.microsoft.com/office/2014/relationships/chartEx" Target="../charts/chartEx94.xml"/><Relationship Id="rId108" Type="http://schemas.microsoft.com/office/2014/relationships/chartEx" Target="../charts/chartEx99.xml"/><Relationship Id="rId20" Type="http://schemas.microsoft.com/office/2014/relationships/chartEx" Target="../charts/chartEx58.xml"/><Relationship Id="rId41" Type="http://schemas.microsoft.com/office/2014/relationships/chartEx" Target="../charts/chartEx79.xml"/><Relationship Id="rId54" Type="http://schemas.microsoft.com/office/2014/relationships/chartEx" Target="../charts/chartEx84.xml"/><Relationship Id="rId62" Type="http://schemas.openxmlformats.org/officeDocument/2006/relationships/chart" Target="../charts/chart18.xml"/><Relationship Id="rId70" Type="http://schemas.microsoft.com/office/2014/relationships/chartEx" Target="../charts/chartEx92.xml"/><Relationship Id="rId75" Type="http://schemas.openxmlformats.org/officeDocument/2006/relationships/chart" Target="../charts/chart26.xml"/><Relationship Id="rId83" Type="http://schemas.openxmlformats.org/officeDocument/2006/relationships/chart" Target="../charts/chart34.xml"/><Relationship Id="rId88" Type="http://schemas.microsoft.com/office/2014/relationships/chartEx" Target="../charts/chartEx93.xml"/><Relationship Id="rId91" Type="http://schemas.openxmlformats.org/officeDocument/2006/relationships/chart" Target="../charts/chart41.xml"/><Relationship Id="rId96" Type="http://schemas.openxmlformats.org/officeDocument/2006/relationships/chart" Target="../charts/chart46.xml"/><Relationship Id="rId1" Type="http://schemas.openxmlformats.org/officeDocument/2006/relationships/image" Target="../media/image5.png"/><Relationship Id="rId6" Type="http://schemas.microsoft.com/office/2014/relationships/chartEx" Target="../charts/chartEx44.xml"/><Relationship Id="rId15" Type="http://schemas.microsoft.com/office/2014/relationships/chartEx" Target="../charts/chartEx53.xml"/><Relationship Id="rId23" Type="http://schemas.microsoft.com/office/2014/relationships/chartEx" Target="../charts/chartEx61.xml"/><Relationship Id="rId28" Type="http://schemas.microsoft.com/office/2014/relationships/chartEx" Target="../charts/chartEx66.xml"/><Relationship Id="rId36" Type="http://schemas.microsoft.com/office/2014/relationships/chartEx" Target="../charts/chartEx74.xml"/><Relationship Id="rId49" Type="http://schemas.microsoft.com/office/2014/relationships/chartEx" Target="../charts/chartEx82.xml"/><Relationship Id="rId57" Type="http://schemas.openxmlformats.org/officeDocument/2006/relationships/chart" Target="../charts/chart15.xml"/><Relationship Id="rId106" Type="http://schemas.microsoft.com/office/2014/relationships/chartEx" Target="../charts/chartEx97.xml"/><Relationship Id="rId10" Type="http://schemas.microsoft.com/office/2014/relationships/chartEx" Target="../charts/chartEx48.xml"/><Relationship Id="rId31" Type="http://schemas.microsoft.com/office/2014/relationships/chartEx" Target="../charts/chartEx69.xml"/><Relationship Id="rId44" Type="http://schemas.openxmlformats.org/officeDocument/2006/relationships/chart" Target="../charts/chart6.xml"/><Relationship Id="rId52" Type="http://schemas.openxmlformats.org/officeDocument/2006/relationships/chart" Target="../charts/chart13.xml"/><Relationship Id="rId60" Type="http://schemas.openxmlformats.org/officeDocument/2006/relationships/chart" Target="../charts/chart16.xml"/><Relationship Id="rId65" Type="http://schemas.openxmlformats.org/officeDocument/2006/relationships/chart" Target="../charts/chart19.xml"/><Relationship Id="rId73" Type="http://schemas.openxmlformats.org/officeDocument/2006/relationships/chart" Target="../charts/chart24.xml"/><Relationship Id="rId78" Type="http://schemas.openxmlformats.org/officeDocument/2006/relationships/chart" Target="../charts/chart29.xml"/><Relationship Id="rId81" Type="http://schemas.openxmlformats.org/officeDocument/2006/relationships/chart" Target="../charts/chart32.xml"/><Relationship Id="rId86" Type="http://schemas.openxmlformats.org/officeDocument/2006/relationships/chart" Target="../charts/chart37.xml"/><Relationship Id="rId94" Type="http://schemas.openxmlformats.org/officeDocument/2006/relationships/chart" Target="../charts/chart44.xml"/><Relationship Id="rId99" Type="http://schemas.openxmlformats.org/officeDocument/2006/relationships/chart" Target="../charts/chart49.xml"/><Relationship Id="rId101" Type="http://schemas.openxmlformats.org/officeDocument/2006/relationships/chart" Target="../charts/chart51.xml"/><Relationship Id="rId4" Type="http://schemas.openxmlformats.org/officeDocument/2006/relationships/image" Target="../media/image8.png"/><Relationship Id="rId9" Type="http://schemas.microsoft.com/office/2014/relationships/chartEx" Target="../charts/chartEx47.xml"/><Relationship Id="rId13" Type="http://schemas.microsoft.com/office/2014/relationships/chartEx" Target="../charts/chartEx51.xml"/><Relationship Id="rId18" Type="http://schemas.microsoft.com/office/2014/relationships/chartEx" Target="../charts/chartEx56.xml"/><Relationship Id="rId39" Type="http://schemas.microsoft.com/office/2014/relationships/chartEx" Target="../charts/chartEx77.xml"/><Relationship Id="rId109" Type="http://schemas.microsoft.com/office/2014/relationships/chartEx" Target="../charts/chartEx100.xml"/><Relationship Id="rId34" Type="http://schemas.microsoft.com/office/2014/relationships/chartEx" Target="../charts/chartEx72.xml"/><Relationship Id="rId50" Type="http://schemas.openxmlformats.org/officeDocument/2006/relationships/chart" Target="../charts/chart11.xml"/><Relationship Id="rId55" Type="http://schemas.microsoft.com/office/2014/relationships/chartEx" Target="../charts/chartEx85.xml"/><Relationship Id="rId76" Type="http://schemas.openxmlformats.org/officeDocument/2006/relationships/chart" Target="../charts/chart27.xml"/><Relationship Id="rId97" Type="http://schemas.openxmlformats.org/officeDocument/2006/relationships/chart" Target="../charts/chart47.xml"/><Relationship Id="rId104" Type="http://schemas.microsoft.com/office/2014/relationships/chartEx" Target="../charts/chartEx95.xml"/><Relationship Id="rId7" Type="http://schemas.microsoft.com/office/2014/relationships/chartEx" Target="../charts/chartEx45.xml"/><Relationship Id="rId71" Type="http://schemas.openxmlformats.org/officeDocument/2006/relationships/chart" Target="../charts/chart22.xml"/><Relationship Id="rId92" Type="http://schemas.openxmlformats.org/officeDocument/2006/relationships/chart" Target="../charts/chart42.xml"/></Relationships>
</file>

<file path=xl/drawings/_rels/drawing4.xml.rels><?xml version="1.0" encoding="UTF-8" standalone="yes"?>
<Relationships xmlns="http://schemas.openxmlformats.org/package/2006/relationships"><Relationship Id="rId8" Type="http://schemas.openxmlformats.org/officeDocument/2006/relationships/chart" Target="../charts/chart58.xml"/><Relationship Id="rId13" Type="http://schemas.openxmlformats.org/officeDocument/2006/relationships/chart" Target="../charts/chart61.xml"/><Relationship Id="rId3" Type="http://schemas.openxmlformats.org/officeDocument/2006/relationships/chart" Target="../charts/chart54.xml"/><Relationship Id="rId7" Type="http://schemas.microsoft.com/office/2014/relationships/chartEx" Target="../charts/chartEx102.xml"/><Relationship Id="rId12" Type="http://schemas.openxmlformats.org/officeDocument/2006/relationships/chart" Target="../charts/chart60.xml"/><Relationship Id="rId2" Type="http://schemas.microsoft.com/office/2014/relationships/chartEx" Target="../charts/chartEx101.xml"/><Relationship Id="rId1" Type="http://schemas.openxmlformats.org/officeDocument/2006/relationships/chart" Target="../charts/chart53.xml"/><Relationship Id="rId6" Type="http://schemas.openxmlformats.org/officeDocument/2006/relationships/chart" Target="../charts/chart57.xml"/><Relationship Id="rId11" Type="http://schemas.microsoft.com/office/2014/relationships/chartEx" Target="../charts/chartEx104.xml"/><Relationship Id="rId5" Type="http://schemas.openxmlformats.org/officeDocument/2006/relationships/chart" Target="../charts/chart56.xml"/><Relationship Id="rId10" Type="http://schemas.openxmlformats.org/officeDocument/2006/relationships/chart" Target="../charts/chart59.xml"/><Relationship Id="rId4" Type="http://schemas.openxmlformats.org/officeDocument/2006/relationships/chart" Target="../charts/chart55.xml"/><Relationship Id="rId9" Type="http://schemas.microsoft.com/office/2014/relationships/chartEx" Target="../charts/chartEx103.xml"/></Relationships>
</file>

<file path=xl/drawings/_rels/drawing5.xml.rels><?xml version="1.0" encoding="UTF-8" standalone="yes"?>
<Relationships xmlns="http://schemas.openxmlformats.org/package/2006/relationships"><Relationship Id="rId8" Type="http://schemas.microsoft.com/office/2014/relationships/chartEx" Target="../charts/chartEx109.xml"/><Relationship Id="rId13" Type="http://schemas.microsoft.com/office/2014/relationships/chartEx" Target="../charts/chartEx114.xml"/><Relationship Id="rId18" Type="http://schemas.microsoft.com/office/2014/relationships/chartEx" Target="../charts/chartEx119.xml"/><Relationship Id="rId3" Type="http://schemas.openxmlformats.org/officeDocument/2006/relationships/chart" Target="../charts/chart64.xml"/><Relationship Id="rId7" Type="http://schemas.microsoft.com/office/2014/relationships/chartEx" Target="../charts/chartEx108.xml"/><Relationship Id="rId12" Type="http://schemas.microsoft.com/office/2014/relationships/chartEx" Target="../charts/chartEx113.xml"/><Relationship Id="rId17" Type="http://schemas.microsoft.com/office/2014/relationships/chartEx" Target="../charts/chartEx118.xml"/><Relationship Id="rId2" Type="http://schemas.openxmlformats.org/officeDocument/2006/relationships/chart" Target="../charts/chart63.xml"/><Relationship Id="rId16" Type="http://schemas.microsoft.com/office/2014/relationships/chartEx" Target="../charts/chartEx117.xml"/><Relationship Id="rId1" Type="http://schemas.openxmlformats.org/officeDocument/2006/relationships/chart" Target="../charts/chart62.xml"/><Relationship Id="rId6" Type="http://schemas.microsoft.com/office/2014/relationships/chartEx" Target="../charts/chartEx107.xml"/><Relationship Id="rId11" Type="http://schemas.microsoft.com/office/2014/relationships/chartEx" Target="../charts/chartEx112.xml"/><Relationship Id="rId5" Type="http://schemas.microsoft.com/office/2014/relationships/chartEx" Target="../charts/chartEx106.xml"/><Relationship Id="rId15" Type="http://schemas.microsoft.com/office/2014/relationships/chartEx" Target="../charts/chartEx116.xml"/><Relationship Id="rId10" Type="http://schemas.microsoft.com/office/2014/relationships/chartEx" Target="../charts/chartEx111.xml"/><Relationship Id="rId4" Type="http://schemas.microsoft.com/office/2014/relationships/chartEx" Target="../charts/chartEx105.xml"/><Relationship Id="rId9" Type="http://schemas.microsoft.com/office/2014/relationships/chartEx" Target="../charts/chartEx110.xml"/><Relationship Id="rId14" Type="http://schemas.microsoft.com/office/2014/relationships/chartEx" Target="../charts/chartEx115.xml"/></Relationships>
</file>

<file path=xl/drawings/_rels/drawing6.xml.rels><?xml version="1.0" encoding="UTF-8" standalone="yes"?>
<Relationships xmlns="http://schemas.openxmlformats.org/package/2006/relationships"><Relationship Id="rId1" Type="http://schemas.openxmlformats.org/officeDocument/2006/relationships/image" Target="../media/image9.png"/></Relationships>
</file>

<file path=xl/drawings/_rels/drawing7.xml.rels><?xml version="1.0" encoding="UTF-8" standalone="yes"?>
<Relationships xmlns="http://schemas.openxmlformats.org/package/2006/relationships"><Relationship Id="rId1" Type="http://schemas.openxmlformats.org/officeDocument/2006/relationships/image" Target="../media/image9.png"/></Relationships>
</file>

<file path=xl/drawings/_rels/drawing8.xml.rels><?xml version="1.0" encoding="UTF-8" standalone="yes"?>
<Relationships xmlns="http://schemas.openxmlformats.org/package/2006/relationships"><Relationship Id="rId1" Type="http://schemas.openxmlformats.org/officeDocument/2006/relationships/image" Target="../media/image9.png"/></Relationships>
</file>

<file path=xl/drawings/_rels/drawing9.xml.rels><?xml version="1.0" encoding="UTF-8" standalone="yes"?>
<Relationships xmlns="http://schemas.openxmlformats.org/package/2006/relationships"><Relationship Id="rId1" Type="http://schemas.openxmlformats.org/officeDocument/2006/relationships/image" Target="../media/image9.png"/></Relationships>
</file>

<file path=xl/drawings/_rels/drawing10.xml.rels><?xml version="1.0" encoding="UTF-8" standalone="yes"?>
<Relationships xmlns="http://schemas.openxmlformats.org/package/2006/relationships"><Relationship Id="rId1" Type="http://schemas.openxmlformats.org/officeDocument/2006/relationships/image" Target="../media/image9.png"/></Relationships>
</file>

<file path=xl/drawings/_rels/drawing11.xml.rels><?xml version="1.0" encoding="UTF-8" standalone="yes"?>
<Relationships xmlns="http://schemas.openxmlformats.org/package/2006/relationships"><Relationship Id="rId1" Type="http://schemas.openxmlformats.org/officeDocument/2006/relationships/image" Target="../media/image9.png"/></Relationships>
</file>

<file path=xl/drawings/_rels/drawing12.xml.rels><?xml version="1.0" encoding="UTF-8" standalone="yes"?>
<Relationships xmlns="http://schemas.openxmlformats.org/package/2006/relationships"><Relationship Id="rId1" Type="http://schemas.openxmlformats.org/officeDocument/2006/relationships/image" Target="../media/image9.png"/></Relationships>
</file>

<file path=xl/drawings/drawing1.xml><?xml version="1.0" encoding="utf-8"?>
<xdr:wsDr xmlns:xdr="http://schemas.openxmlformats.org/drawingml/2006/spreadsheetDrawing" xmlns:a="http://schemas.openxmlformats.org/drawingml/2006/main">
  <xdr:oneCellAnchor>
    <xdr:from>
      <xdr:col>1</xdr:col>
      <xdr:colOff>296496</xdr:colOff>
      <xdr:row>13</xdr:row>
      <xdr:rowOff>47661</xdr:rowOff>
    </xdr:from>
    <xdr:ext cx="240514" cy="182880"/>
    <xdr:sp macro="" textlink="">
      <xdr:nvSpPr>
        <xdr:cNvPr id="2" name="1 CuadroTexto">
          <a:hlinkClick xmlns:r="http://schemas.openxmlformats.org/officeDocument/2006/relationships" r:id="rId1"/>
          <a:extLst>
            <a:ext uri="{FF2B5EF4-FFF2-40B4-BE49-F238E27FC236}">
              <a16:creationId xmlns:a16="http://schemas.microsoft.com/office/drawing/2014/main" id="{A9CCE860-2172-4F4A-8CEB-76E53E9AAEB3}"/>
            </a:ext>
          </a:extLst>
        </xdr:cNvPr>
        <xdr:cNvSpPr txBox="1"/>
      </xdr:nvSpPr>
      <xdr:spPr>
        <a:xfrm>
          <a:off x="403176" y="1670721"/>
          <a:ext cx="240514" cy="182880"/>
        </a:xfrm>
        <a:prstGeom prst="rect">
          <a:avLst/>
        </a:prstGeom>
        <a:solidFill>
          <a:schemeClr val="bg1">
            <a:lumMod val="75000"/>
          </a:schemeClr>
        </a:solidFill>
        <a:effectLst/>
        <a:scene3d>
          <a:camera prst="orthographicFront"/>
          <a:lightRig rig="threePt" dir="t"/>
        </a:scene3d>
        <a:sp3d>
          <a:bevelT/>
        </a:sp3d>
      </xdr:spPr>
      <xdr:style>
        <a:lnRef idx="0">
          <a:scrgbClr r="0" g="0" b="0"/>
        </a:lnRef>
        <a:fillRef idx="0">
          <a:scrgbClr r="0" g="0" b="0"/>
        </a:fillRef>
        <a:effectRef idx="0">
          <a:scrgbClr r="0" g="0" b="0"/>
        </a:effectRef>
        <a:fontRef idx="minor">
          <a:schemeClr val="tx1"/>
        </a:fontRef>
      </xdr:style>
      <xdr:txBody>
        <a:bodyPr vertOverflow="clip" wrap="none" rtlCol="0" anchor="ctr" anchorCtr="0">
          <a:spAutoFit/>
        </a:bodyPr>
        <a:lstStyle/>
        <a:p>
          <a:pPr algn="ctr"/>
          <a:r>
            <a:rPr lang="es-NI" sz="1100" b="1">
              <a:solidFill>
                <a:schemeClr val="tx2"/>
              </a:solidFill>
              <a:latin typeface="Garamond" pitchFamily="18" charset="0"/>
            </a:rPr>
            <a:t>1</a:t>
          </a:r>
        </a:p>
      </xdr:txBody>
    </xdr:sp>
    <xdr:clientData/>
  </xdr:oneCellAnchor>
  <xdr:twoCellAnchor editAs="oneCell">
    <xdr:from>
      <xdr:col>1</xdr:col>
      <xdr:colOff>64038</xdr:colOff>
      <xdr:row>1</xdr:row>
      <xdr:rowOff>68580</xdr:rowOff>
    </xdr:from>
    <xdr:to>
      <xdr:col>3</xdr:col>
      <xdr:colOff>552904</xdr:colOff>
      <xdr:row>5</xdr:row>
      <xdr:rowOff>92026</xdr:rowOff>
    </xdr:to>
    <xdr:pic>
      <xdr:nvPicPr>
        <xdr:cNvPr id="4" name="Picture 3" descr="http://yutejamaica.com/wp-content/uploads/2016/06/logo-english-33612.png">
          <a:extLst>
            <a:ext uri="{FF2B5EF4-FFF2-40B4-BE49-F238E27FC236}">
              <a16:creationId xmlns:a16="http://schemas.microsoft.com/office/drawing/2014/main" id="{572B57FE-BDB0-4C0E-92B4-20684B44C16F}"/>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666018" y="167640"/>
          <a:ext cx="1681396" cy="72448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1</xdr:col>
      <xdr:colOff>298938</xdr:colOff>
      <xdr:row>14</xdr:row>
      <xdr:rowOff>52754</xdr:rowOff>
    </xdr:from>
    <xdr:ext cx="236621" cy="186685"/>
    <xdr:sp macro="" textlink="">
      <xdr:nvSpPr>
        <xdr:cNvPr id="6" name="1 CuadroTexto">
          <a:hlinkClick xmlns:r="http://schemas.openxmlformats.org/officeDocument/2006/relationships" r:id="rId3"/>
          <a:extLst>
            <a:ext uri="{FF2B5EF4-FFF2-40B4-BE49-F238E27FC236}">
              <a16:creationId xmlns:a16="http://schemas.microsoft.com/office/drawing/2014/main" id="{F1CE0C24-ED47-4270-8FB8-8924AB7638BA}"/>
            </a:ext>
          </a:extLst>
        </xdr:cNvPr>
        <xdr:cNvSpPr txBox="1"/>
      </xdr:nvSpPr>
      <xdr:spPr>
        <a:xfrm>
          <a:off x="405618" y="2178734"/>
          <a:ext cx="236621" cy="186685"/>
        </a:xfrm>
        <a:prstGeom prst="rect">
          <a:avLst/>
        </a:prstGeom>
        <a:solidFill>
          <a:schemeClr val="bg1">
            <a:lumMod val="75000"/>
          </a:schemeClr>
        </a:solidFill>
        <a:effectLst/>
        <a:scene3d>
          <a:camera prst="orthographicFront"/>
          <a:lightRig rig="threePt" dir="t"/>
        </a:scene3d>
        <a:sp3d>
          <a:bevelT/>
        </a:sp3d>
      </xdr:spPr>
      <xdr:style>
        <a:lnRef idx="0">
          <a:scrgbClr r="0" g="0" b="0"/>
        </a:lnRef>
        <a:fillRef idx="0">
          <a:scrgbClr r="0" g="0" b="0"/>
        </a:fillRef>
        <a:effectRef idx="0">
          <a:scrgbClr r="0" g="0" b="0"/>
        </a:effectRef>
        <a:fontRef idx="minor">
          <a:schemeClr val="tx1"/>
        </a:fontRef>
      </xdr:style>
      <xdr:txBody>
        <a:bodyPr vertOverflow="clip" wrap="square" rtlCol="0" anchor="ctr" anchorCtr="0">
          <a:noAutofit/>
        </a:bodyPr>
        <a:lstStyle/>
        <a:p>
          <a:pPr algn="ctr"/>
          <a:r>
            <a:rPr lang="es-NI" sz="1100" b="1">
              <a:solidFill>
                <a:schemeClr val="tx2"/>
              </a:solidFill>
              <a:latin typeface="Garamond" pitchFamily="18" charset="0"/>
            </a:rPr>
            <a:t>2</a:t>
          </a:r>
        </a:p>
      </xdr:txBody>
    </xdr:sp>
    <xdr:clientData/>
  </xdr:oneCellAnchor>
  <xdr:oneCellAnchor>
    <xdr:from>
      <xdr:col>1</xdr:col>
      <xdr:colOff>297180</xdr:colOff>
      <xdr:row>15</xdr:row>
      <xdr:rowOff>60960</xdr:rowOff>
    </xdr:from>
    <xdr:ext cx="236621" cy="186685"/>
    <xdr:sp macro="" textlink="">
      <xdr:nvSpPr>
        <xdr:cNvPr id="7" name="1 CuadroTexto">
          <a:hlinkClick xmlns:r="http://schemas.openxmlformats.org/officeDocument/2006/relationships" r:id="rId4"/>
          <a:extLst>
            <a:ext uri="{FF2B5EF4-FFF2-40B4-BE49-F238E27FC236}">
              <a16:creationId xmlns:a16="http://schemas.microsoft.com/office/drawing/2014/main" id="{49C12A45-7F84-4C69-9DA4-010A6EFDDC22}"/>
            </a:ext>
          </a:extLst>
        </xdr:cNvPr>
        <xdr:cNvSpPr txBox="1"/>
      </xdr:nvSpPr>
      <xdr:spPr>
        <a:xfrm>
          <a:off x="403860" y="2438400"/>
          <a:ext cx="236621" cy="186685"/>
        </a:xfrm>
        <a:prstGeom prst="rect">
          <a:avLst/>
        </a:prstGeom>
        <a:solidFill>
          <a:schemeClr val="bg1">
            <a:lumMod val="75000"/>
          </a:schemeClr>
        </a:solidFill>
        <a:effectLst/>
        <a:scene3d>
          <a:camera prst="orthographicFront"/>
          <a:lightRig rig="threePt" dir="t"/>
        </a:scene3d>
        <a:sp3d>
          <a:bevelT/>
        </a:sp3d>
      </xdr:spPr>
      <xdr:style>
        <a:lnRef idx="0">
          <a:scrgbClr r="0" g="0" b="0"/>
        </a:lnRef>
        <a:fillRef idx="0">
          <a:scrgbClr r="0" g="0" b="0"/>
        </a:fillRef>
        <a:effectRef idx="0">
          <a:scrgbClr r="0" g="0" b="0"/>
        </a:effectRef>
        <a:fontRef idx="minor">
          <a:schemeClr val="tx1"/>
        </a:fontRef>
      </xdr:style>
      <xdr:txBody>
        <a:bodyPr vertOverflow="clip" wrap="square" rtlCol="0" anchor="ctr" anchorCtr="0">
          <a:noAutofit/>
        </a:bodyPr>
        <a:lstStyle/>
        <a:p>
          <a:pPr algn="ctr"/>
          <a:r>
            <a:rPr lang="es-NI" sz="1100" b="1">
              <a:solidFill>
                <a:schemeClr val="tx2"/>
              </a:solidFill>
              <a:latin typeface="Garamond" pitchFamily="18" charset="0"/>
            </a:rPr>
            <a:t>3</a:t>
          </a:r>
        </a:p>
      </xdr:txBody>
    </xdr:sp>
    <xdr:clientData/>
  </xdr:oneCellAnchor>
  <xdr:oneCellAnchor>
    <xdr:from>
      <xdr:col>1</xdr:col>
      <xdr:colOff>302029</xdr:colOff>
      <xdr:row>16</xdr:row>
      <xdr:rowOff>47625</xdr:rowOff>
    </xdr:from>
    <xdr:ext cx="236621" cy="186685"/>
    <xdr:sp macro="" textlink="">
      <xdr:nvSpPr>
        <xdr:cNvPr id="8" name="1 CuadroTexto">
          <a:hlinkClick xmlns:r="http://schemas.openxmlformats.org/officeDocument/2006/relationships" r:id="rId5"/>
          <a:extLst>
            <a:ext uri="{FF2B5EF4-FFF2-40B4-BE49-F238E27FC236}">
              <a16:creationId xmlns:a16="http://schemas.microsoft.com/office/drawing/2014/main" id="{2F448F5C-61D8-48F1-95E4-614BAABEAEBB}"/>
            </a:ext>
          </a:extLst>
        </xdr:cNvPr>
        <xdr:cNvSpPr txBox="1"/>
      </xdr:nvSpPr>
      <xdr:spPr>
        <a:xfrm>
          <a:off x="416329" y="3152775"/>
          <a:ext cx="236621" cy="186685"/>
        </a:xfrm>
        <a:prstGeom prst="rect">
          <a:avLst/>
        </a:prstGeom>
        <a:solidFill>
          <a:schemeClr val="bg1">
            <a:lumMod val="75000"/>
          </a:schemeClr>
        </a:solidFill>
        <a:effectLst/>
        <a:scene3d>
          <a:camera prst="orthographicFront"/>
          <a:lightRig rig="threePt" dir="t"/>
        </a:scene3d>
        <a:sp3d>
          <a:bevelT/>
        </a:sp3d>
      </xdr:spPr>
      <xdr:style>
        <a:lnRef idx="0">
          <a:scrgbClr r="0" g="0" b="0"/>
        </a:lnRef>
        <a:fillRef idx="0">
          <a:scrgbClr r="0" g="0" b="0"/>
        </a:fillRef>
        <a:effectRef idx="0">
          <a:scrgbClr r="0" g="0" b="0"/>
        </a:effectRef>
        <a:fontRef idx="minor">
          <a:schemeClr val="tx1"/>
        </a:fontRef>
      </xdr:style>
      <xdr:txBody>
        <a:bodyPr vertOverflow="clip" wrap="square" rtlCol="0" anchor="ctr" anchorCtr="0">
          <a:noAutofit/>
        </a:bodyPr>
        <a:lstStyle/>
        <a:p>
          <a:pPr algn="ctr"/>
          <a:r>
            <a:rPr lang="es-NI" sz="1100" b="1">
              <a:solidFill>
                <a:schemeClr val="tx2"/>
              </a:solidFill>
              <a:latin typeface="Garamond" pitchFamily="18" charset="0"/>
            </a:rPr>
            <a:t>4</a:t>
          </a:r>
        </a:p>
      </xdr:txBody>
    </xdr:sp>
    <xdr:clientData/>
  </xdr:oneCellAnchor>
  <xdr:twoCellAnchor editAs="oneCell">
    <xdr:from>
      <xdr:col>9</xdr:col>
      <xdr:colOff>261065</xdr:colOff>
      <xdr:row>1</xdr:row>
      <xdr:rowOff>10058</xdr:rowOff>
    </xdr:from>
    <xdr:to>
      <xdr:col>12</xdr:col>
      <xdr:colOff>393</xdr:colOff>
      <xdr:row>10</xdr:row>
      <xdr:rowOff>22509</xdr:rowOff>
    </xdr:to>
    <xdr:pic>
      <xdr:nvPicPr>
        <xdr:cNvPr id="23" name="Picture 22">
          <a:extLst>
            <a:ext uri="{FF2B5EF4-FFF2-40B4-BE49-F238E27FC236}">
              <a16:creationId xmlns:a16="http://schemas.microsoft.com/office/drawing/2014/main" id="{572026EE-FB04-44E7-A13D-C49673AA1B42}"/>
            </a:ext>
          </a:extLst>
        </xdr:cNvPr>
        <xdr:cNvPicPr>
          <a:picLocks noChangeAspect="1"/>
        </xdr:cNvPicPr>
      </xdr:nvPicPr>
      <xdr:blipFill rotWithShape="1">
        <a:blip xmlns:r="http://schemas.openxmlformats.org/officeDocument/2006/relationships" r:embed="rId6"/>
        <a:srcRect l="78516" t="19645" r="5240" b="9891"/>
        <a:stretch/>
      </xdr:blipFill>
      <xdr:spPr>
        <a:xfrm>
          <a:off x="5196877" y="110321"/>
          <a:ext cx="1542561" cy="1718835"/>
        </a:xfrm>
        <a:prstGeom prst="rect">
          <a:avLst/>
        </a:prstGeom>
      </xdr:spPr>
    </xdr:pic>
    <xdr:clientData/>
  </xdr:twoCellAnchor>
  <xdr:twoCellAnchor editAs="oneCell">
    <xdr:from>
      <xdr:col>1</xdr:col>
      <xdr:colOff>38100</xdr:colOff>
      <xdr:row>30</xdr:row>
      <xdr:rowOff>123825</xdr:rowOff>
    </xdr:from>
    <xdr:to>
      <xdr:col>3</xdr:col>
      <xdr:colOff>436464</xdr:colOff>
      <xdr:row>33</xdr:row>
      <xdr:rowOff>133419</xdr:rowOff>
    </xdr:to>
    <xdr:pic>
      <xdr:nvPicPr>
        <xdr:cNvPr id="9" name="Picture 8">
          <a:extLst>
            <a:ext uri="{FF2B5EF4-FFF2-40B4-BE49-F238E27FC236}">
              <a16:creationId xmlns:a16="http://schemas.microsoft.com/office/drawing/2014/main" id="{97576FED-9194-4CDB-974B-13FBFF4738DE}"/>
            </a:ext>
          </a:extLst>
        </xdr:cNvPr>
        <xdr:cNvPicPr>
          <a:picLocks noChangeAspect="1"/>
        </xdr:cNvPicPr>
      </xdr:nvPicPr>
      <xdr:blipFill>
        <a:blip xmlns:r="http://schemas.openxmlformats.org/officeDocument/2006/relationships" r:embed="rId7">
          <a:extLst>
            <a:ext uri="{28A0092B-C50C-407E-A947-70E740481C1C}">
              <a14:useLocalDpi xmlns:a14="http://schemas.microsoft.com/office/drawing/2010/main" val="0"/>
            </a:ext>
          </a:extLst>
        </a:blip>
        <a:stretch>
          <a:fillRect/>
        </a:stretch>
      </xdr:blipFill>
      <xdr:spPr>
        <a:xfrm>
          <a:off x="152400" y="5543550"/>
          <a:ext cx="1571844" cy="495369"/>
        </a:xfrm>
        <a:prstGeom prst="rect">
          <a:avLst/>
        </a:prstGeom>
      </xdr:spPr>
    </xdr:pic>
    <xdr:clientData/>
  </xdr:twoCellAnchor>
  <xdr:twoCellAnchor editAs="oneCell">
    <xdr:from>
      <xdr:col>1</xdr:col>
      <xdr:colOff>38100</xdr:colOff>
      <xdr:row>34</xdr:row>
      <xdr:rowOff>66675</xdr:rowOff>
    </xdr:from>
    <xdr:to>
      <xdr:col>4</xdr:col>
      <xdr:colOff>381291</xdr:colOff>
      <xdr:row>38</xdr:row>
      <xdr:rowOff>17237</xdr:rowOff>
    </xdr:to>
    <xdr:pic>
      <xdr:nvPicPr>
        <xdr:cNvPr id="11" name="Picture 10">
          <a:extLst>
            <a:ext uri="{FF2B5EF4-FFF2-40B4-BE49-F238E27FC236}">
              <a16:creationId xmlns:a16="http://schemas.microsoft.com/office/drawing/2014/main" id="{DE01CE7B-2B3D-4767-9E04-4AD8F039C650}"/>
            </a:ext>
          </a:extLst>
        </xdr:cNvPr>
        <xdr:cNvPicPr>
          <a:picLocks noChangeAspect="1"/>
        </xdr:cNvPicPr>
      </xdr:nvPicPr>
      <xdr:blipFill>
        <a:blip xmlns:r="http://schemas.openxmlformats.org/officeDocument/2006/relationships" r:embed="rId8">
          <a:extLst>
            <a:ext uri="{28A0092B-C50C-407E-A947-70E740481C1C}">
              <a14:useLocalDpi xmlns:a14="http://schemas.microsoft.com/office/drawing/2010/main" val="0"/>
            </a:ext>
          </a:extLst>
        </a:blip>
        <a:stretch>
          <a:fillRect/>
        </a:stretch>
      </xdr:blipFill>
      <xdr:spPr>
        <a:xfrm>
          <a:off x="152400" y="6134100"/>
          <a:ext cx="2086266" cy="657317"/>
        </a:xfrm>
        <a:prstGeom prst="rect">
          <a:avLst/>
        </a:prstGeom>
      </xdr:spPr>
    </xdr:pic>
    <xdr:clientData/>
  </xdr:twoCellAnchor>
  <xdr:twoCellAnchor>
    <xdr:from>
      <xdr:col>1</xdr:col>
      <xdr:colOff>200025</xdr:colOff>
      <xdr:row>33</xdr:row>
      <xdr:rowOff>66675</xdr:rowOff>
    </xdr:from>
    <xdr:to>
      <xdr:col>3</xdr:col>
      <xdr:colOff>561975</xdr:colOff>
      <xdr:row>33</xdr:row>
      <xdr:rowOff>66675</xdr:rowOff>
    </xdr:to>
    <xdr:cxnSp macro="">
      <xdr:nvCxnSpPr>
        <xdr:cNvPr id="13" name="Straight Arrow Connector 12">
          <a:extLst>
            <a:ext uri="{FF2B5EF4-FFF2-40B4-BE49-F238E27FC236}">
              <a16:creationId xmlns:a16="http://schemas.microsoft.com/office/drawing/2014/main" id="{79F4FECF-DF2D-4DA5-AC64-1015601189FE}"/>
            </a:ext>
          </a:extLst>
        </xdr:cNvPr>
        <xdr:cNvCxnSpPr/>
      </xdr:nvCxnSpPr>
      <xdr:spPr>
        <a:xfrm flipH="1" flipV="1">
          <a:off x="314325" y="5972175"/>
          <a:ext cx="1524000" cy="0"/>
        </a:xfrm>
        <a:prstGeom prst="straightConnector1">
          <a:avLst/>
        </a:prstGeom>
        <a:ln w="19050">
          <a:tailEnd type="triangle"/>
        </a:ln>
      </xdr:spPr>
      <xdr:style>
        <a:lnRef idx="1">
          <a:schemeClr val="dk1"/>
        </a:lnRef>
        <a:fillRef idx="0">
          <a:schemeClr val="dk1"/>
        </a:fillRef>
        <a:effectRef idx="0">
          <a:schemeClr val="dk1"/>
        </a:effectRef>
        <a:fontRef idx="minor">
          <a:schemeClr val="tx1"/>
        </a:fontRef>
      </xdr:style>
    </xdr:cxnSp>
    <xdr:clientData/>
  </xdr:twoCellAnchor>
  <xdr:twoCellAnchor>
    <xdr:from>
      <xdr:col>1</xdr:col>
      <xdr:colOff>323850</xdr:colOff>
      <xdr:row>35</xdr:row>
      <xdr:rowOff>66675</xdr:rowOff>
    </xdr:from>
    <xdr:to>
      <xdr:col>4</xdr:col>
      <xdr:colOff>552450</xdr:colOff>
      <xdr:row>35</xdr:row>
      <xdr:rowOff>95250</xdr:rowOff>
    </xdr:to>
    <xdr:cxnSp macro="">
      <xdr:nvCxnSpPr>
        <xdr:cNvPr id="18" name="Straight Arrow Connector 17">
          <a:extLst>
            <a:ext uri="{FF2B5EF4-FFF2-40B4-BE49-F238E27FC236}">
              <a16:creationId xmlns:a16="http://schemas.microsoft.com/office/drawing/2014/main" id="{0C7E3AE6-0F04-48E3-937B-B9AAF9739950}"/>
            </a:ext>
          </a:extLst>
        </xdr:cNvPr>
        <xdr:cNvCxnSpPr/>
      </xdr:nvCxnSpPr>
      <xdr:spPr>
        <a:xfrm flipH="1" flipV="1">
          <a:off x="438150" y="6296025"/>
          <a:ext cx="1971675" cy="28575"/>
        </a:xfrm>
        <a:prstGeom prst="straightConnector1">
          <a:avLst/>
        </a:prstGeom>
        <a:ln w="19050">
          <a:tailEnd type="triangle"/>
        </a:ln>
      </xdr:spPr>
      <xdr:style>
        <a:lnRef idx="1">
          <a:schemeClr val="dk1"/>
        </a:lnRef>
        <a:fillRef idx="0">
          <a:schemeClr val="dk1"/>
        </a:fillRef>
        <a:effectRef idx="0">
          <a:schemeClr val="dk1"/>
        </a:effectRef>
        <a:fontRef idx="minor">
          <a:schemeClr val="tx1"/>
        </a:fontRef>
      </xdr:style>
    </xdr:cxnSp>
    <xdr:clientData/>
  </xdr:twoCellAnchor>
  <xdr:oneCellAnchor>
    <xdr:from>
      <xdr:col>1</xdr:col>
      <xdr:colOff>302029</xdr:colOff>
      <xdr:row>17</xdr:row>
      <xdr:rowOff>47625</xdr:rowOff>
    </xdr:from>
    <xdr:ext cx="236621" cy="186685"/>
    <xdr:sp macro="" textlink="">
      <xdr:nvSpPr>
        <xdr:cNvPr id="12" name="1 CuadroTexto">
          <a:hlinkClick xmlns:r="http://schemas.openxmlformats.org/officeDocument/2006/relationships" r:id="rId9"/>
          <a:extLst>
            <a:ext uri="{FF2B5EF4-FFF2-40B4-BE49-F238E27FC236}">
              <a16:creationId xmlns:a16="http://schemas.microsoft.com/office/drawing/2014/main" id="{D542933D-DD69-4699-A405-F471298BB872}"/>
            </a:ext>
          </a:extLst>
        </xdr:cNvPr>
        <xdr:cNvSpPr txBox="1"/>
      </xdr:nvSpPr>
      <xdr:spPr>
        <a:xfrm>
          <a:off x="416329" y="3154680"/>
          <a:ext cx="236621" cy="186685"/>
        </a:xfrm>
        <a:prstGeom prst="rect">
          <a:avLst/>
        </a:prstGeom>
        <a:solidFill>
          <a:schemeClr val="bg1">
            <a:lumMod val="75000"/>
          </a:schemeClr>
        </a:solidFill>
        <a:effectLst/>
        <a:scene3d>
          <a:camera prst="orthographicFront"/>
          <a:lightRig rig="threePt" dir="t"/>
        </a:scene3d>
        <a:sp3d>
          <a:bevelT/>
        </a:sp3d>
      </xdr:spPr>
      <xdr:style>
        <a:lnRef idx="0">
          <a:scrgbClr r="0" g="0" b="0"/>
        </a:lnRef>
        <a:fillRef idx="0">
          <a:scrgbClr r="0" g="0" b="0"/>
        </a:fillRef>
        <a:effectRef idx="0">
          <a:scrgbClr r="0" g="0" b="0"/>
        </a:effectRef>
        <a:fontRef idx="minor">
          <a:schemeClr val="tx1"/>
        </a:fontRef>
      </xdr:style>
      <xdr:txBody>
        <a:bodyPr vertOverflow="clip" wrap="square" rtlCol="0" anchor="ctr" anchorCtr="0">
          <a:noAutofit/>
        </a:bodyPr>
        <a:lstStyle/>
        <a:p>
          <a:pPr algn="ctr"/>
          <a:r>
            <a:rPr lang="es-NI" sz="1100" b="1">
              <a:solidFill>
                <a:schemeClr val="tx2"/>
              </a:solidFill>
              <a:latin typeface="Garamond" pitchFamily="18" charset="0"/>
            </a:rPr>
            <a:t>5</a:t>
          </a:r>
        </a:p>
      </xdr:txBody>
    </xdr:sp>
    <xdr:clientData/>
  </xdr:oneCellAnchor>
</xdr:wsDr>
</file>

<file path=xl/drawings/drawing2.xml><?xml version="1.0" encoding="utf-8"?>
<xdr:wsDr xmlns:xdr="http://schemas.openxmlformats.org/drawingml/2006/spreadsheetDrawing" xmlns:a="http://schemas.openxmlformats.org/drawingml/2006/main">
  <xdr:twoCellAnchor>
    <xdr:from>
      <xdr:col>1</xdr:col>
      <xdr:colOff>62774</xdr:colOff>
      <xdr:row>60</xdr:row>
      <xdr:rowOff>94706</xdr:rowOff>
    </xdr:from>
    <xdr:to>
      <xdr:col>5</xdr:col>
      <xdr:colOff>385354</xdr:colOff>
      <xdr:row>63</xdr:row>
      <xdr:rowOff>747849</xdr:rowOff>
    </xdr:to>
    <mc:AlternateContent xmlns:mc="http://schemas.openxmlformats.org/markup-compatibility/2006">
      <mc:Choice xmlns:cx1="http://schemas.microsoft.com/office/drawing/2015/9/8/chartex" Requires="cx1">
        <xdr:graphicFrame macro="">
          <xdr:nvGraphicFramePr>
            <xdr:cNvPr id="6" name="Chart 5">
              <a:extLst>
                <a:ext uri="{FF2B5EF4-FFF2-40B4-BE49-F238E27FC236}">
                  <a16:creationId xmlns:a16="http://schemas.microsoft.com/office/drawing/2014/main" id="{FD5A4330-E6EA-4E6A-BB81-5FF0BA1C39F4}"/>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
            </a:graphicData>
          </a:graphic>
        </xdr:graphicFrame>
      </mc:Choice>
      <mc:Fallback>
        <xdr:sp macro="" textlink="">
          <xdr:nvSpPr>
            <xdr:cNvPr id="0" name=""/>
            <xdr:cNvSpPr>
              <a:spLocks noTextEdit="1"/>
            </xdr:cNvSpPr>
          </xdr:nvSpPr>
          <xdr:spPr>
            <a:xfrm>
              <a:off x="3529874" y="7724775"/>
              <a:ext cx="45135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577124</xdr:colOff>
      <xdr:row>60</xdr:row>
      <xdr:rowOff>98170</xdr:rowOff>
    </xdr:from>
    <xdr:to>
      <xdr:col>9</xdr:col>
      <xdr:colOff>899704</xdr:colOff>
      <xdr:row>63</xdr:row>
      <xdr:rowOff>751313</xdr:rowOff>
    </xdr:to>
    <mc:AlternateContent xmlns:mc="http://schemas.openxmlformats.org/markup-compatibility/2006">
      <mc:Choice xmlns:cx1="http://schemas.microsoft.com/office/drawing/2015/9/8/chartex" Requires="cx1">
        <xdr:graphicFrame macro="">
          <xdr:nvGraphicFramePr>
            <xdr:cNvPr id="7" name="Chart 6">
              <a:extLst>
                <a:ext uri="{FF2B5EF4-FFF2-40B4-BE49-F238E27FC236}">
                  <a16:creationId xmlns:a16="http://schemas.microsoft.com/office/drawing/2014/main" id="{7812E07D-77DB-4B61-AD0D-2FF74D0C4EF3}"/>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
            </a:graphicData>
          </a:graphic>
        </xdr:graphicFrame>
      </mc:Choice>
      <mc:Fallback>
        <xdr:sp macro="" textlink="">
          <xdr:nvSpPr>
            <xdr:cNvPr id="0" name=""/>
            <xdr:cNvSpPr>
              <a:spLocks noTextEdit="1"/>
            </xdr:cNvSpPr>
          </xdr:nvSpPr>
          <xdr:spPr>
            <a:xfrm>
              <a:off x="8235224" y="7724775"/>
              <a:ext cx="45135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10</xdr:col>
      <xdr:colOff>19479</xdr:colOff>
      <xdr:row>60</xdr:row>
      <xdr:rowOff>92974</xdr:rowOff>
    </xdr:from>
    <xdr:to>
      <xdr:col>14</xdr:col>
      <xdr:colOff>336863</xdr:colOff>
      <xdr:row>63</xdr:row>
      <xdr:rowOff>746117</xdr:rowOff>
    </xdr:to>
    <mc:AlternateContent xmlns:mc="http://schemas.openxmlformats.org/markup-compatibility/2006">
      <mc:Choice xmlns:cx1="http://schemas.microsoft.com/office/drawing/2015/9/8/chartex" Requires="cx1">
        <xdr:graphicFrame macro="">
          <xdr:nvGraphicFramePr>
            <xdr:cNvPr id="8" name="Chart 7">
              <a:extLst>
                <a:ext uri="{FF2B5EF4-FFF2-40B4-BE49-F238E27FC236}">
                  <a16:creationId xmlns:a16="http://schemas.microsoft.com/office/drawing/2014/main" id="{C74EACC5-5C2D-47A6-A477-FDF0315906B7}"/>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
            </a:graphicData>
          </a:graphic>
        </xdr:graphicFrame>
      </mc:Choice>
      <mc:Fallback>
        <xdr:sp macro="" textlink="">
          <xdr:nvSpPr>
            <xdr:cNvPr id="0" name=""/>
            <xdr:cNvSpPr>
              <a:spLocks noTextEdit="1"/>
            </xdr:cNvSpPr>
          </xdr:nvSpPr>
          <xdr:spPr>
            <a:xfrm>
              <a:off x="12916329" y="7724775"/>
              <a:ext cx="4508384"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14</xdr:col>
      <xdr:colOff>512619</xdr:colOff>
      <xdr:row>60</xdr:row>
      <xdr:rowOff>83128</xdr:rowOff>
    </xdr:from>
    <xdr:to>
      <xdr:col>16</xdr:col>
      <xdr:colOff>2991312</xdr:colOff>
      <xdr:row>63</xdr:row>
      <xdr:rowOff>736271</xdr:rowOff>
    </xdr:to>
    <mc:AlternateContent xmlns:mc="http://schemas.openxmlformats.org/markup-compatibility/2006">
      <mc:Choice xmlns:cx1="http://schemas.microsoft.com/office/drawing/2015/9/8/chartex" Requires="cx1">
        <xdr:graphicFrame macro="">
          <xdr:nvGraphicFramePr>
            <xdr:cNvPr id="5" name="Chart 4">
              <a:extLst>
                <a:ext uri="{FF2B5EF4-FFF2-40B4-BE49-F238E27FC236}">
                  <a16:creationId xmlns:a16="http://schemas.microsoft.com/office/drawing/2014/main" id="{8982528E-75EF-4487-B80B-6A762945F945}"/>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4"/>
            </a:graphicData>
          </a:graphic>
        </xdr:graphicFrame>
      </mc:Choice>
      <mc:Fallback>
        <xdr:sp macro="" textlink="">
          <xdr:nvSpPr>
            <xdr:cNvPr id="0" name=""/>
            <xdr:cNvSpPr>
              <a:spLocks noTextEdit="1"/>
            </xdr:cNvSpPr>
          </xdr:nvSpPr>
          <xdr:spPr>
            <a:xfrm>
              <a:off x="17600469" y="7724775"/>
              <a:ext cx="4574193"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66</xdr:row>
      <xdr:rowOff>94706</xdr:rowOff>
    </xdr:from>
    <xdr:to>
      <xdr:col>5</xdr:col>
      <xdr:colOff>385354</xdr:colOff>
      <xdr:row>69</xdr:row>
      <xdr:rowOff>747849</xdr:rowOff>
    </xdr:to>
    <mc:AlternateContent xmlns:mc="http://schemas.openxmlformats.org/markup-compatibility/2006">
      <mc:Choice xmlns:cx1="http://schemas.microsoft.com/office/drawing/2015/9/8/chartex" Requires="cx1">
        <xdr:graphicFrame macro="">
          <xdr:nvGraphicFramePr>
            <xdr:cNvPr id="9" name="Chart 8">
              <a:extLst>
                <a:ext uri="{FF2B5EF4-FFF2-40B4-BE49-F238E27FC236}">
                  <a16:creationId xmlns:a16="http://schemas.microsoft.com/office/drawing/2014/main" id="{907D6007-907D-4669-B15E-9754132D8A4D}"/>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5"/>
            </a:graphicData>
          </a:graphic>
        </xdr:graphicFrame>
      </mc:Choice>
      <mc:Fallback>
        <xdr:sp macro="" textlink="">
          <xdr:nvSpPr>
            <xdr:cNvPr id="0" name=""/>
            <xdr:cNvSpPr>
              <a:spLocks noTextEdit="1"/>
            </xdr:cNvSpPr>
          </xdr:nvSpPr>
          <xdr:spPr>
            <a:xfrm>
              <a:off x="3529874" y="7724775"/>
              <a:ext cx="45135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577124</xdr:colOff>
      <xdr:row>66</xdr:row>
      <xdr:rowOff>98170</xdr:rowOff>
    </xdr:from>
    <xdr:to>
      <xdr:col>9</xdr:col>
      <xdr:colOff>899704</xdr:colOff>
      <xdr:row>69</xdr:row>
      <xdr:rowOff>751313</xdr:rowOff>
    </xdr:to>
    <mc:AlternateContent xmlns:mc="http://schemas.openxmlformats.org/markup-compatibility/2006">
      <mc:Choice xmlns:cx1="http://schemas.microsoft.com/office/drawing/2015/9/8/chartex" Requires="cx1">
        <xdr:graphicFrame macro="">
          <xdr:nvGraphicFramePr>
            <xdr:cNvPr id="10" name="Chart 9">
              <a:extLst>
                <a:ext uri="{FF2B5EF4-FFF2-40B4-BE49-F238E27FC236}">
                  <a16:creationId xmlns:a16="http://schemas.microsoft.com/office/drawing/2014/main" id="{91F87BAB-458C-4DFC-9063-DB4E125AAD27}"/>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6"/>
            </a:graphicData>
          </a:graphic>
        </xdr:graphicFrame>
      </mc:Choice>
      <mc:Fallback>
        <xdr:sp macro="" textlink="">
          <xdr:nvSpPr>
            <xdr:cNvPr id="0" name=""/>
            <xdr:cNvSpPr>
              <a:spLocks noTextEdit="1"/>
            </xdr:cNvSpPr>
          </xdr:nvSpPr>
          <xdr:spPr>
            <a:xfrm>
              <a:off x="8235224" y="7724775"/>
              <a:ext cx="45135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10</xdr:col>
      <xdr:colOff>19479</xdr:colOff>
      <xdr:row>66</xdr:row>
      <xdr:rowOff>92974</xdr:rowOff>
    </xdr:from>
    <xdr:to>
      <xdr:col>14</xdr:col>
      <xdr:colOff>336863</xdr:colOff>
      <xdr:row>69</xdr:row>
      <xdr:rowOff>746117</xdr:rowOff>
    </xdr:to>
    <mc:AlternateContent xmlns:mc="http://schemas.openxmlformats.org/markup-compatibility/2006">
      <mc:Choice xmlns:cx1="http://schemas.microsoft.com/office/drawing/2015/9/8/chartex" Requires="cx1">
        <xdr:graphicFrame macro="">
          <xdr:nvGraphicFramePr>
            <xdr:cNvPr id="11" name="Chart 10">
              <a:extLst>
                <a:ext uri="{FF2B5EF4-FFF2-40B4-BE49-F238E27FC236}">
                  <a16:creationId xmlns:a16="http://schemas.microsoft.com/office/drawing/2014/main" id="{0236D63A-EECE-4164-BA45-0E92870EE818}"/>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7"/>
            </a:graphicData>
          </a:graphic>
        </xdr:graphicFrame>
      </mc:Choice>
      <mc:Fallback>
        <xdr:sp macro="" textlink="">
          <xdr:nvSpPr>
            <xdr:cNvPr id="0" name=""/>
            <xdr:cNvSpPr>
              <a:spLocks noTextEdit="1"/>
            </xdr:cNvSpPr>
          </xdr:nvSpPr>
          <xdr:spPr>
            <a:xfrm>
              <a:off x="12916329" y="7724775"/>
              <a:ext cx="4508384"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14</xdr:col>
      <xdr:colOff>512619</xdr:colOff>
      <xdr:row>66</xdr:row>
      <xdr:rowOff>83128</xdr:rowOff>
    </xdr:from>
    <xdr:to>
      <xdr:col>16</xdr:col>
      <xdr:colOff>2991312</xdr:colOff>
      <xdr:row>69</xdr:row>
      <xdr:rowOff>736271</xdr:rowOff>
    </xdr:to>
    <mc:AlternateContent xmlns:mc="http://schemas.openxmlformats.org/markup-compatibility/2006">
      <mc:Choice xmlns:cx1="http://schemas.microsoft.com/office/drawing/2015/9/8/chartex" Requires="cx1">
        <xdr:graphicFrame macro="">
          <xdr:nvGraphicFramePr>
            <xdr:cNvPr id="12" name="Chart 11">
              <a:extLst>
                <a:ext uri="{FF2B5EF4-FFF2-40B4-BE49-F238E27FC236}">
                  <a16:creationId xmlns:a16="http://schemas.microsoft.com/office/drawing/2014/main" id="{F0C26925-3205-46BF-BBEF-16277A93E545}"/>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8"/>
            </a:graphicData>
          </a:graphic>
        </xdr:graphicFrame>
      </mc:Choice>
      <mc:Fallback>
        <xdr:sp macro="" textlink="">
          <xdr:nvSpPr>
            <xdr:cNvPr id="0" name=""/>
            <xdr:cNvSpPr>
              <a:spLocks noTextEdit="1"/>
            </xdr:cNvSpPr>
          </xdr:nvSpPr>
          <xdr:spPr>
            <a:xfrm>
              <a:off x="17600469" y="7724775"/>
              <a:ext cx="4574193"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0</xdr:col>
      <xdr:colOff>3546763</xdr:colOff>
      <xdr:row>71</xdr:row>
      <xdr:rowOff>96982</xdr:rowOff>
    </xdr:from>
    <xdr:to>
      <xdr:col>5</xdr:col>
      <xdr:colOff>303529</xdr:colOff>
      <xdr:row>74</xdr:row>
      <xdr:rowOff>750126</xdr:rowOff>
    </xdr:to>
    <mc:AlternateContent xmlns:mc="http://schemas.openxmlformats.org/markup-compatibility/2006">
      <mc:Choice xmlns:cx1="http://schemas.microsoft.com/office/drawing/2015/9/8/chartex" Requires="cx1">
        <xdr:graphicFrame macro="">
          <xdr:nvGraphicFramePr>
            <xdr:cNvPr id="13" name="Chart 12">
              <a:extLst>
                <a:ext uri="{FF2B5EF4-FFF2-40B4-BE49-F238E27FC236}">
                  <a16:creationId xmlns:a16="http://schemas.microsoft.com/office/drawing/2014/main" id="{EF8E4D80-65EA-411B-9BD6-9DB800256C8B}"/>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9"/>
            </a:graphicData>
          </a:graphic>
        </xdr:graphicFrame>
      </mc:Choice>
      <mc:Fallback>
        <xdr:sp macro="" textlink="">
          <xdr:nvSpPr>
            <xdr:cNvPr id="0" name=""/>
            <xdr:cNvSpPr>
              <a:spLocks noTextEdit="1"/>
            </xdr:cNvSpPr>
          </xdr:nvSpPr>
          <xdr:spPr>
            <a:xfrm>
              <a:off x="3470563" y="7724775"/>
              <a:ext cx="449106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78</xdr:row>
      <xdr:rowOff>94706</xdr:rowOff>
    </xdr:from>
    <xdr:to>
      <xdr:col>5</xdr:col>
      <xdr:colOff>385354</xdr:colOff>
      <xdr:row>81</xdr:row>
      <xdr:rowOff>747849</xdr:rowOff>
    </xdr:to>
    <mc:AlternateContent xmlns:mc="http://schemas.openxmlformats.org/markup-compatibility/2006">
      <mc:Choice xmlns:cx1="http://schemas.microsoft.com/office/drawing/2015/9/8/chartex" Requires="cx1">
        <xdr:graphicFrame macro="">
          <xdr:nvGraphicFramePr>
            <xdr:cNvPr id="14" name="Chart 13">
              <a:extLst>
                <a:ext uri="{FF2B5EF4-FFF2-40B4-BE49-F238E27FC236}">
                  <a16:creationId xmlns:a16="http://schemas.microsoft.com/office/drawing/2014/main" id="{0C2A3ABE-80B4-4F46-833D-66E0B50BBC5B}"/>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0"/>
            </a:graphicData>
          </a:graphic>
        </xdr:graphicFrame>
      </mc:Choice>
      <mc:Fallback>
        <xdr:sp macro="" textlink="">
          <xdr:nvSpPr>
            <xdr:cNvPr id="0" name=""/>
            <xdr:cNvSpPr>
              <a:spLocks noTextEdit="1"/>
            </xdr:cNvSpPr>
          </xdr:nvSpPr>
          <xdr:spPr>
            <a:xfrm>
              <a:off x="3529874" y="8420100"/>
              <a:ext cx="45135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577124</xdr:colOff>
      <xdr:row>78</xdr:row>
      <xdr:rowOff>98170</xdr:rowOff>
    </xdr:from>
    <xdr:to>
      <xdr:col>9</xdr:col>
      <xdr:colOff>899704</xdr:colOff>
      <xdr:row>81</xdr:row>
      <xdr:rowOff>751313</xdr:rowOff>
    </xdr:to>
    <mc:AlternateContent xmlns:mc="http://schemas.openxmlformats.org/markup-compatibility/2006">
      <mc:Choice xmlns:cx1="http://schemas.microsoft.com/office/drawing/2015/9/8/chartex" Requires="cx1">
        <xdr:graphicFrame macro="">
          <xdr:nvGraphicFramePr>
            <xdr:cNvPr id="15" name="Chart 14">
              <a:extLst>
                <a:ext uri="{FF2B5EF4-FFF2-40B4-BE49-F238E27FC236}">
                  <a16:creationId xmlns:a16="http://schemas.microsoft.com/office/drawing/2014/main" id="{81FEEB09-BE19-452C-8491-0EB0439031F7}"/>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1"/>
            </a:graphicData>
          </a:graphic>
        </xdr:graphicFrame>
      </mc:Choice>
      <mc:Fallback>
        <xdr:sp macro="" textlink="">
          <xdr:nvSpPr>
            <xdr:cNvPr id="0" name=""/>
            <xdr:cNvSpPr>
              <a:spLocks noTextEdit="1"/>
            </xdr:cNvSpPr>
          </xdr:nvSpPr>
          <xdr:spPr>
            <a:xfrm>
              <a:off x="8235224" y="8420100"/>
              <a:ext cx="45135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10</xdr:col>
      <xdr:colOff>19479</xdr:colOff>
      <xdr:row>78</xdr:row>
      <xdr:rowOff>92974</xdr:rowOff>
    </xdr:from>
    <xdr:to>
      <xdr:col>14</xdr:col>
      <xdr:colOff>336863</xdr:colOff>
      <xdr:row>81</xdr:row>
      <xdr:rowOff>746117</xdr:rowOff>
    </xdr:to>
    <mc:AlternateContent xmlns:mc="http://schemas.openxmlformats.org/markup-compatibility/2006">
      <mc:Choice xmlns:cx1="http://schemas.microsoft.com/office/drawing/2015/9/8/chartex" Requires="cx1">
        <xdr:graphicFrame macro="">
          <xdr:nvGraphicFramePr>
            <xdr:cNvPr id="16" name="Chart 15">
              <a:extLst>
                <a:ext uri="{FF2B5EF4-FFF2-40B4-BE49-F238E27FC236}">
                  <a16:creationId xmlns:a16="http://schemas.microsoft.com/office/drawing/2014/main" id="{EC411261-B3A4-41EB-861F-94EC35470C50}"/>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2"/>
            </a:graphicData>
          </a:graphic>
        </xdr:graphicFrame>
      </mc:Choice>
      <mc:Fallback>
        <xdr:sp macro="" textlink="">
          <xdr:nvSpPr>
            <xdr:cNvPr id="0" name=""/>
            <xdr:cNvSpPr>
              <a:spLocks noTextEdit="1"/>
            </xdr:cNvSpPr>
          </xdr:nvSpPr>
          <xdr:spPr>
            <a:xfrm>
              <a:off x="12916329" y="8420100"/>
              <a:ext cx="4508384"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14</xdr:col>
      <xdr:colOff>512619</xdr:colOff>
      <xdr:row>78</xdr:row>
      <xdr:rowOff>83128</xdr:rowOff>
    </xdr:from>
    <xdr:to>
      <xdr:col>16</xdr:col>
      <xdr:colOff>2991312</xdr:colOff>
      <xdr:row>81</xdr:row>
      <xdr:rowOff>736271</xdr:rowOff>
    </xdr:to>
    <xdr:graphicFrame macro="">
      <xdr:nvGraphicFramePr>
        <xdr:cNvPr id="17" name="Chart 16">
          <a:extLst>
            <a:ext uri="{FF2B5EF4-FFF2-40B4-BE49-F238E27FC236}">
              <a16:creationId xmlns:a16="http://schemas.microsoft.com/office/drawing/2014/main" id="{7FB278CC-964F-4FE8-9657-D6A09E1568E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3"/>
        </a:graphicData>
      </a:graphic>
    </xdr:graphicFrame>
    <xdr:clientData/>
  </xdr:twoCellAnchor>
  <xdr:twoCellAnchor>
    <xdr:from>
      <xdr:col>1</xdr:col>
      <xdr:colOff>62774</xdr:colOff>
      <xdr:row>84</xdr:row>
      <xdr:rowOff>94706</xdr:rowOff>
    </xdr:from>
    <xdr:to>
      <xdr:col>5</xdr:col>
      <xdr:colOff>385354</xdr:colOff>
      <xdr:row>87</xdr:row>
      <xdr:rowOff>747849</xdr:rowOff>
    </xdr:to>
    <mc:AlternateContent xmlns:mc="http://schemas.openxmlformats.org/markup-compatibility/2006">
      <mc:Choice xmlns:cx1="http://schemas.microsoft.com/office/drawing/2015/9/8/chartex" Requires="cx1">
        <xdr:graphicFrame macro="">
          <xdr:nvGraphicFramePr>
            <xdr:cNvPr id="18" name="Chart 17">
              <a:extLst>
                <a:ext uri="{FF2B5EF4-FFF2-40B4-BE49-F238E27FC236}">
                  <a16:creationId xmlns:a16="http://schemas.microsoft.com/office/drawing/2014/main" id="{C098ED26-C0AB-4403-B629-236C825C10D3}"/>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4"/>
            </a:graphicData>
          </a:graphic>
        </xdr:graphicFrame>
      </mc:Choice>
      <mc:Fallback>
        <xdr:sp macro="" textlink="">
          <xdr:nvSpPr>
            <xdr:cNvPr id="0" name=""/>
            <xdr:cNvSpPr>
              <a:spLocks noTextEdit="1"/>
            </xdr:cNvSpPr>
          </xdr:nvSpPr>
          <xdr:spPr>
            <a:xfrm>
              <a:off x="3529874" y="8420100"/>
              <a:ext cx="45135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577124</xdr:colOff>
      <xdr:row>84</xdr:row>
      <xdr:rowOff>98170</xdr:rowOff>
    </xdr:from>
    <xdr:to>
      <xdr:col>9</xdr:col>
      <xdr:colOff>899704</xdr:colOff>
      <xdr:row>87</xdr:row>
      <xdr:rowOff>751313</xdr:rowOff>
    </xdr:to>
    <mc:AlternateContent xmlns:mc="http://schemas.openxmlformats.org/markup-compatibility/2006">
      <mc:Choice xmlns:cx1="http://schemas.microsoft.com/office/drawing/2015/9/8/chartex" Requires="cx1">
        <xdr:graphicFrame macro="">
          <xdr:nvGraphicFramePr>
            <xdr:cNvPr id="19" name="Chart 18">
              <a:extLst>
                <a:ext uri="{FF2B5EF4-FFF2-40B4-BE49-F238E27FC236}">
                  <a16:creationId xmlns:a16="http://schemas.microsoft.com/office/drawing/2014/main" id="{33F80902-9BEF-4A17-85E2-9A63706B424A}"/>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5"/>
            </a:graphicData>
          </a:graphic>
        </xdr:graphicFrame>
      </mc:Choice>
      <mc:Fallback>
        <xdr:sp macro="" textlink="">
          <xdr:nvSpPr>
            <xdr:cNvPr id="0" name=""/>
            <xdr:cNvSpPr>
              <a:spLocks noTextEdit="1"/>
            </xdr:cNvSpPr>
          </xdr:nvSpPr>
          <xdr:spPr>
            <a:xfrm>
              <a:off x="8235224" y="8420100"/>
              <a:ext cx="45135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10</xdr:col>
      <xdr:colOff>19479</xdr:colOff>
      <xdr:row>84</xdr:row>
      <xdr:rowOff>92974</xdr:rowOff>
    </xdr:from>
    <xdr:to>
      <xdr:col>14</xdr:col>
      <xdr:colOff>336863</xdr:colOff>
      <xdr:row>87</xdr:row>
      <xdr:rowOff>746117</xdr:rowOff>
    </xdr:to>
    <mc:AlternateContent xmlns:mc="http://schemas.openxmlformats.org/markup-compatibility/2006">
      <mc:Choice xmlns:cx1="http://schemas.microsoft.com/office/drawing/2015/9/8/chartex" Requires="cx1">
        <xdr:graphicFrame macro="">
          <xdr:nvGraphicFramePr>
            <xdr:cNvPr id="20" name="Chart 19">
              <a:extLst>
                <a:ext uri="{FF2B5EF4-FFF2-40B4-BE49-F238E27FC236}">
                  <a16:creationId xmlns:a16="http://schemas.microsoft.com/office/drawing/2014/main" id="{8EE42F6A-1755-4AE8-AA99-D1DBFF33046D}"/>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6"/>
            </a:graphicData>
          </a:graphic>
        </xdr:graphicFrame>
      </mc:Choice>
      <mc:Fallback>
        <xdr:sp macro="" textlink="">
          <xdr:nvSpPr>
            <xdr:cNvPr id="0" name=""/>
            <xdr:cNvSpPr>
              <a:spLocks noTextEdit="1"/>
            </xdr:cNvSpPr>
          </xdr:nvSpPr>
          <xdr:spPr>
            <a:xfrm>
              <a:off x="12916329" y="8420100"/>
              <a:ext cx="4508384"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91</xdr:row>
      <xdr:rowOff>94706</xdr:rowOff>
    </xdr:from>
    <xdr:to>
      <xdr:col>5</xdr:col>
      <xdr:colOff>385354</xdr:colOff>
      <xdr:row>94</xdr:row>
      <xdr:rowOff>747849</xdr:rowOff>
    </xdr:to>
    <mc:AlternateContent xmlns:mc="http://schemas.openxmlformats.org/markup-compatibility/2006">
      <mc:Choice xmlns:cx1="http://schemas.microsoft.com/office/drawing/2015/9/8/chartex" Requires="cx1">
        <xdr:graphicFrame macro="">
          <xdr:nvGraphicFramePr>
            <xdr:cNvPr id="23" name="Chart 22">
              <a:extLst>
                <a:ext uri="{FF2B5EF4-FFF2-40B4-BE49-F238E27FC236}">
                  <a16:creationId xmlns:a16="http://schemas.microsoft.com/office/drawing/2014/main" id="{49DB6967-0FB7-4BC0-B4CB-D24F1A09976C}"/>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7"/>
            </a:graphicData>
          </a:graphic>
        </xdr:graphicFrame>
      </mc:Choice>
      <mc:Fallback>
        <xdr:sp macro="" textlink="">
          <xdr:nvSpPr>
            <xdr:cNvPr id="0" name=""/>
            <xdr:cNvSpPr>
              <a:spLocks noTextEdit="1"/>
            </xdr:cNvSpPr>
          </xdr:nvSpPr>
          <xdr:spPr>
            <a:xfrm>
              <a:off x="3529874" y="9172575"/>
              <a:ext cx="45135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577124</xdr:colOff>
      <xdr:row>91</xdr:row>
      <xdr:rowOff>98170</xdr:rowOff>
    </xdr:from>
    <xdr:to>
      <xdr:col>9</xdr:col>
      <xdr:colOff>899704</xdr:colOff>
      <xdr:row>94</xdr:row>
      <xdr:rowOff>751313</xdr:rowOff>
    </xdr:to>
    <mc:AlternateContent xmlns:mc="http://schemas.openxmlformats.org/markup-compatibility/2006">
      <mc:Choice xmlns:cx1="http://schemas.microsoft.com/office/drawing/2015/9/8/chartex" Requires="cx1">
        <xdr:graphicFrame macro="">
          <xdr:nvGraphicFramePr>
            <xdr:cNvPr id="24" name="Chart 23">
              <a:extLst>
                <a:ext uri="{FF2B5EF4-FFF2-40B4-BE49-F238E27FC236}">
                  <a16:creationId xmlns:a16="http://schemas.microsoft.com/office/drawing/2014/main" id="{D4384B24-35F8-421E-BB84-340FCAC1184B}"/>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8"/>
            </a:graphicData>
          </a:graphic>
        </xdr:graphicFrame>
      </mc:Choice>
      <mc:Fallback>
        <xdr:sp macro="" textlink="">
          <xdr:nvSpPr>
            <xdr:cNvPr id="0" name=""/>
            <xdr:cNvSpPr>
              <a:spLocks noTextEdit="1"/>
            </xdr:cNvSpPr>
          </xdr:nvSpPr>
          <xdr:spPr>
            <a:xfrm>
              <a:off x="8235224" y="9172575"/>
              <a:ext cx="45135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10</xdr:col>
      <xdr:colOff>19479</xdr:colOff>
      <xdr:row>91</xdr:row>
      <xdr:rowOff>92974</xdr:rowOff>
    </xdr:from>
    <xdr:to>
      <xdr:col>14</xdr:col>
      <xdr:colOff>336863</xdr:colOff>
      <xdr:row>94</xdr:row>
      <xdr:rowOff>746117</xdr:rowOff>
    </xdr:to>
    <mc:AlternateContent xmlns:mc="http://schemas.openxmlformats.org/markup-compatibility/2006">
      <mc:Choice xmlns:cx1="http://schemas.microsoft.com/office/drawing/2015/9/8/chartex" Requires="cx1">
        <xdr:graphicFrame macro="">
          <xdr:nvGraphicFramePr>
            <xdr:cNvPr id="25" name="Chart 24">
              <a:extLst>
                <a:ext uri="{FF2B5EF4-FFF2-40B4-BE49-F238E27FC236}">
                  <a16:creationId xmlns:a16="http://schemas.microsoft.com/office/drawing/2014/main" id="{BE3E71E5-DFF1-42A2-8F2E-1355C223CFEA}"/>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9"/>
            </a:graphicData>
          </a:graphic>
        </xdr:graphicFrame>
      </mc:Choice>
      <mc:Fallback>
        <xdr:sp macro="" textlink="">
          <xdr:nvSpPr>
            <xdr:cNvPr id="0" name=""/>
            <xdr:cNvSpPr>
              <a:spLocks noTextEdit="1"/>
            </xdr:cNvSpPr>
          </xdr:nvSpPr>
          <xdr:spPr>
            <a:xfrm>
              <a:off x="12916329" y="9172575"/>
              <a:ext cx="4508384"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14</xdr:col>
      <xdr:colOff>512619</xdr:colOff>
      <xdr:row>91</xdr:row>
      <xdr:rowOff>83128</xdr:rowOff>
    </xdr:from>
    <xdr:to>
      <xdr:col>16</xdr:col>
      <xdr:colOff>2991312</xdr:colOff>
      <xdr:row>94</xdr:row>
      <xdr:rowOff>736271</xdr:rowOff>
    </xdr:to>
    <mc:AlternateContent xmlns:mc="http://schemas.openxmlformats.org/markup-compatibility/2006">
      <mc:Choice xmlns:cx1="http://schemas.microsoft.com/office/drawing/2015/9/8/chartex" Requires="cx1">
        <xdr:graphicFrame macro="">
          <xdr:nvGraphicFramePr>
            <xdr:cNvPr id="26" name="Chart 25">
              <a:extLst>
                <a:ext uri="{FF2B5EF4-FFF2-40B4-BE49-F238E27FC236}">
                  <a16:creationId xmlns:a16="http://schemas.microsoft.com/office/drawing/2014/main" id="{E9AE7B40-E560-48D9-8F05-72A51722D4EF}"/>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0"/>
            </a:graphicData>
          </a:graphic>
        </xdr:graphicFrame>
      </mc:Choice>
      <mc:Fallback>
        <xdr:sp macro="" textlink="">
          <xdr:nvSpPr>
            <xdr:cNvPr id="0" name=""/>
            <xdr:cNvSpPr>
              <a:spLocks noTextEdit="1"/>
            </xdr:cNvSpPr>
          </xdr:nvSpPr>
          <xdr:spPr>
            <a:xfrm>
              <a:off x="17600469" y="9172575"/>
              <a:ext cx="4574193"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97</xdr:row>
      <xdr:rowOff>94706</xdr:rowOff>
    </xdr:from>
    <xdr:to>
      <xdr:col>5</xdr:col>
      <xdr:colOff>385354</xdr:colOff>
      <xdr:row>100</xdr:row>
      <xdr:rowOff>747849</xdr:rowOff>
    </xdr:to>
    <mc:AlternateContent xmlns:mc="http://schemas.openxmlformats.org/markup-compatibility/2006">
      <mc:Choice xmlns:cx1="http://schemas.microsoft.com/office/drawing/2015/9/8/chartex" Requires="cx1">
        <xdr:graphicFrame macro="">
          <xdr:nvGraphicFramePr>
            <xdr:cNvPr id="27" name="Chart 26">
              <a:extLst>
                <a:ext uri="{FF2B5EF4-FFF2-40B4-BE49-F238E27FC236}">
                  <a16:creationId xmlns:a16="http://schemas.microsoft.com/office/drawing/2014/main" id="{1F84A0CF-93C8-43EB-A2BC-811FC36D7CD8}"/>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1"/>
            </a:graphicData>
          </a:graphic>
        </xdr:graphicFrame>
      </mc:Choice>
      <mc:Fallback>
        <xdr:sp macro="" textlink="">
          <xdr:nvSpPr>
            <xdr:cNvPr id="0" name=""/>
            <xdr:cNvSpPr>
              <a:spLocks noTextEdit="1"/>
            </xdr:cNvSpPr>
          </xdr:nvSpPr>
          <xdr:spPr>
            <a:xfrm>
              <a:off x="3529874" y="9172575"/>
              <a:ext cx="45135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577124</xdr:colOff>
      <xdr:row>97</xdr:row>
      <xdr:rowOff>98170</xdr:rowOff>
    </xdr:from>
    <xdr:to>
      <xdr:col>9</xdr:col>
      <xdr:colOff>899704</xdr:colOff>
      <xdr:row>100</xdr:row>
      <xdr:rowOff>751313</xdr:rowOff>
    </xdr:to>
    <mc:AlternateContent xmlns:mc="http://schemas.openxmlformats.org/markup-compatibility/2006">
      <mc:Choice xmlns:cx1="http://schemas.microsoft.com/office/drawing/2015/9/8/chartex" Requires="cx1">
        <xdr:graphicFrame macro="">
          <xdr:nvGraphicFramePr>
            <xdr:cNvPr id="28" name="Chart 27">
              <a:extLst>
                <a:ext uri="{FF2B5EF4-FFF2-40B4-BE49-F238E27FC236}">
                  <a16:creationId xmlns:a16="http://schemas.microsoft.com/office/drawing/2014/main" id="{47C68ECE-740F-48CF-BB76-45C799C965EC}"/>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2"/>
            </a:graphicData>
          </a:graphic>
        </xdr:graphicFrame>
      </mc:Choice>
      <mc:Fallback>
        <xdr:sp macro="" textlink="">
          <xdr:nvSpPr>
            <xdr:cNvPr id="0" name=""/>
            <xdr:cNvSpPr>
              <a:spLocks noTextEdit="1"/>
            </xdr:cNvSpPr>
          </xdr:nvSpPr>
          <xdr:spPr>
            <a:xfrm>
              <a:off x="8235224" y="9172575"/>
              <a:ext cx="45135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10</xdr:col>
      <xdr:colOff>19479</xdr:colOff>
      <xdr:row>97</xdr:row>
      <xdr:rowOff>92974</xdr:rowOff>
    </xdr:from>
    <xdr:to>
      <xdr:col>14</xdr:col>
      <xdr:colOff>336863</xdr:colOff>
      <xdr:row>100</xdr:row>
      <xdr:rowOff>746117</xdr:rowOff>
    </xdr:to>
    <mc:AlternateContent xmlns:mc="http://schemas.openxmlformats.org/markup-compatibility/2006">
      <mc:Choice xmlns:cx1="http://schemas.microsoft.com/office/drawing/2015/9/8/chartex" Requires="cx1">
        <xdr:graphicFrame macro="">
          <xdr:nvGraphicFramePr>
            <xdr:cNvPr id="29" name="Chart 28">
              <a:extLst>
                <a:ext uri="{FF2B5EF4-FFF2-40B4-BE49-F238E27FC236}">
                  <a16:creationId xmlns:a16="http://schemas.microsoft.com/office/drawing/2014/main" id="{E6D446D1-A717-4B7B-8C92-71EE23685B66}"/>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3"/>
            </a:graphicData>
          </a:graphic>
        </xdr:graphicFrame>
      </mc:Choice>
      <mc:Fallback>
        <xdr:sp macro="" textlink="">
          <xdr:nvSpPr>
            <xdr:cNvPr id="0" name=""/>
            <xdr:cNvSpPr>
              <a:spLocks noTextEdit="1"/>
            </xdr:cNvSpPr>
          </xdr:nvSpPr>
          <xdr:spPr>
            <a:xfrm>
              <a:off x="12916329" y="9172575"/>
              <a:ext cx="4508384"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102</xdr:row>
      <xdr:rowOff>94706</xdr:rowOff>
    </xdr:from>
    <xdr:to>
      <xdr:col>5</xdr:col>
      <xdr:colOff>385354</xdr:colOff>
      <xdr:row>105</xdr:row>
      <xdr:rowOff>747849</xdr:rowOff>
    </xdr:to>
    <mc:AlternateContent xmlns:mc="http://schemas.openxmlformats.org/markup-compatibility/2006">
      <mc:Choice xmlns:cx1="http://schemas.microsoft.com/office/drawing/2015/9/8/chartex" Requires="cx1">
        <xdr:graphicFrame macro="">
          <xdr:nvGraphicFramePr>
            <xdr:cNvPr id="30" name="Chart 29">
              <a:extLst>
                <a:ext uri="{FF2B5EF4-FFF2-40B4-BE49-F238E27FC236}">
                  <a16:creationId xmlns:a16="http://schemas.microsoft.com/office/drawing/2014/main" id="{7AD45822-9E3F-488E-AD95-3DEF25D52BAE}"/>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4"/>
            </a:graphicData>
          </a:graphic>
        </xdr:graphicFrame>
      </mc:Choice>
      <mc:Fallback>
        <xdr:sp macro="" textlink="">
          <xdr:nvSpPr>
            <xdr:cNvPr id="0" name=""/>
            <xdr:cNvSpPr>
              <a:spLocks noTextEdit="1"/>
            </xdr:cNvSpPr>
          </xdr:nvSpPr>
          <xdr:spPr>
            <a:xfrm>
              <a:off x="3529874" y="9172575"/>
              <a:ext cx="45135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577124</xdr:colOff>
      <xdr:row>102</xdr:row>
      <xdr:rowOff>98170</xdr:rowOff>
    </xdr:from>
    <xdr:to>
      <xdr:col>9</xdr:col>
      <xdr:colOff>899704</xdr:colOff>
      <xdr:row>105</xdr:row>
      <xdr:rowOff>751313</xdr:rowOff>
    </xdr:to>
    <mc:AlternateContent xmlns:mc="http://schemas.openxmlformats.org/markup-compatibility/2006">
      <mc:Choice xmlns:cx1="http://schemas.microsoft.com/office/drawing/2015/9/8/chartex" Requires="cx1">
        <xdr:graphicFrame macro="">
          <xdr:nvGraphicFramePr>
            <xdr:cNvPr id="31" name="Chart 30">
              <a:extLst>
                <a:ext uri="{FF2B5EF4-FFF2-40B4-BE49-F238E27FC236}">
                  <a16:creationId xmlns:a16="http://schemas.microsoft.com/office/drawing/2014/main" id="{65946C78-A554-4A2D-B37B-339469067554}"/>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5"/>
            </a:graphicData>
          </a:graphic>
        </xdr:graphicFrame>
      </mc:Choice>
      <mc:Fallback>
        <xdr:sp macro="" textlink="">
          <xdr:nvSpPr>
            <xdr:cNvPr id="0" name=""/>
            <xdr:cNvSpPr>
              <a:spLocks noTextEdit="1"/>
            </xdr:cNvSpPr>
          </xdr:nvSpPr>
          <xdr:spPr>
            <a:xfrm>
              <a:off x="8235224" y="9172575"/>
              <a:ext cx="45135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10</xdr:col>
      <xdr:colOff>19479</xdr:colOff>
      <xdr:row>102</xdr:row>
      <xdr:rowOff>92974</xdr:rowOff>
    </xdr:from>
    <xdr:to>
      <xdr:col>14</xdr:col>
      <xdr:colOff>336863</xdr:colOff>
      <xdr:row>105</xdr:row>
      <xdr:rowOff>746117</xdr:rowOff>
    </xdr:to>
    <mc:AlternateContent xmlns:mc="http://schemas.openxmlformats.org/markup-compatibility/2006">
      <mc:Choice xmlns:cx1="http://schemas.microsoft.com/office/drawing/2015/9/8/chartex" Requires="cx1">
        <xdr:graphicFrame macro="">
          <xdr:nvGraphicFramePr>
            <xdr:cNvPr id="32" name="Chart 31">
              <a:extLst>
                <a:ext uri="{FF2B5EF4-FFF2-40B4-BE49-F238E27FC236}">
                  <a16:creationId xmlns:a16="http://schemas.microsoft.com/office/drawing/2014/main" id="{8370FAC9-45B6-419F-84F5-432BE15A6354}"/>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6"/>
            </a:graphicData>
          </a:graphic>
        </xdr:graphicFrame>
      </mc:Choice>
      <mc:Fallback>
        <xdr:sp macro="" textlink="">
          <xdr:nvSpPr>
            <xdr:cNvPr id="0" name=""/>
            <xdr:cNvSpPr>
              <a:spLocks noTextEdit="1"/>
            </xdr:cNvSpPr>
          </xdr:nvSpPr>
          <xdr:spPr>
            <a:xfrm>
              <a:off x="12916329" y="9172575"/>
              <a:ext cx="4508384"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14</xdr:col>
      <xdr:colOff>512619</xdr:colOff>
      <xdr:row>102</xdr:row>
      <xdr:rowOff>83128</xdr:rowOff>
    </xdr:from>
    <xdr:to>
      <xdr:col>16</xdr:col>
      <xdr:colOff>2991312</xdr:colOff>
      <xdr:row>105</xdr:row>
      <xdr:rowOff>736271</xdr:rowOff>
    </xdr:to>
    <mc:AlternateContent xmlns:mc="http://schemas.openxmlformats.org/markup-compatibility/2006">
      <mc:Choice xmlns:cx1="http://schemas.microsoft.com/office/drawing/2015/9/8/chartex" Requires="cx1">
        <xdr:graphicFrame macro="">
          <xdr:nvGraphicFramePr>
            <xdr:cNvPr id="33" name="Chart 32">
              <a:extLst>
                <a:ext uri="{FF2B5EF4-FFF2-40B4-BE49-F238E27FC236}">
                  <a16:creationId xmlns:a16="http://schemas.microsoft.com/office/drawing/2014/main" id="{EC478504-A73A-43ED-9716-BDCACA53D344}"/>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7"/>
            </a:graphicData>
          </a:graphic>
        </xdr:graphicFrame>
      </mc:Choice>
      <mc:Fallback>
        <xdr:sp macro="" textlink="">
          <xdr:nvSpPr>
            <xdr:cNvPr id="0" name=""/>
            <xdr:cNvSpPr>
              <a:spLocks noTextEdit="1"/>
            </xdr:cNvSpPr>
          </xdr:nvSpPr>
          <xdr:spPr>
            <a:xfrm>
              <a:off x="17600469" y="9172575"/>
              <a:ext cx="4574193"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108</xdr:row>
      <xdr:rowOff>94706</xdr:rowOff>
    </xdr:from>
    <xdr:to>
      <xdr:col>5</xdr:col>
      <xdr:colOff>385354</xdr:colOff>
      <xdr:row>111</xdr:row>
      <xdr:rowOff>747849</xdr:rowOff>
    </xdr:to>
    <mc:AlternateContent xmlns:mc="http://schemas.openxmlformats.org/markup-compatibility/2006">
      <mc:Choice xmlns:cx1="http://schemas.microsoft.com/office/drawing/2015/9/8/chartex" Requires="cx1">
        <xdr:graphicFrame macro="">
          <xdr:nvGraphicFramePr>
            <xdr:cNvPr id="34" name="Chart 33">
              <a:extLst>
                <a:ext uri="{FF2B5EF4-FFF2-40B4-BE49-F238E27FC236}">
                  <a16:creationId xmlns:a16="http://schemas.microsoft.com/office/drawing/2014/main" id="{F67F4519-26F9-4AF2-8780-1CB45635C6CA}"/>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8"/>
            </a:graphicData>
          </a:graphic>
        </xdr:graphicFrame>
      </mc:Choice>
      <mc:Fallback>
        <xdr:sp macro="" textlink="">
          <xdr:nvSpPr>
            <xdr:cNvPr id="0" name=""/>
            <xdr:cNvSpPr>
              <a:spLocks noTextEdit="1"/>
            </xdr:cNvSpPr>
          </xdr:nvSpPr>
          <xdr:spPr>
            <a:xfrm>
              <a:off x="3529874" y="9172575"/>
              <a:ext cx="45135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577124</xdr:colOff>
      <xdr:row>108</xdr:row>
      <xdr:rowOff>98170</xdr:rowOff>
    </xdr:from>
    <xdr:to>
      <xdr:col>9</xdr:col>
      <xdr:colOff>899704</xdr:colOff>
      <xdr:row>111</xdr:row>
      <xdr:rowOff>751313</xdr:rowOff>
    </xdr:to>
    <mc:AlternateContent xmlns:mc="http://schemas.openxmlformats.org/markup-compatibility/2006">
      <mc:Choice xmlns:cx1="http://schemas.microsoft.com/office/drawing/2015/9/8/chartex" Requires="cx1">
        <xdr:graphicFrame macro="">
          <xdr:nvGraphicFramePr>
            <xdr:cNvPr id="35" name="Chart 34">
              <a:extLst>
                <a:ext uri="{FF2B5EF4-FFF2-40B4-BE49-F238E27FC236}">
                  <a16:creationId xmlns:a16="http://schemas.microsoft.com/office/drawing/2014/main" id="{01D9C737-356D-4E67-95A5-EF62F6606F62}"/>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9"/>
            </a:graphicData>
          </a:graphic>
        </xdr:graphicFrame>
      </mc:Choice>
      <mc:Fallback>
        <xdr:sp macro="" textlink="">
          <xdr:nvSpPr>
            <xdr:cNvPr id="0" name=""/>
            <xdr:cNvSpPr>
              <a:spLocks noTextEdit="1"/>
            </xdr:cNvSpPr>
          </xdr:nvSpPr>
          <xdr:spPr>
            <a:xfrm>
              <a:off x="8235224" y="9172575"/>
              <a:ext cx="45135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10</xdr:col>
      <xdr:colOff>19479</xdr:colOff>
      <xdr:row>108</xdr:row>
      <xdr:rowOff>92974</xdr:rowOff>
    </xdr:from>
    <xdr:to>
      <xdr:col>14</xdr:col>
      <xdr:colOff>336863</xdr:colOff>
      <xdr:row>111</xdr:row>
      <xdr:rowOff>746117</xdr:rowOff>
    </xdr:to>
    <mc:AlternateContent xmlns:mc="http://schemas.openxmlformats.org/markup-compatibility/2006">
      <mc:Choice xmlns:cx1="http://schemas.microsoft.com/office/drawing/2015/9/8/chartex" Requires="cx1">
        <xdr:graphicFrame macro="">
          <xdr:nvGraphicFramePr>
            <xdr:cNvPr id="36" name="Chart 35">
              <a:extLst>
                <a:ext uri="{FF2B5EF4-FFF2-40B4-BE49-F238E27FC236}">
                  <a16:creationId xmlns:a16="http://schemas.microsoft.com/office/drawing/2014/main" id="{B81F4044-E003-4EA5-9B3D-63CDEE13C8C0}"/>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0"/>
            </a:graphicData>
          </a:graphic>
        </xdr:graphicFrame>
      </mc:Choice>
      <mc:Fallback>
        <xdr:sp macro="" textlink="">
          <xdr:nvSpPr>
            <xdr:cNvPr id="0" name=""/>
            <xdr:cNvSpPr>
              <a:spLocks noTextEdit="1"/>
            </xdr:cNvSpPr>
          </xdr:nvSpPr>
          <xdr:spPr>
            <a:xfrm>
              <a:off x="12916329" y="9172575"/>
              <a:ext cx="4508384"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14</xdr:col>
      <xdr:colOff>554182</xdr:colOff>
      <xdr:row>97</xdr:row>
      <xdr:rowOff>83127</xdr:rowOff>
    </xdr:from>
    <xdr:to>
      <xdr:col>16</xdr:col>
      <xdr:colOff>3032875</xdr:colOff>
      <xdr:row>100</xdr:row>
      <xdr:rowOff>736270</xdr:rowOff>
    </xdr:to>
    <mc:AlternateContent xmlns:mc="http://schemas.openxmlformats.org/markup-compatibility/2006">
      <mc:Choice xmlns:cx1="http://schemas.microsoft.com/office/drawing/2015/9/8/chartex" Requires="cx1">
        <xdr:graphicFrame macro="">
          <xdr:nvGraphicFramePr>
            <xdr:cNvPr id="38" name="Chart 37">
              <a:extLst>
                <a:ext uri="{FF2B5EF4-FFF2-40B4-BE49-F238E27FC236}">
                  <a16:creationId xmlns:a16="http://schemas.microsoft.com/office/drawing/2014/main" id="{B160E4F0-6267-476F-8173-8A1B93A1866E}"/>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1"/>
            </a:graphicData>
          </a:graphic>
        </xdr:graphicFrame>
      </mc:Choice>
      <mc:Fallback>
        <xdr:sp macro="" textlink="">
          <xdr:nvSpPr>
            <xdr:cNvPr id="0" name=""/>
            <xdr:cNvSpPr>
              <a:spLocks noTextEdit="1"/>
            </xdr:cNvSpPr>
          </xdr:nvSpPr>
          <xdr:spPr>
            <a:xfrm>
              <a:off x="17642032" y="9172575"/>
              <a:ext cx="4574193"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14</xdr:col>
      <xdr:colOff>554182</xdr:colOff>
      <xdr:row>108</xdr:row>
      <xdr:rowOff>83127</xdr:rowOff>
    </xdr:from>
    <xdr:to>
      <xdr:col>16</xdr:col>
      <xdr:colOff>3032875</xdr:colOff>
      <xdr:row>111</xdr:row>
      <xdr:rowOff>736270</xdr:rowOff>
    </xdr:to>
    <mc:AlternateContent xmlns:mc="http://schemas.openxmlformats.org/markup-compatibility/2006">
      <mc:Choice xmlns:cx1="http://schemas.microsoft.com/office/drawing/2015/9/8/chartex" Requires="cx1">
        <xdr:graphicFrame macro="">
          <xdr:nvGraphicFramePr>
            <xdr:cNvPr id="40" name="Chart 39">
              <a:extLst>
                <a:ext uri="{FF2B5EF4-FFF2-40B4-BE49-F238E27FC236}">
                  <a16:creationId xmlns:a16="http://schemas.microsoft.com/office/drawing/2014/main" id="{5FFF7C12-0DDE-481F-A1C0-2A0A8DE50614}"/>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2"/>
            </a:graphicData>
          </a:graphic>
        </xdr:graphicFrame>
      </mc:Choice>
      <mc:Fallback>
        <xdr:sp macro="" textlink="">
          <xdr:nvSpPr>
            <xdr:cNvPr id="0" name=""/>
            <xdr:cNvSpPr>
              <a:spLocks noTextEdit="1"/>
            </xdr:cNvSpPr>
          </xdr:nvSpPr>
          <xdr:spPr>
            <a:xfrm>
              <a:off x="17642032" y="9172575"/>
              <a:ext cx="4574193"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114</xdr:row>
      <xdr:rowOff>94706</xdr:rowOff>
    </xdr:from>
    <xdr:to>
      <xdr:col>5</xdr:col>
      <xdr:colOff>385354</xdr:colOff>
      <xdr:row>117</xdr:row>
      <xdr:rowOff>747849</xdr:rowOff>
    </xdr:to>
    <mc:AlternateContent xmlns:mc="http://schemas.openxmlformats.org/markup-compatibility/2006">
      <mc:Choice xmlns:cx1="http://schemas.microsoft.com/office/drawing/2015/9/8/chartex" Requires="cx1">
        <xdr:graphicFrame macro="">
          <xdr:nvGraphicFramePr>
            <xdr:cNvPr id="45" name="Chart 44">
              <a:extLst>
                <a:ext uri="{FF2B5EF4-FFF2-40B4-BE49-F238E27FC236}">
                  <a16:creationId xmlns:a16="http://schemas.microsoft.com/office/drawing/2014/main" id="{DCAE1215-CAA7-4B32-B092-D2D84716FF84}"/>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3"/>
            </a:graphicData>
          </a:graphic>
        </xdr:graphicFrame>
      </mc:Choice>
      <mc:Fallback>
        <xdr:sp macro="" textlink="">
          <xdr:nvSpPr>
            <xdr:cNvPr id="0" name=""/>
            <xdr:cNvSpPr>
              <a:spLocks noTextEdit="1"/>
            </xdr:cNvSpPr>
          </xdr:nvSpPr>
          <xdr:spPr>
            <a:xfrm>
              <a:off x="3529874" y="9172575"/>
              <a:ext cx="45135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577124</xdr:colOff>
      <xdr:row>114</xdr:row>
      <xdr:rowOff>98170</xdr:rowOff>
    </xdr:from>
    <xdr:to>
      <xdr:col>9</xdr:col>
      <xdr:colOff>899704</xdr:colOff>
      <xdr:row>117</xdr:row>
      <xdr:rowOff>751313</xdr:rowOff>
    </xdr:to>
    <mc:AlternateContent xmlns:mc="http://schemas.openxmlformats.org/markup-compatibility/2006">
      <mc:Choice xmlns:cx1="http://schemas.microsoft.com/office/drawing/2015/9/8/chartex" Requires="cx1">
        <xdr:graphicFrame macro="">
          <xdr:nvGraphicFramePr>
            <xdr:cNvPr id="46" name="Chart 45">
              <a:extLst>
                <a:ext uri="{FF2B5EF4-FFF2-40B4-BE49-F238E27FC236}">
                  <a16:creationId xmlns:a16="http://schemas.microsoft.com/office/drawing/2014/main" id="{C537D565-12FF-4732-9099-36FD29AF5651}"/>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4"/>
            </a:graphicData>
          </a:graphic>
        </xdr:graphicFrame>
      </mc:Choice>
      <mc:Fallback>
        <xdr:sp macro="" textlink="">
          <xdr:nvSpPr>
            <xdr:cNvPr id="0" name=""/>
            <xdr:cNvSpPr>
              <a:spLocks noTextEdit="1"/>
            </xdr:cNvSpPr>
          </xdr:nvSpPr>
          <xdr:spPr>
            <a:xfrm>
              <a:off x="8235224" y="9172575"/>
              <a:ext cx="45135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14</xdr:col>
      <xdr:colOff>554182</xdr:colOff>
      <xdr:row>114</xdr:row>
      <xdr:rowOff>83127</xdr:rowOff>
    </xdr:from>
    <xdr:to>
      <xdr:col>16</xdr:col>
      <xdr:colOff>3032875</xdr:colOff>
      <xdr:row>117</xdr:row>
      <xdr:rowOff>736270</xdr:rowOff>
    </xdr:to>
    <xdr:graphicFrame macro="">
      <xdr:nvGraphicFramePr>
        <xdr:cNvPr id="48" name="Chart 47">
          <a:extLst>
            <a:ext uri="{FF2B5EF4-FFF2-40B4-BE49-F238E27FC236}">
              <a16:creationId xmlns:a16="http://schemas.microsoft.com/office/drawing/2014/main" id="{0E6709CF-6051-49C1-868E-3A469C6178F3}"/>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5"/>
        </a:graphicData>
      </a:graphic>
    </xdr:graphicFrame>
    <xdr:clientData/>
  </xdr:twoCellAnchor>
  <xdr:twoCellAnchor>
    <xdr:from>
      <xdr:col>10</xdr:col>
      <xdr:colOff>13855</xdr:colOff>
      <xdr:row>114</xdr:row>
      <xdr:rowOff>83128</xdr:rowOff>
    </xdr:from>
    <xdr:to>
      <xdr:col>14</xdr:col>
      <xdr:colOff>336436</xdr:colOff>
      <xdr:row>117</xdr:row>
      <xdr:rowOff>736271</xdr:rowOff>
    </xdr:to>
    <xdr:graphicFrame macro="">
      <xdr:nvGraphicFramePr>
        <xdr:cNvPr id="49" name="Chart 48">
          <a:extLst>
            <a:ext uri="{FF2B5EF4-FFF2-40B4-BE49-F238E27FC236}">
              <a16:creationId xmlns:a16="http://schemas.microsoft.com/office/drawing/2014/main" id="{71BDC343-C4D2-4B4A-AB32-EFFD2CD230C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6"/>
        </a:graphicData>
      </a:graphic>
    </xdr:graphicFrame>
    <xdr:clientData/>
  </xdr:twoCellAnchor>
  <xdr:twoCellAnchor>
    <xdr:from>
      <xdr:col>1</xdr:col>
      <xdr:colOff>62774</xdr:colOff>
      <xdr:row>119</xdr:row>
      <xdr:rowOff>94706</xdr:rowOff>
    </xdr:from>
    <xdr:to>
      <xdr:col>5</xdr:col>
      <xdr:colOff>385354</xdr:colOff>
      <xdr:row>122</xdr:row>
      <xdr:rowOff>747849</xdr:rowOff>
    </xdr:to>
    <xdr:graphicFrame macro="">
      <xdr:nvGraphicFramePr>
        <xdr:cNvPr id="50" name="Chart 49">
          <a:extLst>
            <a:ext uri="{FF2B5EF4-FFF2-40B4-BE49-F238E27FC236}">
              <a16:creationId xmlns:a16="http://schemas.microsoft.com/office/drawing/2014/main" id="{4F6E460C-3ABB-44E9-BCC1-260012763C6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7"/>
        </a:graphicData>
      </a:graphic>
    </xdr:graphicFrame>
    <xdr:clientData/>
  </xdr:twoCellAnchor>
  <xdr:twoCellAnchor>
    <xdr:from>
      <xdr:col>5</xdr:col>
      <xdr:colOff>577124</xdr:colOff>
      <xdr:row>119</xdr:row>
      <xdr:rowOff>98170</xdr:rowOff>
    </xdr:from>
    <xdr:to>
      <xdr:col>9</xdr:col>
      <xdr:colOff>899704</xdr:colOff>
      <xdr:row>122</xdr:row>
      <xdr:rowOff>751313</xdr:rowOff>
    </xdr:to>
    <mc:AlternateContent xmlns:mc="http://schemas.openxmlformats.org/markup-compatibility/2006">
      <mc:Choice xmlns:cx1="http://schemas.microsoft.com/office/drawing/2015/9/8/chartex" Requires="cx1">
        <xdr:graphicFrame macro="">
          <xdr:nvGraphicFramePr>
            <xdr:cNvPr id="51" name="Chart 50">
              <a:extLst>
                <a:ext uri="{FF2B5EF4-FFF2-40B4-BE49-F238E27FC236}">
                  <a16:creationId xmlns:a16="http://schemas.microsoft.com/office/drawing/2014/main" id="{3481C435-1A02-4A19-AB52-EA72D149DB42}"/>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8"/>
            </a:graphicData>
          </a:graphic>
        </xdr:graphicFrame>
      </mc:Choice>
      <mc:Fallback>
        <xdr:sp macro="" textlink="">
          <xdr:nvSpPr>
            <xdr:cNvPr id="0" name=""/>
            <xdr:cNvSpPr>
              <a:spLocks noTextEdit="1"/>
            </xdr:cNvSpPr>
          </xdr:nvSpPr>
          <xdr:spPr>
            <a:xfrm>
              <a:off x="8235224" y="9172575"/>
              <a:ext cx="45135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14</xdr:col>
      <xdr:colOff>554182</xdr:colOff>
      <xdr:row>119</xdr:row>
      <xdr:rowOff>83127</xdr:rowOff>
    </xdr:from>
    <xdr:to>
      <xdr:col>16</xdr:col>
      <xdr:colOff>3032875</xdr:colOff>
      <xdr:row>122</xdr:row>
      <xdr:rowOff>736270</xdr:rowOff>
    </xdr:to>
    <mc:AlternateContent xmlns:mc="http://schemas.openxmlformats.org/markup-compatibility/2006">
      <mc:Choice xmlns:cx1="http://schemas.microsoft.com/office/drawing/2015/9/8/chartex" Requires="cx1">
        <xdr:graphicFrame macro="">
          <xdr:nvGraphicFramePr>
            <xdr:cNvPr id="52" name="Chart 51">
              <a:extLst>
                <a:ext uri="{FF2B5EF4-FFF2-40B4-BE49-F238E27FC236}">
                  <a16:creationId xmlns:a16="http://schemas.microsoft.com/office/drawing/2014/main" id="{ACC8F6F3-D72C-4234-A6BC-65B309433A9C}"/>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9"/>
            </a:graphicData>
          </a:graphic>
        </xdr:graphicFrame>
      </mc:Choice>
      <mc:Fallback>
        <xdr:sp macro="" textlink="">
          <xdr:nvSpPr>
            <xdr:cNvPr id="0" name=""/>
            <xdr:cNvSpPr>
              <a:spLocks noTextEdit="1"/>
            </xdr:cNvSpPr>
          </xdr:nvSpPr>
          <xdr:spPr>
            <a:xfrm>
              <a:off x="17642032" y="9172575"/>
              <a:ext cx="4574193"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10</xdr:col>
      <xdr:colOff>13855</xdr:colOff>
      <xdr:row>119</xdr:row>
      <xdr:rowOff>83128</xdr:rowOff>
    </xdr:from>
    <xdr:to>
      <xdr:col>14</xdr:col>
      <xdr:colOff>336436</xdr:colOff>
      <xdr:row>122</xdr:row>
      <xdr:rowOff>736271</xdr:rowOff>
    </xdr:to>
    <mc:AlternateContent xmlns:mc="http://schemas.openxmlformats.org/markup-compatibility/2006">
      <mc:Choice xmlns:cx1="http://schemas.microsoft.com/office/drawing/2015/9/8/chartex" Requires="cx1">
        <xdr:graphicFrame macro="">
          <xdr:nvGraphicFramePr>
            <xdr:cNvPr id="53" name="Chart 52">
              <a:extLst>
                <a:ext uri="{FF2B5EF4-FFF2-40B4-BE49-F238E27FC236}">
                  <a16:creationId xmlns:a16="http://schemas.microsoft.com/office/drawing/2014/main" id="{FEF2E194-F9A9-4FAB-8C8C-C41054A369AF}"/>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40"/>
            </a:graphicData>
          </a:graphic>
        </xdr:graphicFrame>
      </mc:Choice>
      <mc:Fallback>
        <xdr:sp macro="" textlink="">
          <xdr:nvSpPr>
            <xdr:cNvPr id="0" name=""/>
            <xdr:cNvSpPr>
              <a:spLocks noTextEdit="1"/>
            </xdr:cNvSpPr>
          </xdr:nvSpPr>
          <xdr:spPr>
            <a:xfrm>
              <a:off x="12910705" y="9172575"/>
              <a:ext cx="4513581"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126</xdr:row>
      <xdr:rowOff>94706</xdr:rowOff>
    </xdr:from>
    <xdr:to>
      <xdr:col>5</xdr:col>
      <xdr:colOff>385354</xdr:colOff>
      <xdr:row>129</xdr:row>
      <xdr:rowOff>747849</xdr:rowOff>
    </xdr:to>
    <mc:AlternateContent xmlns:mc="http://schemas.openxmlformats.org/markup-compatibility/2006">
      <mc:Choice xmlns:cx1="http://schemas.microsoft.com/office/drawing/2015/9/8/chartex" Requires="cx1">
        <xdr:graphicFrame macro="">
          <xdr:nvGraphicFramePr>
            <xdr:cNvPr id="54" name="Chart 53">
              <a:extLst>
                <a:ext uri="{FF2B5EF4-FFF2-40B4-BE49-F238E27FC236}">
                  <a16:creationId xmlns:a16="http://schemas.microsoft.com/office/drawing/2014/main" id="{1E924F59-0C32-42E3-8DBF-9B08C310F4E5}"/>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41"/>
            </a:graphicData>
          </a:graphic>
        </xdr:graphicFrame>
      </mc:Choice>
      <mc:Fallback>
        <xdr:sp macro="" textlink="">
          <xdr:nvSpPr>
            <xdr:cNvPr id="0" name=""/>
            <xdr:cNvSpPr>
              <a:spLocks noTextEdit="1"/>
            </xdr:cNvSpPr>
          </xdr:nvSpPr>
          <xdr:spPr>
            <a:xfrm>
              <a:off x="3529874" y="9867900"/>
              <a:ext cx="45135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577124</xdr:colOff>
      <xdr:row>126</xdr:row>
      <xdr:rowOff>98170</xdr:rowOff>
    </xdr:from>
    <xdr:to>
      <xdr:col>9</xdr:col>
      <xdr:colOff>899704</xdr:colOff>
      <xdr:row>129</xdr:row>
      <xdr:rowOff>751313</xdr:rowOff>
    </xdr:to>
    <mc:AlternateContent xmlns:mc="http://schemas.openxmlformats.org/markup-compatibility/2006">
      <mc:Choice xmlns:cx1="http://schemas.microsoft.com/office/drawing/2015/9/8/chartex" Requires="cx1">
        <xdr:graphicFrame macro="">
          <xdr:nvGraphicFramePr>
            <xdr:cNvPr id="55" name="Chart 54">
              <a:extLst>
                <a:ext uri="{FF2B5EF4-FFF2-40B4-BE49-F238E27FC236}">
                  <a16:creationId xmlns:a16="http://schemas.microsoft.com/office/drawing/2014/main" id="{937CBA5F-7F8F-498A-9B70-C836DAF1BB0A}"/>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42"/>
            </a:graphicData>
          </a:graphic>
        </xdr:graphicFrame>
      </mc:Choice>
      <mc:Fallback>
        <xdr:sp macro="" textlink="">
          <xdr:nvSpPr>
            <xdr:cNvPr id="0" name=""/>
            <xdr:cNvSpPr>
              <a:spLocks noTextEdit="1"/>
            </xdr:cNvSpPr>
          </xdr:nvSpPr>
          <xdr:spPr>
            <a:xfrm>
              <a:off x="8235224" y="9867900"/>
              <a:ext cx="45135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10</xdr:col>
      <xdr:colOff>19479</xdr:colOff>
      <xdr:row>126</xdr:row>
      <xdr:rowOff>92974</xdr:rowOff>
    </xdr:from>
    <xdr:to>
      <xdr:col>14</xdr:col>
      <xdr:colOff>336863</xdr:colOff>
      <xdr:row>129</xdr:row>
      <xdr:rowOff>746117</xdr:rowOff>
    </xdr:to>
    <mc:AlternateContent xmlns:mc="http://schemas.openxmlformats.org/markup-compatibility/2006">
      <mc:Choice xmlns:cx1="http://schemas.microsoft.com/office/drawing/2015/9/8/chartex" Requires="cx1">
        <xdr:graphicFrame macro="">
          <xdr:nvGraphicFramePr>
            <xdr:cNvPr id="56" name="Chart 55">
              <a:extLst>
                <a:ext uri="{FF2B5EF4-FFF2-40B4-BE49-F238E27FC236}">
                  <a16:creationId xmlns:a16="http://schemas.microsoft.com/office/drawing/2014/main" id="{46D9DE91-EC73-4348-A2C4-D025DB1347F4}"/>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43"/>
            </a:graphicData>
          </a:graphic>
        </xdr:graphicFrame>
      </mc:Choice>
      <mc:Fallback>
        <xdr:sp macro="" textlink="">
          <xdr:nvSpPr>
            <xdr:cNvPr id="0" name=""/>
            <xdr:cNvSpPr>
              <a:spLocks noTextEdit="1"/>
            </xdr:cNvSpPr>
          </xdr:nvSpPr>
          <xdr:spPr>
            <a:xfrm>
              <a:off x="12916329" y="9867900"/>
              <a:ext cx="4508384"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14</xdr:col>
      <xdr:colOff>512619</xdr:colOff>
      <xdr:row>126</xdr:row>
      <xdr:rowOff>83128</xdr:rowOff>
    </xdr:from>
    <xdr:to>
      <xdr:col>16</xdr:col>
      <xdr:colOff>2991312</xdr:colOff>
      <xdr:row>129</xdr:row>
      <xdr:rowOff>736271</xdr:rowOff>
    </xdr:to>
    <mc:AlternateContent xmlns:mc="http://schemas.openxmlformats.org/markup-compatibility/2006">
      <mc:Choice xmlns:cx1="http://schemas.microsoft.com/office/drawing/2015/9/8/chartex" Requires="cx1">
        <xdr:graphicFrame macro="">
          <xdr:nvGraphicFramePr>
            <xdr:cNvPr id="57" name="Chart 56">
              <a:extLst>
                <a:ext uri="{FF2B5EF4-FFF2-40B4-BE49-F238E27FC236}">
                  <a16:creationId xmlns:a16="http://schemas.microsoft.com/office/drawing/2014/main" id="{CB0F39E6-029A-4380-949C-439AF393D71B}"/>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44"/>
            </a:graphicData>
          </a:graphic>
        </xdr:graphicFrame>
      </mc:Choice>
      <mc:Fallback>
        <xdr:sp macro="" textlink="">
          <xdr:nvSpPr>
            <xdr:cNvPr id="0" name=""/>
            <xdr:cNvSpPr>
              <a:spLocks noTextEdit="1"/>
            </xdr:cNvSpPr>
          </xdr:nvSpPr>
          <xdr:spPr>
            <a:xfrm>
              <a:off x="17600469" y="9867900"/>
              <a:ext cx="4574193"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132</xdr:row>
      <xdr:rowOff>94706</xdr:rowOff>
    </xdr:from>
    <xdr:to>
      <xdr:col>5</xdr:col>
      <xdr:colOff>385354</xdr:colOff>
      <xdr:row>135</xdr:row>
      <xdr:rowOff>747849</xdr:rowOff>
    </xdr:to>
    <mc:AlternateContent xmlns:mc="http://schemas.openxmlformats.org/markup-compatibility/2006">
      <mc:Choice xmlns:cx1="http://schemas.microsoft.com/office/drawing/2015/9/8/chartex" Requires="cx1">
        <xdr:graphicFrame macro="">
          <xdr:nvGraphicFramePr>
            <xdr:cNvPr id="58" name="Chart 57">
              <a:extLst>
                <a:ext uri="{FF2B5EF4-FFF2-40B4-BE49-F238E27FC236}">
                  <a16:creationId xmlns:a16="http://schemas.microsoft.com/office/drawing/2014/main" id="{85884986-98C2-4497-8A18-269AE0F0B2AD}"/>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45"/>
            </a:graphicData>
          </a:graphic>
        </xdr:graphicFrame>
      </mc:Choice>
      <mc:Fallback>
        <xdr:sp macro="" textlink="">
          <xdr:nvSpPr>
            <xdr:cNvPr id="0" name=""/>
            <xdr:cNvSpPr>
              <a:spLocks noTextEdit="1"/>
            </xdr:cNvSpPr>
          </xdr:nvSpPr>
          <xdr:spPr>
            <a:xfrm>
              <a:off x="3529874" y="9867900"/>
              <a:ext cx="45135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577124</xdr:colOff>
      <xdr:row>132</xdr:row>
      <xdr:rowOff>98170</xdr:rowOff>
    </xdr:from>
    <xdr:to>
      <xdr:col>9</xdr:col>
      <xdr:colOff>899704</xdr:colOff>
      <xdr:row>135</xdr:row>
      <xdr:rowOff>751313</xdr:rowOff>
    </xdr:to>
    <xdr:graphicFrame macro="">
      <xdr:nvGraphicFramePr>
        <xdr:cNvPr id="59" name="Chart 58">
          <a:extLst>
            <a:ext uri="{FF2B5EF4-FFF2-40B4-BE49-F238E27FC236}">
              <a16:creationId xmlns:a16="http://schemas.microsoft.com/office/drawing/2014/main" id="{51CFAB67-EF8B-474A-A3C2-46C197E498E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6"/>
        </a:graphicData>
      </a:graphic>
    </xdr:graphicFrame>
    <xdr:clientData/>
  </xdr:twoCellAnchor>
  <xdr:twoCellAnchor>
    <xdr:from>
      <xdr:col>10</xdr:col>
      <xdr:colOff>19479</xdr:colOff>
      <xdr:row>132</xdr:row>
      <xdr:rowOff>92974</xdr:rowOff>
    </xdr:from>
    <xdr:to>
      <xdr:col>14</xdr:col>
      <xdr:colOff>336863</xdr:colOff>
      <xdr:row>135</xdr:row>
      <xdr:rowOff>746117</xdr:rowOff>
    </xdr:to>
    <mc:AlternateContent xmlns:mc="http://schemas.openxmlformats.org/markup-compatibility/2006">
      <mc:Choice xmlns:cx1="http://schemas.microsoft.com/office/drawing/2015/9/8/chartex" Requires="cx1">
        <xdr:graphicFrame macro="">
          <xdr:nvGraphicFramePr>
            <xdr:cNvPr id="60" name="Chart 59">
              <a:extLst>
                <a:ext uri="{FF2B5EF4-FFF2-40B4-BE49-F238E27FC236}">
                  <a16:creationId xmlns:a16="http://schemas.microsoft.com/office/drawing/2014/main" id="{0A8569C6-6E07-41A1-9A34-EBE64D7B539D}"/>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47"/>
            </a:graphicData>
          </a:graphic>
        </xdr:graphicFrame>
      </mc:Choice>
      <mc:Fallback>
        <xdr:sp macro="" textlink="">
          <xdr:nvSpPr>
            <xdr:cNvPr id="0" name=""/>
            <xdr:cNvSpPr>
              <a:spLocks noTextEdit="1"/>
            </xdr:cNvSpPr>
          </xdr:nvSpPr>
          <xdr:spPr>
            <a:xfrm>
              <a:off x="12916329" y="9867900"/>
              <a:ext cx="4508384"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wsDr>
</file>

<file path=xl/drawings/drawing3.xml><?xml version="1.0" encoding="utf-8"?>
<xdr:wsDr xmlns:xdr="http://schemas.openxmlformats.org/drawingml/2006/spreadsheetDrawing" xmlns:a="http://schemas.openxmlformats.org/drawingml/2006/main">
  <xdr:twoCellAnchor>
    <xdr:from>
      <xdr:col>25</xdr:col>
      <xdr:colOff>730250</xdr:colOff>
      <xdr:row>38</xdr:row>
      <xdr:rowOff>1619250</xdr:rowOff>
    </xdr:from>
    <xdr:to>
      <xdr:col>25</xdr:col>
      <xdr:colOff>2476500</xdr:colOff>
      <xdr:row>38</xdr:row>
      <xdr:rowOff>2032000</xdr:rowOff>
    </xdr:to>
    <xdr:pic>
      <xdr:nvPicPr>
        <xdr:cNvPr id="3" name="Picture 10">
          <a:extLst>
            <a:ext uri="{FF2B5EF4-FFF2-40B4-BE49-F238E27FC236}">
              <a16:creationId xmlns:a16="http://schemas.microsoft.com/office/drawing/2014/main" id="{15923FA0-A133-4195-BD16-DE32FE4BE733}"/>
            </a:ext>
          </a:extLst>
        </xdr:cNvPr>
        <xdr:cNvPicPr>
          <a:picLocks noChangeAspect="1" noChangeArrowheads="1"/>
        </xdr:cNvPicPr>
      </xdr:nvPicPr>
      <xdr:blipFill>
        <a:blip xmlns:r="http://schemas.openxmlformats.org/officeDocument/2006/relationships" r:embed="rId1" cstate="print">
          <a:clrChange>
            <a:clrFrom>
              <a:srgbClr val="FFFFFF"/>
            </a:clrFrom>
            <a:clrTo>
              <a:srgbClr val="FFFFFF">
                <a:alpha val="0"/>
              </a:srgbClr>
            </a:clrTo>
          </a:clrChange>
        </a:blip>
        <a:srcRect/>
        <a:stretch>
          <a:fillRect/>
        </a:stretch>
      </xdr:blipFill>
      <xdr:spPr bwMode="auto">
        <a:xfrm>
          <a:off x="25266650" y="16653510"/>
          <a:ext cx="1746250" cy="1270"/>
        </a:xfrm>
        <a:prstGeom prst="rect">
          <a:avLst/>
        </a:prstGeom>
        <a:solidFill>
          <a:schemeClr val="bg1"/>
        </a:solidFill>
      </xdr:spPr>
    </xdr:pic>
    <xdr:clientData/>
  </xdr:twoCellAnchor>
  <xdr:twoCellAnchor>
    <xdr:from>
      <xdr:col>25</xdr:col>
      <xdr:colOff>5771243</xdr:colOff>
      <xdr:row>96</xdr:row>
      <xdr:rowOff>152400</xdr:rowOff>
    </xdr:from>
    <xdr:to>
      <xdr:col>26</xdr:col>
      <xdr:colOff>514181</xdr:colOff>
      <xdr:row>99</xdr:row>
      <xdr:rowOff>27214</xdr:rowOff>
    </xdr:to>
    <xdr:pic>
      <xdr:nvPicPr>
        <xdr:cNvPr id="9" name="Picture 8">
          <a:extLst>
            <a:ext uri="{FF2B5EF4-FFF2-40B4-BE49-F238E27FC236}">
              <a16:creationId xmlns:a16="http://schemas.microsoft.com/office/drawing/2014/main" id="{271EFA08-888C-4AF8-A8C2-5F56A02ACAA5}"/>
            </a:ext>
          </a:extLst>
        </xdr:cNvPr>
        <xdr:cNvPicPr>
          <a:picLocks noChangeAspect="1" noChangeArrowheads="1"/>
        </xdr:cNvPicPr>
      </xdr:nvPicPr>
      <xdr:blipFill>
        <a:blip xmlns:r="http://schemas.openxmlformats.org/officeDocument/2006/relationships"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xdr:blipFill>
      <xdr:spPr bwMode="auto">
        <a:xfrm>
          <a:off x="29273500" y="26572029"/>
          <a:ext cx="6009652" cy="101781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25</xdr:col>
      <xdr:colOff>5576047</xdr:colOff>
      <xdr:row>28</xdr:row>
      <xdr:rowOff>273898</xdr:rowOff>
    </xdr:from>
    <xdr:to>
      <xdr:col>25</xdr:col>
      <xdr:colOff>11128817</xdr:colOff>
      <xdr:row>33</xdr:row>
      <xdr:rowOff>264459</xdr:rowOff>
    </xdr:to>
    <xdr:pic>
      <xdr:nvPicPr>
        <xdr:cNvPr id="10" name="Picture 9">
          <a:extLst>
            <a:ext uri="{FF2B5EF4-FFF2-40B4-BE49-F238E27FC236}">
              <a16:creationId xmlns:a16="http://schemas.microsoft.com/office/drawing/2014/main" id="{67916C95-8354-4277-BE4E-9EFCDF9C4DFD}"/>
            </a:ext>
          </a:extLst>
        </xdr:cNvPr>
        <xdr:cNvPicPr>
          <a:picLocks noChangeAspect="1" noChangeArrowheads="1"/>
        </xdr:cNvPicPr>
      </xdr:nvPicPr>
      <xdr:blipFill>
        <a:blip xmlns:r="http://schemas.openxmlformats.org/officeDocument/2006/relationships"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xdr:blipFill>
      <xdr:spPr bwMode="auto">
        <a:xfrm>
          <a:off x="29081506" y="4863827"/>
          <a:ext cx="5552770" cy="155938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25</xdr:col>
      <xdr:colOff>6063341</xdr:colOff>
      <xdr:row>61</xdr:row>
      <xdr:rowOff>206830</xdr:rowOff>
    </xdr:from>
    <xdr:to>
      <xdr:col>25</xdr:col>
      <xdr:colOff>10647534</xdr:colOff>
      <xdr:row>66</xdr:row>
      <xdr:rowOff>21771</xdr:rowOff>
    </xdr:to>
    <xdr:pic>
      <xdr:nvPicPr>
        <xdr:cNvPr id="12" name="Picture 11">
          <a:extLst>
            <a:ext uri="{FF2B5EF4-FFF2-40B4-BE49-F238E27FC236}">
              <a16:creationId xmlns:a16="http://schemas.microsoft.com/office/drawing/2014/main" id="{6F41D7E9-F68E-46CD-B3A7-2411FA6C2746}"/>
            </a:ext>
          </a:extLst>
        </xdr:cNvPr>
        <xdr:cNvPicPr>
          <a:picLocks noChangeAspect="1" noChangeArrowheads="1"/>
        </xdr:cNvPicPr>
      </xdr:nvPicPr>
      <xdr:blipFill>
        <a:blip xmlns:r="http://schemas.openxmlformats.org/officeDocument/2006/relationships"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xdr:blipFill>
      <xdr:spPr bwMode="auto">
        <a:xfrm>
          <a:off x="29565598" y="15240001"/>
          <a:ext cx="4584193" cy="139337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62774</xdr:colOff>
      <xdr:row>125</xdr:row>
      <xdr:rowOff>94706</xdr:rowOff>
    </xdr:from>
    <xdr:to>
      <xdr:col>5</xdr:col>
      <xdr:colOff>388910</xdr:colOff>
      <xdr:row>128</xdr:row>
      <xdr:rowOff>747849</xdr:rowOff>
    </xdr:to>
    <mc:AlternateContent xmlns:mc="http://schemas.openxmlformats.org/markup-compatibility/2006">
      <mc:Choice xmlns:cx1="http://schemas.microsoft.com/office/drawing/2015/9/8/chartex" Requires="cx1">
        <xdr:graphicFrame macro="">
          <xdr:nvGraphicFramePr>
            <xdr:cNvPr id="7" name="Chart 6">
              <a:extLst>
                <a:ext uri="{FF2B5EF4-FFF2-40B4-BE49-F238E27FC236}">
                  <a16:creationId xmlns:a16="http://schemas.microsoft.com/office/drawing/2014/main" id="{B52BDD61-79B8-4C0C-8CC8-DFD9E7E27B59}"/>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5"/>
            </a:graphicData>
          </a:graphic>
        </xdr:graphicFrame>
      </mc:Choice>
      <mc:Fallback>
        <xdr:sp macro="" textlink="">
          <xdr:nvSpPr>
            <xdr:cNvPr id="0" name=""/>
            <xdr:cNvSpPr>
              <a:spLocks noTextEdit="1"/>
            </xdr:cNvSpPr>
          </xdr:nvSpPr>
          <xdr:spPr>
            <a:xfrm>
              <a:off x="4463324" y="8020050"/>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609600</xdr:colOff>
      <xdr:row>125</xdr:row>
      <xdr:rowOff>84909</xdr:rowOff>
    </xdr:from>
    <xdr:to>
      <xdr:col>9</xdr:col>
      <xdr:colOff>935736</xdr:colOff>
      <xdr:row>128</xdr:row>
      <xdr:rowOff>738052</xdr:rowOff>
    </xdr:to>
    <mc:AlternateContent xmlns:mc="http://schemas.openxmlformats.org/markup-compatibility/2006">
      <mc:Choice xmlns:cx1="http://schemas.microsoft.com/office/drawing/2015/9/8/chartex" Requires="cx1">
        <xdr:graphicFrame macro="">
          <xdr:nvGraphicFramePr>
            <xdr:cNvPr id="19" name="Chart 18">
              <a:extLst>
                <a:ext uri="{FF2B5EF4-FFF2-40B4-BE49-F238E27FC236}">
                  <a16:creationId xmlns:a16="http://schemas.microsoft.com/office/drawing/2014/main" id="{826761B9-65BB-451A-9385-43B0310DA05F}"/>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6"/>
            </a:graphicData>
          </a:graphic>
        </xdr:graphicFrame>
      </mc:Choice>
      <mc:Fallback>
        <xdr:sp macro="" textlink="">
          <xdr:nvSpPr>
            <xdr:cNvPr id="0" name=""/>
            <xdr:cNvSpPr>
              <a:spLocks noTextEdit="1"/>
            </xdr:cNvSpPr>
          </xdr:nvSpPr>
          <xdr:spPr>
            <a:xfrm>
              <a:off x="9201150" y="8020050"/>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10</xdr:col>
      <xdr:colOff>58783</xdr:colOff>
      <xdr:row>125</xdr:row>
      <xdr:rowOff>76200</xdr:rowOff>
    </xdr:from>
    <xdr:to>
      <xdr:col>14</xdr:col>
      <xdr:colOff>384919</xdr:colOff>
      <xdr:row>128</xdr:row>
      <xdr:rowOff>729343</xdr:rowOff>
    </xdr:to>
    <mc:AlternateContent xmlns:mc="http://schemas.openxmlformats.org/markup-compatibility/2006">
      <mc:Choice xmlns:cx1="http://schemas.microsoft.com/office/drawing/2015/9/8/chartex" Requires="cx1">
        <xdr:graphicFrame macro="">
          <xdr:nvGraphicFramePr>
            <xdr:cNvPr id="20" name="Chart 19">
              <a:extLst>
                <a:ext uri="{FF2B5EF4-FFF2-40B4-BE49-F238E27FC236}">
                  <a16:creationId xmlns:a16="http://schemas.microsoft.com/office/drawing/2014/main" id="{5902C93A-E9BE-42F6-B3D3-2938CEB012AC}"/>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7"/>
            </a:graphicData>
          </a:graphic>
        </xdr:graphicFrame>
      </mc:Choice>
      <mc:Fallback>
        <xdr:sp macro="" textlink="">
          <xdr:nvSpPr>
            <xdr:cNvPr id="0" name=""/>
            <xdr:cNvSpPr>
              <a:spLocks noTextEdit="1"/>
            </xdr:cNvSpPr>
          </xdr:nvSpPr>
          <xdr:spPr>
            <a:xfrm>
              <a:off x="13889083" y="8020050"/>
              <a:ext cx="484098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14</xdr:col>
      <xdr:colOff>579120</xdr:colOff>
      <xdr:row>125</xdr:row>
      <xdr:rowOff>60960</xdr:rowOff>
    </xdr:from>
    <xdr:to>
      <xdr:col>18</xdr:col>
      <xdr:colOff>905256</xdr:colOff>
      <xdr:row>128</xdr:row>
      <xdr:rowOff>714103</xdr:rowOff>
    </xdr:to>
    <mc:AlternateContent xmlns:mc="http://schemas.openxmlformats.org/markup-compatibility/2006">
      <mc:Choice xmlns:cx1="http://schemas.microsoft.com/office/drawing/2015/9/8/chartex" Requires="cx1">
        <xdr:graphicFrame macro="">
          <xdr:nvGraphicFramePr>
            <xdr:cNvPr id="21" name="Chart 20">
              <a:extLst>
                <a:ext uri="{FF2B5EF4-FFF2-40B4-BE49-F238E27FC236}">
                  <a16:creationId xmlns:a16="http://schemas.microsoft.com/office/drawing/2014/main" id="{1F7FBE17-0D54-464B-A84B-B82A7BB167DB}"/>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8"/>
            </a:graphicData>
          </a:graphic>
        </xdr:graphicFrame>
      </mc:Choice>
      <mc:Fallback>
        <xdr:sp macro="" textlink="">
          <xdr:nvSpPr>
            <xdr:cNvPr id="0" name=""/>
            <xdr:cNvSpPr>
              <a:spLocks noTextEdit="1"/>
            </xdr:cNvSpPr>
          </xdr:nvSpPr>
          <xdr:spPr>
            <a:xfrm>
              <a:off x="18924270" y="8020050"/>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19</xdr:col>
      <xdr:colOff>47534</xdr:colOff>
      <xdr:row>125</xdr:row>
      <xdr:rowOff>64226</xdr:rowOff>
    </xdr:from>
    <xdr:to>
      <xdr:col>23</xdr:col>
      <xdr:colOff>373670</xdr:colOff>
      <xdr:row>128</xdr:row>
      <xdr:rowOff>717369</xdr:rowOff>
    </xdr:to>
    <mc:AlternateContent xmlns:mc="http://schemas.openxmlformats.org/markup-compatibility/2006">
      <mc:Choice xmlns:cx1="http://schemas.microsoft.com/office/drawing/2015/9/8/chartex" Requires="cx1">
        <xdr:graphicFrame macro="">
          <xdr:nvGraphicFramePr>
            <xdr:cNvPr id="22" name="Chart 21">
              <a:extLst>
                <a:ext uri="{FF2B5EF4-FFF2-40B4-BE49-F238E27FC236}">
                  <a16:creationId xmlns:a16="http://schemas.microsoft.com/office/drawing/2014/main" id="{E055E578-AC5E-4D3B-A83D-9F20D80D06C9}"/>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9"/>
            </a:graphicData>
          </a:graphic>
        </xdr:graphicFrame>
      </mc:Choice>
      <mc:Fallback>
        <xdr:sp macro="" textlink="">
          <xdr:nvSpPr>
            <xdr:cNvPr id="0" name=""/>
            <xdr:cNvSpPr>
              <a:spLocks noTextEdit="1"/>
            </xdr:cNvSpPr>
          </xdr:nvSpPr>
          <xdr:spPr>
            <a:xfrm>
              <a:off x="23631434" y="8020050"/>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137</xdr:row>
      <xdr:rowOff>94706</xdr:rowOff>
    </xdr:from>
    <xdr:to>
      <xdr:col>5</xdr:col>
      <xdr:colOff>388910</xdr:colOff>
      <xdr:row>140</xdr:row>
      <xdr:rowOff>747849</xdr:rowOff>
    </xdr:to>
    <mc:AlternateContent xmlns:mc="http://schemas.openxmlformats.org/markup-compatibility/2006">
      <mc:Choice xmlns:cx1="http://schemas.microsoft.com/office/drawing/2015/9/8/chartex" Requires="cx1">
        <xdr:graphicFrame macro="">
          <xdr:nvGraphicFramePr>
            <xdr:cNvPr id="24" name="Chart 23">
              <a:extLst>
                <a:ext uri="{FF2B5EF4-FFF2-40B4-BE49-F238E27FC236}">
                  <a16:creationId xmlns:a16="http://schemas.microsoft.com/office/drawing/2014/main" id="{9BEE904B-5C50-4900-AEF2-2FE4B63ED27F}"/>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0"/>
            </a:graphicData>
          </a:graphic>
        </xdr:graphicFrame>
      </mc:Choice>
      <mc:Fallback>
        <xdr:sp macro="" textlink="">
          <xdr:nvSpPr>
            <xdr:cNvPr id="0" name=""/>
            <xdr:cNvSpPr>
              <a:spLocks noTextEdit="1"/>
            </xdr:cNvSpPr>
          </xdr:nvSpPr>
          <xdr:spPr>
            <a:xfrm>
              <a:off x="4463324" y="8715375"/>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579120</xdr:colOff>
      <xdr:row>137</xdr:row>
      <xdr:rowOff>91440</xdr:rowOff>
    </xdr:from>
    <xdr:to>
      <xdr:col>9</xdr:col>
      <xdr:colOff>905256</xdr:colOff>
      <xdr:row>140</xdr:row>
      <xdr:rowOff>744583</xdr:rowOff>
    </xdr:to>
    <mc:AlternateContent xmlns:mc="http://schemas.openxmlformats.org/markup-compatibility/2006">
      <mc:Choice xmlns:cx1="http://schemas.microsoft.com/office/drawing/2015/9/8/chartex" Requires="cx1">
        <xdr:graphicFrame macro="">
          <xdr:nvGraphicFramePr>
            <xdr:cNvPr id="25" name="Chart 24">
              <a:extLst>
                <a:ext uri="{FF2B5EF4-FFF2-40B4-BE49-F238E27FC236}">
                  <a16:creationId xmlns:a16="http://schemas.microsoft.com/office/drawing/2014/main" id="{F04C21C1-9C7D-48EE-A3AF-BF5B686877B0}"/>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1"/>
            </a:graphicData>
          </a:graphic>
        </xdr:graphicFrame>
      </mc:Choice>
      <mc:Fallback>
        <xdr:sp macro="" textlink="">
          <xdr:nvSpPr>
            <xdr:cNvPr id="0" name=""/>
            <xdr:cNvSpPr>
              <a:spLocks noTextEdit="1"/>
            </xdr:cNvSpPr>
          </xdr:nvSpPr>
          <xdr:spPr>
            <a:xfrm>
              <a:off x="9170670" y="8715375"/>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10</xdr:col>
      <xdr:colOff>45720</xdr:colOff>
      <xdr:row>137</xdr:row>
      <xdr:rowOff>91440</xdr:rowOff>
    </xdr:from>
    <xdr:to>
      <xdr:col>14</xdr:col>
      <xdr:colOff>371856</xdr:colOff>
      <xdr:row>140</xdr:row>
      <xdr:rowOff>744583</xdr:rowOff>
    </xdr:to>
    <mc:AlternateContent xmlns:mc="http://schemas.openxmlformats.org/markup-compatibility/2006">
      <mc:Choice xmlns:cx1="http://schemas.microsoft.com/office/drawing/2015/9/8/chartex" Requires="cx1">
        <xdr:graphicFrame macro="">
          <xdr:nvGraphicFramePr>
            <xdr:cNvPr id="26" name="Chart 25">
              <a:extLst>
                <a:ext uri="{FF2B5EF4-FFF2-40B4-BE49-F238E27FC236}">
                  <a16:creationId xmlns:a16="http://schemas.microsoft.com/office/drawing/2014/main" id="{A474C0A7-EF6B-435E-90FA-AE86FAFB800E}"/>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2"/>
            </a:graphicData>
          </a:graphic>
        </xdr:graphicFrame>
      </mc:Choice>
      <mc:Fallback>
        <xdr:sp macro="" textlink="">
          <xdr:nvSpPr>
            <xdr:cNvPr id="0" name=""/>
            <xdr:cNvSpPr>
              <a:spLocks noTextEdit="1"/>
            </xdr:cNvSpPr>
          </xdr:nvSpPr>
          <xdr:spPr>
            <a:xfrm>
              <a:off x="13876020" y="8715375"/>
              <a:ext cx="484098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145</xdr:row>
      <xdr:rowOff>94706</xdr:rowOff>
    </xdr:from>
    <xdr:to>
      <xdr:col>5</xdr:col>
      <xdr:colOff>388910</xdr:colOff>
      <xdr:row>148</xdr:row>
      <xdr:rowOff>747849</xdr:rowOff>
    </xdr:to>
    <mc:AlternateContent xmlns:mc="http://schemas.openxmlformats.org/markup-compatibility/2006">
      <mc:Choice xmlns:cx1="http://schemas.microsoft.com/office/drawing/2015/9/8/chartex" Requires="cx1">
        <xdr:graphicFrame macro="">
          <xdr:nvGraphicFramePr>
            <xdr:cNvPr id="30" name="Chart 29">
              <a:extLst>
                <a:ext uri="{FF2B5EF4-FFF2-40B4-BE49-F238E27FC236}">
                  <a16:creationId xmlns:a16="http://schemas.microsoft.com/office/drawing/2014/main" id="{E11842FB-48F7-4D12-A9A2-64B790E4416C}"/>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3"/>
            </a:graphicData>
          </a:graphic>
        </xdr:graphicFrame>
      </mc:Choice>
      <mc:Fallback>
        <xdr:sp macro="" textlink="">
          <xdr:nvSpPr>
            <xdr:cNvPr id="0" name=""/>
            <xdr:cNvSpPr>
              <a:spLocks noTextEdit="1"/>
            </xdr:cNvSpPr>
          </xdr:nvSpPr>
          <xdr:spPr>
            <a:xfrm>
              <a:off x="4463324" y="9782175"/>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609600</xdr:colOff>
      <xdr:row>145</xdr:row>
      <xdr:rowOff>84909</xdr:rowOff>
    </xdr:from>
    <xdr:to>
      <xdr:col>9</xdr:col>
      <xdr:colOff>935736</xdr:colOff>
      <xdr:row>148</xdr:row>
      <xdr:rowOff>738052</xdr:rowOff>
    </xdr:to>
    <mc:AlternateContent xmlns:mc="http://schemas.openxmlformats.org/markup-compatibility/2006">
      <mc:Choice xmlns:cx1="http://schemas.microsoft.com/office/drawing/2015/9/8/chartex" Requires="cx1">
        <xdr:graphicFrame macro="">
          <xdr:nvGraphicFramePr>
            <xdr:cNvPr id="31" name="Chart 30">
              <a:extLst>
                <a:ext uri="{FF2B5EF4-FFF2-40B4-BE49-F238E27FC236}">
                  <a16:creationId xmlns:a16="http://schemas.microsoft.com/office/drawing/2014/main" id="{19C6F2C6-1CC1-4632-89DD-B07081F5EA00}"/>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4"/>
            </a:graphicData>
          </a:graphic>
        </xdr:graphicFrame>
      </mc:Choice>
      <mc:Fallback>
        <xdr:sp macro="" textlink="">
          <xdr:nvSpPr>
            <xdr:cNvPr id="0" name=""/>
            <xdr:cNvSpPr>
              <a:spLocks noTextEdit="1"/>
            </xdr:cNvSpPr>
          </xdr:nvSpPr>
          <xdr:spPr>
            <a:xfrm>
              <a:off x="9201150" y="9782175"/>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10</xdr:col>
      <xdr:colOff>58783</xdr:colOff>
      <xdr:row>145</xdr:row>
      <xdr:rowOff>76200</xdr:rowOff>
    </xdr:from>
    <xdr:to>
      <xdr:col>14</xdr:col>
      <xdr:colOff>384919</xdr:colOff>
      <xdr:row>148</xdr:row>
      <xdr:rowOff>729343</xdr:rowOff>
    </xdr:to>
    <mc:AlternateContent xmlns:mc="http://schemas.openxmlformats.org/markup-compatibility/2006">
      <mc:Choice xmlns:cx1="http://schemas.microsoft.com/office/drawing/2015/9/8/chartex" Requires="cx1">
        <xdr:graphicFrame macro="">
          <xdr:nvGraphicFramePr>
            <xdr:cNvPr id="32" name="Chart 31">
              <a:extLst>
                <a:ext uri="{FF2B5EF4-FFF2-40B4-BE49-F238E27FC236}">
                  <a16:creationId xmlns:a16="http://schemas.microsoft.com/office/drawing/2014/main" id="{5D645DB8-0E61-4449-8D25-464DB2239693}"/>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5"/>
            </a:graphicData>
          </a:graphic>
        </xdr:graphicFrame>
      </mc:Choice>
      <mc:Fallback>
        <xdr:sp macro="" textlink="">
          <xdr:nvSpPr>
            <xdr:cNvPr id="0" name=""/>
            <xdr:cNvSpPr>
              <a:spLocks noTextEdit="1"/>
            </xdr:cNvSpPr>
          </xdr:nvSpPr>
          <xdr:spPr>
            <a:xfrm>
              <a:off x="13889083" y="9782175"/>
              <a:ext cx="484098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14</xdr:col>
      <xdr:colOff>579120</xdr:colOff>
      <xdr:row>145</xdr:row>
      <xdr:rowOff>60960</xdr:rowOff>
    </xdr:from>
    <xdr:to>
      <xdr:col>18</xdr:col>
      <xdr:colOff>905256</xdr:colOff>
      <xdr:row>148</xdr:row>
      <xdr:rowOff>714103</xdr:rowOff>
    </xdr:to>
    <mc:AlternateContent xmlns:mc="http://schemas.openxmlformats.org/markup-compatibility/2006">
      <mc:Choice xmlns:cx1="http://schemas.microsoft.com/office/drawing/2015/9/8/chartex" Requires="cx1">
        <xdr:graphicFrame macro="">
          <xdr:nvGraphicFramePr>
            <xdr:cNvPr id="33" name="Chart 32">
              <a:extLst>
                <a:ext uri="{FF2B5EF4-FFF2-40B4-BE49-F238E27FC236}">
                  <a16:creationId xmlns:a16="http://schemas.microsoft.com/office/drawing/2014/main" id="{B5F80C86-4DB1-4CBA-AB3E-30848AD0EF6B}"/>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6"/>
            </a:graphicData>
          </a:graphic>
        </xdr:graphicFrame>
      </mc:Choice>
      <mc:Fallback>
        <xdr:sp macro="" textlink="">
          <xdr:nvSpPr>
            <xdr:cNvPr id="0" name=""/>
            <xdr:cNvSpPr>
              <a:spLocks noTextEdit="1"/>
            </xdr:cNvSpPr>
          </xdr:nvSpPr>
          <xdr:spPr>
            <a:xfrm>
              <a:off x="18924270" y="9782175"/>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19</xdr:col>
      <xdr:colOff>47534</xdr:colOff>
      <xdr:row>145</xdr:row>
      <xdr:rowOff>64226</xdr:rowOff>
    </xdr:from>
    <xdr:to>
      <xdr:col>23</xdr:col>
      <xdr:colOff>373670</xdr:colOff>
      <xdr:row>148</xdr:row>
      <xdr:rowOff>717369</xdr:rowOff>
    </xdr:to>
    <mc:AlternateContent xmlns:mc="http://schemas.openxmlformats.org/markup-compatibility/2006">
      <mc:Choice xmlns:cx1="http://schemas.microsoft.com/office/drawing/2015/9/8/chartex" Requires="cx1">
        <xdr:graphicFrame macro="">
          <xdr:nvGraphicFramePr>
            <xdr:cNvPr id="34" name="Chart 33">
              <a:extLst>
                <a:ext uri="{FF2B5EF4-FFF2-40B4-BE49-F238E27FC236}">
                  <a16:creationId xmlns:a16="http://schemas.microsoft.com/office/drawing/2014/main" id="{4360400F-CECC-4849-BF57-FCE64872CC3D}"/>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7"/>
            </a:graphicData>
          </a:graphic>
        </xdr:graphicFrame>
      </mc:Choice>
      <mc:Fallback>
        <xdr:sp macro="" textlink="">
          <xdr:nvSpPr>
            <xdr:cNvPr id="0" name=""/>
            <xdr:cNvSpPr>
              <a:spLocks noTextEdit="1"/>
            </xdr:cNvSpPr>
          </xdr:nvSpPr>
          <xdr:spPr>
            <a:xfrm>
              <a:off x="23631434" y="9782175"/>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150</xdr:row>
      <xdr:rowOff>94706</xdr:rowOff>
    </xdr:from>
    <xdr:to>
      <xdr:col>5</xdr:col>
      <xdr:colOff>388910</xdr:colOff>
      <xdr:row>153</xdr:row>
      <xdr:rowOff>747849</xdr:rowOff>
    </xdr:to>
    <mc:AlternateContent xmlns:mc="http://schemas.openxmlformats.org/markup-compatibility/2006">
      <mc:Choice xmlns:cx1="http://schemas.microsoft.com/office/drawing/2015/9/8/chartex" Requires="cx1">
        <xdr:graphicFrame macro="">
          <xdr:nvGraphicFramePr>
            <xdr:cNvPr id="35" name="Chart 34">
              <a:extLst>
                <a:ext uri="{FF2B5EF4-FFF2-40B4-BE49-F238E27FC236}">
                  <a16:creationId xmlns:a16="http://schemas.microsoft.com/office/drawing/2014/main" id="{49F4D849-5A82-4A24-BB60-B9D9212DBAB1}"/>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8"/>
            </a:graphicData>
          </a:graphic>
        </xdr:graphicFrame>
      </mc:Choice>
      <mc:Fallback>
        <xdr:sp macro="" textlink="">
          <xdr:nvSpPr>
            <xdr:cNvPr id="0" name=""/>
            <xdr:cNvSpPr>
              <a:spLocks noTextEdit="1"/>
            </xdr:cNvSpPr>
          </xdr:nvSpPr>
          <xdr:spPr>
            <a:xfrm>
              <a:off x="4463324" y="9782175"/>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609600</xdr:colOff>
      <xdr:row>150</xdr:row>
      <xdr:rowOff>84909</xdr:rowOff>
    </xdr:from>
    <xdr:to>
      <xdr:col>9</xdr:col>
      <xdr:colOff>935736</xdr:colOff>
      <xdr:row>153</xdr:row>
      <xdr:rowOff>738052</xdr:rowOff>
    </xdr:to>
    <mc:AlternateContent xmlns:mc="http://schemas.openxmlformats.org/markup-compatibility/2006">
      <mc:Choice xmlns:cx1="http://schemas.microsoft.com/office/drawing/2015/9/8/chartex" Requires="cx1">
        <xdr:graphicFrame macro="">
          <xdr:nvGraphicFramePr>
            <xdr:cNvPr id="36" name="Chart 35">
              <a:extLst>
                <a:ext uri="{FF2B5EF4-FFF2-40B4-BE49-F238E27FC236}">
                  <a16:creationId xmlns:a16="http://schemas.microsoft.com/office/drawing/2014/main" id="{405C840C-D91E-41D2-ACC6-DFB9F77FD6A7}"/>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9"/>
            </a:graphicData>
          </a:graphic>
        </xdr:graphicFrame>
      </mc:Choice>
      <mc:Fallback>
        <xdr:sp macro="" textlink="">
          <xdr:nvSpPr>
            <xdr:cNvPr id="0" name=""/>
            <xdr:cNvSpPr>
              <a:spLocks noTextEdit="1"/>
            </xdr:cNvSpPr>
          </xdr:nvSpPr>
          <xdr:spPr>
            <a:xfrm>
              <a:off x="9201150" y="9782175"/>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10</xdr:col>
      <xdr:colOff>58783</xdr:colOff>
      <xdr:row>150</xdr:row>
      <xdr:rowOff>76200</xdr:rowOff>
    </xdr:from>
    <xdr:to>
      <xdr:col>14</xdr:col>
      <xdr:colOff>384919</xdr:colOff>
      <xdr:row>153</xdr:row>
      <xdr:rowOff>729343</xdr:rowOff>
    </xdr:to>
    <mc:AlternateContent xmlns:mc="http://schemas.openxmlformats.org/markup-compatibility/2006">
      <mc:Choice xmlns:cx1="http://schemas.microsoft.com/office/drawing/2015/9/8/chartex" Requires="cx1">
        <xdr:graphicFrame macro="">
          <xdr:nvGraphicFramePr>
            <xdr:cNvPr id="37" name="Chart 36">
              <a:extLst>
                <a:ext uri="{FF2B5EF4-FFF2-40B4-BE49-F238E27FC236}">
                  <a16:creationId xmlns:a16="http://schemas.microsoft.com/office/drawing/2014/main" id="{7A864B0F-0663-4B93-96FA-E37FA36455E1}"/>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0"/>
            </a:graphicData>
          </a:graphic>
        </xdr:graphicFrame>
      </mc:Choice>
      <mc:Fallback>
        <xdr:sp macro="" textlink="">
          <xdr:nvSpPr>
            <xdr:cNvPr id="0" name=""/>
            <xdr:cNvSpPr>
              <a:spLocks noTextEdit="1"/>
            </xdr:cNvSpPr>
          </xdr:nvSpPr>
          <xdr:spPr>
            <a:xfrm>
              <a:off x="13889083" y="9782175"/>
              <a:ext cx="484098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14</xdr:col>
      <xdr:colOff>579120</xdr:colOff>
      <xdr:row>150</xdr:row>
      <xdr:rowOff>60960</xdr:rowOff>
    </xdr:from>
    <xdr:to>
      <xdr:col>18</xdr:col>
      <xdr:colOff>905256</xdr:colOff>
      <xdr:row>153</xdr:row>
      <xdr:rowOff>714103</xdr:rowOff>
    </xdr:to>
    <mc:AlternateContent xmlns:mc="http://schemas.openxmlformats.org/markup-compatibility/2006">
      <mc:Choice xmlns:cx1="http://schemas.microsoft.com/office/drawing/2015/9/8/chartex" Requires="cx1">
        <xdr:graphicFrame macro="">
          <xdr:nvGraphicFramePr>
            <xdr:cNvPr id="38" name="Chart 37">
              <a:extLst>
                <a:ext uri="{FF2B5EF4-FFF2-40B4-BE49-F238E27FC236}">
                  <a16:creationId xmlns:a16="http://schemas.microsoft.com/office/drawing/2014/main" id="{43E48D08-01BB-4632-AC45-F7841E3E2148}"/>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1"/>
            </a:graphicData>
          </a:graphic>
        </xdr:graphicFrame>
      </mc:Choice>
      <mc:Fallback>
        <xdr:sp macro="" textlink="">
          <xdr:nvSpPr>
            <xdr:cNvPr id="0" name=""/>
            <xdr:cNvSpPr>
              <a:spLocks noTextEdit="1"/>
            </xdr:cNvSpPr>
          </xdr:nvSpPr>
          <xdr:spPr>
            <a:xfrm>
              <a:off x="18924270" y="9782175"/>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19</xdr:col>
      <xdr:colOff>47534</xdr:colOff>
      <xdr:row>150</xdr:row>
      <xdr:rowOff>64226</xdr:rowOff>
    </xdr:from>
    <xdr:to>
      <xdr:col>23</xdr:col>
      <xdr:colOff>373670</xdr:colOff>
      <xdr:row>153</xdr:row>
      <xdr:rowOff>717369</xdr:rowOff>
    </xdr:to>
    <mc:AlternateContent xmlns:mc="http://schemas.openxmlformats.org/markup-compatibility/2006">
      <mc:Choice xmlns:cx1="http://schemas.microsoft.com/office/drawing/2015/9/8/chartex" Requires="cx1">
        <xdr:graphicFrame macro="">
          <xdr:nvGraphicFramePr>
            <xdr:cNvPr id="39" name="Chart 38">
              <a:extLst>
                <a:ext uri="{FF2B5EF4-FFF2-40B4-BE49-F238E27FC236}">
                  <a16:creationId xmlns:a16="http://schemas.microsoft.com/office/drawing/2014/main" id="{14D99C08-375D-49CF-9A46-1BD224B06B77}"/>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2"/>
            </a:graphicData>
          </a:graphic>
        </xdr:graphicFrame>
      </mc:Choice>
      <mc:Fallback>
        <xdr:sp macro="" textlink="">
          <xdr:nvSpPr>
            <xdr:cNvPr id="0" name=""/>
            <xdr:cNvSpPr>
              <a:spLocks noTextEdit="1"/>
            </xdr:cNvSpPr>
          </xdr:nvSpPr>
          <xdr:spPr>
            <a:xfrm>
              <a:off x="23631434" y="9782175"/>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155</xdr:row>
      <xdr:rowOff>94706</xdr:rowOff>
    </xdr:from>
    <xdr:to>
      <xdr:col>5</xdr:col>
      <xdr:colOff>388910</xdr:colOff>
      <xdr:row>158</xdr:row>
      <xdr:rowOff>747849</xdr:rowOff>
    </xdr:to>
    <mc:AlternateContent xmlns:mc="http://schemas.openxmlformats.org/markup-compatibility/2006">
      <mc:Choice xmlns:cx1="http://schemas.microsoft.com/office/drawing/2015/9/8/chartex" Requires="cx1">
        <xdr:graphicFrame macro="">
          <xdr:nvGraphicFramePr>
            <xdr:cNvPr id="40" name="Chart 39">
              <a:extLst>
                <a:ext uri="{FF2B5EF4-FFF2-40B4-BE49-F238E27FC236}">
                  <a16:creationId xmlns:a16="http://schemas.microsoft.com/office/drawing/2014/main" id="{1BBFB632-B03F-4210-8954-72522D07B7DB}"/>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3"/>
            </a:graphicData>
          </a:graphic>
        </xdr:graphicFrame>
      </mc:Choice>
      <mc:Fallback>
        <xdr:sp macro="" textlink="">
          <xdr:nvSpPr>
            <xdr:cNvPr id="0" name=""/>
            <xdr:cNvSpPr>
              <a:spLocks noTextEdit="1"/>
            </xdr:cNvSpPr>
          </xdr:nvSpPr>
          <xdr:spPr>
            <a:xfrm>
              <a:off x="4463324" y="9782175"/>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609600</xdr:colOff>
      <xdr:row>155</xdr:row>
      <xdr:rowOff>84909</xdr:rowOff>
    </xdr:from>
    <xdr:to>
      <xdr:col>9</xdr:col>
      <xdr:colOff>935736</xdr:colOff>
      <xdr:row>158</xdr:row>
      <xdr:rowOff>738052</xdr:rowOff>
    </xdr:to>
    <mc:AlternateContent xmlns:mc="http://schemas.openxmlformats.org/markup-compatibility/2006">
      <mc:Choice xmlns:cx1="http://schemas.microsoft.com/office/drawing/2015/9/8/chartex" Requires="cx1">
        <xdr:graphicFrame macro="">
          <xdr:nvGraphicFramePr>
            <xdr:cNvPr id="41" name="Chart 40">
              <a:extLst>
                <a:ext uri="{FF2B5EF4-FFF2-40B4-BE49-F238E27FC236}">
                  <a16:creationId xmlns:a16="http://schemas.microsoft.com/office/drawing/2014/main" id="{D49F945C-8C78-47AF-827A-BFD1234EB2A2}"/>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4"/>
            </a:graphicData>
          </a:graphic>
        </xdr:graphicFrame>
      </mc:Choice>
      <mc:Fallback>
        <xdr:sp macro="" textlink="">
          <xdr:nvSpPr>
            <xdr:cNvPr id="0" name=""/>
            <xdr:cNvSpPr>
              <a:spLocks noTextEdit="1"/>
            </xdr:cNvSpPr>
          </xdr:nvSpPr>
          <xdr:spPr>
            <a:xfrm>
              <a:off x="9201150" y="9782175"/>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10</xdr:col>
      <xdr:colOff>58783</xdr:colOff>
      <xdr:row>155</xdr:row>
      <xdr:rowOff>76200</xdr:rowOff>
    </xdr:from>
    <xdr:to>
      <xdr:col>14</xdr:col>
      <xdr:colOff>384919</xdr:colOff>
      <xdr:row>158</xdr:row>
      <xdr:rowOff>729343</xdr:rowOff>
    </xdr:to>
    <mc:AlternateContent xmlns:mc="http://schemas.openxmlformats.org/markup-compatibility/2006">
      <mc:Choice xmlns:cx1="http://schemas.microsoft.com/office/drawing/2015/9/8/chartex" Requires="cx1">
        <xdr:graphicFrame macro="">
          <xdr:nvGraphicFramePr>
            <xdr:cNvPr id="42" name="Chart 41">
              <a:extLst>
                <a:ext uri="{FF2B5EF4-FFF2-40B4-BE49-F238E27FC236}">
                  <a16:creationId xmlns:a16="http://schemas.microsoft.com/office/drawing/2014/main" id="{DB9A8DF0-0EAB-4F13-9D33-9B3AEF3D7FF6}"/>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5"/>
            </a:graphicData>
          </a:graphic>
        </xdr:graphicFrame>
      </mc:Choice>
      <mc:Fallback>
        <xdr:sp macro="" textlink="">
          <xdr:nvSpPr>
            <xdr:cNvPr id="0" name=""/>
            <xdr:cNvSpPr>
              <a:spLocks noTextEdit="1"/>
            </xdr:cNvSpPr>
          </xdr:nvSpPr>
          <xdr:spPr>
            <a:xfrm>
              <a:off x="13889083" y="9782175"/>
              <a:ext cx="484098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14</xdr:col>
      <xdr:colOff>579120</xdr:colOff>
      <xdr:row>155</xdr:row>
      <xdr:rowOff>60960</xdr:rowOff>
    </xdr:from>
    <xdr:to>
      <xdr:col>18</xdr:col>
      <xdr:colOff>905256</xdr:colOff>
      <xdr:row>158</xdr:row>
      <xdr:rowOff>714103</xdr:rowOff>
    </xdr:to>
    <mc:AlternateContent xmlns:mc="http://schemas.openxmlformats.org/markup-compatibility/2006">
      <mc:Choice xmlns:cx1="http://schemas.microsoft.com/office/drawing/2015/9/8/chartex" Requires="cx1">
        <xdr:graphicFrame macro="">
          <xdr:nvGraphicFramePr>
            <xdr:cNvPr id="43" name="Chart 42">
              <a:extLst>
                <a:ext uri="{FF2B5EF4-FFF2-40B4-BE49-F238E27FC236}">
                  <a16:creationId xmlns:a16="http://schemas.microsoft.com/office/drawing/2014/main" id="{FA054EAD-3213-43AB-A817-3024EB24F11C}"/>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6"/>
            </a:graphicData>
          </a:graphic>
        </xdr:graphicFrame>
      </mc:Choice>
      <mc:Fallback>
        <xdr:sp macro="" textlink="">
          <xdr:nvSpPr>
            <xdr:cNvPr id="0" name=""/>
            <xdr:cNvSpPr>
              <a:spLocks noTextEdit="1"/>
            </xdr:cNvSpPr>
          </xdr:nvSpPr>
          <xdr:spPr>
            <a:xfrm>
              <a:off x="18924270" y="9782175"/>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19</xdr:col>
      <xdr:colOff>47534</xdr:colOff>
      <xdr:row>155</xdr:row>
      <xdr:rowOff>64226</xdr:rowOff>
    </xdr:from>
    <xdr:to>
      <xdr:col>23</xdr:col>
      <xdr:colOff>373670</xdr:colOff>
      <xdr:row>158</xdr:row>
      <xdr:rowOff>717369</xdr:rowOff>
    </xdr:to>
    <mc:AlternateContent xmlns:mc="http://schemas.openxmlformats.org/markup-compatibility/2006">
      <mc:Choice xmlns:cx1="http://schemas.microsoft.com/office/drawing/2015/9/8/chartex" Requires="cx1">
        <xdr:graphicFrame macro="">
          <xdr:nvGraphicFramePr>
            <xdr:cNvPr id="44" name="Chart 43">
              <a:extLst>
                <a:ext uri="{FF2B5EF4-FFF2-40B4-BE49-F238E27FC236}">
                  <a16:creationId xmlns:a16="http://schemas.microsoft.com/office/drawing/2014/main" id="{3C25C721-DF5E-4A6D-B8B2-CBB7A3539FA6}"/>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7"/>
            </a:graphicData>
          </a:graphic>
        </xdr:graphicFrame>
      </mc:Choice>
      <mc:Fallback>
        <xdr:sp macro="" textlink="">
          <xdr:nvSpPr>
            <xdr:cNvPr id="0" name=""/>
            <xdr:cNvSpPr>
              <a:spLocks noTextEdit="1"/>
            </xdr:cNvSpPr>
          </xdr:nvSpPr>
          <xdr:spPr>
            <a:xfrm>
              <a:off x="23631434" y="9782175"/>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162</xdr:row>
      <xdr:rowOff>94706</xdr:rowOff>
    </xdr:from>
    <xdr:to>
      <xdr:col>5</xdr:col>
      <xdr:colOff>388910</xdr:colOff>
      <xdr:row>165</xdr:row>
      <xdr:rowOff>747849</xdr:rowOff>
    </xdr:to>
    <mc:AlternateContent xmlns:mc="http://schemas.openxmlformats.org/markup-compatibility/2006">
      <mc:Choice xmlns:cx1="http://schemas.microsoft.com/office/drawing/2015/9/8/chartex" Requires="cx1">
        <xdr:graphicFrame macro="">
          <xdr:nvGraphicFramePr>
            <xdr:cNvPr id="45" name="Chart 44">
              <a:extLst>
                <a:ext uri="{FF2B5EF4-FFF2-40B4-BE49-F238E27FC236}">
                  <a16:creationId xmlns:a16="http://schemas.microsoft.com/office/drawing/2014/main" id="{42C8A20D-C798-4EC0-82D4-4FEDE082F904}"/>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8"/>
            </a:graphicData>
          </a:graphic>
        </xdr:graphicFrame>
      </mc:Choice>
      <mc:Fallback>
        <xdr:sp macro="" textlink="">
          <xdr:nvSpPr>
            <xdr:cNvPr id="0" name=""/>
            <xdr:cNvSpPr>
              <a:spLocks noTextEdit="1"/>
            </xdr:cNvSpPr>
          </xdr:nvSpPr>
          <xdr:spPr>
            <a:xfrm>
              <a:off x="4463324" y="10306050"/>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609600</xdr:colOff>
      <xdr:row>162</xdr:row>
      <xdr:rowOff>84909</xdr:rowOff>
    </xdr:from>
    <xdr:to>
      <xdr:col>9</xdr:col>
      <xdr:colOff>935736</xdr:colOff>
      <xdr:row>165</xdr:row>
      <xdr:rowOff>738052</xdr:rowOff>
    </xdr:to>
    <mc:AlternateContent xmlns:mc="http://schemas.openxmlformats.org/markup-compatibility/2006">
      <mc:Choice xmlns:cx1="http://schemas.microsoft.com/office/drawing/2015/9/8/chartex" Requires="cx1">
        <xdr:graphicFrame macro="">
          <xdr:nvGraphicFramePr>
            <xdr:cNvPr id="46" name="Chart 45">
              <a:extLst>
                <a:ext uri="{FF2B5EF4-FFF2-40B4-BE49-F238E27FC236}">
                  <a16:creationId xmlns:a16="http://schemas.microsoft.com/office/drawing/2014/main" id="{E076145A-10A4-4E9D-8FA4-547747E7FEEE}"/>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9"/>
            </a:graphicData>
          </a:graphic>
        </xdr:graphicFrame>
      </mc:Choice>
      <mc:Fallback>
        <xdr:sp macro="" textlink="">
          <xdr:nvSpPr>
            <xdr:cNvPr id="0" name=""/>
            <xdr:cNvSpPr>
              <a:spLocks noTextEdit="1"/>
            </xdr:cNvSpPr>
          </xdr:nvSpPr>
          <xdr:spPr>
            <a:xfrm>
              <a:off x="9201150" y="10306050"/>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10</xdr:col>
      <xdr:colOff>58783</xdr:colOff>
      <xdr:row>162</xdr:row>
      <xdr:rowOff>76200</xdr:rowOff>
    </xdr:from>
    <xdr:to>
      <xdr:col>14</xdr:col>
      <xdr:colOff>384919</xdr:colOff>
      <xdr:row>165</xdr:row>
      <xdr:rowOff>729343</xdr:rowOff>
    </xdr:to>
    <mc:AlternateContent xmlns:mc="http://schemas.openxmlformats.org/markup-compatibility/2006">
      <mc:Choice xmlns:cx1="http://schemas.microsoft.com/office/drawing/2015/9/8/chartex" Requires="cx1">
        <xdr:graphicFrame macro="">
          <xdr:nvGraphicFramePr>
            <xdr:cNvPr id="47" name="Chart 46">
              <a:extLst>
                <a:ext uri="{FF2B5EF4-FFF2-40B4-BE49-F238E27FC236}">
                  <a16:creationId xmlns:a16="http://schemas.microsoft.com/office/drawing/2014/main" id="{54216B4C-3F27-4A6D-9250-CDDE60A9F530}"/>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0"/>
            </a:graphicData>
          </a:graphic>
        </xdr:graphicFrame>
      </mc:Choice>
      <mc:Fallback>
        <xdr:sp macro="" textlink="">
          <xdr:nvSpPr>
            <xdr:cNvPr id="0" name=""/>
            <xdr:cNvSpPr>
              <a:spLocks noTextEdit="1"/>
            </xdr:cNvSpPr>
          </xdr:nvSpPr>
          <xdr:spPr>
            <a:xfrm>
              <a:off x="13889083" y="10306050"/>
              <a:ext cx="484098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14</xdr:col>
      <xdr:colOff>579120</xdr:colOff>
      <xdr:row>162</xdr:row>
      <xdr:rowOff>60960</xdr:rowOff>
    </xdr:from>
    <xdr:to>
      <xdr:col>18</xdr:col>
      <xdr:colOff>905256</xdr:colOff>
      <xdr:row>165</xdr:row>
      <xdr:rowOff>714103</xdr:rowOff>
    </xdr:to>
    <mc:AlternateContent xmlns:mc="http://schemas.openxmlformats.org/markup-compatibility/2006">
      <mc:Choice xmlns:cx1="http://schemas.microsoft.com/office/drawing/2015/9/8/chartex" Requires="cx1">
        <xdr:graphicFrame macro="">
          <xdr:nvGraphicFramePr>
            <xdr:cNvPr id="48" name="Chart 47">
              <a:extLst>
                <a:ext uri="{FF2B5EF4-FFF2-40B4-BE49-F238E27FC236}">
                  <a16:creationId xmlns:a16="http://schemas.microsoft.com/office/drawing/2014/main" id="{7E6BB990-5FCA-4C70-A3A6-B6F781A2299F}"/>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1"/>
            </a:graphicData>
          </a:graphic>
        </xdr:graphicFrame>
      </mc:Choice>
      <mc:Fallback>
        <xdr:sp macro="" textlink="">
          <xdr:nvSpPr>
            <xdr:cNvPr id="0" name=""/>
            <xdr:cNvSpPr>
              <a:spLocks noTextEdit="1"/>
            </xdr:cNvSpPr>
          </xdr:nvSpPr>
          <xdr:spPr>
            <a:xfrm>
              <a:off x="18924270" y="10306050"/>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19</xdr:col>
      <xdr:colOff>47534</xdr:colOff>
      <xdr:row>162</xdr:row>
      <xdr:rowOff>64226</xdr:rowOff>
    </xdr:from>
    <xdr:to>
      <xdr:col>23</xdr:col>
      <xdr:colOff>373670</xdr:colOff>
      <xdr:row>165</xdr:row>
      <xdr:rowOff>717369</xdr:rowOff>
    </xdr:to>
    <mc:AlternateContent xmlns:mc="http://schemas.openxmlformats.org/markup-compatibility/2006">
      <mc:Choice xmlns:cx1="http://schemas.microsoft.com/office/drawing/2015/9/8/chartex" Requires="cx1">
        <xdr:graphicFrame macro="">
          <xdr:nvGraphicFramePr>
            <xdr:cNvPr id="49" name="Chart 48">
              <a:extLst>
                <a:ext uri="{FF2B5EF4-FFF2-40B4-BE49-F238E27FC236}">
                  <a16:creationId xmlns:a16="http://schemas.microsoft.com/office/drawing/2014/main" id="{8C828B17-AF8A-4738-8C4D-FDC502B68D5D}"/>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2"/>
            </a:graphicData>
          </a:graphic>
        </xdr:graphicFrame>
      </mc:Choice>
      <mc:Fallback>
        <xdr:sp macro="" textlink="">
          <xdr:nvSpPr>
            <xdr:cNvPr id="0" name=""/>
            <xdr:cNvSpPr>
              <a:spLocks noTextEdit="1"/>
            </xdr:cNvSpPr>
          </xdr:nvSpPr>
          <xdr:spPr>
            <a:xfrm>
              <a:off x="23631434" y="10306050"/>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167</xdr:row>
      <xdr:rowOff>94706</xdr:rowOff>
    </xdr:from>
    <xdr:to>
      <xdr:col>5</xdr:col>
      <xdr:colOff>388910</xdr:colOff>
      <xdr:row>170</xdr:row>
      <xdr:rowOff>747849</xdr:rowOff>
    </xdr:to>
    <mc:AlternateContent xmlns:mc="http://schemas.openxmlformats.org/markup-compatibility/2006">
      <mc:Choice xmlns:cx1="http://schemas.microsoft.com/office/drawing/2015/9/8/chartex" Requires="cx1">
        <xdr:graphicFrame macro="">
          <xdr:nvGraphicFramePr>
            <xdr:cNvPr id="50" name="Chart 49">
              <a:extLst>
                <a:ext uri="{FF2B5EF4-FFF2-40B4-BE49-F238E27FC236}">
                  <a16:creationId xmlns:a16="http://schemas.microsoft.com/office/drawing/2014/main" id="{9A95450D-4086-4C07-BD31-D3DD989D61C4}"/>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3"/>
            </a:graphicData>
          </a:graphic>
        </xdr:graphicFrame>
      </mc:Choice>
      <mc:Fallback>
        <xdr:sp macro="" textlink="">
          <xdr:nvSpPr>
            <xdr:cNvPr id="0" name=""/>
            <xdr:cNvSpPr>
              <a:spLocks noTextEdit="1"/>
            </xdr:cNvSpPr>
          </xdr:nvSpPr>
          <xdr:spPr>
            <a:xfrm>
              <a:off x="4463324" y="10306050"/>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609600</xdr:colOff>
      <xdr:row>167</xdr:row>
      <xdr:rowOff>84909</xdr:rowOff>
    </xdr:from>
    <xdr:to>
      <xdr:col>9</xdr:col>
      <xdr:colOff>935736</xdr:colOff>
      <xdr:row>170</xdr:row>
      <xdr:rowOff>738052</xdr:rowOff>
    </xdr:to>
    <mc:AlternateContent xmlns:mc="http://schemas.openxmlformats.org/markup-compatibility/2006">
      <mc:Choice xmlns:cx1="http://schemas.microsoft.com/office/drawing/2015/9/8/chartex" Requires="cx1">
        <xdr:graphicFrame macro="">
          <xdr:nvGraphicFramePr>
            <xdr:cNvPr id="51" name="Chart 50">
              <a:extLst>
                <a:ext uri="{FF2B5EF4-FFF2-40B4-BE49-F238E27FC236}">
                  <a16:creationId xmlns:a16="http://schemas.microsoft.com/office/drawing/2014/main" id="{B8BE4989-2DF8-4262-B5BF-8E3278C9AFB6}"/>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4"/>
            </a:graphicData>
          </a:graphic>
        </xdr:graphicFrame>
      </mc:Choice>
      <mc:Fallback>
        <xdr:sp macro="" textlink="">
          <xdr:nvSpPr>
            <xdr:cNvPr id="0" name=""/>
            <xdr:cNvSpPr>
              <a:spLocks noTextEdit="1"/>
            </xdr:cNvSpPr>
          </xdr:nvSpPr>
          <xdr:spPr>
            <a:xfrm>
              <a:off x="9201150" y="10306050"/>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10</xdr:col>
      <xdr:colOff>58783</xdr:colOff>
      <xdr:row>167</xdr:row>
      <xdr:rowOff>76200</xdr:rowOff>
    </xdr:from>
    <xdr:to>
      <xdr:col>14</xdr:col>
      <xdr:colOff>384919</xdr:colOff>
      <xdr:row>170</xdr:row>
      <xdr:rowOff>729343</xdr:rowOff>
    </xdr:to>
    <mc:AlternateContent xmlns:mc="http://schemas.openxmlformats.org/markup-compatibility/2006">
      <mc:Choice xmlns:cx1="http://schemas.microsoft.com/office/drawing/2015/9/8/chartex" Requires="cx1">
        <xdr:graphicFrame macro="">
          <xdr:nvGraphicFramePr>
            <xdr:cNvPr id="52" name="Chart 51">
              <a:extLst>
                <a:ext uri="{FF2B5EF4-FFF2-40B4-BE49-F238E27FC236}">
                  <a16:creationId xmlns:a16="http://schemas.microsoft.com/office/drawing/2014/main" id="{1AEA64ED-D4D8-4D8C-B8C1-A4F799897829}"/>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5"/>
            </a:graphicData>
          </a:graphic>
        </xdr:graphicFrame>
      </mc:Choice>
      <mc:Fallback>
        <xdr:sp macro="" textlink="">
          <xdr:nvSpPr>
            <xdr:cNvPr id="0" name=""/>
            <xdr:cNvSpPr>
              <a:spLocks noTextEdit="1"/>
            </xdr:cNvSpPr>
          </xdr:nvSpPr>
          <xdr:spPr>
            <a:xfrm>
              <a:off x="13889083" y="10306050"/>
              <a:ext cx="484098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14</xdr:col>
      <xdr:colOff>579120</xdr:colOff>
      <xdr:row>167</xdr:row>
      <xdr:rowOff>60960</xdr:rowOff>
    </xdr:from>
    <xdr:to>
      <xdr:col>18</xdr:col>
      <xdr:colOff>905256</xdr:colOff>
      <xdr:row>170</xdr:row>
      <xdr:rowOff>714103</xdr:rowOff>
    </xdr:to>
    <mc:AlternateContent xmlns:mc="http://schemas.openxmlformats.org/markup-compatibility/2006">
      <mc:Choice xmlns:cx1="http://schemas.microsoft.com/office/drawing/2015/9/8/chartex" Requires="cx1">
        <xdr:graphicFrame macro="">
          <xdr:nvGraphicFramePr>
            <xdr:cNvPr id="53" name="Chart 52">
              <a:extLst>
                <a:ext uri="{FF2B5EF4-FFF2-40B4-BE49-F238E27FC236}">
                  <a16:creationId xmlns:a16="http://schemas.microsoft.com/office/drawing/2014/main" id="{96C16C6B-8271-4F90-8ACA-7C1750615D96}"/>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6"/>
            </a:graphicData>
          </a:graphic>
        </xdr:graphicFrame>
      </mc:Choice>
      <mc:Fallback>
        <xdr:sp macro="" textlink="">
          <xdr:nvSpPr>
            <xdr:cNvPr id="0" name=""/>
            <xdr:cNvSpPr>
              <a:spLocks noTextEdit="1"/>
            </xdr:cNvSpPr>
          </xdr:nvSpPr>
          <xdr:spPr>
            <a:xfrm>
              <a:off x="18924270" y="10306050"/>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19</xdr:col>
      <xdr:colOff>47534</xdr:colOff>
      <xdr:row>167</xdr:row>
      <xdr:rowOff>64226</xdr:rowOff>
    </xdr:from>
    <xdr:to>
      <xdr:col>23</xdr:col>
      <xdr:colOff>373670</xdr:colOff>
      <xdr:row>170</xdr:row>
      <xdr:rowOff>717369</xdr:rowOff>
    </xdr:to>
    <mc:AlternateContent xmlns:mc="http://schemas.openxmlformats.org/markup-compatibility/2006">
      <mc:Choice xmlns:cx1="http://schemas.microsoft.com/office/drawing/2015/9/8/chartex" Requires="cx1">
        <xdr:graphicFrame macro="">
          <xdr:nvGraphicFramePr>
            <xdr:cNvPr id="54" name="Chart 53">
              <a:extLst>
                <a:ext uri="{FF2B5EF4-FFF2-40B4-BE49-F238E27FC236}">
                  <a16:creationId xmlns:a16="http://schemas.microsoft.com/office/drawing/2014/main" id="{77BA1889-252E-41D6-8A33-C3E5B6D92665}"/>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7"/>
            </a:graphicData>
          </a:graphic>
        </xdr:graphicFrame>
      </mc:Choice>
      <mc:Fallback>
        <xdr:sp macro="" textlink="">
          <xdr:nvSpPr>
            <xdr:cNvPr id="0" name=""/>
            <xdr:cNvSpPr>
              <a:spLocks noTextEdit="1"/>
            </xdr:cNvSpPr>
          </xdr:nvSpPr>
          <xdr:spPr>
            <a:xfrm>
              <a:off x="23631434" y="10306050"/>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172</xdr:row>
      <xdr:rowOff>94706</xdr:rowOff>
    </xdr:from>
    <xdr:to>
      <xdr:col>5</xdr:col>
      <xdr:colOff>388910</xdr:colOff>
      <xdr:row>175</xdr:row>
      <xdr:rowOff>747849</xdr:rowOff>
    </xdr:to>
    <mc:AlternateContent xmlns:mc="http://schemas.openxmlformats.org/markup-compatibility/2006">
      <mc:Choice xmlns:cx1="http://schemas.microsoft.com/office/drawing/2015/9/8/chartex" Requires="cx1">
        <xdr:graphicFrame macro="">
          <xdr:nvGraphicFramePr>
            <xdr:cNvPr id="55" name="Chart 54">
              <a:extLst>
                <a:ext uri="{FF2B5EF4-FFF2-40B4-BE49-F238E27FC236}">
                  <a16:creationId xmlns:a16="http://schemas.microsoft.com/office/drawing/2014/main" id="{79DB87FB-482A-45AF-A868-B1FA6F19ED1C}"/>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8"/>
            </a:graphicData>
          </a:graphic>
        </xdr:graphicFrame>
      </mc:Choice>
      <mc:Fallback>
        <xdr:sp macro="" textlink="">
          <xdr:nvSpPr>
            <xdr:cNvPr id="0" name=""/>
            <xdr:cNvSpPr>
              <a:spLocks noTextEdit="1"/>
            </xdr:cNvSpPr>
          </xdr:nvSpPr>
          <xdr:spPr>
            <a:xfrm>
              <a:off x="4463324" y="10306050"/>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609600</xdr:colOff>
      <xdr:row>172</xdr:row>
      <xdr:rowOff>84909</xdr:rowOff>
    </xdr:from>
    <xdr:to>
      <xdr:col>9</xdr:col>
      <xdr:colOff>935736</xdr:colOff>
      <xdr:row>175</xdr:row>
      <xdr:rowOff>738052</xdr:rowOff>
    </xdr:to>
    <mc:AlternateContent xmlns:mc="http://schemas.openxmlformats.org/markup-compatibility/2006">
      <mc:Choice xmlns:cx1="http://schemas.microsoft.com/office/drawing/2015/9/8/chartex" Requires="cx1">
        <xdr:graphicFrame macro="">
          <xdr:nvGraphicFramePr>
            <xdr:cNvPr id="56" name="Chart 55">
              <a:extLst>
                <a:ext uri="{FF2B5EF4-FFF2-40B4-BE49-F238E27FC236}">
                  <a16:creationId xmlns:a16="http://schemas.microsoft.com/office/drawing/2014/main" id="{5494B5D8-E799-457D-8987-A5C0D96DB1B8}"/>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39"/>
            </a:graphicData>
          </a:graphic>
        </xdr:graphicFrame>
      </mc:Choice>
      <mc:Fallback>
        <xdr:sp macro="" textlink="">
          <xdr:nvSpPr>
            <xdr:cNvPr id="0" name=""/>
            <xdr:cNvSpPr>
              <a:spLocks noTextEdit="1"/>
            </xdr:cNvSpPr>
          </xdr:nvSpPr>
          <xdr:spPr>
            <a:xfrm>
              <a:off x="9201150" y="10306050"/>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10</xdr:col>
      <xdr:colOff>58783</xdr:colOff>
      <xdr:row>172</xdr:row>
      <xdr:rowOff>76200</xdr:rowOff>
    </xdr:from>
    <xdr:to>
      <xdr:col>14</xdr:col>
      <xdr:colOff>384919</xdr:colOff>
      <xdr:row>175</xdr:row>
      <xdr:rowOff>729343</xdr:rowOff>
    </xdr:to>
    <mc:AlternateContent xmlns:mc="http://schemas.openxmlformats.org/markup-compatibility/2006">
      <mc:Choice xmlns:cx1="http://schemas.microsoft.com/office/drawing/2015/9/8/chartex" Requires="cx1">
        <xdr:graphicFrame macro="">
          <xdr:nvGraphicFramePr>
            <xdr:cNvPr id="57" name="Chart 56">
              <a:extLst>
                <a:ext uri="{FF2B5EF4-FFF2-40B4-BE49-F238E27FC236}">
                  <a16:creationId xmlns:a16="http://schemas.microsoft.com/office/drawing/2014/main" id="{950E6ED0-7CA1-4A61-9F62-3067A2469A8D}"/>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40"/>
            </a:graphicData>
          </a:graphic>
        </xdr:graphicFrame>
      </mc:Choice>
      <mc:Fallback>
        <xdr:sp macro="" textlink="">
          <xdr:nvSpPr>
            <xdr:cNvPr id="0" name=""/>
            <xdr:cNvSpPr>
              <a:spLocks noTextEdit="1"/>
            </xdr:cNvSpPr>
          </xdr:nvSpPr>
          <xdr:spPr>
            <a:xfrm>
              <a:off x="13889083" y="10306050"/>
              <a:ext cx="484098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14</xdr:col>
      <xdr:colOff>579120</xdr:colOff>
      <xdr:row>172</xdr:row>
      <xdr:rowOff>60960</xdr:rowOff>
    </xdr:from>
    <xdr:to>
      <xdr:col>18</xdr:col>
      <xdr:colOff>905256</xdr:colOff>
      <xdr:row>175</xdr:row>
      <xdr:rowOff>714103</xdr:rowOff>
    </xdr:to>
    <mc:AlternateContent xmlns:mc="http://schemas.openxmlformats.org/markup-compatibility/2006">
      <mc:Choice xmlns:cx1="http://schemas.microsoft.com/office/drawing/2015/9/8/chartex" Requires="cx1">
        <xdr:graphicFrame macro="">
          <xdr:nvGraphicFramePr>
            <xdr:cNvPr id="58" name="Chart 57">
              <a:extLst>
                <a:ext uri="{FF2B5EF4-FFF2-40B4-BE49-F238E27FC236}">
                  <a16:creationId xmlns:a16="http://schemas.microsoft.com/office/drawing/2014/main" id="{B80E559B-A097-4F7E-A576-B719A2FCF293}"/>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41"/>
            </a:graphicData>
          </a:graphic>
        </xdr:graphicFrame>
      </mc:Choice>
      <mc:Fallback>
        <xdr:sp macro="" textlink="">
          <xdr:nvSpPr>
            <xdr:cNvPr id="0" name=""/>
            <xdr:cNvSpPr>
              <a:spLocks noTextEdit="1"/>
            </xdr:cNvSpPr>
          </xdr:nvSpPr>
          <xdr:spPr>
            <a:xfrm>
              <a:off x="18924270" y="10306050"/>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19</xdr:col>
      <xdr:colOff>47534</xdr:colOff>
      <xdr:row>172</xdr:row>
      <xdr:rowOff>64226</xdr:rowOff>
    </xdr:from>
    <xdr:to>
      <xdr:col>23</xdr:col>
      <xdr:colOff>373670</xdr:colOff>
      <xdr:row>175</xdr:row>
      <xdr:rowOff>717369</xdr:rowOff>
    </xdr:to>
    <mc:AlternateContent xmlns:mc="http://schemas.openxmlformats.org/markup-compatibility/2006">
      <mc:Choice xmlns:cx1="http://schemas.microsoft.com/office/drawing/2015/9/8/chartex" Requires="cx1">
        <xdr:graphicFrame macro="">
          <xdr:nvGraphicFramePr>
            <xdr:cNvPr id="59" name="Chart 58">
              <a:extLst>
                <a:ext uri="{FF2B5EF4-FFF2-40B4-BE49-F238E27FC236}">
                  <a16:creationId xmlns:a16="http://schemas.microsoft.com/office/drawing/2014/main" id="{367E45E4-2CE8-43D5-9E1B-3538FAC2A699}"/>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42"/>
            </a:graphicData>
          </a:graphic>
        </xdr:graphicFrame>
      </mc:Choice>
      <mc:Fallback>
        <xdr:sp macro="" textlink="">
          <xdr:nvSpPr>
            <xdr:cNvPr id="0" name=""/>
            <xdr:cNvSpPr>
              <a:spLocks noTextEdit="1"/>
            </xdr:cNvSpPr>
          </xdr:nvSpPr>
          <xdr:spPr>
            <a:xfrm>
              <a:off x="23631434" y="10306050"/>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179</xdr:row>
      <xdr:rowOff>94706</xdr:rowOff>
    </xdr:from>
    <xdr:to>
      <xdr:col>5</xdr:col>
      <xdr:colOff>388910</xdr:colOff>
      <xdr:row>182</xdr:row>
      <xdr:rowOff>747849</xdr:rowOff>
    </xdr:to>
    <mc:AlternateContent xmlns:mc="http://schemas.openxmlformats.org/markup-compatibility/2006">
      <mc:Choice xmlns:cx1="http://schemas.microsoft.com/office/drawing/2015/9/8/chartex" Requires="cx1">
        <xdr:graphicFrame macro="">
          <xdr:nvGraphicFramePr>
            <xdr:cNvPr id="60" name="Chart 59">
              <a:extLst>
                <a:ext uri="{FF2B5EF4-FFF2-40B4-BE49-F238E27FC236}">
                  <a16:creationId xmlns:a16="http://schemas.microsoft.com/office/drawing/2014/main" id="{EDE0A391-37E0-40AB-8295-E61F4893E3AD}"/>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43"/>
            </a:graphicData>
          </a:graphic>
        </xdr:graphicFrame>
      </mc:Choice>
      <mc:Fallback>
        <xdr:sp macro="" textlink="">
          <xdr:nvSpPr>
            <xdr:cNvPr id="0" name=""/>
            <xdr:cNvSpPr>
              <a:spLocks noTextEdit="1"/>
            </xdr:cNvSpPr>
          </xdr:nvSpPr>
          <xdr:spPr>
            <a:xfrm>
              <a:off x="4463324" y="10810875"/>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609600</xdr:colOff>
      <xdr:row>179</xdr:row>
      <xdr:rowOff>84909</xdr:rowOff>
    </xdr:from>
    <xdr:to>
      <xdr:col>9</xdr:col>
      <xdr:colOff>935736</xdr:colOff>
      <xdr:row>182</xdr:row>
      <xdr:rowOff>738052</xdr:rowOff>
    </xdr:to>
    <xdr:graphicFrame macro="">
      <xdr:nvGraphicFramePr>
        <xdr:cNvPr id="61" name="Chart 60">
          <a:extLst>
            <a:ext uri="{FF2B5EF4-FFF2-40B4-BE49-F238E27FC236}">
              <a16:creationId xmlns:a16="http://schemas.microsoft.com/office/drawing/2014/main" id="{EEC165A2-7AA5-4BE4-BEB5-501FA68B4BD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4"/>
        </a:graphicData>
      </a:graphic>
    </xdr:graphicFrame>
    <xdr:clientData/>
  </xdr:twoCellAnchor>
  <xdr:twoCellAnchor>
    <xdr:from>
      <xdr:col>10</xdr:col>
      <xdr:colOff>58783</xdr:colOff>
      <xdr:row>179</xdr:row>
      <xdr:rowOff>76200</xdr:rowOff>
    </xdr:from>
    <xdr:to>
      <xdr:col>14</xdr:col>
      <xdr:colOff>384919</xdr:colOff>
      <xdr:row>182</xdr:row>
      <xdr:rowOff>729343</xdr:rowOff>
    </xdr:to>
    <xdr:graphicFrame macro="">
      <xdr:nvGraphicFramePr>
        <xdr:cNvPr id="62" name="Chart 61">
          <a:extLst>
            <a:ext uri="{FF2B5EF4-FFF2-40B4-BE49-F238E27FC236}">
              <a16:creationId xmlns:a16="http://schemas.microsoft.com/office/drawing/2014/main" id="{C4ADB30C-0DD6-4023-9CDE-3ACB937365C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5"/>
        </a:graphicData>
      </a:graphic>
    </xdr:graphicFrame>
    <xdr:clientData/>
  </xdr:twoCellAnchor>
  <xdr:twoCellAnchor>
    <xdr:from>
      <xdr:col>14</xdr:col>
      <xdr:colOff>579120</xdr:colOff>
      <xdr:row>179</xdr:row>
      <xdr:rowOff>60960</xdr:rowOff>
    </xdr:from>
    <xdr:to>
      <xdr:col>18</xdr:col>
      <xdr:colOff>905256</xdr:colOff>
      <xdr:row>182</xdr:row>
      <xdr:rowOff>714103</xdr:rowOff>
    </xdr:to>
    <xdr:graphicFrame macro="">
      <xdr:nvGraphicFramePr>
        <xdr:cNvPr id="63" name="Chart 62">
          <a:extLst>
            <a:ext uri="{FF2B5EF4-FFF2-40B4-BE49-F238E27FC236}">
              <a16:creationId xmlns:a16="http://schemas.microsoft.com/office/drawing/2014/main" id="{819CD62E-0C34-49B8-998B-3510D6C4250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6"/>
        </a:graphicData>
      </a:graphic>
    </xdr:graphicFrame>
    <xdr:clientData/>
  </xdr:twoCellAnchor>
  <xdr:twoCellAnchor>
    <xdr:from>
      <xdr:col>19</xdr:col>
      <xdr:colOff>47534</xdr:colOff>
      <xdr:row>179</xdr:row>
      <xdr:rowOff>64226</xdr:rowOff>
    </xdr:from>
    <xdr:to>
      <xdr:col>23</xdr:col>
      <xdr:colOff>373670</xdr:colOff>
      <xdr:row>182</xdr:row>
      <xdr:rowOff>717369</xdr:rowOff>
    </xdr:to>
    <xdr:graphicFrame macro="">
      <xdr:nvGraphicFramePr>
        <xdr:cNvPr id="64" name="Chart 63">
          <a:extLst>
            <a:ext uri="{FF2B5EF4-FFF2-40B4-BE49-F238E27FC236}">
              <a16:creationId xmlns:a16="http://schemas.microsoft.com/office/drawing/2014/main" id="{F314903D-58C8-4239-9CB2-2E48599CDE0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7"/>
        </a:graphicData>
      </a:graphic>
    </xdr:graphicFrame>
    <xdr:clientData/>
  </xdr:twoCellAnchor>
  <xdr:twoCellAnchor>
    <xdr:from>
      <xdr:col>1</xdr:col>
      <xdr:colOff>62774</xdr:colOff>
      <xdr:row>184</xdr:row>
      <xdr:rowOff>94706</xdr:rowOff>
    </xdr:from>
    <xdr:to>
      <xdr:col>5</xdr:col>
      <xdr:colOff>388910</xdr:colOff>
      <xdr:row>187</xdr:row>
      <xdr:rowOff>747849</xdr:rowOff>
    </xdr:to>
    <xdr:graphicFrame macro="">
      <xdr:nvGraphicFramePr>
        <xdr:cNvPr id="65" name="Chart 64">
          <a:extLst>
            <a:ext uri="{FF2B5EF4-FFF2-40B4-BE49-F238E27FC236}">
              <a16:creationId xmlns:a16="http://schemas.microsoft.com/office/drawing/2014/main" id="{6997A37B-AB83-49AE-8FC3-22C4A460FEC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8"/>
        </a:graphicData>
      </a:graphic>
    </xdr:graphicFrame>
    <xdr:clientData/>
  </xdr:twoCellAnchor>
  <xdr:twoCellAnchor>
    <xdr:from>
      <xdr:col>5</xdr:col>
      <xdr:colOff>609600</xdr:colOff>
      <xdr:row>184</xdr:row>
      <xdr:rowOff>84909</xdr:rowOff>
    </xdr:from>
    <xdr:to>
      <xdr:col>9</xdr:col>
      <xdr:colOff>935736</xdr:colOff>
      <xdr:row>187</xdr:row>
      <xdr:rowOff>738052</xdr:rowOff>
    </xdr:to>
    <mc:AlternateContent xmlns:mc="http://schemas.openxmlformats.org/markup-compatibility/2006">
      <mc:Choice xmlns:cx1="http://schemas.microsoft.com/office/drawing/2015/9/8/chartex" Requires="cx1">
        <xdr:graphicFrame macro="">
          <xdr:nvGraphicFramePr>
            <xdr:cNvPr id="66" name="Chart 65">
              <a:extLst>
                <a:ext uri="{FF2B5EF4-FFF2-40B4-BE49-F238E27FC236}">
                  <a16:creationId xmlns:a16="http://schemas.microsoft.com/office/drawing/2014/main" id="{45F49F92-C9D3-4C60-ABF1-847F71381E09}"/>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49"/>
            </a:graphicData>
          </a:graphic>
        </xdr:graphicFrame>
      </mc:Choice>
      <mc:Fallback>
        <xdr:sp macro="" textlink="">
          <xdr:nvSpPr>
            <xdr:cNvPr id="0" name=""/>
            <xdr:cNvSpPr>
              <a:spLocks noTextEdit="1"/>
            </xdr:cNvSpPr>
          </xdr:nvSpPr>
          <xdr:spPr>
            <a:xfrm>
              <a:off x="9201150" y="10810875"/>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10</xdr:col>
      <xdr:colOff>58783</xdr:colOff>
      <xdr:row>184</xdr:row>
      <xdr:rowOff>76200</xdr:rowOff>
    </xdr:from>
    <xdr:to>
      <xdr:col>14</xdr:col>
      <xdr:colOff>384919</xdr:colOff>
      <xdr:row>187</xdr:row>
      <xdr:rowOff>729343</xdr:rowOff>
    </xdr:to>
    <xdr:graphicFrame macro="">
      <xdr:nvGraphicFramePr>
        <xdr:cNvPr id="67" name="Chart 66">
          <a:extLst>
            <a:ext uri="{FF2B5EF4-FFF2-40B4-BE49-F238E27FC236}">
              <a16:creationId xmlns:a16="http://schemas.microsoft.com/office/drawing/2014/main" id="{3BCB7B20-EC1D-48F8-9D88-BCB741C513C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0"/>
        </a:graphicData>
      </a:graphic>
    </xdr:graphicFrame>
    <xdr:clientData/>
  </xdr:twoCellAnchor>
  <xdr:twoCellAnchor>
    <xdr:from>
      <xdr:col>14</xdr:col>
      <xdr:colOff>579120</xdr:colOff>
      <xdr:row>184</xdr:row>
      <xdr:rowOff>60960</xdr:rowOff>
    </xdr:from>
    <xdr:to>
      <xdr:col>18</xdr:col>
      <xdr:colOff>905256</xdr:colOff>
      <xdr:row>187</xdr:row>
      <xdr:rowOff>714103</xdr:rowOff>
    </xdr:to>
    <xdr:graphicFrame macro="">
      <xdr:nvGraphicFramePr>
        <xdr:cNvPr id="68" name="Chart 67">
          <a:extLst>
            <a:ext uri="{FF2B5EF4-FFF2-40B4-BE49-F238E27FC236}">
              <a16:creationId xmlns:a16="http://schemas.microsoft.com/office/drawing/2014/main" id="{464063D1-A3B3-4CA8-B3A7-8DCC82D660C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1"/>
        </a:graphicData>
      </a:graphic>
    </xdr:graphicFrame>
    <xdr:clientData/>
  </xdr:twoCellAnchor>
  <xdr:twoCellAnchor>
    <xdr:from>
      <xdr:col>19</xdr:col>
      <xdr:colOff>47534</xdr:colOff>
      <xdr:row>184</xdr:row>
      <xdr:rowOff>64226</xdr:rowOff>
    </xdr:from>
    <xdr:to>
      <xdr:col>23</xdr:col>
      <xdr:colOff>373670</xdr:colOff>
      <xdr:row>187</xdr:row>
      <xdr:rowOff>717369</xdr:rowOff>
    </xdr:to>
    <xdr:graphicFrame macro="">
      <xdr:nvGraphicFramePr>
        <xdr:cNvPr id="69" name="Chart 68">
          <a:extLst>
            <a:ext uri="{FF2B5EF4-FFF2-40B4-BE49-F238E27FC236}">
              <a16:creationId xmlns:a16="http://schemas.microsoft.com/office/drawing/2014/main" id="{CA4A29D5-ABD3-4C2C-8678-6145CF72D59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2"/>
        </a:graphicData>
      </a:graphic>
    </xdr:graphicFrame>
    <xdr:clientData/>
  </xdr:twoCellAnchor>
  <xdr:twoCellAnchor>
    <xdr:from>
      <xdr:col>1</xdr:col>
      <xdr:colOff>62774</xdr:colOff>
      <xdr:row>189</xdr:row>
      <xdr:rowOff>94706</xdr:rowOff>
    </xdr:from>
    <xdr:to>
      <xdr:col>5</xdr:col>
      <xdr:colOff>388910</xdr:colOff>
      <xdr:row>192</xdr:row>
      <xdr:rowOff>747849</xdr:rowOff>
    </xdr:to>
    <mc:AlternateContent xmlns:mc="http://schemas.openxmlformats.org/markup-compatibility/2006">
      <mc:Choice xmlns:cx1="http://schemas.microsoft.com/office/drawing/2015/9/8/chartex" Requires="cx1">
        <xdr:graphicFrame macro="">
          <xdr:nvGraphicFramePr>
            <xdr:cNvPr id="70" name="Chart 69">
              <a:extLst>
                <a:ext uri="{FF2B5EF4-FFF2-40B4-BE49-F238E27FC236}">
                  <a16:creationId xmlns:a16="http://schemas.microsoft.com/office/drawing/2014/main" id="{A8CAF86D-45A4-4F22-8E27-ED4B55A168E8}"/>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53"/>
            </a:graphicData>
          </a:graphic>
        </xdr:graphicFrame>
      </mc:Choice>
      <mc:Fallback>
        <xdr:sp macro="" textlink="">
          <xdr:nvSpPr>
            <xdr:cNvPr id="0" name=""/>
            <xdr:cNvSpPr>
              <a:spLocks noTextEdit="1"/>
            </xdr:cNvSpPr>
          </xdr:nvSpPr>
          <xdr:spPr>
            <a:xfrm>
              <a:off x="4463324" y="10810875"/>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609600</xdr:colOff>
      <xdr:row>189</xdr:row>
      <xdr:rowOff>84909</xdr:rowOff>
    </xdr:from>
    <xdr:to>
      <xdr:col>9</xdr:col>
      <xdr:colOff>935736</xdr:colOff>
      <xdr:row>192</xdr:row>
      <xdr:rowOff>738052</xdr:rowOff>
    </xdr:to>
    <mc:AlternateContent xmlns:mc="http://schemas.openxmlformats.org/markup-compatibility/2006">
      <mc:Choice xmlns:cx1="http://schemas.microsoft.com/office/drawing/2015/9/8/chartex" Requires="cx1">
        <xdr:graphicFrame macro="">
          <xdr:nvGraphicFramePr>
            <xdr:cNvPr id="71" name="Chart 70">
              <a:extLst>
                <a:ext uri="{FF2B5EF4-FFF2-40B4-BE49-F238E27FC236}">
                  <a16:creationId xmlns:a16="http://schemas.microsoft.com/office/drawing/2014/main" id="{73BE535D-A735-4EE7-980C-C7A400A63DF5}"/>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54"/>
            </a:graphicData>
          </a:graphic>
        </xdr:graphicFrame>
      </mc:Choice>
      <mc:Fallback>
        <xdr:sp macro="" textlink="">
          <xdr:nvSpPr>
            <xdr:cNvPr id="0" name=""/>
            <xdr:cNvSpPr>
              <a:spLocks noTextEdit="1"/>
            </xdr:cNvSpPr>
          </xdr:nvSpPr>
          <xdr:spPr>
            <a:xfrm>
              <a:off x="9201150" y="10810875"/>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10</xdr:col>
      <xdr:colOff>58783</xdr:colOff>
      <xdr:row>189</xdr:row>
      <xdr:rowOff>76200</xdr:rowOff>
    </xdr:from>
    <xdr:to>
      <xdr:col>14</xdr:col>
      <xdr:colOff>384919</xdr:colOff>
      <xdr:row>192</xdr:row>
      <xdr:rowOff>729343</xdr:rowOff>
    </xdr:to>
    <mc:AlternateContent xmlns:mc="http://schemas.openxmlformats.org/markup-compatibility/2006">
      <mc:Choice xmlns:cx1="http://schemas.microsoft.com/office/drawing/2015/9/8/chartex" Requires="cx1">
        <xdr:graphicFrame macro="">
          <xdr:nvGraphicFramePr>
            <xdr:cNvPr id="72" name="Chart 71">
              <a:extLst>
                <a:ext uri="{FF2B5EF4-FFF2-40B4-BE49-F238E27FC236}">
                  <a16:creationId xmlns:a16="http://schemas.microsoft.com/office/drawing/2014/main" id="{77191B68-66AC-43F2-BCCE-F2FF26AFDD45}"/>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55"/>
            </a:graphicData>
          </a:graphic>
        </xdr:graphicFrame>
      </mc:Choice>
      <mc:Fallback>
        <xdr:sp macro="" textlink="">
          <xdr:nvSpPr>
            <xdr:cNvPr id="0" name=""/>
            <xdr:cNvSpPr>
              <a:spLocks noTextEdit="1"/>
            </xdr:cNvSpPr>
          </xdr:nvSpPr>
          <xdr:spPr>
            <a:xfrm>
              <a:off x="13889083" y="10810875"/>
              <a:ext cx="484098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14</xdr:col>
      <xdr:colOff>579120</xdr:colOff>
      <xdr:row>189</xdr:row>
      <xdr:rowOff>60960</xdr:rowOff>
    </xdr:from>
    <xdr:to>
      <xdr:col>18</xdr:col>
      <xdr:colOff>905256</xdr:colOff>
      <xdr:row>192</xdr:row>
      <xdr:rowOff>714103</xdr:rowOff>
    </xdr:to>
    <xdr:graphicFrame macro="">
      <xdr:nvGraphicFramePr>
        <xdr:cNvPr id="73" name="Chart 72">
          <a:extLst>
            <a:ext uri="{FF2B5EF4-FFF2-40B4-BE49-F238E27FC236}">
              <a16:creationId xmlns:a16="http://schemas.microsoft.com/office/drawing/2014/main" id="{8D7DEE70-CE82-4B5A-BF9D-5E4FE0C8BFB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6"/>
        </a:graphicData>
      </a:graphic>
    </xdr:graphicFrame>
    <xdr:clientData/>
  </xdr:twoCellAnchor>
  <xdr:twoCellAnchor>
    <xdr:from>
      <xdr:col>19</xdr:col>
      <xdr:colOff>47534</xdr:colOff>
      <xdr:row>189</xdr:row>
      <xdr:rowOff>64226</xdr:rowOff>
    </xdr:from>
    <xdr:to>
      <xdr:col>23</xdr:col>
      <xdr:colOff>373670</xdr:colOff>
      <xdr:row>192</xdr:row>
      <xdr:rowOff>717369</xdr:rowOff>
    </xdr:to>
    <xdr:graphicFrame macro="">
      <xdr:nvGraphicFramePr>
        <xdr:cNvPr id="74" name="Chart 73">
          <a:extLst>
            <a:ext uri="{FF2B5EF4-FFF2-40B4-BE49-F238E27FC236}">
              <a16:creationId xmlns:a16="http://schemas.microsoft.com/office/drawing/2014/main" id="{90A09672-F879-455E-8360-AFB26EB66FE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7"/>
        </a:graphicData>
      </a:graphic>
    </xdr:graphicFrame>
    <xdr:clientData/>
  </xdr:twoCellAnchor>
  <xdr:twoCellAnchor>
    <xdr:from>
      <xdr:col>1</xdr:col>
      <xdr:colOff>62774</xdr:colOff>
      <xdr:row>196</xdr:row>
      <xdr:rowOff>94706</xdr:rowOff>
    </xdr:from>
    <xdr:to>
      <xdr:col>5</xdr:col>
      <xdr:colOff>388910</xdr:colOff>
      <xdr:row>199</xdr:row>
      <xdr:rowOff>747849</xdr:rowOff>
    </xdr:to>
    <mc:AlternateContent xmlns:mc="http://schemas.openxmlformats.org/markup-compatibility/2006">
      <mc:Choice xmlns:cx1="http://schemas.microsoft.com/office/drawing/2015/9/8/chartex" Requires="cx1">
        <xdr:graphicFrame macro="">
          <xdr:nvGraphicFramePr>
            <xdr:cNvPr id="75" name="Chart 74">
              <a:extLst>
                <a:ext uri="{FF2B5EF4-FFF2-40B4-BE49-F238E27FC236}">
                  <a16:creationId xmlns:a16="http://schemas.microsoft.com/office/drawing/2014/main" id="{30BF270E-C2BE-4D7D-B05D-0A744FBA6A1B}"/>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58"/>
            </a:graphicData>
          </a:graphic>
        </xdr:graphicFrame>
      </mc:Choice>
      <mc:Fallback>
        <xdr:sp macro="" textlink="">
          <xdr:nvSpPr>
            <xdr:cNvPr id="0" name=""/>
            <xdr:cNvSpPr>
              <a:spLocks noTextEdit="1"/>
            </xdr:cNvSpPr>
          </xdr:nvSpPr>
          <xdr:spPr>
            <a:xfrm>
              <a:off x="4463324" y="11249025"/>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609600</xdr:colOff>
      <xdr:row>196</xdr:row>
      <xdr:rowOff>84909</xdr:rowOff>
    </xdr:from>
    <xdr:to>
      <xdr:col>9</xdr:col>
      <xdr:colOff>935736</xdr:colOff>
      <xdr:row>199</xdr:row>
      <xdr:rowOff>738052</xdr:rowOff>
    </xdr:to>
    <mc:AlternateContent xmlns:mc="http://schemas.openxmlformats.org/markup-compatibility/2006">
      <mc:Choice xmlns:cx1="http://schemas.microsoft.com/office/drawing/2015/9/8/chartex" Requires="cx1">
        <xdr:graphicFrame macro="">
          <xdr:nvGraphicFramePr>
            <xdr:cNvPr id="76" name="Chart 75">
              <a:extLst>
                <a:ext uri="{FF2B5EF4-FFF2-40B4-BE49-F238E27FC236}">
                  <a16:creationId xmlns:a16="http://schemas.microsoft.com/office/drawing/2014/main" id="{3933DBE3-0707-404B-BB14-41BEF5EBE86B}"/>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59"/>
            </a:graphicData>
          </a:graphic>
        </xdr:graphicFrame>
      </mc:Choice>
      <mc:Fallback>
        <xdr:sp macro="" textlink="">
          <xdr:nvSpPr>
            <xdr:cNvPr id="0" name=""/>
            <xdr:cNvSpPr>
              <a:spLocks noTextEdit="1"/>
            </xdr:cNvSpPr>
          </xdr:nvSpPr>
          <xdr:spPr>
            <a:xfrm>
              <a:off x="9201150" y="11249025"/>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10</xdr:col>
      <xdr:colOff>58783</xdr:colOff>
      <xdr:row>196</xdr:row>
      <xdr:rowOff>76200</xdr:rowOff>
    </xdr:from>
    <xdr:to>
      <xdr:col>14</xdr:col>
      <xdr:colOff>384919</xdr:colOff>
      <xdr:row>199</xdr:row>
      <xdr:rowOff>729343</xdr:rowOff>
    </xdr:to>
    <xdr:graphicFrame macro="">
      <xdr:nvGraphicFramePr>
        <xdr:cNvPr id="77" name="Chart 76">
          <a:extLst>
            <a:ext uri="{FF2B5EF4-FFF2-40B4-BE49-F238E27FC236}">
              <a16:creationId xmlns:a16="http://schemas.microsoft.com/office/drawing/2014/main" id="{5709DEB6-FAB1-42FC-B89D-DFE55DB12123}"/>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0"/>
        </a:graphicData>
      </a:graphic>
    </xdr:graphicFrame>
    <xdr:clientData/>
  </xdr:twoCellAnchor>
  <xdr:twoCellAnchor>
    <xdr:from>
      <xdr:col>14</xdr:col>
      <xdr:colOff>579120</xdr:colOff>
      <xdr:row>196</xdr:row>
      <xdr:rowOff>60960</xdr:rowOff>
    </xdr:from>
    <xdr:to>
      <xdr:col>18</xdr:col>
      <xdr:colOff>905256</xdr:colOff>
      <xdr:row>199</xdr:row>
      <xdr:rowOff>714103</xdr:rowOff>
    </xdr:to>
    <xdr:graphicFrame macro="">
      <xdr:nvGraphicFramePr>
        <xdr:cNvPr id="78" name="Chart 77">
          <a:extLst>
            <a:ext uri="{FF2B5EF4-FFF2-40B4-BE49-F238E27FC236}">
              <a16:creationId xmlns:a16="http://schemas.microsoft.com/office/drawing/2014/main" id="{6EE4D53C-7A9A-4DB9-B2DF-85178D48E57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1"/>
        </a:graphicData>
      </a:graphic>
    </xdr:graphicFrame>
    <xdr:clientData/>
  </xdr:twoCellAnchor>
  <xdr:twoCellAnchor>
    <xdr:from>
      <xdr:col>19</xdr:col>
      <xdr:colOff>47534</xdr:colOff>
      <xdr:row>196</xdr:row>
      <xdr:rowOff>64226</xdr:rowOff>
    </xdr:from>
    <xdr:to>
      <xdr:col>23</xdr:col>
      <xdr:colOff>373670</xdr:colOff>
      <xdr:row>199</xdr:row>
      <xdr:rowOff>717369</xdr:rowOff>
    </xdr:to>
    <xdr:graphicFrame macro="">
      <xdr:nvGraphicFramePr>
        <xdr:cNvPr id="79" name="Chart 78">
          <a:extLst>
            <a:ext uri="{FF2B5EF4-FFF2-40B4-BE49-F238E27FC236}">
              <a16:creationId xmlns:a16="http://schemas.microsoft.com/office/drawing/2014/main" id="{6347426F-82BD-4BC8-8F13-31B593A4AD0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2"/>
        </a:graphicData>
      </a:graphic>
    </xdr:graphicFrame>
    <xdr:clientData/>
  </xdr:twoCellAnchor>
  <xdr:twoCellAnchor>
    <xdr:from>
      <xdr:col>1</xdr:col>
      <xdr:colOff>62774</xdr:colOff>
      <xdr:row>201</xdr:row>
      <xdr:rowOff>94706</xdr:rowOff>
    </xdr:from>
    <xdr:to>
      <xdr:col>5</xdr:col>
      <xdr:colOff>388910</xdr:colOff>
      <xdr:row>204</xdr:row>
      <xdr:rowOff>747849</xdr:rowOff>
    </xdr:to>
    <mc:AlternateContent xmlns:mc="http://schemas.openxmlformats.org/markup-compatibility/2006">
      <mc:Choice xmlns:cx1="http://schemas.microsoft.com/office/drawing/2015/9/8/chartex" Requires="cx1">
        <xdr:graphicFrame macro="">
          <xdr:nvGraphicFramePr>
            <xdr:cNvPr id="80" name="Chart 79">
              <a:extLst>
                <a:ext uri="{FF2B5EF4-FFF2-40B4-BE49-F238E27FC236}">
                  <a16:creationId xmlns:a16="http://schemas.microsoft.com/office/drawing/2014/main" id="{6955DDC1-EE3F-4456-B073-CEEC17B3AE08}"/>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63"/>
            </a:graphicData>
          </a:graphic>
        </xdr:graphicFrame>
      </mc:Choice>
      <mc:Fallback>
        <xdr:sp macro="" textlink="">
          <xdr:nvSpPr>
            <xdr:cNvPr id="0" name=""/>
            <xdr:cNvSpPr>
              <a:spLocks noTextEdit="1"/>
            </xdr:cNvSpPr>
          </xdr:nvSpPr>
          <xdr:spPr>
            <a:xfrm>
              <a:off x="4463324" y="11249025"/>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609600</xdr:colOff>
      <xdr:row>201</xdr:row>
      <xdr:rowOff>84909</xdr:rowOff>
    </xdr:from>
    <xdr:to>
      <xdr:col>9</xdr:col>
      <xdr:colOff>935736</xdr:colOff>
      <xdr:row>204</xdr:row>
      <xdr:rowOff>738052</xdr:rowOff>
    </xdr:to>
    <mc:AlternateContent xmlns:mc="http://schemas.openxmlformats.org/markup-compatibility/2006">
      <mc:Choice xmlns:cx1="http://schemas.microsoft.com/office/drawing/2015/9/8/chartex" Requires="cx1">
        <xdr:graphicFrame macro="">
          <xdr:nvGraphicFramePr>
            <xdr:cNvPr id="81" name="Chart 80">
              <a:extLst>
                <a:ext uri="{FF2B5EF4-FFF2-40B4-BE49-F238E27FC236}">
                  <a16:creationId xmlns:a16="http://schemas.microsoft.com/office/drawing/2014/main" id="{FC72BCAC-A0FF-4EE7-86BD-706BA4AA43ED}"/>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64"/>
            </a:graphicData>
          </a:graphic>
        </xdr:graphicFrame>
      </mc:Choice>
      <mc:Fallback>
        <xdr:sp macro="" textlink="">
          <xdr:nvSpPr>
            <xdr:cNvPr id="0" name=""/>
            <xdr:cNvSpPr>
              <a:spLocks noTextEdit="1"/>
            </xdr:cNvSpPr>
          </xdr:nvSpPr>
          <xdr:spPr>
            <a:xfrm>
              <a:off x="9201150" y="11249025"/>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10</xdr:col>
      <xdr:colOff>58783</xdr:colOff>
      <xdr:row>201</xdr:row>
      <xdr:rowOff>76200</xdr:rowOff>
    </xdr:from>
    <xdr:to>
      <xdr:col>14</xdr:col>
      <xdr:colOff>384919</xdr:colOff>
      <xdr:row>204</xdr:row>
      <xdr:rowOff>729343</xdr:rowOff>
    </xdr:to>
    <xdr:graphicFrame macro="">
      <xdr:nvGraphicFramePr>
        <xdr:cNvPr id="82" name="Chart 81">
          <a:extLst>
            <a:ext uri="{FF2B5EF4-FFF2-40B4-BE49-F238E27FC236}">
              <a16:creationId xmlns:a16="http://schemas.microsoft.com/office/drawing/2014/main" id="{D9C04016-112B-45AA-9DC4-E23D727B0D8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5"/>
        </a:graphicData>
      </a:graphic>
    </xdr:graphicFrame>
    <xdr:clientData/>
  </xdr:twoCellAnchor>
  <xdr:twoCellAnchor>
    <xdr:from>
      <xdr:col>14</xdr:col>
      <xdr:colOff>579120</xdr:colOff>
      <xdr:row>201</xdr:row>
      <xdr:rowOff>60960</xdr:rowOff>
    </xdr:from>
    <xdr:to>
      <xdr:col>18</xdr:col>
      <xdr:colOff>905256</xdr:colOff>
      <xdr:row>204</xdr:row>
      <xdr:rowOff>714103</xdr:rowOff>
    </xdr:to>
    <xdr:graphicFrame macro="">
      <xdr:nvGraphicFramePr>
        <xdr:cNvPr id="83" name="Chart 82">
          <a:extLst>
            <a:ext uri="{FF2B5EF4-FFF2-40B4-BE49-F238E27FC236}">
              <a16:creationId xmlns:a16="http://schemas.microsoft.com/office/drawing/2014/main" id="{1BABE54E-2D02-4457-BC41-47DB9E1A100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6"/>
        </a:graphicData>
      </a:graphic>
    </xdr:graphicFrame>
    <xdr:clientData/>
  </xdr:twoCellAnchor>
  <xdr:twoCellAnchor>
    <xdr:from>
      <xdr:col>19</xdr:col>
      <xdr:colOff>47534</xdr:colOff>
      <xdr:row>201</xdr:row>
      <xdr:rowOff>64226</xdr:rowOff>
    </xdr:from>
    <xdr:to>
      <xdr:col>23</xdr:col>
      <xdr:colOff>373670</xdr:colOff>
      <xdr:row>204</xdr:row>
      <xdr:rowOff>717369</xdr:rowOff>
    </xdr:to>
    <xdr:graphicFrame macro="">
      <xdr:nvGraphicFramePr>
        <xdr:cNvPr id="84" name="Chart 83">
          <a:extLst>
            <a:ext uri="{FF2B5EF4-FFF2-40B4-BE49-F238E27FC236}">
              <a16:creationId xmlns:a16="http://schemas.microsoft.com/office/drawing/2014/main" id="{A3BCC59E-8DC0-45DC-8D90-8363DCEFF6E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7"/>
        </a:graphicData>
      </a:graphic>
    </xdr:graphicFrame>
    <xdr:clientData/>
  </xdr:twoCellAnchor>
  <xdr:twoCellAnchor>
    <xdr:from>
      <xdr:col>1</xdr:col>
      <xdr:colOff>62774</xdr:colOff>
      <xdr:row>206</xdr:row>
      <xdr:rowOff>94706</xdr:rowOff>
    </xdr:from>
    <xdr:to>
      <xdr:col>5</xdr:col>
      <xdr:colOff>388910</xdr:colOff>
      <xdr:row>209</xdr:row>
      <xdr:rowOff>747849</xdr:rowOff>
    </xdr:to>
    <mc:AlternateContent xmlns:mc="http://schemas.openxmlformats.org/markup-compatibility/2006">
      <mc:Choice xmlns:cx1="http://schemas.microsoft.com/office/drawing/2015/9/8/chartex" Requires="cx1">
        <xdr:graphicFrame macro="">
          <xdr:nvGraphicFramePr>
            <xdr:cNvPr id="85" name="Chart 84">
              <a:extLst>
                <a:ext uri="{FF2B5EF4-FFF2-40B4-BE49-F238E27FC236}">
                  <a16:creationId xmlns:a16="http://schemas.microsoft.com/office/drawing/2014/main" id="{D735595B-CECC-4885-9EB3-D8187A2E3E93}"/>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68"/>
            </a:graphicData>
          </a:graphic>
        </xdr:graphicFrame>
      </mc:Choice>
      <mc:Fallback>
        <xdr:sp macro="" textlink="">
          <xdr:nvSpPr>
            <xdr:cNvPr id="0" name=""/>
            <xdr:cNvSpPr>
              <a:spLocks noTextEdit="1"/>
            </xdr:cNvSpPr>
          </xdr:nvSpPr>
          <xdr:spPr>
            <a:xfrm>
              <a:off x="4463324" y="11249025"/>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609600</xdr:colOff>
      <xdr:row>206</xdr:row>
      <xdr:rowOff>84909</xdr:rowOff>
    </xdr:from>
    <xdr:to>
      <xdr:col>9</xdr:col>
      <xdr:colOff>935736</xdr:colOff>
      <xdr:row>209</xdr:row>
      <xdr:rowOff>738052</xdr:rowOff>
    </xdr:to>
    <mc:AlternateContent xmlns:mc="http://schemas.openxmlformats.org/markup-compatibility/2006">
      <mc:Choice xmlns:cx1="http://schemas.microsoft.com/office/drawing/2015/9/8/chartex" Requires="cx1">
        <xdr:graphicFrame macro="">
          <xdr:nvGraphicFramePr>
            <xdr:cNvPr id="86" name="Chart 85">
              <a:extLst>
                <a:ext uri="{FF2B5EF4-FFF2-40B4-BE49-F238E27FC236}">
                  <a16:creationId xmlns:a16="http://schemas.microsoft.com/office/drawing/2014/main" id="{2FB7EABE-7BEF-48FF-AC8B-05CC7F83B97B}"/>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69"/>
            </a:graphicData>
          </a:graphic>
        </xdr:graphicFrame>
      </mc:Choice>
      <mc:Fallback>
        <xdr:sp macro="" textlink="">
          <xdr:nvSpPr>
            <xdr:cNvPr id="0" name=""/>
            <xdr:cNvSpPr>
              <a:spLocks noTextEdit="1"/>
            </xdr:cNvSpPr>
          </xdr:nvSpPr>
          <xdr:spPr>
            <a:xfrm>
              <a:off x="9201150" y="11249025"/>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10</xdr:col>
      <xdr:colOff>58783</xdr:colOff>
      <xdr:row>206</xdr:row>
      <xdr:rowOff>76200</xdr:rowOff>
    </xdr:from>
    <xdr:to>
      <xdr:col>14</xdr:col>
      <xdr:colOff>384919</xdr:colOff>
      <xdr:row>209</xdr:row>
      <xdr:rowOff>729343</xdr:rowOff>
    </xdr:to>
    <mc:AlternateContent xmlns:mc="http://schemas.openxmlformats.org/markup-compatibility/2006">
      <mc:Choice xmlns:cx1="http://schemas.microsoft.com/office/drawing/2015/9/8/chartex" Requires="cx1">
        <xdr:graphicFrame macro="">
          <xdr:nvGraphicFramePr>
            <xdr:cNvPr id="87" name="Chart 86">
              <a:extLst>
                <a:ext uri="{FF2B5EF4-FFF2-40B4-BE49-F238E27FC236}">
                  <a16:creationId xmlns:a16="http://schemas.microsoft.com/office/drawing/2014/main" id="{315F3C8B-9177-41D2-8F09-D8FCF69F3D70}"/>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70"/>
            </a:graphicData>
          </a:graphic>
        </xdr:graphicFrame>
      </mc:Choice>
      <mc:Fallback>
        <xdr:sp macro="" textlink="">
          <xdr:nvSpPr>
            <xdr:cNvPr id="0" name=""/>
            <xdr:cNvSpPr>
              <a:spLocks noTextEdit="1"/>
            </xdr:cNvSpPr>
          </xdr:nvSpPr>
          <xdr:spPr>
            <a:xfrm>
              <a:off x="13889083" y="11249025"/>
              <a:ext cx="484098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14</xdr:col>
      <xdr:colOff>579120</xdr:colOff>
      <xdr:row>206</xdr:row>
      <xdr:rowOff>60960</xdr:rowOff>
    </xdr:from>
    <xdr:to>
      <xdr:col>18</xdr:col>
      <xdr:colOff>905256</xdr:colOff>
      <xdr:row>209</xdr:row>
      <xdr:rowOff>714103</xdr:rowOff>
    </xdr:to>
    <xdr:graphicFrame macro="">
      <xdr:nvGraphicFramePr>
        <xdr:cNvPr id="88" name="Chart 87">
          <a:extLst>
            <a:ext uri="{FF2B5EF4-FFF2-40B4-BE49-F238E27FC236}">
              <a16:creationId xmlns:a16="http://schemas.microsoft.com/office/drawing/2014/main" id="{DFB7D1CC-31FE-4854-8CDA-B85A73EBAB2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1"/>
        </a:graphicData>
      </a:graphic>
    </xdr:graphicFrame>
    <xdr:clientData/>
  </xdr:twoCellAnchor>
  <xdr:twoCellAnchor>
    <xdr:from>
      <xdr:col>19</xdr:col>
      <xdr:colOff>47534</xdr:colOff>
      <xdr:row>206</xdr:row>
      <xdr:rowOff>64226</xdr:rowOff>
    </xdr:from>
    <xdr:to>
      <xdr:col>23</xdr:col>
      <xdr:colOff>373670</xdr:colOff>
      <xdr:row>209</xdr:row>
      <xdr:rowOff>717369</xdr:rowOff>
    </xdr:to>
    <xdr:graphicFrame macro="">
      <xdr:nvGraphicFramePr>
        <xdr:cNvPr id="89" name="Chart 88">
          <a:extLst>
            <a:ext uri="{FF2B5EF4-FFF2-40B4-BE49-F238E27FC236}">
              <a16:creationId xmlns:a16="http://schemas.microsoft.com/office/drawing/2014/main" id="{E63C0527-9F32-4893-A6E6-3941BA0E7C9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2"/>
        </a:graphicData>
      </a:graphic>
    </xdr:graphicFrame>
    <xdr:clientData/>
  </xdr:twoCellAnchor>
  <xdr:twoCellAnchor>
    <xdr:from>
      <xdr:col>1</xdr:col>
      <xdr:colOff>62774</xdr:colOff>
      <xdr:row>213</xdr:row>
      <xdr:rowOff>94706</xdr:rowOff>
    </xdr:from>
    <xdr:to>
      <xdr:col>5</xdr:col>
      <xdr:colOff>388910</xdr:colOff>
      <xdr:row>216</xdr:row>
      <xdr:rowOff>747849</xdr:rowOff>
    </xdr:to>
    <xdr:graphicFrame macro="">
      <xdr:nvGraphicFramePr>
        <xdr:cNvPr id="90" name="Chart 89">
          <a:extLst>
            <a:ext uri="{FF2B5EF4-FFF2-40B4-BE49-F238E27FC236}">
              <a16:creationId xmlns:a16="http://schemas.microsoft.com/office/drawing/2014/main" id="{C1F837C7-F997-431D-876D-F1928EF69AF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3"/>
        </a:graphicData>
      </a:graphic>
    </xdr:graphicFrame>
    <xdr:clientData/>
  </xdr:twoCellAnchor>
  <xdr:twoCellAnchor>
    <xdr:from>
      <xdr:col>5</xdr:col>
      <xdr:colOff>609600</xdr:colOff>
      <xdr:row>213</xdr:row>
      <xdr:rowOff>84909</xdr:rowOff>
    </xdr:from>
    <xdr:to>
      <xdr:col>9</xdr:col>
      <xdr:colOff>935736</xdr:colOff>
      <xdr:row>216</xdr:row>
      <xdr:rowOff>738052</xdr:rowOff>
    </xdr:to>
    <xdr:graphicFrame macro="">
      <xdr:nvGraphicFramePr>
        <xdr:cNvPr id="91" name="Chart 90">
          <a:extLst>
            <a:ext uri="{FF2B5EF4-FFF2-40B4-BE49-F238E27FC236}">
              <a16:creationId xmlns:a16="http://schemas.microsoft.com/office/drawing/2014/main" id="{AE1486A4-59FD-45FC-8ED0-314C7C3E7AE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4"/>
        </a:graphicData>
      </a:graphic>
    </xdr:graphicFrame>
    <xdr:clientData/>
  </xdr:twoCellAnchor>
  <xdr:twoCellAnchor>
    <xdr:from>
      <xdr:col>10</xdr:col>
      <xdr:colOff>58783</xdr:colOff>
      <xdr:row>213</xdr:row>
      <xdr:rowOff>76200</xdr:rowOff>
    </xdr:from>
    <xdr:to>
      <xdr:col>14</xdr:col>
      <xdr:colOff>384919</xdr:colOff>
      <xdr:row>216</xdr:row>
      <xdr:rowOff>729343</xdr:rowOff>
    </xdr:to>
    <xdr:graphicFrame macro="">
      <xdr:nvGraphicFramePr>
        <xdr:cNvPr id="92" name="Chart 91">
          <a:extLst>
            <a:ext uri="{FF2B5EF4-FFF2-40B4-BE49-F238E27FC236}">
              <a16:creationId xmlns:a16="http://schemas.microsoft.com/office/drawing/2014/main" id="{97D7C21D-5411-4867-B6B7-4D34A6DD91E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5"/>
        </a:graphicData>
      </a:graphic>
    </xdr:graphicFrame>
    <xdr:clientData/>
  </xdr:twoCellAnchor>
  <xdr:twoCellAnchor>
    <xdr:from>
      <xdr:col>14</xdr:col>
      <xdr:colOff>579120</xdr:colOff>
      <xdr:row>213</xdr:row>
      <xdr:rowOff>60960</xdr:rowOff>
    </xdr:from>
    <xdr:to>
      <xdr:col>18</xdr:col>
      <xdr:colOff>905256</xdr:colOff>
      <xdr:row>216</xdr:row>
      <xdr:rowOff>714103</xdr:rowOff>
    </xdr:to>
    <xdr:graphicFrame macro="">
      <xdr:nvGraphicFramePr>
        <xdr:cNvPr id="93" name="Chart 92">
          <a:extLst>
            <a:ext uri="{FF2B5EF4-FFF2-40B4-BE49-F238E27FC236}">
              <a16:creationId xmlns:a16="http://schemas.microsoft.com/office/drawing/2014/main" id="{FB8AA793-8C0E-40FE-B445-542101C3675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6"/>
        </a:graphicData>
      </a:graphic>
    </xdr:graphicFrame>
    <xdr:clientData/>
  </xdr:twoCellAnchor>
  <xdr:twoCellAnchor>
    <xdr:from>
      <xdr:col>19</xdr:col>
      <xdr:colOff>47534</xdr:colOff>
      <xdr:row>213</xdr:row>
      <xdr:rowOff>64226</xdr:rowOff>
    </xdr:from>
    <xdr:to>
      <xdr:col>23</xdr:col>
      <xdr:colOff>373670</xdr:colOff>
      <xdr:row>216</xdr:row>
      <xdr:rowOff>717369</xdr:rowOff>
    </xdr:to>
    <xdr:graphicFrame macro="">
      <xdr:nvGraphicFramePr>
        <xdr:cNvPr id="94" name="Chart 93">
          <a:extLst>
            <a:ext uri="{FF2B5EF4-FFF2-40B4-BE49-F238E27FC236}">
              <a16:creationId xmlns:a16="http://schemas.microsoft.com/office/drawing/2014/main" id="{154C0F11-2782-4C1E-8353-CFC02F329FD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7"/>
        </a:graphicData>
      </a:graphic>
    </xdr:graphicFrame>
    <xdr:clientData/>
  </xdr:twoCellAnchor>
  <xdr:twoCellAnchor>
    <xdr:from>
      <xdr:col>1</xdr:col>
      <xdr:colOff>62774</xdr:colOff>
      <xdr:row>218</xdr:row>
      <xdr:rowOff>94706</xdr:rowOff>
    </xdr:from>
    <xdr:to>
      <xdr:col>5</xdr:col>
      <xdr:colOff>388910</xdr:colOff>
      <xdr:row>221</xdr:row>
      <xdr:rowOff>747849</xdr:rowOff>
    </xdr:to>
    <xdr:graphicFrame macro="">
      <xdr:nvGraphicFramePr>
        <xdr:cNvPr id="95" name="Chart 94">
          <a:extLst>
            <a:ext uri="{FF2B5EF4-FFF2-40B4-BE49-F238E27FC236}">
              <a16:creationId xmlns:a16="http://schemas.microsoft.com/office/drawing/2014/main" id="{7065A548-77DE-4CA1-A9ED-CA5C05B7594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8"/>
        </a:graphicData>
      </a:graphic>
    </xdr:graphicFrame>
    <xdr:clientData/>
  </xdr:twoCellAnchor>
  <xdr:twoCellAnchor>
    <xdr:from>
      <xdr:col>5</xdr:col>
      <xdr:colOff>609600</xdr:colOff>
      <xdr:row>218</xdr:row>
      <xdr:rowOff>84909</xdr:rowOff>
    </xdr:from>
    <xdr:to>
      <xdr:col>9</xdr:col>
      <xdr:colOff>935736</xdr:colOff>
      <xdr:row>221</xdr:row>
      <xdr:rowOff>738052</xdr:rowOff>
    </xdr:to>
    <xdr:graphicFrame macro="">
      <xdr:nvGraphicFramePr>
        <xdr:cNvPr id="96" name="Chart 95">
          <a:extLst>
            <a:ext uri="{FF2B5EF4-FFF2-40B4-BE49-F238E27FC236}">
              <a16:creationId xmlns:a16="http://schemas.microsoft.com/office/drawing/2014/main" id="{533C28AF-C17B-46FE-BEF7-A0AA1D1A146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9"/>
        </a:graphicData>
      </a:graphic>
    </xdr:graphicFrame>
    <xdr:clientData/>
  </xdr:twoCellAnchor>
  <xdr:twoCellAnchor>
    <xdr:from>
      <xdr:col>10</xdr:col>
      <xdr:colOff>58783</xdr:colOff>
      <xdr:row>218</xdr:row>
      <xdr:rowOff>76200</xdr:rowOff>
    </xdr:from>
    <xdr:to>
      <xdr:col>14</xdr:col>
      <xdr:colOff>384919</xdr:colOff>
      <xdr:row>221</xdr:row>
      <xdr:rowOff>729343</xdr:rowOff>
    </xdr:to>
    <xdr:graphicFrame macro="">
      <xdr:nvGraphicFramePr>
        <xdr:cNvPr id="97" name="Chart 96">
          <a:extLst>
            <a:ext uri="{FF2B5EF4-FFF2-40B4-BE49-F238E27FC236}">
              <a16:creationId xmlns:a16="http://schemas.microsoft.com/office/drawing/2014/main" id="{215D0018-A4C0-4C46-B546-84BC4517566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0"/>
        </a:graphicData>
      </a:graphic>
    </xdr:graphicFrame>
    <xdr:clientData/>
  </xdr:twoCellAnchor>
  <xdr:twoCellAnchor>
    <xdr:from>
      <xdr:col>14</xdr:col>
      <xdr:colOff>579120</xdr:colOff>
      <xdr:row>218</xdr:row>
      <xdr:rowOff>60960</xdr:rowOff>
    </xdr:from>
    <xdr:to>
      <xdr:col>18</xdr:col>
      <xdr:colOff>905256</xdr:colOff>
      <xdr:row>221</xdr:row>
      <xdr:rowOff>714103</xdr:rowOff>
    </xdr:to>
    <xdr:graphicFrame macro="">
      <xdr:nvGraphicFramePr>
        <xdr:cNvPr id="98" name="Chart 97">
          <a:extLst>
            <a:ext uri="{FF2B5EF4-FFF2-40B4-BE49-F238E27FC236}">
              <a16:creationId xmlns:a16="http://schemas.microsoft.com/office/drawing/2014/main" id="{FD4863E0-BAA8-4FCF-B3DB-441DF3DDFDE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1"/>
        </a:graphicData>
      </a:graphic>
    </xdr:graphicFrame>
    <xdr:clientData/>
  </xdr:twoCellAnchor>
  <xdr:twoCellAnchor>
    <xdr:from>
      <xdr:col>19</xdr:col>
      <xdr:colOff>47534</xdr:colOff>
      <xdr:row>218</xdr:row>
      <xdr:rowOff>64226</xdr:rowOff>
    </xdr:from>
    <xdr:to>
      <xdr:col>23</xdr:col>
      <xdr:colOff>373670</xdr:colOff>
      <xdr:row>221</xdr:row>
      <xdr:rowOff>717369</xdr:rowOff>
    </xdr:to>
    <xdr:graphicFrame macro="">
      <xdr:nvGraphicFramePr>
        <xdr:cNvPr id="99" name="Chart 98">
          <a:extLst>
            <a:ext uri="{FF2B5EF4-FFF2-40B4-BE49-F238E27FC236}">
              <a16:creationId xmlns:a16="http://schemas.microsoft.com/office/drawing/2014/main" id="{79DFC73D-BABC-4ED3-8D2A-7262E3A6995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2"/>
        </a:graphicData>
      </a:graphic>
    </xdr:graphicFrame>
    <xdr:clientData/>
  </xdr:twoCellAnchor>
  <xdr:twoCellAnchor>
    <xdr:from>
      <xdr:col>1</xdr:col>
      <xdr:colOff>62774</xdr:colOff>
      <xdr:row>223</xdr:row>
      <xdr:rowOff>94706</xdr:rowOff>
    </xdr:from>
    <xdr:to>
      <xdr:col>5</xdr:col>
      <xdr:colOff>388910</xdr:colOff>
      <xdr:row>226</xdr:row>
      <xdr:rowOff>747849</xdr:rowOff>
    </xdr:to>
    <xdr:graphicFrame macro="">
      <xdr:nvGraphicFramePr>
        <xdr:cNvPr id="100" name="Chart 99">
          <a:extLst>
            <a:ext uri="{FF2B5EF4-FFF2-40B4-BE49-F238E27FC236}">
              <a16:creationId xmlns:a16="http://schemas.microsoft.com/office/drawing/2014/main" id="{262A0F50-1047-4623-AFD9-AA6E66C6C84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3"/>
        </a:graphicData>
      </a:graphic>
    </xdr:graphicFrame>
    <xdr:clientData/>
  </xdr:twoCellAnchor>
  <xdr:twoCellAnchor>
    <xdr:from>
      <xdr:col>5</xdr:col>
      <xdr:colOff>609600</xdr:colOff>
      <xdr:row>223</xdr:row>
      <xdr:rowOff>84909</xdr:rowOff>
    </xdr:from>
    <xdr:to>
      <xdr:col>9</xdr:col>
      <xdr:colOff>935736</xdr:colOff>
      <xdr:row>226</xdr:row>
      <xdr:rowOff>738052</xdr:rowOff>
    </xdr:to>
    <xdr:graphicFrame macro="">
      <xdr:nvGraphicFramePr>
        <xdr:cNvPr id="101" name="Chart 100">
          <a:extLst>
            <a:ext uri="{FF2B5EF4-FFF2-40B4-BE49-F238E27FC236}">
              <a16:creationId xmlns:a16="http://schemas.microsoft.com/office/drawing/2014/main" id="{AB993CDF-EA46-4C97-9EE1-0601D60E01A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4"/>
        </a:graphicData>
      </a:graphic>
    </xdr:graphicFrame>
    <xdr:clientData/>
  </xdr:twoCellAnchor>
  <xdr:twoCellAnchor>
    <xdr:from>
      <xdr:col>14</xdr:col>
      <xdr:colOff>579120</xdr:colOff>
      <xdr:row>223</xdr:row>
      <xdr:rowOff>60960</xdr:rowOff>
    </xdr:from>
    <xdr:to>
      <xdr:col>18</xdr:col>
      <xdr:colOff>905256</xdr:colOff>
      <xdr:row>226</xdr:row>
      <xdr:rowOff>714103</xdr:rowOff>
    </xdr:to>
    <xdr:graphicFrame macro="">
      <xdr:nvGraphicFramePr>
        <xdr:cNvPr id="103" name="Chart 102">
          <a:extLst>
            <a:ext uri="{FF2B5EF4-FFF2-40B4-BE49-F238E27FC236}">
              <a16:creationId xmlns:a16="http://schemas.microsoft.com/office/drawing/2014/main" id="{192CF64E-0672-46F8-B3B2-84AC78C0FB1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5"/>
        </a:graphicData>
      </a:graphic>
    </xdr:graphicFrame>
    <xdr:clientData/>
  </xdr:twoCellAnchor>
  <xdr:twoCellAnchor>
    <xdr:from>
      <xdr:col>10</xdr:col>
      <xdr:colOff>43543</xdr:colOff>
      <xdr:row>223</xdr:row>
      <xdr:rowOff>76200</xdr:rowOff>
    </xdr:from>
    <xdr:to>
      <xdr:col>14</xdr:col>
      <xdr:colOff>369680</xdr:colOff>
      <xdr:row>226</xdr:row>
      <xdr:rowOff>729343</xdr:rowOff>
    </xdr:to>
    <xdr:graphicFrame macro="">
      <xdr:nvGraphicFramePr>
        <xdr:cNvPr id="105" name="Chart 104">
          <a:extLst>
            <a:ext uri="{FF2B5EF4-FFF2-40B4-BE49-F238E27FC236}">
              <a16:creationId xmlns:a16="http://schemas.microsoft.com/office/drawing/2014/main" id="{0D31B22C-DC56-4E54-B8F2-0532EF7D008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6"/>
        </a:graphicData>
      </a:graphic>
    </xdr:graphicFrame>
    <xdr:clientData/>
  </xdr:twoCellAnchor>
  <xdr:twoCellAnchor>
    <xdr:from>
      <xdr:col>19</xdr:col>
      <xdr:colOff>0</xdr:colOff>
      <xdr:row>223</xdr:row>
      <xdr:rowOff>0</xdr:rowOff>
    </xdr:from>
    <xdr:to>
      <xdr:col>23</xdr:col>
      <xdr:colOff>326136</xdr:colOff>
      <xdr:row>226</xdr:row>
      <xdr:rowOff>653143</xdr:rowOff>
    </xdr:to>
    <xdr:graphicFrame macro="">
      <xdr:nvGraphicFramePr>
        <xdr:cNvPr id="106" name="Chart 105">
          <a:extLst>
            <a:ext uri="{FF2B5EF4-FFF2-40B4-BE49-F238E27FC236}">
              <a16:creationId xmlns:a16="http://schemas.microsoft.com/office/drawing/2014/main" id="{988A3E76-3404-4F51-B144-23B2C048598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7"/>
        </a:graphicData>
      </a:graphic>
    </xdr:graphicFrame>
    <xdr:clientData/>
  </xdr:twoCellAnchor>
  <xdr:twoCellAnchor>
    <xdr:from>
      <xdr:col>1</xdr:col>
      <xdr:colOff>62774</xdr:colOff>
      <xdr:row>230</xdr:row>
      <xdr:rowOff>94706</xdr:rowOff>
    </xdr:from>
    <xdr:to>
      <xdr:col>5</xdr:col>
      <xdr:colOff>388910</xdr:colOff>
      <xdr:row>233</xdr:row>
      <xdr:rowOff>747849</xdr:rowOff>
    </xdr:to>
    <mc:AlternateContent xmlns:mc="http://schemas.openxmlformats.org/markup-compatibility/2006">
      <mc:Choice xmlns:cx1="http://schemas.microsoft.com/office/drawing/2015/9/8/chartex" Requires="cx1">
        <xdr:graphicFrame macro="">
          <xdr:nvGraphicFramePr>
            <xdr:cNvPr id="107" name="Chart 106">
              <a:extLst>
                <a:ext uri="{FF2B5EF4-FFF2-40B4-BE49-F238E27FC236}">
                  <a16:creationId xmlns:a16="http://schemas.microsoft.com/office/drawing/2014/main" id="{59413D0E-CA60-4A70-BD88-2C3900E984B3}"/>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88"/>
            </a:graphicData>
          </a:graphic>
        </xdr:graphicFrame>
      </mc:Choice>
      <mc:Fallback>
        <xdr:sp macro="" textlink="">
          <xdr:nvSpPr>
            <xdr:cNvPr id="0" name=""/>
            <xdr:cNvSpPr>
              <a:spLocks noTextEdit="1"/>
            </xdr:cNvSpPr>
          </xdr:nvSpPr>
          <xdr:spPr>
            <a:xfrm>
              <a:off x="4463324" y="12382500"/>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609600</xdr:colOff>
      <xdr:row>230</xdr:row>
      <xdr:rowOff>84909</xdr:rowOff>
    </xdr:from>
    <xdr:to>
      <xdr:col>9</xdr:col>
      <xdr:colOff>935736</xdr:colOff>
      <xdr:row>233</xdr:row>
      <xdr:rowOff>738052</xdr:rowOff>
    </xdr:to>
    <xdr:graphicFrame macro="">
      <xdr:nvGraphicFramePr>
        <xdr:cNvPr id="108" name="Chart 107">
          <a:extLst>
            <a:ext uri="{FF2B5EF4-FFF2-40B4-BE49-F238E27FC236}">
              <a16:creationId xmlns:a16="http://schemas.microsoft.com/office/drawing/2014/main" id="{C1A2BAE3-12EE-4FD0-9718-FD5AC0440A8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9"/>
        </a:graphicData>
      </a:graphic>
    </xdr:graphicFrame>
    <xdr:clientData/>
  </xdr:twoCellAnchor>
  <xdr:twoCellAnchor>
    <xdr:from>
      <xdr:col>10</xdr:col>
      <xdr:colOff>58783</xdr:colOff>
      <xdr:row>230</xdr:row>
      <xdr:rowOff>76200</xdr:rowOff>
    </xdr:from>
    <xdr:to>
      <xdr:col>14</xdr:col>
      <xdr:colOff>384919</xdr:colOff>
      <xdr:row>233</xdr:row>
      <xdr:rowOff>729343</xdr:rowOff>
    </xdr:to>
    <xdr:graphicFrame macro="">
      <xdr:nvGraphicFramePr>
        <xdr:cNvPr id="109" name="Chart 108">
          <a:extLst>
            <a:ext uri="{FF2B5EF4-FFF2-40B4-BE49-F238E27FC236}">
              <a16:creationId xmlns:a16="http://schemas.microsoft.com/office/drawing/2014/main" id="{C4B58946-7F89-400C-A91C-2D7678C64EA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0"/>
        </a:graphicData>
      </a:graphic>
    </xdr:graphicFrame>
    <xdr:clientData/>
  </xdr:twoCellAnchor>
  <xdr:twoCellAnchor>
    <xdr:from>
      <xdr:col>14</xdr:col>
      <xdr:colOff>579120</xdr:colOff>
      <xdr:row>230</xdr:row>
      <xdr:rowOff>60960</xdr:rowOff>
    </xdr:from>
    <xdr:to>
      <xdr:col>18</xdr:col>
      <xdr:colOff>905256</xdr:colOff>
      <xdr:row>233</xdr:row>
      <xdr:rowOff>714103</xdr:rowOff>
    </xdr:to>
    <xdr:graphicFrame macro="">
      <xdr:nvGraphicFramePr>
        <xdr:cNvPr id="110" name="Chart 109">
          <a:extLst>
            <a:ext uri="{FF2B5EF4-FFF2-40B4-BE49-F238E27FC236}">
              <a16:creationId xmlns:a16="http://schemas.microsoft.com/office/drawing/2014/main" id="{8E1D365E-D24D-49F0-99DE-5AA354A6D3D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1"/>
        </a:graphicData>
      </a:graphic>
    </xdr:graphicFrame>
    <xdr:clientData/>
  </xdr:twoCellAnchor>
  <xdr:twoCellAnchor>
    <xdr:from>
      <xdr:col>19</xdr:col>
      <xdr:colOff>47534</xdr:colOff>
      <xdr:row>230</xdr:row>
      <xdr:rowOff>64226</xdr:rowOff>
    </xdr:from>
    <xdr:to>
      <xdr:col>23</xdr:col>
      <xdr:colOff>373670</xdr:colOff>
      <xdr:row>233</xdr:row>
      <xdr:rowOff>717369</xdr:rowOff>
    </xdr:to>
    <xdr:graphicFrame macro="">
      <xdr:nvGraphicFramePr>
        <xdr:cNvPr id="111" name="Chart 110">
          <a:extLst>
            <a:ext uri="{FF2B5EF4-FFF2-40B4-BE49-F238E27FC236}">
              <a16:creationId xmlns:a16="http://schemas.microsoft.com/office/drawing/2014/main" id="{F31E8F44-1C8F-49D2-94A1-9D16AC8D193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2"/>
        </a:graphicData>
      </a:graphic>
    </xdr:graphicFrame>
    <xdr:clientData/>
  </xdr:twoCellAnchor>
  <xdr:twoCellAnchor>
    <xdr:from>
      <xdr:col>1</xdr:col>
      <xdr:colOff>62774</xdr:colOff>
      <xdr:row>235</xdr:row>
      <xdr:rowOff>94706</xdr:rowOff>
    </xdr:from>
    <xdr:to>
      <xdr:col>5</xdr:col>
      <xdr:colOff>388910</xdr:colOff>
      <xdr:row>238</xdr:row>
      <xdr:rowOff>747849</xdr:rowOff>
    </xdr:to>
    <xdr:graphicFrame macro="">
      <xdr:nvGraphicFramePr>
        <xdr:cNvPr id="112" name="Chart 111">
          <a:extLst>
            <a:ext uri="{FF2B5EF4-FFF2-40B4-BE49-F238E27FC236}">
              <a16:creationId xmlns:a16="http://schemas.microsoft.com/office/drawing/2014/main" id="{1C2560B9-D206-4E50-ACF1-3097A6EBE1A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3"/>
        </a:graphicData>
      </a:graphic>
    </xdr:graphicFrame>
    <xdr:clientData/>
  </xdr:twoCellAnchor>
  <xdr:twoCellAnchor>
    <xdr:from>
      <xdr:col>5</xdr:col>
      <xdr:colOff>609600</xdr:colOff>
      <xdr:row>235</xdr:row>
      <xdr:rowOff>84909</xdr:rowOff>
    </xdr:from>
    <xdr:to>
      <xdr:col>9</xdr:col>
      <xdr:colOff>935736</xdr:colOff>
      <xdr:row>238</xdr:row>
      <xdr:rowOff>738052</xdr:rowOff>
    </xdr:to>
    <xdr:graphicFrame macro="">
      <xdr:nvGraphicFramePr>
        <xdr:cNvPr id="113" name="Chart 112">
          <a:extLst>
            <a:ext uri="{FF2B5EF4-FFF2-40B4-BE49-F238E27FC236}">
              <a16:creationId xmlns:a16="http://schemas.microsoft.com/office/drawing/2014/main" id="{F3929360-D81D-4DEB-BEEA-05C222DA5D5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4"/>
        </a:graphicData>
      </a:graphic>
    </xdr:graphicFrame>
    <xdr:clientData/>
  </xdr:twoCellAnchor>
  <xdr:twoCellAnchor>
    <xdr:from>
      <xdr:col>10</xdr:col>
      <xdr:colOff>58783</xdr:colOff>
      <xdr:row>235</xdr:row>
      <xdr:rowOff>76200</xdr:rowOff>
    </xdr:from>
    <xdr:to>
      <xdr:col>14</xdr:col>
      <xdr:colOff>384919</xdr:colOff>
      <xdr:row>238</xdr:row>
      <xdr:rowOff>729343</xdr:rowOff>
    </xdr:to>
    <xdr:graphicFrame macro="">
      <xdr:nvGraphicFramePr>
        <xdr:cNvPr id="114" name="Chart 113">
          <a:extLst>
            <a:ext uri="{FF2B5EF4-FFF2-40B4-BE49-F238E27FC236}">
              <a16:creationId xmlns:a16="http://schemas.microsoft.com/office/drawing/2014/main" id="{A645E38E-6B46-4ABE-B405-FC876392FD1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5"/>
        </a:graphicData>
      </a:graphic>
    </xdr:graphicFrame>
    <xdr:clientData/>
  </xdr:twoCellAnchor>
  <xdr:twoCellAnchor>
    <xdr:from>
      <xdr:col>14</xdr:col>
      <xdr:colOff>579120</xdr:colOff>
      <xdr:row>235</xdr:row>
      <xdr:rowOff>60960</xdr:rowOff>
    </xdr:from>
    <xdr:to>
      <xdr:col>18</xdr:col>
      <xdr:colOff>905256</xdr:colOff>
      <xdr:row>238</xdr:row>
      <xdr:rowOff>714103</xdr:rowOff>
    </xdr:to>
    <xdr:graphicFrame macro="">
      <xdr:nvGraphicFramePr>
        <xdr:cNvPr id="115" name="Chart 114">
          <a:extLst>
            <a:ext uri="{FF2B5EF4-FFF2-40B4-BE49-F238E27FC236}">
              <a16:creationId xmlns:a16="http://schemas.microsoft.com/office/drawing/2014/main" id="{7F7BDCDD-5E7B-4390-94C4-639DDB03522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6"/>
        </a:graphicData>
      </a:graphic>
    </xdr:graphicFrame>
    <xdr:clientData/>
  </xdr:twoCellAnchor>
  <xdr:twoCellAnchor>
    <xdr:from>
      <xdr:col>19</xdr:col>
      <xdr:colOff>47534</xdr:colOff>
      <xdr:row>235</xdr:row>
      <xdr:rowOff>64226</xdr:rowOff>
    </xdr:from>
    <xdr:to>
      <xdr:col>23</xdr:col>
      <xdr:colOff>373670</xdr:colOff>
      <xdr:row>238</xdr:row>
      <xdr:rowOff>717369</xdr:rowOff>
    </xdr:to>
    <xdr:graphicFrame macro="">
      <xdr:nvGraphicFramePr>
        <xdr:cNvPr id="116" name="Chart 115">
          <a:extLst>
            <a:ext uri="{FF2B5EF4-FFF2-40B4-BE49-F238E27FC236}">
              <a16:creationId xmlns:a16="http://schemas.microsoft.com/office/drawing/2014/main" id="{8C07AA85-A2A2-4054-8FFA-D28E579A3AF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7"/>
        </a:graphicData>
      </a:graphic>
    </xdr:graphicFrame>
    <xdr:clientData/>
  </xdr:twoCellAnchor>
  <xdr:twoCellAnchor>
    <xdr:from>
      <xdr:col>0</xdr:col>
      <xdr:colOff>539024</xdr:colOff>
      <xdr:row>280</xdr:row>
      <xdr:rowOff>258536</xdr:rowOff>
    </xdr:from>
    <xdr:to>
      <xdr:col>1</xdr:col>
      <xdr:colOff>661053</xdr:colOff>
      <xdr:row>280</xdr:row>
      <xdr:rowOff>304255</xdr:rowOff>
    </xdr:to>
    <xdr:graphicFrame macro="">
      <xdr:nvGraphicFramePr>
        <xdr:cNvPr id="117" name="Chart 116">
          <a:extLst>
            <a:ext uri="{FF2B5EF4-FFF2-40B4-BE49-F238E27FC236}">
              <a16:creationId xmlns:a16="http://schemas.microsoft.com/office/drawing/2014/main" id="{958CBAE8-0986-47BC-899C-AFDEC6805A0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8"/>
        </a:graphicData>
      </a:graphic>
    </xdr:graphicFrame>
    <xdr:clientData/>
  </xdr:twoCellAnchor>
  <xdr:twoCellAnchor>
    <xdr:from>
      <xdr:col>5</xdr:col>
      <xdr:colOff>609600</xdr:colOff>
      <xdr:row>240</xdr:row>
      <xdr:rowOff>84909</xdr:rowOff>
    </xdr:from>
    <xdr:to>
      <xdr:col>9</xdr:col>
      <xdr:colOff>935736</xdr:colOff>
      <xdr:row>243</xdr:row>
      <xdr:rowOff>738052</xdr:rowOff>
    </xdr:to>
    <xdr:graphicFrame macro="">
      <xdr:nvGraphicFramePr>
        <xdr:cNvPr id="118" name="Chart 117">
          <a:extLst>
            <a:ext uri="{FF2B5EF4-FFF2-40B4-BE49-F238E27FC236}">
              <a16:creationId xmlns:a16="http://schemas.microsoft.com/office/drawing/2014/main" id="{D24E3542-2F53-4CEF-B4AD-06E9E75021C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99"/>
        </a:graphicData>
      </a:graphic>
    </xdr:graphicFrame>
    <xdr:clientData/>
  </xdr:twoCellAnchor>
  <xdr:twoCellAnchor>
    <xdr:from>
      <xdr:col>14</xdr:col>
      <xdr:colOff>579120</xdr:colOff>
      <xdr:row>240</xdr:row>
      <xdr:rowOff>60960</xdr:rowOff>
    </xdr:from>
    <xdr:to>
      <xdr:col>18</xdr:col>
      <xdr:colOff>905256</xdr:colOff>
      <xdr:row>243</xdr:row>
      <xdr:rowOff>714103</xdr:rowOff>
    </xdr:to>
    <xdr:graphicFrame macro="">
      <xdr:nvGraphicFramePr>
        <xdr:cNvPr id="119" name="Chart 118">
          <a:extLst>
            <a:ext uri="{FF2B5EF4-FFF2-40B4-BE49-F238E27FC236}">
              <a16:creationId xmlns:a16="http://schemas.microsoft.com/office/drawing/2014/main" id="{B5482868-BA9D-4817-9F62-7CDBA47E98C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00"/>
        </a:graphicData>
      </a:graphic>
    </xdr:graphicFrame>
    <xdr:clientData/>
  </xdr:twoCellAnchor>
  <xdr:twoCellAnchor>
    <xdr:from>
      <xdr:col>10</xdr:col>
      <xdr:colOff>43543</xdr:colOff>
      <xdr:row>240</xdr:row>
      <xdr:rowOff>76200</xdr:rowOff>
    </xdr:from>
    <xdr:to>
      <xdr:col>14</xdr:col>
      <xdr:colOff>369680</xdr:colOff>
      <xdr:row>243</xdr:row>
      <xdr:rowOff>729343</xdr:rowOff>
    </xdr:to>
    <xdr:graphicFrame macro="">
      <xdr:nvGraphicFramePr>
        <xdr:cNvPr id="120" name="Chart 119">
          <a:extLst>
            <a:ext uri="{FF2B5EF4-FFF2-40B4-BE49-F238E27FC236}">
              <a16:creationId xmlns:a16="http://schemas.microsoft.com/office/drawing/2014/main" id="{BEE1D192-D5DE-4545-B258-2BE52E486A3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01"/>
        </a:graphicData>
      </a:graphic>
    </xdr:graphicFrame>
    <xdr:clientData/>
  </xdr:twoCellAnchor>
  <xdr:twoCellAnchor>
    <xdr:from>
      <xdr:col>19</xdr:col>
      <xdr:colOff>0</xdr:colOff>
      <xdr:row>240</xdr:row>
      <xdr:rowOff>0</xdr:rowOff>
    </xdr:from>
    <xdr:to>
      <xdr:col>23</xdr:col>
      <xdr:colOff>326136</xdr:colOff>
      <xdr:row>243</xdr:row>
      <xdr:rowOff>653143</xdr:rowOff>
    </xdr:to>
    <xdr:graphicFrame macro="">
      <xdr:nvGraphicFramePr>
        <xdr:cNvPr id="121" name="Chart 120">
          <a:extLst>
            <a:ext uri="{FF2B5EF4-FFF2-40B4-BE49-F238E27FC236}">
              <a16:creationId xmlns:a16="http://schemas.microsoft.com/office/drawing/2014/main" id="{78B50250-EA77-47E8-801F-F6764AABC9C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02"/>
        </a:graphicData>
      </a:graphic>
    </xdr:graphicFrame>
    <xdr:clientData/>
  </xdr:twoCellAnchor>
  <xdr:twoCellAnchor>
    <xdr:from>
      <xdr:col>1</xdr:col>
      <xdr:colOff>62774</xdr:colOff>
      <xdr:row>130</xdr:row>
      <xdr:rowOff>94706</xdr:rowOff>
    </xdr:from>
    <xdr:to>
      <xdr:col>5</xdr:col>
      <xdr:colOff>388910</xdr:colOff>
      <xdr:row>133</xdr:row>
      <xdr:rowOff>747849</xdr:rowOff>
    </xdr:to>
    <mc:AlternateContent xmlns:mc="http://schemas.openxmlformats.org/markup-compatibility/2006">
      <mc:Choice xmlns:cx1="http://schemas.microsoft.com/office/drawing/2015/9/8/chartex" Requires="cx1">
        <xdr:graphicFrame macro="">
          <xdr:nvGraphicFramePr>
            <xdr:cNvPr id="104" name="Chart 103">
              <a:extLst>
                <a:ext uri="{FF2B5EF4-FFF2-40B4-BE49-F238E27FC236}">
                  <a16:creationId xmlns:a16="http://schemas.microsoft.com/office/drawing/2014/main" id="{E79BBF91-1309-4B9F-B882-A6F34542E365}"/>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03"/>
            </a:graphicData>
          </a:graphic>
        </xdr:graphicFrame>
      </mc:Choice>
      <mc:Fallback>
        <xdr:sp macro="" textlink="">
          <xdr:nvSpPr>
            <xdr:cNvPr id="0" name=""/>
            <xdr:cNvSpPr>
              <a:spLocks noTextEdit="1"/>
            </xdr:cNvSpPr>
          </xdr:nvSpPr>
          <xdr:spPr>
            <a:xfrm>
              <a:off x="4463324" y="8020050"/>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14</xdr:col>
      <xdr:colOff>585923</xdr:colOff>
      <xdr:row>130</xdr:row>
      <xdr:rowOff>108857</xdr:rowOff>
    </xdr:from>
    <xdr:to>
      <xdr:col>18</xdr:col>
      <xdr:colOff>921131</xdr:colOff>
      <xdr:row>133</xdr:row>
      <xdr:rowOff>757192</xdr:rowOff>
    </xdr:to>
    <mc:AlternateContent xmlns:mc="http://schemas.openxmlformats.org/markup-compatibility/2006">
      <mc:Choice xmlns:cx1="http://schemas.microsoft.com/office/drawing/2015/9/8/chartex" Requires="cx1">
        <xdr:graphicFrame macro="">
          <xdr:nvGraphicFramePr>
            <xdr:cNvPr id="124" name="Chart 123">
              <a:extLst>
                <a:ext uri="{FF2B5EF4-FFF2-40B4-BE49-F238E27FC236}">
                  <a16:creationId xmlns:a16="http://schemas.microsoft.com/office/drawing/2014/main" id="{2D9813AD-9E09-4646-BB36-FC7AC07C6B40}"/>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04"/>
            </a:graphicData>
          </a:graphic>
        </xdr:graphicFrame>
      </mc:Choice>
      <mc:Fallback>
        <xdr:sp macro="" textlink="">
          <xdr:nvSpPr>
            <xdr:cNvPr id="0" name=""/>
            <xdr:cNvSpPr>
              <a:spLocks noTextEdit="1"/>
            </xdr:cNvSpPr>
          </xdr:nvSpPr>
          <xdr:spPr>
            <a:xfrm>
              <a:off x="18931073" y="8020050"/>
              <a:ext cx="4526208"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23</xdr:col>
      <xdr:colOff>638084</xdr:colOff>
      <xdr:row>125</xdr:row>
      <xdr:rowOff>57876</xdr:rowOff>
    </xdr:from>
    <xdr:to>
      <xdr:col>25</xdr:col>
      <xdr:colOff>1757970</xdr:colOff>
      <xdr:row>128</xdr:row>
      <xdr:rowOff>711019</xdr:rowOff>
    </xdr:to>
    <mc:AlternateContent xmlns:mc="http://schemas.openxmlformats.org/markup-compatibility/2006">
      <mc:Choice xmlns:cx1="http://schemas.microsoft.com/office/drawing/2015/9/8/chartex" Requires="cx1">
        <xdr:graphicFrame macro="">
          <xdr:nvGraphicFramePr>
            <xdr:cNvPr id="127" name="Chart 126">
              <a:extLst>
                <a:ext uri="{FF2B5EF4-FFF2-40B4-BE49-F238E27FC236}">
                  <a16:creationId xmlns:a16="http://schemas.microsoft.com/office/drawing/2014/main" id="{F32DC3B6-A6A6-4D67-8671-CF19E807A04B}"/>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05"/>
            </a:graphicData>
          </a:graphic>
        </xdr:graphicFrame>
      </mc:Choice>
      <mc:Fallback>
        <xdr:sp macro="" textlink="">
          <xdr:nvSpPr>
            <xdr:cNvPr id="0" name=""/>
            <xdr:cNvSpPr>
              <a:spLocks noTextEdit="1"/>
            </xdr:cNvSpPr>
          </xdr:nvSpPr>
          <xdr:spPr>
            <a:xfrm>
              <a:off x="28412984" y="8020050"/>
              <a:ext cx="55204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609328</xdr:colOff>
      <xdr:row>130</xdr:row>
      <xdr:rowOff>76563</xdr:rowOff>
    </xdr:from>
    <xdr:to>
      <xdr:col>9</xdr:col>
      <xdr:colOff>935464</xdr:colOff>
      <xdr:row>133</xdr:row>
      <xdr:rowOff>729706</xdr:rowOff>
    </xdr:to>
    <mc:AlternateContent xmlns:mc="http://schemas.openxmlformats.org/markup-compatibility/2006">
      <mc:Choice xmlns:cx1="http://schemas.microsoft.com/office/drawing/2015/9/8/chartex" Requires="cx1">
        <xdr:graphicFrame macro="">
          <xdr:nvGraphicFramePr>
            <xdr:cNvPr id="128" name="Chart 127">
              <a:extLst>
                <a:ext uri="{FF2B5EF4-FFF2-40B4-BE49-F238E27FC236}">
                  <a16:creationId xmlns:a16="http://schemas.microsoft.com/office/drawing/2014/main" id="{F8650EB7-B135-4C25-94BA-F759F612F16D}"/>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06"/>
            </a:graphicData>
          </a:graphic>
        </xdr:graphicFrame>
      </mc:Choice>
      <mc:Fallback>
        <xdr:sp macro="" textlink="">
          <xdr:nvSpPr>
            <xdr:cNvPr id="0" name=""/>
            <xdr:cNvSpPr>
              <a:spLocks noTextEdit="1"/>
            </xdr:cNvSpPr>
          </xdr:nvSpPr>
          <xdr:spPr>
            <a:xfrm>
              <a:off x="9200878" y="8020050"/>
              <a:ext cx="45171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10</xdr:col>
      <xdr:colOff>81371</xdr:colOff>
      <xdr:row>130</xdr:row>
      <xdr:rowOff>92892</xdr:rowOff>
    </xdr:from>
    <xdr:to>
      <xdr:col>14</xdr:col>
      <xdr:colOff>80935</xdr:colOff>
      <xdr:row>133</xdr:row>
      <xdr:rowOff>746035</xdr:rowOff>
    </xdr:to>
    <mc:AlternateContent xmlns:mc="http://schemas.openxmlformats.org/markup-compatibility/2006">
      <mc:Choice xmlns:cx1="http://schemas.microsoft.com/office/drawing/2015/9/8/chartex" Requires="cx1">
        <xdr:graphicFrame macro="">
          <xdr:nvGraphicFramePr>
            <xdr:cNvPr id="130" name="Chart 129">
              <a:extLst>
                <a:ext uri="{FF2B5EF4-FFF2-40B4-BE49-F238E27FC236}">
                  <a16:creationId xmlns:a16="http://schemas.microsoft.com/office/drawing/2014/main" id="{4FCA0718-E499-4E3F-B34D-63E1041C6610}"/>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07"/>
            </a:graphicData>
          </a:graphic>
        </xdr:graphicFrame>
      </mc:Choice>
      <mc:Fallback>
        <xdr:sp macro="" textlink="">
          <xdr:nvSpPr>
            <xdr:cNvPr id="0" name=""/>
            <xdr:cNvSpPr>
              <a:spLocks noTextEdit="1"/>
            </xdr:cNvSpPr>
          </xdr:nvSpPr>
          <xdr:spPr>
            <a:xfrm>
              <a:off x="13911671" y="8020050"/>
              <a:ext cx="4514414"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19</xdr:col>
      <xdr:colOff>84727</xdr:colOff>
      <xdr:row>130</xdr:row>
      <xdr:rowOff>111125</xdr:rowOff>
    </xdr:from>
    <xdr:to>
      <xdr:col>23</xdr:col>
      <xdr:colOff>419935</xdr:colOff>
      <xdr:row>133</xdr:row>
      <xdr:rowOff>759460</xdr:rowOff>
    </xdr:to>
    <mc:AlternateContent xmlns:mc="http://schemas.openxmlformats.org/markup-compatibility/2006">
      <mc:Choice xmlns:cx1="http://schemas.microsoft.com/office/drawing/2015/9/8/chartex" Requires="cx1">
        <xdr:graphicFrame macro="">
          <xdr:nvGraphicFramePr>
            <xdr:cNvPr id="131" name="Chart 130">
              <a:extLst>
                <a:ext uri="{FF2B5EF4-FFF2-40B4-BE49-F238E27FC236}">
                  <a16:creationId xmlns:a16="http://schemas.microsoft.com/office/drawing/2014/main" id="{474773ED-6699-4375-92F1-1C898B592DB1}"/>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08"/>
            </a:graphicData>
          </a:graphic>
        </xdr:graphicFrame>
      </mc:Choice>
      <mc:Fallback>
        <xdr:sp macro="" textlink="">
          <xdr:nvSpPr>
            <xdr:cNvPr id="0" name=""/>
            <xdr:cNvSpPr>
              <a:spLocks noTextEdit="1"/>
            </xdr:cNvSpPr>
          </xdr:nvSpPr>
          <xdr:spPr>
            <a:xfrm>
              <a:off x="23668627" y="8020050"/>
              <a:ext cx="4526208"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23</xdr:col>
      <xdr:colOff>635000</xdr:colOff>
      <xdr:row>130</xdr:row>
      <xdr:rowOff>111125</xdr:rowOff>
    </xdr:from>
    <xdr:to>
      <xdr:col>25</xdr:col>
      <xdr:colOff>1763958</xdr:colOff>
      <xdr:row>133</xdr:row>
      <xdr:rowOff>759460</xdr:rowOff>
    </xdr:to>
    <mc:AlternateContent xmlns:mc="http://schemas.openxmlformats.org/markup-compatibility/2006">
      <mc:Choice xmlns:cx1="http://schemas.microsoft.com/office/drawing/2015/9/8/chartex" Requires="cx1">
        <xdr:graphicFrame macro="">
          <xdr:nvGraphicFramePr>
            <xdr:cNvPr id="132" name="Chart 131">
              <a:extLst>
                <a:ext uri="{FF2B5EF4-FFF2-40B4-BE49-F238E27FC236}">
                  <a16:creationId xmlns:a16="http://schemas.microsoft.com/office/drawing/2014/main" id="{DAC6BB5F-20EC-47AD-9114-A30A4A06D6FD}"/>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09"/>
            </a:graphicData>
          </a:graphic>
        </xdr:graphicFrame>
      </mc:Choice>
      <mc:Fallback>
        <xdr:sp macro="" textlink="">
          <xdr:nvSpPr>
            <xdr:cNvPr id="0" name=""/>
            <xdr:cNvSpPr>
              <a:spLocks noTextEdit="1"/>
            </xdr:cNvSpPr>
          </xdr:nvSpPr>
          <xdr:spPr>
            <a:xfrm>
              <a:off x="28409900" y="8020050"/>
              <a:ext cx="5529508"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wsDr>
</file>

<file path=xl/drawings/drawing4.xml><?xml version="1.0" encoding="utf-8"?>
<xdr:wsDr xmlns:xdr="http://schemas.openxmlformats.org/drawingml/2006/spreadsheetDrawing" xmlns:a="http://schemas.openxmlformats.org/drawingml/2006/main">
  <xdr:twoCellAnchor>
    <xdr:from>
      <xdr:col>1</xdr:col>
      <xdr:colOff>62774</xdr:colOff>
      <xdr:row>21</xdr:row>
      <xdr:rowOff>94706</xdr:rowOff>
    </xdr:from>
    <xdr:to>
      <xdr:col>5</xdr:col>
      <xdr:colOff>388910</xdr:colOff>
      <xdr:row>24</xdr:row>
      <xdr:rowOff>747849</xdr:rowOff>
    </xdr:to>
    <xdr:graphicFrame macro="">
      <xdr:nvGraphicFramePr>
        <xdr:cNvPr id="2" name="Chart 1">
          <a:extLst>
            <a:ext uri="{FF2B5EF4-FFF2-40B4-BE49-F238E27FC236}">
              <a16:creationId xmlns:a16="http://schemas.microsoft.com/office/drawing/2014/main" id="{6E744655-A39B-4603-8B1F-BA4733DFB9B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19</xdr:col>
      <xdr:colOff>47534</xdr:colOff>
      <xdr:row>21</xdr:row>
      <xdr:rowOff>64226</xdr:rowOff>
    </xdr:from>
    <xdr:to>
      <xdr:col>23</xdr:col>
      <xdr:colOff>373670</xdr:colOff>
      <xdr:row>24</xdr:row>
      <xdr:rowOff>717369</xdr:rowOff>
    </xdr:to>
    <mc:AlternateContent xmlns:mc="http://schemas.openxmlformats.org/markup-compatibility/2006">
      <mc:Choice xmlns:cx1="http://schemas.microsoft.com/office/drawing/2015/9/8/chartex" Requires="cx1">
        <xdr:graphicFrame macro="">
          <xdr:nvGraphicFramePr>
            <xdr:cNvPr id="6" name="Chart 5">
              <a:extLst>
                <a:ext uri="{FF2B5EF4-FFF2-40B4-BE49-F238E27FC236}">
                  <a16:creationId xmlns:a16="http://schemas.microsoft.com/office/drawing/2014/main" id="{A5FBE3C4-F42D-4957-8839-8349852E146F}"/>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2"/>
            </a:graphicData>
          </a:graphic>
        </xdr:graphicFrame>
      </mc:Choice>
      <mc:Fallback>
        <xdr:sp macro="" textlink="">
          <xdr:nvSpPr>
            <xdr:cNvPr id="0" name=""/>
            <xdr:cNvSpPr>
              <a:spLocks noTextEdit="1"/>
            </xdr:cNvSpPr>
          </xdr:nvSpPr>
          <xdr:spPr>
            <a:xfrm>
              <a:off x="33718409" y="7000875"/>
              <a:ext cx="36408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555172</xdr:colOff>
      <xdr:row>21</xdr:row>
      <xdr:rowOff>97972</xdr:rowOff>
    </xdr:from>
    <xdr:to>
      <xdr:col>9</xdr:col>
      <xdr:colOff>881308</xdr:colOff>
      <xdr:row>24</xdr:row>
      <xdr:rowOff>751115</xdr:rowOff>
    </xdr:to>
    <xdr:graphicFrame macro="">
      <xdr:nvGraphicFramePr>
        <xdr:cNvPr id="7" name="Chart 6">
          <a:extLst>
            <a:ext uri="{FF2B5EF4-FFF2-40B4-BE49-F238E27FC236}">
              <a16:creationId xmlns:a16="http://schemas.microsoft.com/office/drawing/2014/main" id="{360D7AA3-11A3-4CDA-9A44-F12477AF3BF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9</xdr:col>
      <xdr:colOff>1034143</xdr:colOff>
      <xdr:row>21</xdr:row>
      <xdr:rowOff>97972</xdr:rowOff>
    </xdr:from>
    <xdr:to>
      <xdr:col>14</xdr:col>
      <xdr:colOff>282593</xdr:colOff>
      <xdr:row>24</xdr:row>
      <xdr:rowOff>751115</xdr:rowOff>
    </xdr:to>
    <xdr:graphicFrame macro="">
      <xdr:nvGraphicFramePr>
        <xdr:cNvPr id="8" name="Chart 7">
          <a:extLst>
            <a:ext uri="{FF2B5EF4-FFF2-40B4-BE49-F238E27FC236}">
              <a16:creationId xmlns:a16="http://schemas.microsoft.com/office/drawing/2014/main" id="{7EDEED55-5E07-46A0-86DE-21414AD643C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14</xdr:col>
      <xdr:colOff>468086</xdr:colOff>
      <xdr:row>21</xdr:row>
      <xdr:rowOff>97972</xdr:rowOff>
    </xdr:from>
    <xdr:to>
      <xdr:col>17</xdr:col>
      <xdr:colOff>837765</xdr:colOff>
      <xdr:row>24</xdr:row>
      <xdr:rowOff>751115</xdr:rowOff>
    </xdr:to>
    <xdr:graphicFrame macro="">
      <xdr:nvGraphicFramePr>
        <xdr:cNvPr id="9" name="Chart 8">
          <a:extLst>
            <a:ext uri="{FF2B5EF4-FFF2-40B4-BE49-F238E27FC236}">
              <a16:creationId xmlns:a16="http://schemas.microsoft.com/office/drawing/2014/main" id="{0B6A3EC3-0044-4686-8E3C-B211EAE78E68}"/>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1</xdr:col>
      <xdr:colOff>43724</xdr:colOff>
      <xdr:row>26</xdr:row>
      <xdr:rowOff>97428</xdr:rowOff>
    </xdr:from>
    <xdr:to>
      <xdr:col>5</xdr:col>
      <xdr:colOff>369860</xdr:colOff>
      <xdr:row>29</xdr:row>
      <xdr:rowOff>749210</xdr:rowOff>
    </xdr:to>
    <xdr:graphicFrame macro="">
      <xdr:nvGraphicFramePr>
        <xdr:cNvPr id="10" name="Chart 9">
          <a:extLst>
            <a:ext uri="{FF2B5EF4-FFF2-40B4-BE49-F238E27FC236}">
              <a16:creationId xmlns:a16="http://schemas.microsoft.com/office/drawing/2014/main" id="{97F7A004-6228-444D-94B0-3DDF6BFC98C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twoCellAnchor>
    <xdr:from>
      <xdr:col>19</xdr:col>
      <xdr:colOff>47534</xdr:colOff>
      <xdr:row>26</xdr:row>
      <xdr:rowOff>64226</xdr:rowOff>
    </xdr:from>
    <xdr:to>
      <xdr:col>23</xdr:col>
      <xdr:colOff>373670</xdr:colOff>
      <xdr:row>29</xdr:row>
      <xdr:rowOff>717369</xdr:rowOff>
    </xdr:to>
    <mc:AlternateContent xmlns:mc="http://schemas.openxmlformats.org/markup-compatibility/2006">
      <mc:Choice xmlns:cx1="http://schemas.microsoft.com/office/drawing/2015/9/8/chartex" Requires="cx1">
        <xdr:graphicFrame macro="">
          <xdr:nvGraphicFramePr>
            <xdr:cNvPr id="11" name="Chart 10">
              <a:extLst>
                <a:ext uri="{FF2B5EF4-FFF2-40B4-BE49-F238E27FC236}">
                  <a16:creationId xmlns:a16="http://schemas.microsoft.com/office/drawing/2014/main" id="{8D30160C-77E4-4FCB-B5BF-DE57809DDE76}"/>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7"/>
            </a:graphicData>
          </a:graphic>
        </xdr:graphicFrame>
      </mc:Choice>
      <mc:Fallback>
        <xdr:sp macro="" textlink="">
          <xdr:nvSpPr>
            <xdr:cNvPr id="0" name=""/>
            <xdr:cNvSpPr>
              <a:spLocks noTextEdit="1"/>
            </xdr:cNvSpPr>
          </xdr:nvSpPr>
          <xdr:spPr>
            <a:xfrm>
              <a:off x="33718409" y="7000875"/>
              <a:ext cx="36408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555172</xdr:colOff>
      <xdr:row>26</xdr:row>
      <xdr:rowOff>97972</xdr:rowOff>
    </xdr:from>
    <xdr:to>
      <xdr:col>9</xdr:col>
      <xdr:colOff>881308</xdr:colOff>
      <xdr:row>29</xdr:row>
      <xdr:rowOff>751115</xdr:rowOff>
    </xdr:to>
    <xdr:graphicFrame macro="">
      <xdr:nvGraphicFramePr>
        <xdr:cNvPr id="12" name="Chart 11">
          <a:extLst>
            <a:ext uri="{FF2B5EF4-FFF2-40B4-BE49-F238E27FC236}">
              <a16:creationId xmlns:a16="http://schemas.microsoft.com/office/drawing/2014/main" id="{2460789C-6469-45DD-9748-F70ACE38FE8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8"/>
        </a:graphicData>
      </a:graphic>
    </xdr:graphicFrame>
    <xdr:clientData/>
  </xdr:twoCellAnchor>
  <xdr:twoCellAnchor>
    <xdr:from>
      <xdr:col>10</xdr:col>
      <xdr:colOff>27215</xdr:colOff>
      <xdr:row>26</xdr:row>
      <xdr:rowOff>84364</xdr:rowOff>
    </xdr:from>
    <xdr:to>
      <xdr:col>14</xdr:col>
      <xdr:colOff>323415</xdr:colOff>
      <xdr:row>29</xdr:row>
      <xdr:rowOff>737507</xdr:rowOff>
    </xdr:to>
    <mc:AlternateContent xmlns:mc="http://schemas.openxmlformats.org/markup-compatibility/2006">
      <mc:Choice xmlns:cx1="http://schemas.microsoft.com/office/drawing/2015/9/8/chartex" Requires="cx1">
        <xdr:graphicFrame macro="">
          <xdr:nvGraphicFramePr>
            <xdr:cNvPr id="13" name="Chart 12">
              <a:extLst>
                <a:ext uri="{FF2B5EF4-FFF2-40B4-BE49-F238E27FC236}">
                  <a16:creationId xmlns:a16="http://schemas.microsoft.com/office/drawing/2014/main" id="{68B4B703-DD7C-4CD8-861B-9F63F7276976}"/>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9"/>
            </a:graphicData>
          </a:graphic>
        </xdr:graphicFrame>
      </mc:Choice>
      <mc:Fallback>
        <xdr:sp macro="" textlink="">
          <xdr:nvSpPr>
            <xdr:cNvPr id="0" name=""/>
            <xdr:cNvSpPr>
              <a:spLocks noTextEdit="1"/>
            </xdr:cNvSpPr>
          </xdr:nvSpPr>
          <xdr:spPr>
            <a:xfrm>
              <a:off x="13076465" y="7000875"/>
              <a:ext cx="448720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33</xdr:row>
      <xdr:rowOff>94706</xdr:rowOff>
    </xdr:from>
    <xdr:to>
      <xdr:col>5</xdr:col>
      <xdr:colOff>388910</xdr:colOff>
      <xdr:row>36</xdr:row>
      <xdr:rowOff>747849</xdr:rowOff>
    </xdr:to>
    <xdr:graphicFrame macro="">
      <xdr:nvGraphicFramePr>
        <xdr:cNvPr id="15" name="Chart 14">
          <a:extLst>
            <a:ext uri="{FF2B5EF4-FFF2-40B4-BE49-F238E27FC236}">
              <a16:creationId xmlns:a16="http://schemas.microsoft.com/office/drawing/2014/main" id="{03601899-83A2-4FE1-A7DD-7040550CE09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0"/>
        </a:graphicData>
      </a:graphic>
    </xdr:graphicFrame>
    <xdr:clientData/>
  </xdr:twoCellAnchor>
  <xdr:twoCellAnchor>
    <xdr:from>
      <xdr:col>19</xdr:col>
      <xdr:colOff>47534</xdr:colOff>
      <xdr:row>33</xdr:row>
      <xdr:rowOff>64226</xdr:rowOff>
    </xdr:from>
    <xdr:to>
      <xdr:col>23</xdr:col>
      <xdr:colOff>373670</xdr:colOff>
      <xdr:row>36</xdr:row>
      <xdr:rowOff>717369</xdr:rowOff>
    </xdr:to>
    <mc:AlternateContent xmlns:mc="http://schemas.openxmlformats.org/markup-compatibility/2006">
      <mc:Choice xmlns:cx1="http://schemas.microsoft.com/office/drawing/2015/9/8/chartex" Requires="cx1">
        <xdr:graphicFrame macro="">
          <xdr:nvGraphicFramePr>
            <xdr:cNvPr id="16" name="Chart 15">
              <a:extLst>
                <a:ext uri="{FF2B5EF4-FFF2-40B4-BE49-F238E27FC236}">
                  <a16:creationId xmlns:a16="http://schemas.microsoft.com/office/drawing/2014/main" id="{CE6DBBA0-F5AF-4C3D-9984-6573BF67A3B9}"/>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1"/>
            </a:graphicData>
          </a:graphic>
        </xdr:graphicFrame>
      </mc:Choice>
      <mc:Fallback>
        <xdr:sp macro="" textlink="">
          <xdr:nvSpPr>
            <xdr:cNvPr id="0" name=""/>
            <xdr:cNvSpPr>
              <a:spLocks noTextEdit="1"/>
            </xdr:cNvSpPr>
          </xdr:nvSpPr>
          <xdr:spPr>
            <a:xfrm>
              <a:off x="33718409" y="7696200"/>
              <a:ext cx="3640836"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14</xdr:col>
      <xdr:colOff>476250</xdr:colOff>
      <xdr:row>26</xdr:row>
      <xdr:rowOff>68034</xdr:rowOff>
    </xdr:from>
    <xdr:to>
      <xdr:col>17</xdr:col>
      <xdr:colOff>813271</xdr:colOff>
      <xdr:row>29</xdr:row>
      <xdr:rowOff>721177</xdr:rowOff>
    </xdr:to>
    <xdr:graphicFrame macro="">
      <xdr:nvGraphicFramePr>
        <xdr:cNvPr id="19" name="Chart 18">
          <a:extLst>
            <a:ext uri="{FF2B5EF4-FFF2-40B4-BE49-F238E27FC236}">
              <a16:creationId xmlns:a16="http://schemas.microsoft.com/office/drawing/2014/main" id="{C5D6A252-F150-4B68-BFA4-0CD8F9084F7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2"/>
        </a:graphicData>
      </a:graphic>
    </xdr:graphicFrame>
    <xdr:clientData/>
  </xdr:twoCellAnchor>
  <xdr:twoCellAnchor>
    <xdr:from>
      <xdr:col>4</xdr:col>
      <xdr:colOff>361950</xdr:colOff>
      <xdr:row>51</xdr:row>
      <xdr:rowOff>819150</xdr:rowOff>
    </xdr:from>
    <xdr:to>
      <xdr:col>8</xdr:col>
      <xdr:colOff>658150</xdr:colOff>
      <xdr:row>55</xdr:row>
      <xdr:rowOff>615043</xdr:rowOff>
    </xdr:to>
    <xdr:graphicFrame macro="">
      <xdr:nvGraphicFramePr>
        <xdr:cNvPr id="14" name="Chart 13">
          <a:extLst>
            <a:ext uri="{FF2B5EF4-FFF2-40B4-BE49-F238E27FC236}">
              <a16:creationId xmlns:a16="http://schemas.microsoft.com/office/drawing/2014/main" id="{124150DB-3718-42C1-BB8C-93045A6AC693}"/>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3"/>
        </a:graphicData>
      </a:graphic>
    </xdr:graphicFrame>
    <xdr:clientData/>
  </xdr:twoCellAnchor>
</xdr:wsDr>
</file>

<file path=xl/drawings/drawing5.xml><?xml version="1.0" encoding="utf-8"?>
<xdr:wsDr xmlns:xdr="http://schemas.openxmlformats.org/drawingml/2006/spreadsheetDrawing" xmlns:a="http://schemas.openxmlformats.org/drawingml/2006/main">
  <xdr:twoCellAnchor>
    <xdr:from>
      <xdr:col>1</xdr:col>
      <xdr:colOff>62774</xdr:colOff>
      <xdr:row>28</xdr:row>
      <xdr:rowOff>94706</xdr:rowOff>
    </xdr:from>
    <xdr:to>
      <xdr:col>5</xdr:col>
      <xdr:colOff>385354</xdr:colOff>
      <xdr:row>31</xdr:row>
      <xdr:rowOff>747849</xdr:rowOff>
    </xdr:to>
    <xdr:graphicFrame macro="">
      <xdr:nvGraphicFramePr>
        <xdr:cNvPr id="2" name="Chart 1">
          <a:extLst>
            <a:ext uri="{FF2B5EF4-FFF2-40B4-BE49-F238E27FC236}">
              <a16:creationId xmlns:a16="http://schemas.microsoft.com/office/drawing/2014/main" id="{8122724C-4883-4C90-8794-4B588BA1D8D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5</xdr:col>
      <xdr:colOff>549910</xdr:colOff>
      <xdr:row>28</xdr:row>
      <xdr:rowOff>79738</xdr:rowOff>
    </xdr:from>
    <xdr:to>
      <xdr:col>9</xdr:col>
      <xdr:colOff>818061</xdr:colOff>
      <xdr:row>31</xdr:row>
      <xdr:rowOff>732881</xdr:rowOff>
    </xdr:to>
    <xdr:graphicFrame macro="">
      <xdr:nvGraphicFramePr>
        <xdr:cNvPr id="11" name="Chart 10">
          <a:extLst>
            <a:ext uri="{FF2B5EF4-FFF2-40B4-BE49-F238E27FC236}">
              <a16:creationId xmlns:a16="http://schemas.microsoft.com/office/drawing/2014/main" id="{C05D1081-0E67-48CE-A1B1-954EFFC4B7C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9</xdr:col>
      <xdr:colOff>960845</xdr:colOff>
      <xdr:row>28</xdr:row>
      <xdr:rowOff>82459</xdr:rowOff>
    </xdr:from>
    <xdr:to>
      <xdr:col>14</xdr:col>
      <xdr:colOff>303711</xdr:colOff>
      <xdr:row>31</xdr:row>
      <xdr:rowOff>735602</xdr:rowOff>
    </xdr:to>
    <xdr:graphicFrame macro="">
      <xdr:nvGraphicFramePr>
        <xdr:cNvPr id="12" name="Chart 11">
          <a:extLst>
            <a:ext uri="{FF2B5EF4-FFF2-40B4-BE49-F238E27FC236}">
              <a16:creationId xmlns:a16="http://schemas.microsoft.com/office/drawing/2014/main" id="{1C85D32E-FF56-4008-B693-937F7E30DD1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14</xdr:col>
      <xdr:colOff>487316</xdr:colOff>
      <xdr:row>28</xdr:row>
      <xdr:rowOff>85181</xdr:rowOff>
    </xdr:from>
    <xdr:to>
      <xdr:col>17</xdr:col>
      <xdr:colOff>551360</xdr:colOff>
      <xdr:row>31</xdr:row>
      <xdr:rowOff>738324</xdr:rowOff>
    </xdr:to>
    <mc:AlternateContent xmlns:mc="http://schemas.openxmlformats.org/markup-compatibility/2006">
      <mc:Choice xmlns:cx1="http://schemas.microsoft.com/office/drawing/2015/9/8/chartex" Requires="cx1">
        <xdr:graphicFrame macro="">
          <xdr:nvGraphicFramePr>
            <xdr:cNvPr id="13" name="Chart 12">
              <a:extLst>
                <a:ext uri="{FF2B5EF4-FFF2-40B4-BE49-F238E27FC236}">
                  <a16:creationId xmlns:a16="http://schemas.microsoft.com/office/drawing/2014/main" id="{AE402CDF-8ACF-4B82-AA01-2BD94D141BF2}"/>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4"/>
            </a:graphicData>
          </a:graphic>
        </xdr:graphicFrame>
      </mc:Choice>
      <mc:Fallback>
        <xdr:sp macro="" textlink="">
          <xdr:nvSpPr>
            <xdr:cNvPr id="0" name=""/>
            <xdr:cNvSpPr>
              <a:spLocks noTextEdit="1"/>
            </xdr:cNvSpPr>
          </xdr:nvSpPr>
          <xdr:spPr>
            <a:xfrm>
              <a:off x="16451216" y="5953125"/>
              <a:ext cx="4245519"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54429</xdr:colOff>
      <xdr:row>34</xdr:row>
      <xdr:rowOff>68036</xdr:rowOff>
    </xdr:from>
    <xdr:to>
      <xdr:col>5</xdr:col>
      <xdr:colOff>377009</xdr:colOff>
      <xdr:row>37</xdr:row>
      <xdr:rowOff>721179</xdr:rowOff>
    </xdr:to>
    <mc:AlternateContent xmlns:mc="http://schemas.openxmlformats.org/markup-compatibility/2006">
      <mc:Choice xmlns:cx1="http://schemas.microsoft.com/office/drawing/2015/9/8/chartex" Requires="cx1">
        <xdr:graphicFrame macro="">
          <xdr:nvGraphicFramePr>
            <xdr:cNvPr id="14" name="Chart 13">
              <a:extLst>
                <a:ext uri="{FF2B5EF4-FFF2-40B4-BE49-F238E27FC236}">
                  <a16:creationId xmlns:a16="http://schemas.microsoft.com/office/drawing/2014/main" id="{39721A07-FDC1-4E57-B0C7-7B3599995F6B}"/>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5"/>
            </a:graphicData>
          </a:graphic>
        </xdr:graphicFrame>
      </mc:Choice>
      <mc:Fallback>
        <xdr:sp macro="" textlink="">
          <xdr:nvSpPr>
            <xdr:cNvPr id="0" name=""/>
            <xdr:cNvSpPr>
              <a:spLocks noTextEdit="1"/>
            </xdr:cNvSpPr>
          </xdr:nvSpPr>
          <xdr:spPr>
            <a:xfrm>
              <a:off x="3207204" y="5953125"/>
              <a:ext cx="42468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560614</xdr:colOff>
      <xdr:row>34</xdr:row>
      <xdr:rowOff>70757</xdr:rowOff>
    </xdr:from>
    <xdr:to>
      <xdr:col>9</xdr:col>
      <xdr:colOff>828765</xdr:colOff>
      <xdr:row>37</xdr:row>
      <xdr:rowOff>723900</xdr:rowOff>
    </xdr:to>
    <mc:AlternateContent xmlns:mc="http://schemas.openxmlformats.org/markup-compatibility/2006">
      <mc:Choice xmlns:cx1="http://schemas.microsoft.com/office/drawing/2015/9/8/chartex" Requires="cx1">
        <xdr:graphicFrame macro="">
          <xdr:nvGraphicFramePr>
            <xdr:cNvPr id="15" name="Chart 14">
              <a:extLst>
                <a:ext uri="{FF2B5EF4-FFF2-40B4-BE49-F238E27FC236}">
                  <a16:creationId xmlns:a16="http://schemas.microsoft.com/office/drawing/2014/main" id="{8B2BCB64-66A8-4630-B4E3-F76F75EBDE99}"/>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6"/>
            </a:graphicData>
          </a:graphic>
        </xdr:graphicFrame>
      </mc:Choice>
      <mc:Fallback>
        <xdr:sp macro="" textlink="">
          <xdr:nvSpPr>
            <xdr:cNvPr id="0" name=""/>
            <xdr:cNvSpPr>
              <a:spLocks noTextEdit="1"/>
            </xdr:cNvSpPr>
          </xdr:nvSpPr>
          <xdr:spPr>
            <a:xfrm>
              <a:off x="7637689" y="5953125"/>
              <a:ext cx="4249601"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10</xdr:col>
      <xdr:colOff>32657</xdr:colOff>
      <xdr:row>34</xdr:row>
      <xdr:rowOff>73478</xdr:rowOff>
    </xdr:from>
    <xdr:to>
      <xdr:col>14</xdr:col>
      <xdr:colOff>355237</xdr:colOff>
      <xdr:row>37</xdr:row>
      <xdr:rowOff>726621</xdr:rowOff>
    </xdr:to>
    <mc:AlternateContent xmlns:mc="http://schemas.openxmlformats.org/markup-compatibility/2006">
      <mc:Choice xmlns:cx1="http://schemas.microsoft.com/office/drawing/2015/9/8/chartex" Requires="cx1">
        <xdr:graphicFrame macro="">
          <xdr:nvGraphicFramePr>
            <xdr:cNvPr id="16" name="Chart 15">
              <a:extLst>
                <a:ext uri="{FF2B5EF4-FFF2-40B4-BE49-F238E27FC236}">
                  <a16:creationId xmlns:a16="http://schemas.microsoft.com/office/drawing/2014/main" id="{B52948C1-65BC-44B4-9B5C-2EBC2A6B5014}"/>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7"/>
            </a:graphicData>
          </a:graphic>
        </xdr:graphicFrame>
      </mc:Choice>
      <mc:Fallback>
        <xdr:sp macro="" textlink="">
          <xdr:nvSpPr>
            <xdr:cNvPr id="0" name=""/>
            <xdr:cNvSpPr>
              <a:spLocks noTextEdit="1"/>
            </xdr:cNvSpPr>
          </xdr:nvSpPr>
          <xdr:spPr>
            <a:xfrm>
              <a:off x="12072257" y="5953125"/>
              <a:ext cx="42468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14</xdr:col>
      <xdr:colOff>511629</xdr:colOff>
      <xdr:row>34</xdr:row>
      <xdr:rowOff>62592</xdr:rowOff>
    </xdr:from>
    <xdr:to>
      <xdr:col>17</xdr:col>
      <xdr:colOff>575673</xdr:colOff>
      <xdr:row>37</xdr:row>
      <xdr:rowOff>715735</xdr:rowOff>
    </xdr:to>
    <mc:AlternateContent xmlns:mc="http://schemas.openxmlformats.org/markup-compatibility/2006">
      <mc:Choice xmlns:cx1="http://schemas.microsoft.com/office/drawing/2015/9/8/chartex" Requires="cx1">
        <xdr:graphicFrame macro="">
          <xdr:nvGraphicFramePr>
            <xdr:cNvPr id="17" name="Chart 16">
              <a:extLst>
                <a:ext uri="{FF2B5EF4-FFF2-40B4-BE49-F238E27FC236}">
                  <a16:creationId xmlns:a16="http://schemas.microsoft.com/office/drawing/2014/main" id="{BC83A185-4F66-4C93-8C5B-63B6FB99ACB0}"/>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8"/>
            </a:graphicData>
          </a:graphic>
        </xdr:graphicFrame>
      </mc:Choice>
      <mc:Fallback>
        <xdr:sp macro="" textlink="">
          <xdr:nvSpPr>
            <xdr:cNvPr id="0" name=""/>
            <xdr:cNvSpPr>
              <a:spLocks noTextEdit="1"/>
            </xdr:cNvSpPr>
          </xdr:nvSpPr>
          <xdr:spPr>
            <a:xfrm>
              <a:off x="16475529" y="5953125"/>
              <a:ext cx="4245519"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62774</xdr:colOff>
      <xdr:row>41</xdr:row>
      <xdr:rowOff>94706</xdr:rowOff>
    </xdr:from>
    <xdr:to>
      <xdr:col>5</xdr:col>
      <xdr:colOff>385354</xdr:colOff>
      <xdr:row>44</xdr:row>
      <xdr:rowOff>747849</xdr:rowOff>
    </xdr:to>
    <mc:AlternateContent xmlns:mc="http://schemas.openxmlformats.org/markup-compatibility/2006">
      <mc:Choice xmlns:cx1="http://schemas.microsoft.com/office/drawing/2015/9/8/chartex" Requires="cx1">
        <xdr:graphicFrame macro="">
          <xdr:nvGraphicFramePr>
            <xdr:cNvPr id="18" name="Chart 17">
              <a:extLst>
                <a:ext uri="{FF2B5EF4-FFF2-40B4-BE49-F238E27FC236}">
                  <a16:creationId xmlns:a16="http://schemas.microsoft.com/office/drawing/2014/main" id="{01B8EFE3-2582-40F9-98E9-89E131C63B1E}"/>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9"/>
            </a:graphicData>
          </a:graphic>
        </xdr:graphicFrame>
      </mc:Choice>
      <mc:Fallback>
        <xdr:sp macro="" textlink="">
          <xdr:nvSpPr>
            <xdr:cNvPr id="0" name=""/>
            <xdr:cNvSpPr>
              <a:spLocks noTextEdit="1"/>
            </xdr:cNvSpPr>
          </xdr:nvSpPr>
          <xdr:spPr>
            <a:xfrm>
              <a:off x="3215549" y="6648450"/>
              <a:ext cx="42468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549910</xdr:colOff>
      <xdr:row>41</xdr:row>
      <xdr:rowOff>79738</xdr:rowOff>
    </xdr:from>
    <xdr:to>
      <xdr:col>9</xdr:col>
      <xdr:colOff>818061</xdr:colOff>
      <xdr:row>44</xdr:row>
      <xdr:rowOff>732881</xdr:rowOff>
    </xdr:to>
    <mc:AlternateContent xmlns:mc="http://schemas.openxmlformats.org/markup-compatibility/2006">
      <mc:Choice xmlns:cx1="http://schemas.microsoft.com/office/drawing/2015/9/8/chartex" Requires="cx1">
        <xdr:graphicFrame macro="">
          <xdr:nvGraphicFramePr>
            <xdr:cNvPr id="19" name="Chart 18">
              <a:extLst>
                <a:ext uri="{FF2B5EF4-FFF2-40B4-BE49-F238E27FC236}">
                  <a16:creationId xmlns:a16="http://schemas.microsoft.com/office/drawing/2014/main" id="{3A84DBAE-2524-49CB-88A8-84EAF648FD95}"/>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0"/>
            </a:graphicData>
          </a:graphic>
        </xdr:graphicFrame>
      </mc:Choice>
      <mc:Fallback>
        <xdr:sp macro="" textlink="">
          <xdr:nvSpPr>
            <xdr:cNvPr id="0" name=""/>
            <xdr:cNvSpPr>
              <a:spLocks noTextEdit="1"/>
            </xdr:cNvSpPr>
          </xdr:nvSpPr>
          <xdr:spPr>
            <a:xfrm>
              <a:off x="7626985" y="6648450"/>
              <a:ext cx="4249601"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9</xdr:col>
      <xdr:colOff>960845</xdr:colOff>
      <xdr:row>41</xdr:row>
      <xdr:rowOff>82459</xdr:rowOff>
    </xdr:from>
    <xdr:to>
      <xdr:col>14</xdr:col>
      <xdr:colOff>303711</xdr:colOff>
      <xdr:row>44</xdr:row>
      <xdr:rowOff>735602</xdr:rowOff>
    </xdr:to>
    <mc:AlternateContent xmlns:mc="http://schemas.openxmlformats.org/markup-compatibility/2006">
      <mc:Choice xmlns:cx1="http://schemas.microsoft.com/office/drawing/2015/9/8/chartex" Requires="cx1">
        <xdr:graphicFrame macro="">
          <xdr:nvGraphicFramePr>
            <xdr:cNvPr id="20" name="Chart 19">
              <a:extLst>
                <a:ext uri="{FF2B5EF4-FFF2-40B4-BE49-F238E27FC236}">
                  <a16:creationId xmlns:a16="http://schemas.microsoft.com/office/drawing/2014/main" id="{E5FBBF76-7B5F-437A-A5BD-9E0FC8AB5DE0}"/>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1"/>
            </a:graphicData>
          </a:graphic>
        </xdr:graphicFrame>
      </mc:Choice>
      <mc:Fallback>
        <xdr:sp macro="" textlink="">
          <xdr:nvSpPr>
            <xdr:cNvPr id="0" name=""/>
            <xdr:cNvSpPr>
              <a:spLocks noTextEdit="1"/>
            </xdr:cNvSpPr>
          </xdr:nvSpPr>
          <xdr:spPr>
            <a:xfrm>
              <a:off x="12019370" y="6648450"/>
              <a:ext cx="4248241"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14</xdr:col>
      <xdr:colOff>487316</xdr:colOff>
      <xdr:row>41</xdr:row>
      <xdr:rowOff>85181</xdr:rowOff>
    </xdr:from>
    <xdr:to>
      <xdr:col>17</xdr:col>
      <xdr:colOff>551360</xdr:colOff>
      <xdr:row>44</xdr:row>
      <xdr:rowOff>738324</xdr:rowOff>
    </xdr:to>
    <mc:AlternateContent xmlns:mc="http://schemas.openxmlformats.org/markup-compatibility/2006">
      <mc:Choice xmlns:cx1="http://schemas.microsoft.com/office/drawing/2015/9/8/chartex" Requires="cx1">
        <xdr:graphicFrame macro="">
          <xdr:nvGraphicFramePr>
            <xdr:cNvPr id="21" name="Chart 20">
              <a:extLst>
                <a:ext uri="{FF2B5EF4-FFF2-40B4-BE49-F238E27FC236}">
                  <a16:creationId xmlns:a16="http://schemas.microsoft.com/office/drawing/2014/main" id="{566894AF-1ABC-4FAB-93A0-56F8468E0348}"/>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2"/>
            </a:graphicData>
          </a:graphic>
        </xdr:graphicFrame>
      </mc:Choice>
      <mc:Fallback>
        <xdr:sp macro="" textlink="">
          <xdr:nvSpPr>
            <xdr:cNvPr id="0" name=""/>
            <xdr:cNvSpPr>
              <a:spLocks noTextEdit="1"/>
            </xdr:cNvSpPr>
          </xdr:nvSpPr>
          <xdr:spPr>
            <a:xfrm>
              <a:off x="16451216" y="6648450"/>
              <a:ext cx="4245519"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54429</xdr:colOff>
      <xdr:row>47</xdr:row>
      <xdr:rowOff>68036</xdr:rowOff>
    </xdr:from>
    <xdr:to>
      <xdr:col>5</xdr:col>
      <xdr:colOff>377009</xdr:colOff>
      <xdr:row>50</xdr:row>
      <xdr:rowOff>721179</xdr:rowOff>
    </xdr:to>
    <mc:AlternateContent xmlns:mc="http://schemas.openxmlformats.org/markup-compatibility/2006">
      <mc:Choice xmlns:cx1="http://schemas.microsoft.com/office/drawing/2015/9/8/chartex" Requires="cx1">
        <xdr:graphicFrame macro="">
          <xdr:nvGraphicFramePr>
            <xdr:cNvPr id="22" name="Chart 21">
              <a:extLst>
                <a:ext uri="{FF2B5EF4-FFF2-40B4-BE49-F238E27FC236}">
                  <a16:creationId xmlns:a16="http://schemas.microsoft.com/office/drawing/2014/main" id="{3B5613A3-44E9-46F5-8F27-6B8D33A96648}"/>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3"/>
            </a:graphicData>
          </a:graphic>
        </xdr:graphicFrame>
      </mc:Choice>
      <mc:Fallback>
        <xdr:sp macro="" textlink="">
          <xdr:nvSpPr>
            <xdr:cNvPr id="0" name=""/>
            <xdr:cNvSpPr>
              <a:spLocks noTextEdit="1"/>
            </xdr:cNvSpPr>
          </xdr:nvSpPr>
          <xdr:spPr>
            <a:xfrm>
              <a:off x="3207204" y="6648450"/>
              <a:ext cx="42468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560614</xdr:colOff>
      <xdr:row>47</xdr:row>
      <xdr:rowOff>70757</xdr:rowOff>
    </xdr:from>
    <xdr:to>
      <xdr:col>9</xdr:col>
      <xdr:colOff>828765</xdr:colOff>
      <xdr:row>50</xdr:row>
      <xdr:rowOff>723900</xdr:rowOff>
    </xdr:to>
    <mc:AlternateContent xmlns:mc="http://schemas.openxmlformats.org/markup-compatibility/2006">
      <mc:Choice xmlns:cx1="http://schemas.microsoft.com/office/drawing/2015/9/8/chartex" Requires="cx1">
        <xdr:graphicFrame macro="">
          <xdr:nvGraphicFramePr>
            <xdr:cNvPr id="23" name="Chart 22">
              <a:extLst>
                <a:ext uri="{FF2B5EF4-FFF2-40B4-BE49-F238E27FC236}">
                  <a16:creationId xmlns:a16="http://schemas.microsoft.com/office/drawing/2014/main" id="{3A48A18E-8CB8-489D-B150-FCC36AAC4F6D}"/>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4"/>
            </a:graphicData>
          </a:graphic>
        </xdr:graphicFrame>
      </mc:Choice>
      <mc:Fallback>
        <xdr:sp macro="" textlink="">
          <xdr:nvSpPr>
            <xdr:cNvPr id="0" name=""/>
            <xdr:cNvSpPr>
              <a:spLocks noTextEdit="1"/>
            </xdr:cNvSpPr>
          </xdr:nvSpPr>
          <xdr:spPr>
            <a:xfrm>
              <a:off x="7637689" y="6648450"/>
              <a:ext cx="4249601"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10</xdr:col>
      <xdr:colOff>32657</xdr:colOff>
      <xdr:row>47</xdr:row>
      <xdr:rowOff>73478</xdr:rowOff>
    </xdr:from>
    <xdr:to>
      <xdr:col>14</xdr:col>
      <xdr:colOff>355237</xdr:colOff>
      <xdr:row>50</xdr:row>
      <xdr:rowOff>726621</xdr:rowOff>
    </xdr:to>
    <mc:AlternateContent xmlns:mc="http://schemas.openxmlformats.org/markup-compatibility/2006">
      <mc:Choice xmlns:cx1="http://schemas.microsoft.com/office/drawing/2015/9/8/chartex" Requires="cx1">
        <xdr:graphicFrame macro="">
          <xdr:nvGraphicFramePr>
            <xdr:cNvPr id="24" name="Chart 23">
              <a:extLst>
                <a:ext uri="{FF2B5EF4-FFF2-40B4-BE49-F238E27FC236}">
                  <a16:creationId xmlns:a16="http://schemas.microsoft.com/office/drawing/2014/main" id="{F630D868-C122-4D06-BD0E-F4648246E291}"/>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5"/>
            </a:graphicData>
          </a:graphic>
        </xdr:graphicFrame>
      </mc:Choice>
      <mc:Fallback>
        <xdr:sp macro="" textlink="">
          <xdr:nvSpPr>
            <xdr:cNvPr id="0" name=""/>
            <xdr:cNvSpPr>
              <a:spLocks noTextEdit="1"/>
            </xdr:cNvSpPr>
          </xdr:nvSpPr>
          <xdr:spPr>
            <a:xfrm>
              <a:off x="12072257" y="6648450"/>
              <a:ext cx="42468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14</xdr:col>
      <xdr:colOff>511629</xdr:colOff>
      <xdr:row>47</xdr:row>
      <xdr:rowOff>62592</xdr:rowOff>
    </xdr:from>
    <xdr:to>
      <xdr:col>17</xdr:col>
      <xdr:colOff>575673</xdr:colOff>
      <xdr:row>50</xdr:row>
      <xdr:rowOff>715735</xdr:rowOff>
    </xdr:to>
    <mc:AlternateContent xmlns:mc="http://schemas.openxmlformats.org/markup-compatibility/2006">
      <mc:Choice xmlns:cx1="http://schemas.microsoft.com/office/drawing/2015/9/8/chartex" Requires="cx1">
        <xdr:graphicFrame macro="">
          <xdr:nvGraphicFramePr>
            <xdr:cNvPr id="25" name="Chart 24">
              <a:extLst>
                <a:ext uri="{FF2B5EF4-FFF2-40B4-BE49-F238E27FC236}">
                  <a16:creationId xmlns:a16="http://schemas.microsoft.com/office/drawing/2014/main" id="{DA37387A-7DD6-4346-AFBA-145EC5D88112}"/>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6"/>
            </a:graphicData>
          </a:graphic>
        </xdr:graphicFrame>
      </mc:Choice>
      <mc:Fallback>
        <xdr:sp macro="" textlink="">
          <xdr:nvSpPr>
            <xdr:cNvPr id="0" name=""/>
            <xdr:cNvSpPr>
              <a:spLocks noTextEdit="1"/>
            </xdr:cNvSpPr>
          </xdr:nvSpPr>
          <xdr:spPr>
            <a:xfrm>
              <a:off x="16475529" y="6648450"/>
              <a:ext cx="4245519"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1</xdr:col>
      <xdr:colOff>87267</xdr:colOff>
      <xdr:row>52</xdr:row>
      <xdr:rowOff>52523</xdr:rowOff>
    </xdr:from>
    <xdr:to>
      <xdr:col>5</xdr:col>
      <xdr:colOff>409847</xdr:colOff>
      <xdr:row>55</xdr:row>
      <xdr:rowOff>705666</xdr:rowOff>
    </xdr:to>
    <mc:AlternateContent xmlns:mc="http://schemas.openxmlformats.org/markup-compatibility/2006">
      <mc:Choice xmlns:cx1="http://schemas.microsoft.com/office/drawing/2015/9/8/chartex" Requires="cx1">
        <xdr:graphicFrame macro="">
          <xdr:nvGraphicFramePr>
            <xdr:cNvPr id="27" name="Chart 26">
              <a:extLst>
                <a:ext uri="{FF2B5EF4-FFF2-40B4-BE49-F238E27FC236}">
                  <a16:creationId xmlns:a16="http://schemas.microsoft.com/office/drawing/2014/main" id="{117D71FE-8DAF-4F85-BC1A-7A55277929DD}"/>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7"/>
            </a:graphicData>
          </a:graphic>
        </xdr:graphicFrame>
      </mc:Choice>
      <mc:Fallback>
        <xdr:sp macro="" textlink="">
          <xdr:nvSpPr>
            <xdr:cNvPr id="0" name=""/>
            <xdr:cNvSpPr>
              <a:spLocks noTextEdit="1"/>
            </xdr:cNvSpPr>
          </xdr:nvSpPr>
          <xdr:spPr>
            <a:xfrm>
              <a:off x="3240042" y="6648450"/>
              <a:ext cx="4246880"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twoCellAnchor>
    <xdr:from>
      <xdr:col>5</xdr:col>
      <xdr:colOff>579845</xdr:colOff>
      <xdr:row>52</xdr:row>
      <xdr:rowOff>41637</xdr:rowOff>
    </xdr:from>
    <xdr:to>
      <xdr:col>9</xdr:col>
      <xdr:colOff>847996</xdr:colOff>
      <xdr:row>55</xdr:row>
      <xdr:rowOff>694780</xdr:rowOff>
    </xdr:to>
    <mc:AlternateContent xmlns:mc="http://schemas.openxmlformats.org/markup-compatibility/2006">
      <mc:Choice xmlns:cx1="http://schemas.microsoft.com/office/drawing/2015/9/8/chartex" Requires="cx1">
        <xdr:graphicFrame macro="">
          <xdr:nvGraphicFramePr>
            <xdr:cNvPr id="28" name="Chart 27">
              <a:extLst>
                <a:ext uri="{FF2B5EF4-FFF2-40B4-BE49-F238E27FC236}">
                  <a16:creationId xmlns:a16="http://schemas.microsoft.com/office/drawing/2014/main" id="{DB376212-D4F4-402E-BAF5-2FAD24BC9654}"/>
                </a:ext>
              </a:extLst>
            </xdr:cNvPr>
            <xdr:cNvGraphicFramePr>
              <a:graphicFrameLocks/>
            </xdr:cNvGraphicFramePr>
          </xdr:nvGraphicFramePr>
          <xdr:xfrm>
            <a:off x="0" y="0"/>
            <a:ext cx="0" cy="0"/>
          </xdr:xfrm>
          <a:graphic>
            <a:graphicData uri="http://schemas.microsoft.com/office/drawing/2014/chartex">
              <cx:chart xmlns:cx="http://schemas.microsoft.com/office/drawing/2014/chartex" xmlns:r="http://schemas.openxmlformats.org/officeDocument/2006/relationships" r:id="rId18"/>
            </a:graphicData>
          </a:graphic>
        </xdr:graphicFrame>
      </mc:Choice>
      <mc:Fallback>
        <xdr:sp macro="" textlink="">
          <xdr:nvSpPr>
            <xdr:cNvPr id="0" name=""/>
            <xdr:cNvSpPr>
              <a:spLocks noTextEdit="1"/>
            </xdr:cNvSpPr>
          </xdr:nvSpPr>
          <xdr:spPr>
            <a:xfrm>
              <a:off x="7656920" y="6648450"/>
              <a:ext cx="4249601" cy="0"/>
            </a:xfrm>
            <a:prstGeom prst="rect">
              <a:avLst/>
            </a:prstGeom>
            <a:solidFill>
              <a:prstClr val="white"/>
            </a:solidFill>
            <a:ln w="1">
              <a:solidFill>
                <a:prstClr val="green"/>
              </a:solidFill>
            </a:ln>
          </xdr:spPr>
          <xdr:txBody>
            <a:bodyPr vertOverflow="clip" horzOverflow="clip"/>
            <a:lstStyle/>
            <a:p>
              <a:r>
                <a:rPr lang="es-CL" sz="1100"/>
                <a:t>This chart isn't available in your version of Excel.
Editing this shape or saving this workbook into a different file format will permanently break the chart.</a:t>
              </a:r>
            </a:p>
          </xdr:txBody>
        </xdr:sp>
      </mc:Fallback>
    </mc:AlternateContent>
    <xdr:clientData/>
  </xdr:twoCellAnchor>
</xdr:wsDr>
</file>

<file path=xl/drawings/drawing6.xml><?xml version="1.0" encoding="utf-8"?>
<xdr:wsDr xmlns:xdr="http://schemas.openxmlformats.org/drawingml/2006/spreadsheetDrawing" xmlns:a="http://schemas.openxmlformats.org/drawingml/2006/main">
  <xdr:twoCellAnchor>
    <xdr:from>
      <xdr:col>1</xdr:col>
      <xdr:colOff>3238500</xdr:colOff>
      <xdr:row>37</xdr:row>
      <xdr:rowOff>85725</xdr:rowOff>
    </xdr:from>
    <xdr:to>
      <xdr:col>1</xdr:col>
      <xdr:colOff>5429250</xdr:colOff>
      <xdr:row>48</xdr:row>
      <xdr:rowOff>142875</xdr:rowOff>
    </xdr:to>
    <xdr:pic>
      <xdr:nvPicPr>
        <xdr:cNvPr id="2" name="Picture 18">
          <a:extLst>
            <a:ext uri="{FF2B5EF4-FFF2-40B4-BE49-F238E27FC236}">
              <a16:creationId xmlns:a16="http://schemas.microsoft.com/office/drawing/2014/main" id="{246F5C60-9D50-47E7-8D15-6BF8D60E41B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3886200" y="7640955"/>
          <a:ext cx="0" cy="442531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xml><?xml version="1.0" encoding="utf-8"?>
<xdr:wsDr xmlns:xdr="http://schemas.openxmlformats.org/drawingml/2006/spreadsheetDrawing" xmlns:a="http://schemas.openxmlformats.org/drawingml/2006/main">
  <xdr:twoCellAnchor>
    <xdr:from>
      <xdr:col>1</xdr:col>
      <xdr:colOff>3238500</xdr:colOff>
      <xdr:row>37</xdr:row>
      <xdr:rowOff>85725</xdr:rowOff>
    </xdr:from>
    <xdr:to>
      <xdr:col>1</xdr:col>
      <xdr:colOff>5429250</xdr:colOff>
      <xdr:row>48</xdr:row>
      <xdr:rowOff>142875</xdr:rowOff>
    </xdr:to>
    <xdr:pic>
      <xdr:nvPicPr>
        <xdr:cNvPr id="2" name="Picture 18">
          <a:extLst>
            <a:ext uri="{FF2B5EF4-FFF2-40B4-BE49-F238E27FC236}">
              <a16:creationId xmlns:a16="http://schemas.microsoft.com/office/drawing/2014/main" id="{81974DA0-E475-46A4-ABD7-44019DC8417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3886200" y="10155555"/>
          <a:ext cx="0" cy="242506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xml><?xml version="1.0" encoding="utf-8"?>
<xdr:wsDr xmlns:xdr="http://schemas.openxmlformats.org/drawingml/2006/spreadsheetDrawing" xmlns:a="http://schemas.openxmlformats.org/drawingml/2006/main">
  <xdr:twoCellAnchor>
    <xdr:from>
      <xdr:col>1</xdr:col>
      <xdr:colOff>3238500</xdr:colOff>
      <xdr:row>37</xdr:row>
      <xdr:rowOff>85725</xdr:rowOff>
    </xdr:from>
    <xdr:to>
      <xdr:col>1</xdr:col>
      <xdr:colOff>5429250</xdr:colOff>
      <xdr:row>48</xdr:row>
      <xdr:rowOff>142875</xdr:rowOff>
    </xdr:to>
    <xdr:pic>
      <xdr:nvPicPr>
        <xdr:cNvPr id="2" name="Picture 18">
          <a:extLst>
            <a:ext uri="{FF2B5EF4-FFF2-40B4-BE49-F238E27FC236}">
              <a16:creationId xmlns:a16="http://schemas.microsoft.com/office/drawing/2014/main" id="{0302532E-0FEE-47D1-B940-C653993C660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3886200" y="7640955"/>
          <a:ext cx="0" cy="275844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xml><?xml version="1.0" encoding="utf-8"?>
<xdr:wsDr xmlns:xdr="http://schemas.openxmlformats.org/drawingml/2006/spreadsheetDrawing" xmlns:a="http://schemas.openxmlformats.org/drawingml/2006/main">
  <xdr:twoCellAnchor>
    <xdr:from>
      <xdr:col>1</xdr:col>
      <xdr:colOff>3238500</xdr:colOff>
      <xdr:row>37</xdr:row>
      <xdr:rowOff>85725</xdr:rowOff>
    </xdr:from>
    <xdr:to>
      <xdr:col>1</xdr:col>
      <xdr:colOff>5429250</xdr:colOff>
      <xdr:row>48</xdr:row>
      <xdr:rowOff>142875</xdr:rowOff>
    </xdr:to>
    <xdr:pic>
      <xdr:nvPicPr>
        <xdr:cNvPr id="2" name="Picture 18">
          <a:extLst>
            <a:ext uri="{FF2B5EF4-FFF2-40B4-BE49-F238E27FC236}">
              <a16:creationId xmlns:a16="http://schemas.microsoft.com/office/drawing/2014/main" id="{A1388291-B94D-4FC1-BB55-FF2B65CC5C25}"/>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3895725" y="7145655"/>
          <a:ext cx="0" cy="192976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0.xml><?xml version="1.0" encoding="utf-8"?>
<xdr:wsDr xmlns:xdr="http://schemas.openxmlformats.org/drawingml/2006/spreadsheetDrawing" xmlns:a="http://schemas.openxmlformats.org/drawingml/2006/main">
  <xdr:twoCellAnchor>
    <xdr:from>
      <xdr:col>1</xdr:col>
      <xdr:colOff>3238500</xdr:colOff>
      <xdr:row>37</xdr:row>
      <xdr:rowOff>85725</xdr:rowOff>
    </xdr:from>
    <xdr:to>
      <xdr:col>1</xdr:col>
      <xdr:colOff>5429250</xdr:colOff>
      <xdr:row>48</xdr:row>
      <xdr:rowOff>142875</xdr:rowOff>
    </xdr:to>
    <xdr:pic>
      <xdr:nvPicPr>
        <xdr:cNvPr id="2" name="Picture 18">
          <a:extLst>
            <a:ext uri="{FF2B5EF4-FFF2-40B4-BE49-F238E27FC236}">
              <a16:creationId xmlns:a16="http://schemas.microsoft.com/office/drawing/2014/main" id="{8BB5B64A-813A-4102-BAB8-036C1B43B88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3886200" y="7640955"/>
          <a:ext cx="0" cy="210121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1.xml><?xml version="1.0" encoding="utf-8"?>
<xdr:wsDr xmlns:xdr="http://schemas.openxmlformats.org/drawingml/2006/spreadsheetDrawing" xmlns:a="http://schemas.openxmlformats.org/drawingml/2006/main">
  <xdr:twoCellAnchor>
    <xdr:from>
      <xdr:col>1</xdr:col>
      <xdr:colOff>3238500</xdr:colOff>
      <xdr:row>37</xdr:row>
      <xdr:rowOff>85725</xdr:rowOff>
    </xdr:from>
    <xdr:to>
      <xdr:col>1</xdr:col>
      <xdr:colOff>5429250</xdr:colOff>
      <xdr:row>48</xdr:row>
      <xdr:rowOff>142875</xdr:rowOff>
    </xdr:to>
    <xdr:pic>
      <xdr:nvPicPr>
        <xdr:cNvPr id="2" name="Picture 18">
          <a:extLst>
            <a:ext uri="{FF2B5EF4-FFF2-40B4-BE49-F238E27FC236}">
              <a16:creationId xmlns:a16="http://schemas.microsoft.com/office/drawing/2014/main" id="{75B6CC85-D917-4762-B6FA-A5DB7AA913D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4019550" y="8326755"/>
          <a:ext cx="0" cy="326326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2.xml><?xml version="1.0" encoding="utf-8"?>
<xdr:wsDr xmlns:xdr="http://schemas.openxmlformats.org/drawingml/2006/spreadsheetDrawing" xmlns:a="http://schemas.openxmlformats.org/drawingml/2006/main">
  <xdr:twoCellAnchor>
    <xdr:from>
      <xdr:col>1</xdr:col>
      <xdr:colOff>3238500</xdr:colOff>
      <xdr:row>37</xdr:row>
      <xdr:rowOff>85725</xdr:rowOff>
    </xdr:from>
    <xdr:to>
      <xdr:col>1</xdr:col>
      <xdr:colOff>5429250</xdr:colOff>
      <xdr:row>48</xdr:row>
      <xdr:rowOff>142875</xdr:rowOff>
    </xdr:to>
    <xdr:pic>
      <xdr:nvPicPr>
        <xdr:cNvPr id="2" name="Picture 18">
          <a:extLst>
            <a:ext uri="{FF2B5EF4-FFF2-40B4-BE49-F238E27FC236}">
              <a16:creationId xmlns:a16="http://schemas.microsoft.com/office/drawing/2014/main" id="{99047569-6EF2-4E8B-BA28-C27A0CCC80DB}"/>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4019550" y="9441180"/>
          <a:ext cx="0" cy="242506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E:\Proyeccion%20SP\Otros\Pedido%20DT.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C:\Users\alvaroalt\Documents\Pensiones\Pension%20vejez%20Latam%203.0.xlsm"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ase_Consolidado"/>
      <sheetName val="Base_Consolidado_mill"/>
      <sheetName val="Base_PE"/>
      <sheetName val="Reforma_PE"/>
      <sheetName val="México"/>
      <sheetName val="AFPCHI_penprom"/>
      <sheetName val="Base_CHI"/>
      <sheetName val="CHI_muj(65)_reforma"/>
      <sheetName val="Población"/>
      <sheetName val="pob arg"/>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Léame"/>
      <sheetName val="Índice"/>
      <sheetName val="Resultados"/>
      <sheetName val="Resultados x D"/>
      <sheetName val="BD"/>
      <sheetName val="CD"/>
      <sheetName val="P_NC"/>
      <sheetName val="CD+PM"/>
      <sheetName val="Scorecard graphs I"/>
      <sheetName val="Scorecard graphs II"/>
      <sheetName val="salarios"/>
      <sheetName val="Life_exp_atbirth"/>
      <sheetName val="%Mayor_a_65"/>
      <sheetName val="Age_exp_65"/>
      <sheetName val="pension x supervivencia"/>
      <sheetName val="PET"/>
      <sheetName val="all_rentas"/>
      <sheetName val="Rentas"/>
      <sheetName val="CRI"/>
      <sheetName val="COL"/>
      <sheetName val="DOM"/>
      <sheetName val="BOL"/>
      <sheetName val="ECU"/>
      <sheetName val="JAM"/>
      <sheetName val="MEX"/>
      <sheetName val="NIC"/>
      <sheetName val="PAN"/>
      <sheetName val="PER"/>
      <sheetName val="TTO"/>
      <sheetName val="URY"/>
    </sheetNames>
    <sheetDataSet>
      <sheetData sheetId="0" refreshError="1"/>
      <sheetData sheetId="1" refreshError="1"/>
      <sheetData sheetId="2" refreshError="1"/>
      <sheetData sheetId="3" refreshError="1"/>
      <sheetData sheetId="4">
        <row r="3">
          <cell r="D3">
            <v>60</v>
          </cell>
          <cell r="M3">
            <v>17.190235517326514</v>
          </cell>
          <cell r="N3">
            <v>5.816127948628802</v>
          </cell>
          <cell r="O3">
            <v>10</v>
          </cell>
          <cell r="R3">
            <v>2000</v>
          </cell>
          <cell r="S3">
            <v>40</v>
          </cell>
          <cell r="GK3">
            <v>10</v>
          </cell>
          <cell r="GM3">
            <v>5</v>
          </cell>
          <cell r="GO3">
            <v>1312</v>
          </cell>
        </row>
        <row r="4">
          <cell r="D4">
            <v>60</v>
          </cell>
          <cell r="M4">
            <v>19.106651546589646</v>
          </cell>
          <cell r="N4">
            <v>2.4141020736802399</v>
          </cell>
          <cell r="O4">
            <v>10</v>
          </cell>
          <cell r="R4">
            <v>2000</v>
          </cell>
          <cell r="S4">
            <v>40</v>
          </cell>
          <cell r="GK4">
            <v>10</v>
          </cell>
          <cell r="GM4">
            <v>5</v>
          </cell>
          <cell r="GO4">
            <v>1312</v>
          </cell>
        </row>
        <row r="5">
          <cell r="D5">
            <v>65</v>
          </cell>
          <cell r="M5">
            <v>13.524133217731293</v>
          </cell>
          <cell r="N5">
            <v>6.5937483469856799</v>
          </cell>
          <cell r="O5">
            <v>30</v>
          </cell>
          <cell r="R5">
            <v>9466</v>
          </cell>
          <cell r="S5">
            <v>45</v>
          </cell>
          <cell r="GK5"/>
          <cell r="GM5">
            <v>10</v>
          </cell>
          <cell r="GO5">
            <v>1329.31</v>
          </cell>
        </row>
        <row r="6">
          <cell r="D6">
            <v>60</v>
          </cell>
          <cell r="M6">
            <v>19.255413412796621</v>
          </cell>
          <cell r="N6">
            <v>1.8900391324211829</v>
          </cell>
          <cell r="O6">
            <v>30</v>
          </cell>
          <cell r="R6">
            <v>7790</v>
          </cell>
          <cell r="S6">
            <v>40</v>
          </cell>
          <cell r="GK6"/>
          <cell r="GM6">
            <v>10</v>
          </cell>
          <cell r="GO6">
            <v>1329.31</v>
          </cell>
        </row>
        <row r="7">
          <cell r="D7">
            <v>66.5</v>
          </cell>
          <cell r="M7">
            <v>11.941134644497282</v>
          </cell>
          <cell r="N7">
            <v>5.4381650843845346</v>
          </cell>
          <cell r="O7">
            <v>10</v>
          </cell>
          <cell r="R7">
            <v>2590.6533155581092</v>
          </cell>
          <cell r="S7">
            <v>46.5</v>
          </cell>
          <cell r="GK7">
            <v>10</v>
          </cell>
          <cell r="GM7">
            <v>5</v>
          </cell>
          <cell r="GO7">
            <v>91</v>
          </cell>
        </row>
        <row r="8">
          <cell r="D8">
            <v>66.5</v>
          </cell>
          <cell r="M8">
            <v>13.868675782075407</v>
          </cell>
          <cell r="N8">
            <v>1.847404345868207</v>
          </cell>
          <cell r="O8">
            <v>10</v>
          </cell>
          <cell r="R8">
            <v>2397.3525758580731</v>
          </cell>
          <cell r="S8">
            <v>46.5</v>
          </cell>
          <cell r="GK8">
            <v>10</v>
          </cell>
          <cell r="GM8">
            <v>5</v>
          </cell>
          <cell r="GO8">
            <v>91</v>
          </cell>
        </row>
        <row r="9">
          <cell r="D9">
            <v>65</v>
          </cell>
          <cell r="M9">
            <v>15.368503747483377</v>
          </cell>
          <cell r="N9">
            <v>6.130866593203451</v>
          </cell>
          <cell r="O9">
            <v>10</v>
          </cell>
          <cell r="R9">
            <v>1958</v>
          </cell>
          <cell r="S9">
            <v>45</v>
          </cell>
          <cell r="GK9">
            <v>10</v>
          </cell>
          <cell r="GM9">
            <v>5</v>
          </cell>
          <cell r="GO9"/>
        </row>
        <row r="10">
          <cell r="D10">
            <v>65</v>
          </cell>
          <cell r="M10">
            <v>17.40764742730304</v>
          </cell>
          <cell r="N10">
            <v>2.6336609011681764</v>
          </cell>
          <cell r="O10">
            <v>10</v>
          </cell>
          <cell r="R10">
            <v>1839</v>
          </cell>
          <cell r="S10">
            <v>45</v>
          </cell>
          <cell r="GK10">
            <v>10</v>
          </cell>
          <cell r="GM10">
            <v>5</v>
          </cell>
          <cell r="GO10"/>
        </row>
        <row r="11">
          <cell r="D11">
            <v>65</v>
          </cell>
          <cell r="M11">
            <v>11.902027116599003</v>
          </cell>
          <cell r="N11">
            <v>5.2198839977527998</v>
          </cell>
          <cell r="O11">
            <v>10</v>
          </cell>
          <cell r="R11">
            <v>725</v>
          </cell>
          <cell r="S11">
            <v>45</v>
          </cell>
          <cell r="GK11"/>
          <cell r="GM11">
            <v>3</v>
          </cell>
          <cell r="GO11"/>
        </row>
        <row r="12">
          <cell r="D12">
            <v>65</v>
          </cell>
          <cell r="M12">
            <v>13.35483879646705</v>
          </cell>
          <cell r="N12">
            <v>2.1858043149531037</v>
          </cell>
          <cell r="O12">
            <v>10</v>
          </cell>
          <cell r="R12">
            <v>725</v>
          </cell>
          <cell r="S12">
            <v>45</v>
          </cell>
          <cell r="GK12"/>
          <cell r="GM12">
            <v>3</v>
          </cell>
          <cell r="GO12"/>
        </row>
        <row r="13">
          <cell r="D13">
            <v>65</v>
          </cell>
          <cell r="M13">
            <v>14.462675437608898</v>
          </cell>
          <cell r="N13">
            <v>5.8750010134934207</v>
          </cell>
          <cell r="O13">
            <v>15</v>
          </cell>
          <cell r="R13">
            <v>2398</v>
          </cell>
          <cell r="S13">
            <v>45</v>
          </cell>
          <cell r="GK13"/>
          <cell r="GM13" t="str">
            <v>..</v>
          </cell>
          <cell r="GO13">
            <v>788</v>
          </cell>
        </row>
        <row r="14">
          <cell r="D14">
            <v>60</v>
          </cell>
          <cell r="M14">
            <v>18.847044484984025</v>
          </cell>
          <cell r="N14">
            <v>2.4825481917437386</v>
          </cell>
          <cell r="O14">
            <v>15</v>
          </cell>
          <cell r="R14">
            <v>1825</v>
          </cell>
          <cell r="S14">
            <v>40</v>
          </cell>
          <cell r="GK14"/>
          <cell r="GM14" t="str">
            <v>..</v>
          </cell>
          <cell r="GO14">
            <v>788</v>
          </cell>
        </row>
        <row r="15">
          <cell r="D15">
            <v>55</v>
          </cell>
          <cell r="M15">
            <v>18.887258025939023</v>
          </cell>
          <cell r="N15">
            <v>6.2579149998796639</v>
          </cell>
          <cell r="O15">
            <v>35</v>
          </cell>
          <cell r="R15">
            <v>2398</v>
          </cell>
          <cell r="S15">
            <v>35</v>
          </cell>
          <cell r="GK15"/>
          <cell r="GM15" t="str">
            <v>..</v>
          </cell>
          <cell r="GO15">
            <v>788</v>
          </cell>
        </row>
        <row r="16">
          <cell r="D16">
            <v>50</v>
          </cell>
          <cell r="M16">
            <v>23.567662178935485</v>
          </cell>
          <cell r="N16">
            <v>2.4837461769468878</v>
          </cell>
          <cell r="O16">
            <v>30</v>
          </cell>
          <cell r="R16">
            <v>1825</v>
          </cell>
          <cell r="S16">
            <v>30</v>
          </cell>
          <cell r="GK16"/>
          <cell r="GM16" t="str">
            <v>..</v>
          </cell>
          <cell r="GO16">
            <v>788</v>
          </cell>
        </row>
        <row r="17">
          <cell r="D17">
            <v>62</v>
          </cell>
          <cell r="M17">
            <v>15.954569281397717</v>
          </cell>
          <cell r="N17">
            <v>5.4811604161934593</v>
          </cell>
          <cell r="O17">
            <v>26</v>
          </cell>
          <cell r="R17">
            <v>1532188</v>
          </cell>
          <cell r="S17">
            <v>42</v>
          </cell>
          <cell r="GK17"/>
          <cell r="GM17">
            <v>10</v>
          </cell>
          <cell r="GO17">
            <v>644350</v>
          </cell>
        </row>
        <row r="18">
          <cell r="D18">
            <v>57</v>
          </cell>
          <cell r="M18">
            <v>19.773833489024035</v>
          </cell>
          <cell r="N18">
            <v>2.6646048840919141</v>
          </cell>
          <cell r="O18">
            <v>26</v>
          </cell>
          <cell r="R18">
            <v>1432728</v>
          </cell>
          <cell r="S18">
            <v>37</v>
          </cell>
          <cell r="GK18"/>
          <cell r="GM18">
            <v>10</v>
          </cell>
          <cell r="GO18">
            <v>644350</v>
          </cell>
        </row>
        <row r="19">
          <cell r="D19">
            <v>65</v>
          </cell>
          <cell r="M19">
            <v>15.796743967982293</v>
          </cell>
          <cell r="N19">
            <v>5.5827207314737164</v>
          </cell>
          <cell r="O19">
            <v>25</v>
          </cell>
          <cell r="R19">
            <v>519723</v>
          </cell>
          <cell r="S19">
            <v>45</v>
          </cell>
          <cell r="GK19"/>
          <cell r="GM19">
            <v>5</v>
          </cell>
          <cell r="GO19">
            <v>131760</v>
          </cell>
        </row>
        <row r="20">
          <cell r="D20">
            <v>65</v>
          </cell>
          <cell r="M20">
            <v>17.422194810391613</v>
          </cell>
          <cell r="N20">
            <v>2.3987811829898766</v>
          </cell>
          <cell r="O20">
            <v>25</v>
          </cell>
          <cell r="R20">
            <v>510503</v>
          </cell>
          <cell r="S20">
            <v>45</v>
          </cell>
          <cell r="GK20"/>
          <cell r="GM20">
            <v>5</v>
          </cell>
          <cell r="GO20">
            <v>131760</v>
          </cell>
        </row>
        <row r="21">
          <cell r="D21">
            <v>65</v>
          </cell>
          <cell r="M21">
            <v>15.358187611906347</v>
          </cell>
          <cell r="N21">
            <v>5.5612733828408878</v>
          </cell>
          <cell r="O21">
            <v>30</v>
          </cell>
          <cell r="R21">
            <v>225</v>
          </cell>
          <cell r="S21">
            <v>45</v>
          </cell>
          <cell r="GK21">
            <v>30</v>
          </cell>
          <cell r="GM21">
            <v>5</v>
          </cell>
          <cell r="GO21"/>
        </row>
        <row r="22">
          <cell r="D22">
            <v>60</v>
          </cell>
          <cell r="M22">
            <v>19.424291092185612</v>
          </cell>
          <cell r="N22">
            <v>2.5092752832221872</v>
          </cell>
          <cell r="O22">
            <v>30</v>
          </cell>
          <cell r="R22">
            <v>225</v>
          </cell>
          <cell r="S22">
            <v>40</v>
          </cell>
          <cell r="GK22">
            <v>30</v>
          </cell>
          <cell r="GM22">
            <v>5</v>
          </cell>
          <cell r="GO22"/>
        </row>
        <row r="23">
          <cell r="D23">
            <v>60</v>
          </cell>
          <cell r="M23">
            <v>18.295071205604025</v>
          </cell>
          <cell r="N23">
            <v>5.5829609593818219</v>
          </cell>
          <cell r="O23">
            <v>30</v>
          </cell>
          <cell r="R23">
            <v>720</v>
          </cell>
          <cell r="S23">
            <v>40</v>
          </cell>
          <cell r="GK23"/>
          <cell r="GM23">
            <v>5</v>
          </cell>
          <cell r="GO23">
            <v>318</v>
          </cell>
        </row>
        <row r="24">
          <cell r="D24">
            <v>60</v>
          </cell>
          <cell r="M24">
            <v>19.678996662151146</v>
          </cell>
          <cell r="N24">
            <v>2.7408542508997207</v>
          </cell>
          <cell r="O24">
            <v>30</v>
          </cell>
          <cell r="R24">
            <v>611</v>
          </cell>
          <cell r="S24">
            <v>40</v>
          </cell>
          <cell r="GK24"/>
          <cell r="GM24">
            <v>5</v>
          </cell>
          <cell r="GO24">
            <v>318</v>
          </cell>
        </row>
        <row r="25">
          <cell r="D25">
            <v>60</v>
          </cell>
          <cell r="M25">
            <v>17.448750027447957</v>
          </cell>
          <cell r="N25">
            <v>5.6999700136221279</v>
          </cell>
          <cell r="O25">
            <v>25</v>
          </cell>
          <cell r="R25">
            <v>442</v>
          </cell>
          <cell r="S25">
            <v>40</v>
          </cell>
          <cell r="GK25">
            <v>3</v>
          </cell>
          <cell r="GM25">
            <v>10</v>
          </cell>
          <cell r="GO25">
            <v>246.60000000000002</v>
          </cell>
        </row>
        <row r="26">
          <cell r="D26">
            <v>55</v>
          </cell>
          <cell r="M26">
            <v>21.145808276623821</v>
          </cell>
          <cell r="N26">
            <v>2.9340208116946829</v>
          </cell>
          <cell r="O26">
            <v>25</v>
          </cell>
          <cell r="R26">
            <v>415</v>
          </cell>
          <cell r="S26">
            <v>35</v>
          </cell>
          <cell r="GK26">
            <v>3</v>
          </cell>
          <cell r="GM26">
            <v>10</v>
          </cell>
          <cell r="GO26">
            <v>246.60000000000002</v>
          </cell>
        </row>
        <row r="27">
          <cell r="D27">
            <v>60</v>
          </cell>
          <cell r="M27">
            <v>17.531195183597273</v>
          </cell>
          <cell r="N27">
            <v>5.5595248686494703</v>
          </cell>
          <cell r="O27">
            <v>20</v>
          </cell>
          <cell r="R27">
            <v>4078</v>
          </cell>
          <cell r="S27">
            <v>40</v>
          </cell>
          <cell r="GK27">
            <v>20</v>
          </cell>
          <cell r="GM27">
            <v>5</v>
          </cell>
          <cell r="GO27">
            <v>2361.6</v>
          </cell>
        </row>
        <row r="28">
          <cell r="D28">
            <v>60</v>
          </cell>
          <cell r="M28">
            <v>18.693038048257769</v>
          </cell>
          <cell r="N28">
            <v>2.9478568272668477</v>
          </cell>
          <cell r="O28">
            <v>20</v>
          </cell>
          <cell r="R28">
            <v>3903</v>
          </cell>
          <cell r="S28">
            <v>40</v>
          </cell>
          <cell r="GK28">
            <v>20</v>
          </cell>
          <cell r="GM28">
            <v>5</v>
          </cell>
          <cell r="GO28">
            <v>2361.6</v>
          </cell>
        </row>
        <row r="29">
          <cell r="D29">
            <v>60</v>
          </cell>
          <cell r="M29">
            <v>13.92249357884854</v>
          </cell>
          <cell r="N29">
            <v>4.9879523557138405</v>
          </cell>
          <cell r="O29">
            <v>15</v>
          </cell>
          <cell r="R29">
            <v>48683.333333333336</v>
          </cell>
          <cell r="S29">
            <v>40</v>
          </cell>
          <cell r="GK29">
            <v>15</v>
          </cell>
          <cell r="GM29">
            <v>3</v>
          </cell>
          <cell r="GO29">
            <v>30</v>
          </cell>
        </row>
        <row r="30">
          <cell r="D30">
            <v>60</v>
          </cell>
          <cell r="M30">
            <v>14.652902664896473</v>
          </cell>
          <cell r="N30">
            <v>2.7220351174709889</v>
          </cell>
          <cell r="O30">
            <v>15</v>
          </cell>
          <cell r="R30">
            <v>48683.333333333336</v>
          </cell>
          <cell r="S30">
            <v>40</v>
          </cell>
          <cell r="GK30">
            <v>15</v>
          </cell>
          <cell r="GM30">
            <v>3</v>
          </cell>
          <cell r="GO30">
            <v>30</v>
          </cell>
        </row>
        <row r="31">
          <cell r="D31">
            <v>55</v>
          </cell>
          <cell r="M31">
            <v>17.17755218748113</v>
          </cell>
          <cell r="N31">
            <v>5.5811920227173912</v>
          </cell>
          <cell r="O31">
            <v>25</v>
          </cell>
          <cell r="R31">
            <v>2266.6666666666665</v>
          </cell>
          <cell r="S31">
            <v>35</v>
          </cell>
          <cell r="GK31">
            <v>25</v>
          </cell>
          <cell r="GM31">
            <v>10</v>
          </cell>
          <cell r="GO31"/>
        </row>
        <row r="32">
          <cell r="D32">
            <v>55</v>
          </cell>
          <cell r="M32">
            <v>18.4353428648921</v>
          </cell>
          <cell r="N32">
            <v>2.8745708601744457</v>
          </cell>
          <cell r="O32">
            <v>25</v>
          </cell>
          <cell r="R32">
            <v>2266.6666666666665</v>
          </cell>
          <cell r="S32">
            <v>35</v>
          </cell>
          <cell r="GK32">
            <v>25</v>
          </cell>
          <cell r="GM32">
            <v>10</v>
          </cell>
          <cell r="GO32"/>
        </row>
        <row r="33">
          <cell r="D33">
            <v>65</v>
          </cell>
          <cell r="M33">
            <v>15.125340514219525</v>
          </cell>
          <cell r="N33">
            <v>5.8885676948326227</v>
          </cell>
          <cell r="O33">
            <v>15</v>
          </cell>
          <cell r="R33">
            <v>10516</v>
          </cell>
          <cell r="S33">
            <v>45</v>
          </cell>
          <cell r="GK33">
            <v>5</v>
          </cell>
          <cell r="GM33">
            <v>15</v>
          </cell>
          <cell r="GO33">
            <v>7119.1759999999995</v>
          </cell>
        </row>
        <row r="34">
          <cell r="D34">
            <v>60</v>
          </cell>
          <cell r="M34">
            <v>19.349645166586104</v>
          </cell>
          <cell r="N34">
            <v>2.644630177062512</v>
          </cell>
          <cell r="O34">
            <v>15</v>
          </cell>
          <cell r="R34">
            <v>10250</v>
          </cell>
          <cell r="S34">
            <v>40</v>
          </cell>
          <cell r="GK34">
            <v>5</v>
          </cell>
          <cell r="GM34">
            <v>15</v>
          </cell>
          <cell r="GO34">
            <v>7119.1759999999995</v>
          </cell>
        </row>
        <row r="35">
          <cell r="D35">
            <v>65</v>
          </cell>
          <cell r="M35">
            <v>15.356820274060276</v>
          </cell>
          <cell r="N35">
            <v>5.5122975645152232</v>
          </cell>
          <cell r="O35">
            <v>27.75</v>
          </cell>
          <cell r="R35">
            <v>39897.799326520726</v>
          </cell>
          <cell r="S35">
            <v>45</v>
          </cell>
          <cell r="GK35"/>
          <cell r="GM35" t="str">
            <v>..</v>
          </cell>
          <cell r="GO35"/>
        </row>
        <row r="36">
          <cell r="D36">
            <v>64</v>
          </cell>
          <cell r="M36">
            <v>17.149943934438227</v>
          </cell>
          <cell r="N36">
            <v>2.6983886671182025</v>
          </cell>
          <cell r="O36">
            <v>27.75</v>
          </cell>
          <cell r="R36">
            <v>38533.613101076255</v>
          </cell>
          <cell r="S36">
            <v>44</v>
          </cell>
          <cell r="GK36"/>
          <cell r="GM36" t="str">
            <v>..</v>
          </cell>
          <cell r="GO36"/>
        </row>
        <row r="37">
          <cell r="D37">
            <v>65</v>
          </cell>
          <cell r="M37">
            <v>15.57625501804516</v>
          </cell>
          <cell r="N37">
            <v>5.2102007003765527</v>
          </cell>
          <cell r="O37">
            <v>10</v>
          </cell>
          <cell r="R37">
            <v>10934.512175506698</v>
          </cell>
          <cell r="S37">
            <v>45</v>
          </cell>
          <cell r="GK37"/>
          <cell r="GM37">
            <v>5</v>
          </cell>
          <cell r="GO37">
            <v>2132.208333333333</v>
          </cell>
        </row>
        <row r="38">
          <cell r="D38">
            <v>65</v>
          </cell>
          <cell r="M38">
            <v>16.462546476454207</v>
          </cell>
          <cell r="N38">
            <v>2.7995043435294886</v>
          </cell>
          <cell r="O38">
            <v>10</v>
          </cell>
          <cell r="R38">
            <v>8445.2001772505682</v>
          </cell>
          <cell r="S38">
            <v>45</v>
          </cell>
          <cell r="GK38"/>
          <cell r="GM38">
            <v>5</v>
          </cell>
          <cell r="GO38">
            <v>2132.208333333333</v>
          </cell>
        </row>
        <row r="39">
          <cell r="D39">
            <v>60</v>
          </cell>
          <cell r="M39">
            <v>17.696803080201111</v>
          </cell>
          <cell r="N39">
            <v>5.6103657033621381</v>
          </cell>
          <cell r="O39">
            <v>15</v>
          </cell>
          <cell r="R39">
            <v>9865</v>
          </cell>
          <cell r="S39">
            <v>40</v>
          </cell>
          <cell r="GK39">
            <v>15</v>
          </cell>
          <cell r="GM39">
            <v>5</v>
          </cell>
          <cell r="GO39">
            <v>4285.6400000000003</v>
          </cell>
        </row>
        <row r="40">
          <cell r="D40">
            <v>60</v>
          </cell>
          <cell r="M40">
            <v>18.887449007569369</v>
          </cell>
          <cell r="N40">
            <v>2.9899449755535397</v>
          </cell>
          <cell r="O40">
            <v>15</v>
          </cell>
          <cell r="R40">
            <v>8926</v>
          </cell>
          <cell r="S40">
            <v>40</v>
          </cell>
          <cell r="GK40">
            <v>15</v>
          </cell>
          <cell r="GM40">
            <v>5</v>
          </cell>
          <cell r="GO40">
            <v>4285.6400000000003</v>
          </cell>
        </row>
        <row r="41">
          <cell r="D41">
            <v>62</v>
          </cell>
          <cell r="M41">
            <v>17.385848781520824</v>
          </cell>
          <cell r="N41">
            <v>5.8802767001803611</v>
          </cell>
          <cell r="O41">
            <v>20</v>
          </cell>
          <cell r="R41">
            <v>852</v>
          </cell>
          <cell r="S41">
            <v>42</v>
          </cell>
          <cell r="GK41">
            <v>20</v>
          </cell>
          <cell r="GM41">
            <v>10</v>
          </cell>
          <cell r="GO41">
            <v>245</v>
          </cell>
        </row>
        <row r="42">
          <cell r="D42">
            <v>57</v>
          </cell>
          <cell r="M42">
            <v>21.612703773526185</v>
          </cell>
          <cell r="N42">
            <v>2.611408943786961</v>
          </cell>
          <cell r="O42">
            <v>20</v>
          </cell>
          <cell r="R42">
            <v>815</v>
          </cell>
          <cell r="S42">
            <v>37</v>
          </cell>
          <cell r="GK42">
            <v>20</v>
          </cell>
          <cell r="GM42">
            <v>10</v>
          </cell>
          <cell r="GO42">
            <v>245</v>
          </cell>
        </row>
        <row r="43">
          <cell r="D43">
            <v>60</v>
          </cell>
          <cell r="M43">
            <v>16.957988519082129</v>
          </cell>
          <cell r="N43">
            <v>5.7083291231675917</v>
          </cell>
          <cell r="O43">
            <v>25</v>
          </cell>
          <cell r="R43">
            <v>3408537</v>
          </cell>
          <cell r="S43">
            <v>40</v>
          </cell>
          <cell r="GK43">
            <v>25</v>
          </cell>
          <cell r="GM43">
            <v>3</v>
          </cell>
          <cell r="GO43">
            <v>1824055</v>
          </cell>
        </row>
        <row r="44">
          <cell r="D44">
            <v>60</v>
          </cell>
          <cell r="M44">
            <v>18.526129704410824</v>
          </cell>
          <cell r="N44">
            <v>2.678874933067958</v>
          </cell>
          <cell r="O44">
            <v>25</v>
          </cell>
          <cell r="R44">
            <v>3005467</v>
          </cell>
          <cell r="S44">
            <v>40</v>
          </cell>
          <cell r="GK44">
            <v>25</v>
          </cell>
          <cell r="GM44">
            <v>3</v>
          </cell>
          <cell r="GO44">
            <v>1824055</v>
          </cell>
        </row>
        <row r="45">
          <cell r="D45">
            <v>65</v>
          </cell>
          <cell r="M45">
            <v>14.372281871550582</v>
          </cell>
          <cell r="N45">
            <v>5.692767064221476</v>
          </cell>
          <cell r="O45">
            <v>20</v>
          </cell>
          <cell r="R45">
            <v>2000</v>
          </cell>
          <cell r="S45">
            <v>45</v>
          </cell>
          <cell r="GK45">
            <v>20</v>
          </cell>
          <cell r="GM45">
            <v>5</v>
          </cell>
          <cell r="GO45">
            <v>750</v>
          </cell>
        </row>
        <row r="46">
          <cell r="D46">
            <v>65</v>
          </cell>
          <cell r="M46">
            <v>16.166520155721024</v>
          </cell>
          <cell r="N46">
            <v>2.3517869978983681</v>
          </cell>
          <cell r="O46">
            <v>20</v>
          </cell>
          <cell r="R46">
            <v>1653</v>
          </cell>
          <cell r="S46">
            <v>45</v>
          </cell>
          <cell r="GK46">
            <v>20</v>
          </cell>
          <cell r="GM46">
            <v>5</v>
          </cell>
          <cell r="GO46">
            <v>750</v>
          </cell>
        </row>
        <row r="47">
          <cell r="D47">
            <v>60</v>
          </cell>
          <cell r="M47">
            <v>14.71729136844891</v>
          </cell>
          <cell r="N47">
            <v>5.9805698579874447</v>
          </cell>
          <cell r="O47">
            <v>10</v>
          </cell>
          <cell r="R47">
            <v>1800</v>
          </cell>
          <cell r="S47">
            <v>40</v>
          </cell>
          <cell r="GK47">
            <v>10</v>
          </cell>
          <cell r="GM47">
            <v>2</v>
          </cell>
          <cell r="GO47"/>
        </row>
        <row r="48">
          <cell r="D48">
            <v>60</v>
          </cell>
          <cell r="M48">
            <v>16.822782108318069</v>
          </cell>
          <cell r="N48">
            <v>2.3514386361118227</v>
          </cell>
          <cell r="O48">
            <v>10</v>
          </cell>
          <cell r="R48">
            <v>1800</v>
          </cell>
          <cell r="S48">
            <v>40</v>
          </cell>
          <cell r="GK48">
            <v>10</v>
          </cell>
          <cell r="GM48">
            <v>2</v>
          </cell>
          <cell r="GO48"/>
        </row>
        <row r="49">
          <cell r="D49">
            <v>60</v>
          </cell>
          <cell r="M49">
            <v>14.246645568183164</v>
          </cell>
          <cell r="N49">
            <v>6.3049438819052179</v>
          </cell>
          <cell r="O49">
            <v>15</v>
          </cell>
          <cell r="R49">
            <v>5859.598</v>
          </cell>
          <cell r="S49">
            <v>40</v>
          </cell>
          <cell r="GK49">
            <v>15</v>
          </cell>
          <cell r="GM49"/>
          <cell r="GO49"/>
        </row>
        <row r="50">
          <cell r="D50">
            <v>60</v>
          </cell>
          <cell r="M50">
            <v>16.886193080330283</v>
          </cell>
          <cell r="N50">
            <v>2.1456851689701479</v>
          </cell>
          <cell r="O50">
            <v>15</v>
          </cell>
          <cell r="R50">
            <v>4980.9870000000001</v>
          </cell>
          <cell r="S50">
            <v>40</v>
          </cell>
          <cell r="GK50">
            <v>15</v>
          </cell>
          <cell r="GM50"/>
          <cell r="GO50"/>
        </row>
        <row r="51">
          <cell r="D51">
            <v>60</v>
          </cell>
          <cell r="M51">
            <v>16.133636729594667</v>
          </cell>
          <cell r="N51">
            <v>6.7434872331345961</v>
          </cell>
          <cell r="O51">
            <v>30</v>
          </cell>
          <cell r="R51">
            <v>30207</v>
          </cell>
          <cell r="S51">
            <v>40</v>
          </cell>
          <cell r="GK51">
            <v>30</v>
          </cell>
          <cell r="GM51">
            <v>10</v>
          </cell>
          <cell r="GO51">
            <v>3052</v>
          </cell>
        </row>
        <row r="52">
          <cell r="D52">
            <v>60</v>
          </cell>
          <cell r="M52">
            <v>19.435236379708012</v>
          </cell>
          <cell r="N52">
            <v>1.9412873058256312</v>
          </cell>
          <cell r="O52">
            <v>30</v>
          </cell>
          <cell r="R52">
            <v>21807</v>
          </cell>
          <cell r="S52">
            <v>40</v>
          </cell>
          <cell r="GK52">
            <v>30</v>
          </cell>
          <cell r="GM52">
            <v>10</v>
          </cell>
          <cell r="GO52">
            <v>3052</v>
          </cell>
        </row>
        <row r="53">
          <cell r="D53">
            <v>60</v>
          </cell>
          <cell r="M53">
            <v>15.82036065603573</v>
          </cell>
          <cell r="N53">
            <v>5.8985179556793872</v>
          </cell>
          <cell r="O53">
            <v>15</v>
          </cell>
          <cell r="R53">
            <v>13285</v>
          </cell>
          <cell r="S53">
            <v>40</v>
          </cell>
          <cell r="GK53"/>
          <cell r="GM53">
            <v>5</v>
          </cell>
          <cell r="GO53">
            <v>5622.4764999999989</v>
          </cell>
        </row>
        <row r="54">
          <cell r="D54">
            <v>55</v>
          </cell>
          <cell r="M54">
            <v>20.263910219445442</v>
          </cell>
          <cell r="N54">
            <v>2.4504530579269201</v>
          </cell>
          <cell r="O54">
            <v>15</v>
          </cell>
          <cell r="R54">
            <v>12027</v>
          </cell>
          <cell r="S54">
            <v>35</v>
          </cell>
          <cell r="GK54"/>
          <cell r="GM54">
            <v>5</v>
          </cell>
          <cell r="GO54">
            <v>5622.4764999999989</v>
          </cell>
        </row>
        <row r="57">
          <cell r="C57">
            <v>0.02</v>
          </cell>
        </row>
        <row r="58">
          <cell r="C58">
            <v>0.01</v>
          </cell>
        </row>
        <row r="59">
          <cell r="C59">
            <v>20</v>
          </cell>
        </row>
        <row r="60">
          <cell r="C60">
            <v>12</v>
          </cell>
        </row>
        <row r="61">
          <cell r="C61">
            <v>1</v>
          </cell>
        </row>
        <row r="63">
          <cell r="C63">
            <v>3.5000000000000003E-2</v>
          </cell>
        </row>
      </sheetData>
      <sheetData sheetId="5">
        <row r="4">
          <cell r="N4">
            <v>19.1882649128137</v>
          </cell>
          <cell r="O4">
            <v>4.0636399548038913</v>
          </cell>
        </row>
        <row r="5">
          <cell r="N5">
            <v>18.362490469579267</v>
          </cell>
          <cell r="O5">
            <v>3.2545452241890627</v>
          </cell>
        </row>
        <row r="6">
          <cell r="N6">
            <v>16.111762697268443</v>
          </cell>
          <cell r="O6">
            <v>5.8766776185562968</v>
          </cell>
        </row>
        <row r="7">
          <cell r="N7">
            <v>20.808664344132485</v>
          </cell>
          <cell r="O7">
            <v>2.1951045736512382</v>
          </cell>
        </row>
        <row r="8">
          <cell r="N8">
            <v>15.954569281397717</v>
          </cell>
          <cell r="O8">
            <v>5.4811604161934593</v>
          </cell>
        </row>
        <row r="9">
          <cell r="N9">
            <v>19.773833489024035</v>
          </cell>
          <cell r="O9">
            <v>2.6646048840919141</v>
          </cell>
        </row>
        <row r="10">
          <cell r="N10">
            <v>15.796743967982293</v>
          </cell>
          <cell r="O10">
            <v>5.5827207314737164</v>
          </cell>
        </row>
        <row r="11">
          <cell r="N11">
            <v>17.422194810391613</v>
          </cell>
          <cell r="O11">
            <v>2.3987811829898766</v>
          </cell>
        </row>
        <row r="12">
          <cell r="N12">
            <v>17.448750027447957</v>
          </cell>
          <cell r="O12">
            <v>5.6999700136221279</v>
          </cell>
        </row>
        <row r="13">
          <cell r="N13">
            <v>21.145808276623821</v>
          </cell>
          <cell r="O13">
            <v>2.9340208116946829</v>
          </cell>
        </row>
        <row r="14">
          <cell r="N14">
            <v>15.57625501804516</v>
          </cell>
          <cell r="O14">
            <v>5.2102007003765527</v>
          </cell>
        </row>
        <row r="15">
          <cell r="N15">
            <v>16.462546476454207</v>
          </cell>
          <cell r="O15">
            <v>2.7995043435294886</v>
          </cell>
        </row>
        <row r="16">
          <cell r="N16">
            <v>17.385848781520824</v>
          </cell>
          <cell r="O16">
            <v>5.8802767001803611</v>
          </cell>
        </row>
        <row r="17">
          <cell r="N17">
            <v>21.612703773526185</v>
          </cell>
          <cell r="O17">
            <v>2.611408943786961</v>
          </cell>
        </row>
        <row r="18">
          <cell r="N18">
            <v>14.372281871550582</v>
          </cell>
          <cell r="O18">
            <v>5.692767064221476</v>
          </cell>
        </row>
        <row r="19">
          <cell r="N19">
            <v>16.166520155721024</v>
          </cell>
          <cell r="O19">
            <v>2.3517869978983681</v>
          </cell>
        </row>
        <row r="20">
          <cell r="N20">
            <v>16.133636729594667</v>
          </cell>
          <cell r="O20">
            <v>6.7434872331345961</v>
          </cell>
        </row>
        <row r="21">
          <cell r="N21">
            <v>19.435236379708012</v>
          </cell>
          <cell r="O21">
            <v>1.9412873058256312</v>
          </cell>
        </row>
        <row r="22">
          <cell r="N22">
            <v>16.875029955361768</v>
          </cell>
          <cell r="O22">
            <v>5.890485089933378</v>
          </cell>
        </row>
        <row r="23">
          <cell r="N23">
            <v>18.496781498226788</v>
          </cell>
          <cell r="O23">
            <v>2.8299804585596759</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ow r="7">
          <cell r="A7">
            <v>1</v>
          </cell>
          <cell r="B7">
            <v>0.13</v>
          </cell>
        </row>
        <row r="8">
          <cell r="A8">
            <v>2</v>
          </cell>
          <cell r="B8">
            <v>0.13</v>
          </cell>
        </row>
        <row r="9">
          <cell r="A9">
            <v>3</v>
          </cell>
          <cell r="B9">
            <v>0.13</v>
          </cell>
        </row>
        <row r="10">
          <cell r="A10">
            <v>4</v>
          </cell>
          <cell r="B10">
            <v>0.13</v>
          </cell>
        </row>
        <row r="11">
          <cell r="A11">
            <v>5</v>
          </cell>
          <cell r="B11">
            <v>0.14000000000000001</v>
          </cell>
        </row>
        <row r="12">
          <cell r="A12">
            <v>6</v>
          </cell>
          <cell r="B12">
            <v>0.14000000000000001</v>
          </cell>
        </row>
        <row r="13">
          <cell r="A13">
            <v>7</v>
          </cell>
          <cell r="B13">
            <v>0.14000000000000001</v>
          </cell>
        </row>
        <row r="14">
          <cell r="A14">
            <v>8</v>
          </cell>
          <cell r="B14">
            <v>0.14000000000000001</v>
          </cell>
        </row>
        <row r="15">
          <cell r="A15">
            <v>9</v>
          </cell>
          <cell r="B15">
            <v>0.14000000000000001</v>
          </cell>
        </row>
        <row r="16">
          <cell r="A16">
            <v>10</v>
          </cell>
          <cell r="B16">
            <v>0.14000000000000001</v>
          </cell>
        </row>
        <row r="17">
          <cell r="A17">
            <v>11</v>
          </cell>
          <cell r="B17">
            <v>0.14000000000000001</v>
          </cell>
        </row>
        <row r="18">
          <cell r="A18">
            <v>12</v>
          </cell>
          <cell r="B18">
            <v>0.14000000000000001</v>
          </cell>
        </row>
        <row r="19">
          <cell r="A19">
            <v>13</v>
          </cell>
          <cell r="B19">
            <v>0.14000000000000001</v>
          </cell>
        </row>
        <row r="20">
          <cell r="A20">
            <v>14</v>
          </cell>
          <cell r="B20">
            <v>0.14000000000000001</v>
          </cell>
        </row>
        <row r="21">
          <cell r="A21">
            <v>15</v>
          </cell>
          <cell r="B21">
            <v>0.14000000000000001</v>
          </cell>
        </row>
        <row r="22">
          <cell r="A22">
            <v>16</v>
          </cell>
          <cell r="B22">
            <v>0.14000000000000001</v>
          </cell>
        </row>
        <row r="23">
          <cell r="A23">
            <v>17</v>
          </cell>
          <cell r="B23">
            <v>0.14200000000000002</v>
          </cell>
        </row>
        <row r="24">
          <cell r="A24">
            <v>18</v>
          </cell>
          <cell r="B24">
            <v>0.14400000000000002</v>
          </cell>
        </row>
        <row r="25">
          <cell r="A25">
            <v>19</v>
          </cell>
          <cell r="B25">
            <v>0.14600000000000002</v>
          </cell>
        </row>
        <row r="26">
          <cell r="A26">
            <v>20</v>
          </cell>
          <cell r="B26">
            <v>0.14800000000000002</v>
          </cell>
        </row>
        <row r="27">
          <cell r="A27">
            <v>21</v>
          </cell>
          <cell r="B27">
            <v>0.15000000000000002</v>
          </cell>
        </row>
        <row r="28">
          <cell r="A28">
            <v>22</v>
          </cell>
          <cell r="B28">
            <v>0.15000000000000002</v>
          </cell>
        </row>
        <row r="29">
          <cell r="A29">
            <v>23</v>
          </cell>
          <cell r="B29">
            <v>0.15000000000000002</v>
          </cell>
        </row>
        <row r="30">
          <cell r="A30">
            <v>24</v>
          </cell>
          <cell r="B30">
            <v>0.15000000000000002</v>
          </cell>
        </row>
        <row r="31">
          <cell r="A31">
            <v>25</v>
          </cell>
          <cell r="B31">
            <v>0.15000000000000002</v>
          </cell>
        </row>
        <row r="32">
          <cell r="A32">
            <v>26</v>
          </cell>
          <cell r="B32">
            <v>0.15000000000000002</v>
          </cell>
        </row>
        <row r="33">
          <cell r="A33">
            <v>27</v>
          </cell>
          <cell r="B33">
            <v>0.15000000000000002</v>
          </cell>
        </row>
        <row r="34">
          <cell r="A34">
            <v>28</v>
          </cell>
          <cell r="B34">
            <v>0.15000000000000002</v>
          </cell>
        </row>
        <row r="35">
          <cell r="A35">
            <v>29</v>
          </cell>
          <cell r="B35">
            <v>0.15000000000000002</v>
          </cell>
        </row>
        <row r="36">
          <cell r="A36">
            <v>30</v>
          </cell>
          <cell r="B36">
            <v>0.15000000000000002</v>
          </cell>
        </row>
        <row r="37">
          <cell r="A37">
            <v>31</v>
          </cell>
          <cell r="B37">
            <v>0.15000000000000002</v>
          </cell>
        </row>
        <row r="38">
          <cell r="A38">
            <v>32</v>
          </cell>
          <cell r="B38">
            <v>0.15000000000000002</v>
          </cell>
        </row>
        <row r="39">
          <cell r="A39">
            <v>33</v>
          </cell>
          <cell r="B39">
            <v>0.15000000000000002</v>
          </cell>
        </row>
        <row r="40">
          <cell r="A40">
            <v>34</v>
          </cell>
          <cell r="B40">
            <v>0.15000000000000002</v>
          </cell>
        </row>
        <row r="41">
          <cell r="A41">
            <v>35</v>
          </cell>
          <cell r="B41">
            <v>0.15000000000000002</v>
          </cell>
        </row>
      </sheetData>
      <sheetData sheetId="20" refreshError="1"/>
      <sheetData sheetId="21" refreshError="1"/>
      <sheetData sheetId="22">
        <row r="1">
          <cell r="G1">
            <v>354</v>
          </cell>
        </row>
        <row r="6">
          <cell r="A6">
            <v>50</v>
          </cell>
          <cell r="B6">
            <v>40</v>
          </cell>
          <cell r="C6">
            <v>5</v>
          </cell>
          <cell r="D6">
            <v>0.4375</v>
          </cell>
          <cell r="F6">
            <v>1</v>
          </cell>
          <cell r="G6">
            <v>0.5</v>
          </cell>
          <cell r="H6"/>
        </row>
        <row r="7">
          <cell r="A7">
            <v>51</v>
          </cell>
          <cell r="B7">
            <v>40</v>
          </cell>
          <cell r="C7">
            <v>6</v>
          </cell>
          <cell r="D7">
            <v>0.45</v>
          </cell>
          <cell r="F7">
            <v>2</v>
          </cell>
          <cell r="G7">
            <v>0.5</v>
          </cell>
          <cell r="H7"/>
        </row>
        <row r="8">
          <cell r="A8">
            <v>52</v>
          </cell>
          <cell r="B8">
            <v>40</v>
          </cell>
          <cell r="C8">
            <v>7</v>
          </cell>
          <cell r="D8">
            <v>0.46250000000000002</v>
          </cell>
          <cell r="F8">
            <v>3</v>
          </cell>
          <cell r="G8">
            <v>0.5</v>
          </cell>
          <cell r="H8"/>
        </row>
        <row r="9">
          <cell r="A9">
            <v>53</v>
          </cell>
          <cell r="B9">
            <v>40</v>
          </cell>
          <cell r="C9">
            <v>8</v>
          </cell>
          <cell r="D9">
            <v>0.47499999999999998</v>
          </cell>
          <cell r="F9">
            <v>4</v>
          </cell>
          <cell r="G9">
            <v>0.5</v>
          </cell>
          <cell r="H9"/>
        </row>
        <row r="10">
          <cell r="A10">
            <v>54</v>
          </cell>
          <cell r="B10">
            <v>40</v>
          </cell>
          <cell r="C10">
            <v>9</v>
          </cell>
          <cell r="D10">
            <v>0.48749999999999999</v>
          </cell>
          <cell r="F10">
            <v>5</v>
          </cell>
          <cell r="G10">
            <v>0.5</v>
          </cell>
          <cell r="H10"/>
        </row>
        <row r="11">
          <cell r="A11">
            <v>55</v>
          </cell>
          <cell r="B11">
            <v>40</v>
          </cell>
          <cell r="C11">
            <v>10</v>
          </cell>
          <cell r="D11">
            <v>0.5</v>
          </cell>
          <cell r="F11">
            <v>6</v>
          </cell>
          <cell r="G11">
            <v>0.5</v>
          </cell>
          <cell r="H11"/>
        </row>
        <row r="12">
          <cell r="A12">
            <v>56</v>
          </cell>
          <cell r="B12">
            <v>40</v>
          </cell>
          <cell r="C12">
            <v>11</v>
          </cell>
          <cell r="D12">
            <v>0.51249999999999996</v>
          </cell>
          <cell r="F12">
            <v>7</v>
          </cell>
          <cell r="G12">
            <v>0.5</v>
          </cell>
          <cell r="H12"/>
        </row>
        <row r="13">
          <cell r="A13">
            <v>57</v>
          </cell>
          <cell r="B13">
            <v>40</v>
          </cell>
          <cell r="C13">
            <v>12</v>
          </cell>
          <cell r="D13">
            <v>0.52500000000000002</v>
          </cell>
          <cell r="F13">
            <v>8</v>
          </cell>
          <cell r="G13">
            <v>0.5</v>
          </cell>
          <cell r="H13"/>
        </row>
        <row r="14">
          <cell r="A14">
            <v>58</v>
          </cell>
          <cell r="B14">
            <v>40</v>
          </cell>
          <cell r="C14">
            <v>13</v>
          </cell>
          <cell r="D14">
            <v>0.53749999999999998</v>
          </cell>
          <cell r="F14">
            <v>9</v>
          </cell>
          <cell r="G14">
            <v>0.5</v>
          </cell>
          <cell r="H14"/>
        </row>
        <row r="15">
          <cell r="A15">
            <v>59</v>
          </cell>
          <cell r="B15">
            <v>40</v>
          </cell>
          <cell r="C15">
            <v>14</v>
          </cell>
          <cell r="D15">
            <v>0.55000000000000004</v>
          </cell>
          <cell r="F15">
            <v>10</v>
          </cell>
          <cell r="G15">
            <v>0.5</v>
          </cell>
          <cell r="H15">
            <v>2.5</v>
          </cell>
        </row>
        <row r="16">
          <cell r="A16">
            <v>60</v>
          </cell>
          <cell r="B16">
            <v>30</v>
          </cell>
          <cell r="C16">
            <v>15</v>
          </cell>
          <cell r="D16">
            <v>0.5625</v>
          </cell>
          <cell r="F16">
            <v>11</v>
          </cell>
          <cell r="G16">
            <v>0.6</v>
          </cell>
          <cell r="H16">
            <v>2.5</v>
          </cell>
        </row>
        <row r="17">
          <cell r="A17">
            <v>61</v>
          </cell>
          <cell r="B17">
            <v>30</v>
          </cell>
          <cell r="C17">
            <v>16</v>
          </cell>
          <cell r="D17">
            <v>0.57499999999999996</v>
          </cell>
          <cell r="F17">
            <v>12</v>
          </cell>
          <cell r="G17">
            <v>0.6</v>
          </cell>
          <cell r="H17">
            <v>2.5</v>
          </cell>
        </row>
        <row r="18">
          <cell r="A18">
            <v>62</v>
          </cell>
          <cell r="B18">
            <v>30</v>
          </cell>
          <cell r="C18">
            <v>17</v>
          </cell>
          <cell r="D18">
            <v>0.58750000000000002</v>
          </cell>
          <cell r="F18">
            <v>13</v>
          </cell>
          <cell r="G18">
            <v>0.6</v>
          </cell>
          <cell r="H18">
            <v>2.5</v>
          </cell>
        </row>
        <row r="19">
          <cell r="A19">
            <v>63</v>
          </cell>
          <cell r="B19">
            <v>30</v>
          </cell>
          <cell r="C19">
            <v>18</v>
          </cell>
          <cell r="D19">
            <v>0.6</v>
          </cell>
          <cell r="F19">
            <v>14</v>
          </cell>
          <cell r="G19">
            <v>0.6</v>
          </cell>
          <cell r="H19">
            <v>2.5</v>
          </cell>
        </row>
        <row r="20">
          <cell r="A20">
            <v>64</v>
          </cell>
          <cell r="B20">
            <v>30</v>
          </cell>
          <cell r="C20">
            <v>19</v>
          </cell>
          <cell r="D20">
            <v>0.61250000000000004</v>
          </cell>
          <cell r="F20">
            <v>15</v>
          </cell>
          <cell r="G20">
            <v>0.6</v>
          </cell>
          <cell r="H20">
            <v>3</v>
          </cell>
        </row>
        <row r="21">
          <cell r="A21">
            <v>65</v>
          </cell>
          <cell r="B21">
            <v>15</v>
          </cell>
          <cell r="C21">
            <v>20</v>
          </cell>
          <cell r="D21">
            <v>0.625</v>
          </cell>
          <cell r="F21">
            <v>16</v>
          </cell>
          <cell r="G21">
            <v>0.6</v>
          </cell>
          <cell r="H21">
            <v>3</v>
          </cell>
        </row>
        <row r="22">
          <cell r="A22">
            <v>66</v>
          </cell>
          <cell r="B22">
            <v>15</v>
          </cell>
          <cell r="C22">
            <v>21</v>
          </cell>
          <cell r="D22">
            <v>0.63749999999999996</v>
          </cell>
          <cell r="F22">
            <v>17</v>
          </cell>
          <cell r="G22">
            <v>0.6</v>
          </cell>
          <cell r="H22">
            <v>3</v>
          </cell>
        </row>
        <row r="23">
          <cell r="A23">
            <v>67</v>
          </cell>
          <cell r="B23">
            <v>15</v>
          </cell>
          <cell r="C23">
            <v>22</v>
          </cell>
          <cell r="D23">
            <v>0.65</v>
          </cell>
          <cell r="F23">
            <v>18</v>
          </cell>
          <cell r="G23">
            <v>0.6</v>
          </cell>
          <cell r="H23">
            <v>3</v>
          </cell>
        </row>
        <row r="24">
          <cell r="A24">
            <v>68</v>
          </cell>
          <cell r="B24">
            <v>15</v>
          </cell>
          <cell r="C24">
            <v>23</v>
          </cell>
          <cell r="D24">
            <v>0.66249999999999998</v>
          </cell>
          <cell r="F24">
            <v>19</v>
          </cell>
          <cell r="G24">
            <v>0.6</v>
          </cell>
          <cell r="H24">
            <v>3</v>
          </cell>
        </row>
        <row r="25">
          <cell r="A25">
            <v>69</v>
          </cell>
          <cell r="B25">
            <v>15</v>
          </cell>
          <cell r="C25">
            <v>24</v>
          </cell>
          <cell r="D25">
            <v>0.67500000000000004</v>
          </cell>
          <cell r="F25">
            <v>20</v>
          </cell>
          <cell r="G25">
            <v>0.6</v>
          </cell>
          <cell r="H25">
            <v>3.5</v>
          </cell>
        </row>
        <row r="26">
          <cell r="A26">
            <v>70</v>
          </cell>
          <cell r="B26">
            <v>10</v>
          </cell>
          <cell r="C26">
            <v>25</v>
          </cell>
          <cell r="D26">
            <v>0.6875</v>
          </cell>
          <cell r="F26">
            <v>21</v>
          </cell>
          <cell r="G26">
            <v>0.7</v>
          </cell>
          <cell r="H26">
            <v>3.5</v>
          </cell>
        </row>
        <row r="27">
          <cell r="A27">
            <v>71</v>
          </cell>
          <cell r="B27">
            <v>10</v>
          </cell>
          <cell r="C27">
            <v>26</v>
          </cell>
          <cell r="D27">
            <v>0.7</v>
          </cell>
          <cell r="F27">
            <v>22</v>
          </cell>
          <cell r="G27">
            <v>0.7</v>
          </cell>
          <cell r="H27">
            <v>3.5</v>
          </cell>
        </row>
        <row r="28">
          <cell r="A28">
            <v>72</v>
          </cell>
          <cell r="B28">
            <v>10</v>
          </cell>
          <cell r="C28">
            <v>27</v>
          </cell>
          <cell r="D28">
            <v>0.71250000000000002</v>
          </cell>
          <cell r="F28">
            <v>23</v>
          </cell>
          <cell r="G28">
            <v>0.7</v>
          </cell>
          <cell r="H28">
            <v>3.5</v>
          </cell>
        </row>
        <row r="29">
          <cell r="A29">
            <v>73</v>
          </cell>
          <cell r="B29">
            <v>10</v>
          </cell>
          <cell r="C29">
            <v>28</v>
          </cell>
          <cell r="D29">
            <v>0.72499999999999998</v>
          </cell>
          <cell r="F29">
            <v>24</v>
          </cell>
          <cell r="G29">
            <v>0.7</v>
          </cell>
          <cell r="H29">
            <v>3.5</v>
          </cell>
        </row>
        <row r="30">
          <cell r="A30">
            <v>74</v>
          </cell>
          <cell r="B30">
            <v>10</v>
          </cell>
          <cell r="C30">
            <v>29</v>
          </cell>
          <cell r="D30">
            <v>0.73750000000000004</v>
          </cell>
          <cell r="F30">
            <v>25</v>
          </cell>
          <cell r="G30">
            <v>0.7</v>
          </cell>
          <cell r="H30">
            <v>4</v>
          </cell>
        </row>
        <row r="31">
          <cell r="A31">
            <v>75</v>
          </cell>
          <cell r="B31">
            <v>10</v>
          </cell>
          <cell r="C31">
            <v>30</v>
          </cell>
          <cell r="D31">
            <v>0.75</v>
          </cell>
          <cell r="F31">
            <v>26</v>
          </cell>
          <cell r="G31">
            <v>0.7</v>
          </cell>
          <cell r="H31">
            <v>4</v>
          </cell>
        </row>
        <row r="32">
          <cell r="A32">
            <v>76</v>
          </cell>
          <cell r="B32">
            <v>10</v>
          </cell>
          <cell r="C32">
            <v>31</v>
          </cell>
          <cell r="D32">
            <v>0.76249999999999996</v>
          </cell>
          <cell r="F32">
            <v>27</v>
          </cell>
          <cell r="G32">
            <v>0.7</v>
          </cell>
          <cell r="H32">
            <v>4</v>
          </cell>
        </row>
        <row r="33">
          <cell r="A33">
            <v>77</v>
          </cell>
          <cell r="B33">
            <v>10</v>
          </cell>
          <cell r="C33">
            <v>32</v>
          </cell>
          <cell r="D33">
            <v>0.77500000000000002</v>
          </cell>
          <cell r="F33">
            <v>28</v>
          </cell>
          <cell r="G33">
            <v>0.7</v>
          </cell>
          <cell r="H33">
            <v>4</v>
          </cell>
        </row>
        <row r="34">
          <cell r="A34">
            <v>78</v>
          </cell>
          <cell r="B34">
            <v>10</v>
          </cell>
          <cell r="C34">
            <v>33</v>
          </cell>
          <cell r="D34">
            <v>0.78749999999999998</v>
          </cell>
          <cell r="F34">
            <v>29</v>
          </cell>
          <cell r="G34">
            <v>0.7</v>
          </cell>
          <cell r="H34">
            <v>4</v>
          </cell>
        </row>
        <row r="35">
          <cell r="A35">
            <v>79</v>
          </cell>
          <cell r="B35">
            <v>10</v>
          </cell>
          <cell r="C35">
            <v>34</v>
          </cell>
          <cell r="D35">
            <v>0.8</v>
          </cell>
          <cell r="F35">
            <v>30</v>
          </cell>
          <cell r="G35">
            <v>0.7</v>
          </cell>
          <cell r="H35">
            <v>4.5</v>
          </cell>
        </row>
        <row r="36">
          <cell r="A36">
            <v>80</v>
          </cell>
          <cell r="B36">
            <v>10</v>
          </cell>
          <cell r="C36">
            <v>35</v>
          </cell>
          <cell r="D36">
            <v>0.8125</v>
          </cell>
          <cell r="F36">
            <v>31</v>
          </cell>
          <cell r="G36">
            <v>0.8</v>
          </cell>
          <cell r="H36">
            <v>4.5</v>
          </cell>
        </row>
        <row r="37">
          <cell r="C37">
            <v>36</v>
          </cell>
          <cell r="D37">
            <v>0.83250000000000002</v>
          </cell>
          <cell r="F37">
            <v>32</v>
          </cell>
          <cell r="G37">
            <v>0.8</v>
          </cell>
          <cell r="H37">
            <v>4.5</v>
          </cell>
        </row>
        <row r="38">
          <cell r="C38">
            <v>37</v>
          </cell>
          <cell r="D38">
            <v>0.86050000000000004</v>
          </cell>
          <cell r="F38">
            <v>33</v>
          </cell>
          <cell r="G38">
            <v>0.8</v>
          </cell>
          <cell r="H38">
            <v>4.5</v>
          </cell>
        </row>
        <row r="39">
          <cell r="C39">
            <v>38</v>
          </cell>
          <cell r="D39">
            <v>0.89700000000000002</v>
          </cell>
          <cell r="F39">
            <v>34</v>
          </cell>
          <cell r="G39">
            <v>0.8</v>
          </cell>
          <cell r="H39">
            <v>4.5</v>
          </cell>
        </row>
        <row r="40">
          <cell r="C40">
            <v>39</v>
          </cell>
          <cell r="D40">
            <v>0.94299999999999995</v>
          </cell>
          <cell r="F40">
            <v>35</v>
          </cell>
          <cell r="G40">
            <v>0.8</v>
          </cell>
          <cell r="H40">
            <v>5</v>
          </cell>
        </row>
        <row r="41">
          <cell r="C41">
            <v>40</v>
          </cell>
          <cell r="D41">
            <v>1</v>
          </cell>
          <cell r="F41">
            <v>36</v>
          </cell>
          <cell r="G41">
            <v>0.9</v>
          </cell>
          <cell r="H41">
            <v>5</v>
          </cell>
        </row>
        <row r="42">
          <cell r="C42">
            <v>41</v>
          </cell>
          <cell r="D42">
            <v>1.0125</v>
          </cell>
          <cell r="F42">
            <v>37</v>
          </cell>
          <cell r="G42">
            <v>0.9</v>
          </cell>
          <cell r="H42">
            <v>5</v>
          </cell>
        </row>
        <row r="43">
          <cell r="C43">
            <v>42</v>
          </cell>
          <cell r="D43">
            <v>1.0249999999999999</v>
          </cell>
          <cell r="F43">
            <v>38</v>
          </cell>
          <cell r="G43">
            <v>0.9</v>
          </cell>
          <cell r="H43">
            <v>5</v>
          </cell>
        </row>
        <row r="44">
          <cell r="C44">
            <v>43</v>
          </cell>
          <cell r="D44">
            <v>1.0374999999999999</v>
          </cell>
          <cell r="F44">
            <v>39</v>
          </cell>
          <cell r="G44">
            <v>0.9</v>
          </cell>
          <cell r="H44">
            <v>5</v>
          </cell>
        </row>
        <row r="45">
          <cell r="C45">
            <v>44</v>
          </cell>
          <cell r="D45">
            <v>1.0499999999999998</v>
          </cell>
          <cell r="F45">
            <v>40</v>
          </cell>
          <cell r="G45">
            <v>1</v>
          </cell>
          <cell r="H45">
            <v>5.5</v>
          </cell>
        </row>
        <row r="46">
          <cell r="C46">
            <v>45</v>
          </cell>
          <cell r="D46">
            <v>1.0624999999999998</v>
          </cell>
          <cell r="F46">
            <v>41</v>
          </cell>
          <cell r="G46">
            <v>1</v>
          </cell>
          <cell r="H46">
            <v>5.5</v>
          </cell>
        </row>
        <row r="47">
          <cell r="C47">
            <v>46</v>
          </cell>
          <cell r="D47">
            <v>1.0749999999999997</v>
          </cell>
          <cell r="F47">
            <v>42</v>
          </cell>
          <cell r="G47">
            <v>1</v>
          </cell>
          <cell r="H47">
            <v>5.5</v>
          </cell>
        </row>
        <row r="48">
          <cell r="C48">
            <v>47</v>
          </cell>
          <cell r="D48">
            <v>1.0874999999999997</v>
          </cell>
          <cell r="F48">
            <v>43</v>
          </cell>
          <cell r="G48">
            <v>1</v>
          </cell>
          <cell r="H48">
            <v>5.5</v>
          </cell>
        </row>
        <row r="49">
          <cell r="C49">
            <v>48</v>
          </cell>
          <cell r="D49">
            <v>1.0999999999999996</v>
          </cell>
          <cell r="F49">
            <v>44</v>
          </cell>
          <cell r="G49">
            <v>1</v>
          </cell>
          <cell r="H49">
            <v>5.5</v>
          </cell>
        </row>
        <row r="50">
          <cell r="C50">
            <v>49</v>
          </cell>
          <cell r="D50">
            <v>1.1124999999999996</v>
          </cell>
          <cell r="F50">
            <v>45</v>
          </cell>
          <cell r="G50">
            <v>1</v>
          </cell>
          <cell r="H50">
            <v>5.5</v>
          </cell>
        </row>
        <row r="51">
          <cell r="C51">
            <v>50</v>
          </cell>
          <cell r="D51">
            <v>1.1249999999999996</v>
          </cell>
          <cell r="F51">
            <v>46</v>
          </cell>
          <cell r="G51">
            <v>1</v>
          </cell>
          <cell r="H51">
            <v>5.5</v>
          </cell>
        </row>
        <row r="52">
          <cell r="C52">
            <v>51</v>
          </cell>
          <cell r="D52">
            <v>1.1374999999999995</v>
          </cell>
          <cell r="F52">
            <v>47</v>
          </cell>
          <cell r="G52">
            <v>1</v>
          </cell>
          <cell r="H52">
            <v>5.5</v>
          </cell>
        </row>
        <row r="53">
          <cell r="C53">
            <v>52</v>
          </cell>
          <cell r="D53">
            <v>1.1499999999999995</v>
          </cell>
          <cell r="F53">
            <v>48</v>
          </cell>
          <cell r="G53">
            <v>1</v>
          </cell>
          <cell r="H53">
            <v>5.5</v>
          </cell>
        </row>
        <row r="54">
          <cell r="C54">
            <v>53</v>
          </cell>
          <cell r="D54">
            <v>1.1624999999999994</v>
          </cell>
          <cell r="F54">
            <v>49</v>
          </cell>
          <cell r="G54">
            <v>1</v>
          </cell>
          <cell r="H54">
            <v>5.5</v>
          </cell>
        </row>
        <row r="55">
          <cell r="C55">
            <v>54</v>
          </cell>
          <cell r="D55">
            <v>1.1749999999999994</v>
          </cell>
          <cell r="F55">
            <v>50</v>
          </cell>
          <cell r="G55">
            <v>1</v>
          </cell>
          <cell r="H55">
            <v>5.5</v>
          </cell>
        </row>
        <row r="56">
          <cell r="C56">
            <v>55</v>
          </cell>
          <cell r="D56">
            <v>1.1874999999999993</v>
          </cell>
          <cell r="F56">
            <v>51</v>
          </cell>
          <cell r="G56">
            <v>1</v>
          </cell>
          <cell r="H56">
            <v>5.5</v>
          </cell>
        </row>
        <row r="57">
          <cell r="F57">
            <v>52</v>
          </cell>
          <cell r="G57">
            <v>1</v>
          </cell>
          <cell r="H57">
            <v>5.5</v>
          </cell>
        </row>
        <row r="58">
          <cell r="F58">
            <v>53</v>
          </cell>
          <cell r="G58">
            <v>1</v>
          </cell>
          <cell r="H58">
            <v>5.5</v>
          </cell>
        </row>
        <row r="59">
          <cell r="F59">
            <v>54</v>
          </cell>
          <cell r="G59">
            <v>1</v>
          </cell>
          <cell r="H59">
            <v>5.5</v>
          </cell>
        </row>
        <row r="60">
          <cell r="F60">
            <v>55</v>
          </cell>
          <cell r="G60">
            <v>1</v>
          </cell>
          <cell r="H60">
            <v>5.5</v>
          </cell>
        </row>
      </sheetData>
      <sheetData sheetId="23" refreshError="1"/>
      <sheetData sheetId="24">
        <row r="8">
          <cell r="A8">
            <v>0</v>
          </cell>
          <cell r="B8">
            <v>1</v>
          </cell>
          <cell r="C8">
            <v>0.8</v>
          </cell>
          <cell r="D8">
            <v>5.6299999999999996E-3</v>
          </cell>
        </row>
        <row r="9">
          <cell r="A9">
            <v>1.01</v>
          </cell>
          <cell r="B9">
            <v>1.25</v>
          </cell>
          <cell r="C9">
            <v>0.77110000000000001</v>
          </cell>
          <cell r="D9">
            <v>8.1399999999999997E-3</v>
          </cell>
        </row>
        <row r="10">
          <cell r="A10">
            <v>1.26</v>
          </cell>
          <cell r="B10">
            <v>1.5</v>
          </cell>
          <cell r="C10">
            <v>0.58179999999999998</v>
          </cell>
          <cell r="D10">
            <v>1.1780000000000001E-2</v>
          </cell>
        </row>
        <row r="11">
          <cell r="A11">
            <v>1.51</v>
          </cell>
          <cell r="B11">
            <v>1.75</v>
          </cell>
          <cell r="C11">
            <v>0.49230000000000002</v>
          </cell>
          <cell r="D11">
            <v>1.43E-2</v>
          </cell>
        </row>
        <row r="12">
          <cell r="A12">
            <v>1.76</v>
          </cell>
          <cell r="B12">
            <v>2</v>
          </cell>
          <cell r="C12">
            <v>0.42670000000000002</v>
          </cell>
          <cell r="D12">
            <v>1.6150000000000001E-2</v>
          </cell>
        </row>
        <row r="13">
          <cell r="A13">
            <v>2.0099999999999998</v>
          </cell>
          <cell r="B13">
            <v>2.25</v>
          </cell>
          <cell r="C13">
            <v>0.3765</v>
          </cell>
          <cell r="D13">
            <v>1.7559999999999999E-2</v>
          </cell>
        </row>
        <row r="14">
          <cell r="A14">
            <v>2.2599999999999998</v>
          </cell>
          <cell r="B14">
            <v>2.5</v>
          </cell>
          <cell r="C14">
            <v>0.33679999999999999</v>
          </cell>
          <cell r="D14">
            <v>1.8679999999999999E-2</v>
          </cell>
        </row>
        <row r="15">
          <cell r="A15">
            <v>2.5099999999999998</v>
          </cell>
          <cell r="B15">
            <v>2.75</v>
          </cell>
          <cell r="C15">
            <v>0.30480000000000002</v>
          </cell>
          <cell r="D15">
            <v>1.958E-2</v>
          </cell>
        </row>
        <row r="16">
          <cell r="A16">
            <v>2.76</v>
          </cell>
          <cell r="B16">
            <v>3</v>
          </cell>
          <cell r="C16">
            <v>0.27829999999999999</v>
          </cell>
          <cell r="D16">
            <v>2.0330000000000001E-2</v>
          </cell>
        </row>
        <row r="17">
          <cell r="A17">
            <v>3.01</v>
          </cell>
          <cell r="B17">
            <v>3.25</v>
          </cell>
          <cell r="C17">
            <v>0.25600000000000001</v>
          </cell>
          <cell r="D17">
            <v>2.0959999999999999E-2</v>
          </cell>
        </row>
        <row r="18">
          <cell r="A18">
            <v>3.26</v>
          </cell>
          <cell r="B18">
            <v>3.5</v>
          </cell>
          <cell r="C18">
            <v>0.23699999999999999</v>
          </cell>
          <cell r="D18">
            <v>2.1489999999999999E-2</v>
          </cell>
        </row>
        <row r="19">
          <cell r="A19">
            <v>3.51</v>
          </cell>
          <cell r="B19">
            <v>3.75</v>
          </cell>
          <cell r="C19">
            <v>0.22070000000000001</v>
          </cell>
          <cell r="D19">
            <v>2.1950000000000001E-2</v>
          </cell>
        </row>
        <row r="20">
          <cell r="A20">
            <v>3.76</v>
          </cell>
          <cell r="B20">
            <v>4</v>
          </cell>
          <cell r="C20">
            <v>0.20649999999999999</v>
          </cell>
          <cell r="D20">
            <v>2.2349999999999998E-2</v>
          </cell>
        </row>
        <row r="21">
          <cell r="A21">
            <v>4.01</v>
          </cell>
          <cell r="B21">
            <v>4.25</v>
          </cell>
          <cell r="C21">
            <v>0.19389999999999999</v>
          </cell>
          <cell r="D21">
            <v>2.2710000000000001E-2</v>
          </cell>
        </row>
        <row r="22">
          <cell r="A22">
            <v>4.26</v>
          </cell>
          <cell r="B22">
            <v>4.5</v>
          </cell>
          <cell r="C22">
            <v>0.18290000000000001</v>
          </cell>
          <cell r="D22">
            <v>2.3019999999999999E-2</v>
          </cell>
        </row>
        <row r="23">
          <cell r="A23">
            <v>4.51</v>
          </cell>
          <cell r="B23">
            <v>4.75</v>
          </cell>
          <cell r="C23">
            <v>0.17299999999999999</v>
          </cell>
          <cell r="D23">
            <v>2.3300000000000001E-2</v>
          </cell>
        </row>
        <row r="24">
          <cell r="A24">
            <v>4.76</v>
          </cell>
          <cell r="B24">
            <v>5</v>
          </cell>
          <cell r="C24">
            <v>0.1641</v>
          </cell>
          <cell r="D24">
            <v>2.3550000000000001E-2</v>
          </cell>
        </row>
        <row r="25">
          <cell r="A25">
            <v>5.01</v>
          </cell>
          <cell r="B25">
            <v>5.25</v>
          </cell>
          <cell r="C25">
            <v>0.15609999999999999</v>
          </cell>
          <cell r="D25">
            <v>2.3769999999999999E-2</v>
          </cell>
        </row>
        <row r="26">
          <cell r="A26">
            <v>5.26</v>
          </cell>
          <cell r="B26">
            <v>5.5</v>
          </cell>
          <cell r="C26">
            <v>0.14879999999999999</v>
          </cell>
          <cell r="D26">
            <v>2.3980000000000001E-2</v>
          </cell>
        </row>
        <row r="27">
          <cell r="A27">
            <v>5.51</v>
          </cell>
          <cell r="B27">
            <v>5.75</v>
          </cell>
          <cell r="C27">
            <v>0.14219999999999999</v>
          </cell>
          <cell r="D27">
            <v>2.4160000000000001E-2</v>
          </cell>
        </row>
        <row r="28">
          <cell r="A28">
            <v>5.76</v>
          </cell>
          <cell r="B28">
            <v>6</v>
          </cell>
          <cell r="C28">
            <v>0.13619999999999999</v>
          </cell>
          <cell r="D28">
            <v>2.4330000000000001E-2</v>
          </cell>
        </row>
        <row r="29">
          <cell r="A29">
            <v>6.01</v>
          </cell>
          <cell r="B29" t="str">
            <v>Limite superior</v>
          </cell>
          <cell r="C29">
            <v>0.13</v>
          </cell>
          <cell r="D29">
            <v>2.4500000000000001E-2</v>
          </cell>
        </row>
        <row r="36">
          <cell r="A36">
            <v>0</v>
          </cell>
          <cell r="B36">
            <v>1</v>
          </cell>
          <cell r="C36">
            <v>4.8949499999999997</v>
          </cell>
        </row>
        <row r="37">
          <cell r="A37">
            <v>1.01</v>
          </cell>
          <cell r="B37">
            <v>4</v>
          </cell>
          <cell r="C37">
            <v>4.6909900000000002</v>
          </cell>
        </row>
        <row r="38">
          <cell r="A38">
            <v>4.01</v>
          </cell>
          <cell r="B38">
            <v>7</v>
          </cell>
          <cell r="C38">
            <v>4.4870299999999999</v>
          </cell>
        </row>
        <row r="39">
          <cell r="A39">
            <v>7.01</v>
          </cell>
          <cell r="B39">
            <v>10</v>
          </cell>
          <cell r="C39">
            <v>4.28308</v>
          </cell>
        </row>
        <row r="40">
          <cell r="A40">
            <v>10.01</v>
          </cell>
          <cell r="B40">
            <v>15</v>
          </cell>
          <cell r="C40">
            <v>4.0791199999999996</v>
          </cell>
        </row>
        <row r="41">
          <cell r="A41">
            <v>15.01</v>
          </cell>
          <cell r="B41"/>
          <cell r="C41">
            <v>0</v>
          </cell>
        </row>
      </sheetData>
      <sheetData sheetId="25" refreshError="1"/>
      <sheetData sheetId="26" refreshError="1"/>
      <sheetData sheetId="27" refreshError="1"/>
      <sheetData sheetId="28" refreshError="1"/>
      <sheetData sheetId="29" refreshError="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printerSettings" Target="../printerSettings/printerSettings1.bin"/><Relationship Id="rId1" Type="http://schemas.openxmlformats.org/officeDocument/2006/relationships/hyperlink" Target="mailto:redplac@iadb.org" TargetMode="External"/></Relationships>
</file>

<file path=xl/worksheets/_rels/sheet2.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2.xml"/><Relationship Id="rId1" Type="http://schemas.openxmlformats.org/officeDocument/2006/relationships/printerSettings" Target="../printerSettings/printerSettings2.bin"/><Relationship Id="rId4" Type="http://schemas.openxmlformats.org/officeDocument/2006/relationships/comments" Target="../comments1.xml"/></Relationships>
</file>

<file path=xl/worksheets/_rels/sheet3.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3.xml"/><Relationship Id="rId1" Type="http://schemas.openxmlformats.org/officeDocument/2006/relationships/printerSettings" Target="../printerSettings/printerSettings3.bin"/><Relationship Id="rId4" Type="http://schemas.openxmlformats.org/officeDocument/2006/relationships/comments" Target="../comments2.xml"/></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3" Type="http://schemas.openxmlformats.org/officeDocument/2006/relationships/vmlDrawing" Target="../drawings/vmlDrawing3.vml"/><Relationship Id="rId2" Type="http://schemas.openxmlformats.org/officeDocument/2006/relationships/drawing" Target="../drawings/drawing5.xml"/><Relationship Id="rId1" Type="http://schemas.openxmlformats.org/officeDocument/2006/relationships/printerSettings" Target="../printerSettings/printerSettings5.bin"/><Relationship Id="rId4" Type="http://schemas.openxmlformats.org/officeDocument/2006/relationships/comments" Target="../comments3.xml"/></Relationships>
</file>

<file path=xl/worksheets/_rels/sheet7.xml.rels><?xml version="1.0" encoding="UTF-8" standalone="yes"?>
<Relationships xmlns="http://schemas.openxmlformats.org/package/2006/relationships"><Relationship Id="rId3" Type="http://schemas.openxmlformats.org/officeDocument/2006/relationships/comments" Target="../comments4.xml"/><Relationship Id="rId2" Type="http://schemas.openxmlformats.org/officeDocument/2006/relationships/vmlDrawing" Target="../drawings/vmlDrawing4.vml"/><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3" Type="http://schemas.openxmlformats.org/officeDocument/2006/relationships/comments" Target="../comments5.xml"/><Relationship Id="rId2" Type="http://schemas.openxmlformats.org/officeDocument/2006/relationships/vmlDrawing" Target="../drawings/vmlDrawing5.vml"/><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9.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10.bin"/></Relationships>
</file>

<file path=xl/worksheets/_rels/sheet12.xml.rels><?xml version="1.0" encoding="UTF-8" standalone="yes"?>
<Relationships xmlns="http://schemas.openxmlformats.org/package/2006/relationships"><Relationship Id="rId3" Type="http://schemas.openxmlformats.org/officeDocument/2006/relationships/vmlDrawing" Target="../drawings/vmlDrawing6.vml"/><Relationship Id="rId2" Type="http://schemas.openxmlformats.org/officeDocument/2006/relationships/drawing" Target="../drawings/drawing8.xml"/><Relationship Id="rId1" Type="http://schemas.openxmlformats.org/officeDocument/2006/relationships/printerSettings" Target="../printerSettings/printerSettings11.bin"/><Relationship Id="rId4" Type="http://schemas.openxmlformats.org/officeDocument/2006/relationships/comments" Target="../comments6.xml"/></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12.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5.xml.rels><?xml version="1.0" encoding="UTF-8" standalone="yes"?>
<Relationships xmlns="http://schemas.openxmlformats.org/package/2006/relationships"><Relationship Id="rId2" Type="http://schemas.openxmlformats.org/officeDocument/2006/relationships/comments" Target="../comments7.xml"/><Relationship Id="rId1" Type="http://schemas.openxmlformats.org/officeDocument/2006/relationships/vmlDrawing" Target="../drawings/vmlDrawing7.vml"/></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7.xml.rels><?xml version="1.0" encoding="UTF-8" standalone="yes"?>
<Relationships xmlns="http://schemas.openxmlformats.org/package/2006/relationships"><Relationship Id="rId3" Type="http://schemas.openxmlformats.org/officeDocument/2006/relationships/vmlDrawing" Target="../drawings/vmlDrawing8.vml"/><Relationship Id="rId2" Type="http://schemas.openxmlformats.org/officeDocument/2006/relationships/printerSettings" Target="../printerSettings/printerSettings15.bin"/><Relationship Id="rId1" Type="http://schemas.openxmlformats.org/officeDocument/2006/relationships/hyperlink" Target="http://www.css.gob.pa/Ley%2051%20de%2027%20de%20diciembre%20de%202005.pdf" TargetMode="External"/><Relationship Id="rId4" Type="http://schemas.openxmlformats.org/officeDocument/2006/relationships/comments" Target="../comments8.xml"/></Relationships>
</file>

<file path=xl/worksheets/_rels/sheet18.xml.rels><?xml version="1.0" encoding="UTF-8" standalone="yes"?>
<Relationships xmlns="http://schemas.openxmlformats.org/package/2006/relationships"><Relationship Id="rId3" Type="http://schemas.openxmlformats.org/officeDocument/2006/relationships/drawing" Target="../drawings/drawing10.xml"/><Relationship Id="rId2" Type="http://schemas.openxmlformats.org/officeDocument/2006/relationships/printerSettings" Target="../printerSettings/printerSettings16.bin"/><Relationship Id="rId1" Type="http://schemas.openxmlformats.org/officeDocument/2006/relationships/hyperlink" Target="http://www.css.gob.pa/Ley%2051%20de%2027%20de%20diciembre%20de%202005.pdf" TargetMode="External"/><Relationship Id="rId5" Type="http://schemas.openxmlformats.org/officeDocument/2006/relationships/comments" Target="../comments9.xml"/><Relationship Id="rId4" Type="http://schemas.openxmlformats.org/officeDocument/2006/relationships/vmlDrawing" Target="../drawings/vmlDrawing9.vml"/></Relationships>
</file>

<file path=xl/worksheets/_rels/sheet19.xml.rels><?xml version="1.0" encoding="UTF-8" standalone="yes"?>
<Relationships xmlns="http://schemas.openxmlformats.org/package/2006/relationships"><Relationship Id="rId3" Type="http://schemas.openxmlformats.org/officeDocument/2006/relationships/drawing" Target="../drawings/drawing11.xml"/><Relationship Id="rId2" Type="http://schemas.openxmlformats.org/officeDocument/2006/relationships/printerSettings" Target="../printerSettings/printerSettings17.bin"/><Relationship Id="rId1" Type="http://schemas.openxmlformats.org/officeDocument/2006/relationships/hyperlink" Target="http://www.css.gob.pa/Ley%2051%20de%2027%20de%20diciembre%20de%202005.pdf" TargetMode="External"/><Relationship Id="rId5" Type="http://schemas.openxmlformats.org/officeDocument/2006/relationships/comments" Target="../comments10.xml"/><Relationship Id="rId4" Type="http://schemas.openxmlformats.org/officeDocument/2006/relationships/vmlDrawing" Target="../drawings/vmlDrawing10.vml"/></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21.xml.rels><?xml version="1.0" encoding="UTF-8" standalone="yes"?>
<Relationships xmlns="http://schemas.openxmlformats.org/package/2006/relationships"><Relationship Id="rId3" Type="http://schemas.openxmlformats.org/officeDocument/2006/relationships/drawing" Target="../drawings/drawing12.xml"/><Relationship Id="rId2" Type="http://schemas.openxmlformats.org/officeDocument/2006/relationships/printerSettings" Target="../printerSettings/printerSettings19.bin"/><Relationship Id="rId1" Type="http://schemas.openxmlformats.org/officeDocument/2006/relationships/hyperlink" Target="http://www.css.gob.pa/Ley%2051%20de%2027%20de%20diciembre%20de%202005.pdf" TargetMode="External"/><Relationship Id="rId5" Type="http://schemas.openxmlformats.org/officeDocument/2006/relationships/comments" Target="../comments11.xml"/><Relationship Id="rId4" Type="http://schemas.openxmlformats.org/officeDocument/2006/relationships/vmlDrawing" Target="../drawings/vmlDrawing11.v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30">
    <tabColor theme="4"/>
  </sheetPr>
  <dimension ref="B1:L36"/>
  <sheetViews>
    <sheetView tabSelected="1" zoomScaleNormal="100" workbookViewId="0">
      <selection activeCell="B11" sqref="B11"/>
    </sheetView>
  </sheetViews>
  <sheetFormatPr defaultColWidth="8.85546875" defaultRowHeight="12.75"/>
  <cols>
    <col min="1" max="1" width="1.7109375" style="3" customWidth="1"/>
    <col min="2" max="15" width="8.7109375" style="3" customWidth="1"/>
    <col min="16" max="16384" width="8.85546875" style="3"/>
  </cols>
  <sheetData>
    <row r="1" spans="2:12" ht="7.9" customHeight="1"/>
    <row r="2" spans="2:12">
      <c r="B2" s="4"/>
      <c r="C2" s="4"/>
      <c r="D2" s="4"/>
      <c r="E2" s="4"/>
      <c r="F2" s="4"/>
      <c r="G2" s="4"/>
      <c r="H2" s="4"/>
      <c r="I2" s="4"/>
      <c r="J2" s="4"/>
      <c r="K2" s="4"/>
      <c r="L2" s="4"/>
    </row>
    <row r="3" spans="2:12">
      <c r="B3" s="4"/>
      <c r="C3" s="4"/>
      <c r="D3" s="4"/>
      <c r="E3" s="4"/>
      <c r="F3" s="4"/>
      <c r="G3" s="4"/>
      <c r="H3" s="4"/>
      <c r="I3" s="4"/>
      <c r="J3" s="4"/>
      <c r="K3" s="4"/>
      <c r="L3" s="4"/>
    </row>
    <row r="4" spans="2:12">
      <c r="B4" s="4"/>
      <c r="C4" s="4"/>
      <c r="D4" s="4"/>
      <c r="E4" s="4"/>
      <c r="F4" s="4"/>
      <c r="G4" s="4"/>
      <c r="H4" s="4"/>
      <c r="I4" s="4"/>
      <c r="J4" s="4"/>
      <c r="K4" s="4"/>
      <c r="L4" s="4"/>
    </row>
    <row r="5" spans="2:12">
      <c r="B5" s="4"/>
      <c r="C5" s="4"/>
      <c r="D5" s="4"/>
      <c r="E5" s="4"/>
      <c r="F5" s="4"/>
      <c r="G5" s="4"/>
      <c r="H5" s="4"/>
      <c r="I5" s="4"/>
      <c r="J5" s="4"/>
      <c r="K5" s="4"/>
      <c r="L5" s="4"/>
    </row>
    <row r="6" spans="2:12">
      <c r="B6" s="4"/>
      <c r="C6" s="4"/>
      <c r="D6" s="4"/>
      <c r="E6" s="4"/>
      <c r="F6" s="4"/>
      <c r="G6" s="4"/>
      <c r="H6" s="4"/>
      <c r="I6" s="4"/>
      <c r="J6" s="4"/>
      <c r="K6" s="4"/>
      <c r="L6" s="4"/>
    </row>
    <row r="7" spans="2:12">
      <c r="B7" s="4"/>
      <c r="C7" s="4"/>
      <c r="D7" s="4"/>
      <c r="E7" s="4"/>
      <c r="F7" s="4"/>
      <c r="G7" s="4"/>
      <c r="H7" s="4"/>
      <c r="I7" s="4"/>
      <c r="J7" s="4"/>
      <c r="K7" s="4"/>
      <c r="L7" s="4"/>
    </row>
    <row r="8" spans="2:12">
      <c r="B8" s="4"/>
      <c r="C8" s="4"/>
      <c r="D8" s="4"/>
      <c r="E8" s="4"/>
      <c r="F8" s="4"/>
      <c r="G8" s="4"/>
      <c r="H8" s="4"/>
      <c r="I8" s="4"/>
      <c r="J8" s="4"/>
      <c r="K8" s="4"/>
      <c r="L8" s="4"/>
    </row>
    <row r="9" spans="2:12" ht="19.5">
      <c r="B9" s="10" t="s">
        <v>94</v>
      </c>
      <c r="C9" s="4"/>
      <c r="D9" s="4"/>
      <c r="E9" s="4"/>
      <c r="F9" s="4"/>
      <c r="G9" s="4"/>
      <c r="H9" s="4"/>
      <c r="I9" s="4"/>
      <c r="J9" s="4"/>
      <c r="K9" s="4"/>
      <c r="L9" s="4"/>
    </row>
    <row r="10" spans="2:12" ht="18.75">
      <c r="B10" s="236" t="s">
        <v>744</v>
      </c>
      <c r="C10" s="4"/>
      <c r="D10" s="4"/>
      <c r="E10" s="4"/>
      <c r="F10" s="4"/>
      <c r="G10" s="4"/>
      <c r="H10" s="4"/>
      <c r="I10" s="4"/>
      <c r="J10" s="4"/>
      <c r="K10" s="4"/>
      <c r="L10" s="4"/>
    </row>
    <row r="11" spans="2:12" ht="18.75">
      <c r="B11" s="9"/>
      <c r="C11" s="4"/>
      <c r="D11" s="4"/>
      <c r="E11" s="4"/>
      <c r="F11" s="4"/>
      <c r="G11" s="4"/>
      <c r="H11" s="4"/>
      <c r="I11" s="4"/>
      <c r="J11" s="4"/>
      <c r="K11" s="4"/>
      <c r="L11" s="4"/>
    </row>
    <row r="12" spans="2:12" ht="18.75">
      <c r="B12" s="9" t="s">
        <v>90</v>
      </c>
      <c r="C12" s="4"/>
      <c r="D12" s="4"/>
      <c r="E12" s="4"/>
      <c r="F12" s="4"/>
      <c r="G12" s="4"/>
      <c r="H12" s="4"/>
      <c r="I12" s="4"/>
      <c r="J12" s="4"/>
      <c r="K12" s="4"/>
      <c r="L12" s="4"/>
    </row>
    <row r="13" spans="2:12" ht="10.15" customHeight="1">
      <c r="B13" s="4"/>
      <c r="C13" s="4"/>
      <c r="D13" s="4"/>
      <c r="E13" s="4"/>
      <c r="F13" s="4"/>
      <c r="G13" s="4"/>
      <c r="H13" s="4"/>
      <c r="I13" s="4"/>
      <c r="J13" s="4"/>
      <c r="K13" s="4"/>
      <c r="L13" s="4"/>
    </row>
    <row r="14" spans="2:12" ht="19.899999999999999" customHeight="1">
      <c r="B14" s="5"/>
      <c r="C14" s="6" t="s">
        <v>373</v>
      </c>
      <c r="D14" s="4"/>
      <c r="E14" s="7"/>
      <c r="F14" s="4"/>
      <c r="G14" s="4"/>
      <c r="H14" s="4"/>
      <c r="I14" s="4"/>
      <c r="J14" s="4"/>
      <c r="K14" s="4"/>
      <c r="L14" s="4"/>
    </row>
    <row r="15" spans="2:12" ht="19.899999999999999" customHeight="1">
      <c r="B15" s="8"/>
      <c r="C15" s="6" t="s">
        <v>374</v>
      </c>
      <c r="D15" s="4"/>
      <c r="E15" s="4"/>
      <c r="F15" s="4"/>
      <c r="G15" s="4"/>
      <c r="H15" s="4"/>
      <c r="I15" s="4"/>
      <c r="J15" s="4"/>
      <c r="K15" s="4"/>
      <c r="L15" s="4"/>
    </row>
    <row r="16" spans="2:12" ht="19.899999999999999" customHeight="1">
      <c r="B16" s="8"/>
      <c r="C16" s="6" t="s">
        <v>96</v>
      </c>
      <c r="D16" s="4"/>
      <c r="E16" s="4"/>
      <c r="F16" s="4"/>
      <c r="G16" s="4"/>
      <c r="H16" s="4"/>
      <c r="I16" s="4"/>
      <c r="J16" s="4"/>
      <c r="K16" s="4"/>
      <c r="L16" s="4"/>
    </row>
    <row r="17" spans="2:12" ht="19.899999999999999" customHeight="1">
      <c r="B17" s="8"/>
      <c r="C17" s="6" t="s">
        <v>97</v>
      </c>
      <c r="D17" s="4"/>
      <c r="E17" s="4"/>
      <c r="F17" s="4"/>
      <c r="G17" s="4"/>
      <c r="H17" s="4"/>
      <c r="I17" s="4"/>
      <c r="J17" s="4"/>
      <c r="K17" s="4"/>
      <c r="L17" s="4"/>
    </row>
    <row r="18" spans="2:12" ht="19.899999999999999" customHeight="1">
      <c r="B18" s="8"/>
      <c r="C18" s="6" t="s">
        <v>740</v>
      </c>
      <c r="D18" s="4"/>
      <c r="E18" s="4"/>
      <c r="F18" s="4"/>
      <c r="G18" s="4"/>
      <c r="H18" s="4"/>
      <c r="I18" s="4"/>
      <c r="J18" s="4"/>
      <c r="K18" s="4"/>
      <c r="L18" s="4"/>
    </row>
    <row r="19" spans="2:12" ht="7.9" customHeight="1">
      <c r="B19" s="4"/>
      <c r="C19" s="4"/>
      <c r="D19" s="4"/>
      <c r="E19" s="4"/>
      <c r="F19" s="4"/>
      <c r="G19" s="4"/>
      <c r="H19" s="4"/>
      <c r="I19" s="4"/>
      <c r="J19" s="4"/>
      <c r="K19" s="4"/>
      <c r="L19" s="4"/>
    </row>
    <row r="20" spans="2:12" ht="4.9000000000000004" customHeight="1"/>
    <row r="21" spans="2:12">
      <c r="B21" s="12" t="s">
        <v>399</v>
      </c>
      <c r="C21" s="12"/>
      <c r="D21" s="12"/>
      <c r="E21" s="12"/>
      <c r="F21" s="12"/>
      <c r="G21" s="12"/>
      <c r="H21" s="12" t="s">
        <v>91</v>
      </c>
      <c r="I21" s="12"/>
      <c r="J21" s="12"/>
      <c r="K21" s="12" t="s">
        <v>92</v>
      </c>
    </row>
    <row r="22" spans="2:12" ht="13.9" customHeight="1">
      <c r="B22" s="237" t="s">
        <v>419</v>
      </c>
      <c r="C22" s="237"/>
      <c r="D22" s="237"/>
      <c r="E22" s="237"/>
      <c r="F22" s="237"/>
      <c r="G22" s="237"/>
      <c r="H22" s="239" t="s">
        <v>743</v>
      </c>
      <c r="I22" s="239"/>
      <c r="J22" s="239"/>
      <c r="K22" s="11" t="s">
        <v>93</v>
      </c>
    </row>
    <row r="23" spans="2:12">
      <c r="B23" s="237"/>
      <c r="C23" s="237"/>
      <c r="D23" s="237"/>
      <c r="E23" s="237"/>
      <c r="F23" s="237"/>
      <c r="G23" s="237"/>
      <c r="H23" s="239"/>
      <c r="I23" s="239"/>
      <c r="J23" s="239"/>
    </row>
    <row r="24" spans="2:12">
      <c r="B24" s="237"/>
      <c r="C24" s="237"/>
      <c r="D24" s="237"/>
      <c r="E24" s="237"/>
      <c r="F24" s="237"/>
      <c r="G24" s="237"/>
      <c r="H24" s="239"/>
      <c r="I24" s="239"/>
      <c r="J24" s="239"/>
    </row>
    <row r="25" spans="2:12" ht="19.899999999999999" customHeight="1">
      <c r="B25" s="237"/>
      <c r="C25" s="237"/>
      <c r="D25" s="237"/>
      <c r="E25" s="237"/>
      <c r="F25" s="237"/>
      <c r="G25" s="237"/>
      <c r="H25" s="239"/>
      <c r="I25" s="239"/>
      <c r="J25" s="239"/>
    </row>
    <row r="26" spans="2:12">
      <c r="B26" s="237"/>
      <c r="C26" s="237"/>
      <c r="D26" s="237"/>
      <c r="E26" s="237"/>
      <c r="F26" s="237"/>
      <c r="G26" s="237"/>
    </row>
    <row r="27" spans="2:12">
      <c r="B27" s="237"/>
      <c r="C27" s="237"/>
      <c r="D27" s="237"/>
      <c r="E27" s="237"/>
      <c r="F27" s="237"/>
      <c r="G27" s="237"/>
    </row>
    <row r="29" spans="2:12" ht="12.75" customHeight="1">
      <c r="B29" s="238" t="s">
        <v>420</v>
      </c>
      <c r="C29" s="238"/>
      <c r="D29" s="238"/>
      <c r="E29" s="238"/>
      <c r="F29" s="238"/>
      <c r="G29" s="238"/>
      <c r="H29" s="238"/>
      <c r="I29" s="238"/>
      <c r="J29" s="238"/>
      <c r="K29" s="238"/>
      <c r="L29" s="238"/>
    </row>
    <row r="30" spans="2:12" ht="27.75" customHeight="1">
      <c r="B30" s="238"/>
      <c r="C30" s="238"/>
      <c r="D30" s="238"/>
      <c r="E30" s="238"/>
      <c r="F30" s="238"/>
      <c r="G30" s="238"/>
      <c r="H30" s="238"/>
      <c r="I30" s="238"/>
      <c r="J30" s="238"/>
      <c r="K30" s="238"/>
      <c r="L30" s="238"/>
    </row>
    <row r="31" spans="2:12">
      <c r="B31" s="59"/>
      <c r="C31" s="59"/>
      <c r="D31" s="59"/>
      <c r="E31" s="59"/>
      <c r="F31" s="59"/>
      <c r="G31" s="59"/>
    </row>
    <row r="32" spans="2:12">
      <c r="B32" s="59"/>
      <c r="C32" s="59"/>
      <c r="D32" s="59"/>
      <c r="E32" s="59"/>
      <c r="F32" s="59"/>
      <c r="G32" s="59"/>
    </row>
    <row r="33" spans="2:7">
      <c r="B33" s="59"/>
      <c r="C33" s="59"/>
      <c r="D33" s="59"/>
      <c r="E33" s="59"/>
      <c r="F33" s="59"/>
      <c r="G33" s="59"/>
    </row>
    <row r="34" spans="2:7" ht="15">
      <c r="B34" s="59"/>
      <c r="C34" s="59"/>
      <c r="D34" s="59"/>
      <c r="E34" s="119" t="s">
        <v>371</v>
      </c>
      <c r="F34" s="59"/>
      <c r="G34" s="59"/>
    </row>
    <row r="36" spans="2:7" ht="16.5">
      <c r="F36" s="120" t="s">
        <v>372</v>
      </c>
    </row>
  </sheetData>
  <mergeCells count="3">
    <mergeCell ref="B22:G27"/>
    <mergeCell ref="B29:L30"/>
    <mergeCell ref="H22:J25"/>
  </mergeCells>
  <hyperlinks>
    <hyperlink ref="K22" r:id="rId1" xr:uid="{00000000-0004-0000-0000-000000000000}"/>
  </hyperlinks>
  <pageMargins left="0.7" right="0.7" top="0.75" bottom="0.75" header="0.3" footer="0.3"/>
  <pageSetup orientation="portrait" horizontalDpi="90" verticalDpi="90" r:id="rId2"/>
  <drawing r:id="rId3"/>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Hoja1">
    <pageSetUpPr autoPageBreaks="0"/>
  </sheetPr>
  <dimension ref="A1:Z191"/>
  <sheetViews>
    <sheetView showGridLines="0" zoomScale="70" zoomScaleNormal="70" workbookViewId="0">
      <pane xSplit="1" ySplit="2" topLeftCell="B3" activePane="bottomRight" state="frozen"/>
      <selection activeCell="K41" sqref="K41"/>
      <selection pane="topRight" activeCell="K41" sqref="K41"/>
      <selection pane="bottomLeft" activeCell="K41" sqref="K41"/>
      <selection pane="bottomRight"/>
    </sheetView>
  </sheetViews>
  <sheetFormatPr defaultColWidth="12.42578125" defaultRowHeight="66.95" customHeight="1" outlineLevelRow="1"/>
  <cols>
    <col min="1" max="1" width="52" style="29" customWidth="1"/>
    <col min="2" max="16" width="15.7109375" style="15" customWidth="1"/>
    <col min="17" max="17" width="61.28515625" style="15" customWidth="1"/>
    <col min="18" max="18" width="138.28515625" style="15" customWidth="1"/>
    <col min="19" max="16384" width="12.42578125" style="15"/>
  </cols>
  <sheetData>
    <row r="1" spans="1:18" ht="15" customHeight="1">
      <c r="A1" s="14" t="s">
        <v>95</v>
      </c>
    </row>
    <row r="2" spans="1:18" ht="60" customHeight="1">
      <c r="A2" s="16" t="s">
        <v>81</v>
      </c>
      <c r="B2" s="78" t="s">
        <v>0</v>
      </c>
      <c r="C2" s="78" t="s">
        <v>1</v>
      </c>
      <c r="D2" s="78" t="s">
        <v>2</v>
      </c>
      <c r="E2" s="78" t="s">
        <v>3</v>
      </c>
      <c r="F2" s="78" t="s">
        <v>4</v>
      </c>
      <c r="G2" s="78" t="s">
        <v>411</v>
      </c>
      <c r="H2" s="78" t="s">
        <v>6</v>
      </c>
      <c r="I2" s="78" t="s">
        <v>85</v>
      </c>
      <c r="J2" s="78" t="s">
        <v>7</v>
      </c>
      <c r="K2" s="78" t="s">
        <v>8</v>
      </c>
      <c r="L2" s="78" t="s">
        <v>86</v>
      </c>
      <c r="M2" s="78" t="s">
        <v>87</v>
      </c>
      <c r="N2" s="16" t="s">
        <v>9</v>
      </c>
      <c r="O2" s="16" t="s">
        <v>88</v>
      </c>
      <c r="P2" s="16" t="s">
        <v>10</v>
      </c>
      <c r="Q2" s="16" t="s">
        <v>20</v>
      </c>
      <c r="R2" s="16" t="s">
        <v>21</v>
      </c>
    </row>
    <row r="3" spans="1:18" ht="4.9000000000000004" customHeight="1"/>
    <row r="4" spans="1:18" ht="40.15" customHeight="1">
      <c r="A4" s="241" t="s">
        <v>80</v>
      </c>
      <c r="B4" s="241"/>
      <c r="C4" s="241"/>
      <c r="D4" s="241"/>
      <c r="E4" s="241"/>
      <c r="F4" s="241"/>
      <c r="G4" s="241"/>
      <c r="H4" s="241"/>
      <c r="I4" s="241"/>
      <c r="J4" s="241"/>
      <c r="K4" s="241"/>
      <c r="L4" s="241"/>
      <c r="M4" s="241"/>
      <c r="N4" s="241"/>
      <c r="O4" s="241"/>
      <c r="P4" s="241"/>
      <c r="Q4" s="241"/>
      <c r="R4" s="241"/>
    </row>
    <row r="5" spans="1:18" ht="30" customHeight="1" outlineLevel="1">
      <c r="A5" s="25" t="s">
        <v>11</v>
      </c>
      <c r="B5" s="81">
        <v>2.23</v>
      </c>
      <c r="C5" s="81">
        <v>1.7522041674140194</v>
      </c>
      <c r="D5" s="81">
        <v>1.7193775011696726</v>
      </c>
      <c r="E5" s="81">
        <v>1.8178556667906653</v>
      </c>
      <c r="F5" s="81">
        <v>1.7343824435998407</v>
      </c>
      <c r="G5" s="81">
        <v>2.3981460400473509</v>
      </c>
      <c r="H5" s="81">
        <v>1.8124241460304629</v>
      </c>
      <c r="I5" s="81">
        <v>2.7614654293766732</v>
      </c>
      <c r="J5" s="81">
        <v>2.0923547171960206</v>
      </c>
      <c r="K5" s="99">
        <v>2.1</v>
      </c>
      <c r="L5" s="81">
        <v>2.2200000000000002</v>
      </c>
      <c r="M5" s="81">
        <v>2.419585660535684</v>
      </c>
      <c r="N5" s="24">
        <v>2.3597574088466615</v>
      </c>
      <c r="O5" s="24">
        <v>2.3570740929372507</v>
      </c>
      <c r="P5" s="24">
        <v>1.98</v>
      </c>
      <c r="Q5" s="89" t="s">
        <v>421</v>
      </c>
      <c r="R5" s="1" t="s">
        <v>120</v>
      </c>
    </row>
    <row r="6" spans="1:18" ht="30" customHeight="1" outlineLevel="1">
      <c r="A6" s="25" t="s">
        <v>45</v>
      </c>
      <c r="B6" s="81">
        <v>72.900000000000006</v>
      </c>
      <c r="C6" s="81">
        <v>71.8</v>
      </c>
      <c r="D6" s="81">
        <v>77.2</v>
      </c>
      <c r="E6" s="81">
        <v>71.099999999999994</v>
      </c>
      <c r="F6" s="81">
        <v>77.5</v>
      </c>
      <c r="G6" s="81">
        <v>71.099999999999994</v>
      </c>
      <c r="H6" s="81">
        <v>69.3</v>
      </c>
      <c r="I6" s="81">
        <v>62.4</v>
      </c>
      <c r="J6" s="81">
        <v>71.3</v>
      </c>
      <c r="K6" s="81">
        <v>73.069999999999993</v>
      </c>
      <c r="L6" s="81">
        <v>74.900000000000006</v>
      </c>
      <c r="M6" s="81">
        <v>75.099999999999994</v>
      </c>
      <c r="N6" s="24">
        <v>71.5</v>
      </c>
      <c r="O6" s="24">
        <v>72.5</v>
      </c>
      <c r="P6" s="24">
        <v>74.099999999999994</v>
      </c>
      <c r="Q6" s="89" t="s">
        <v>421</v>
      </c>
      <c r="R6" s="89" t="s">
        <v>422</v>
      </c>
    </row>
    <row r="7" spans="1:18" ht="30" customHeight="1" outlineLevel="1">
      <c r="A7" s="25" t="s">
        <v>46</v>
      </c>
      <c r="B7" s="81">
        <v>80.599999999999994</v>
      </c>
      <c r="C7" s="81">
        <v>79.3</v>
      </c>
      <c r="D7" s="81">
        <v>82.2</v>
      </c>
      <c r="E7" s="81">
        <v>78.099999999999994</v>
      </c>
      <c r="F7" s="81">
        <v>82.6</v>
      </c>
      <c r="G7" s="81">
        <v>77.400000000000006</v>
      </c>
      <c r="H7" s="81">
        <v>78.5</v>
      </c>
      <c r="I7" s="81">
        <v>66.2</v>
      </c>
      <c r="J7" s="81">
        <v>76.400000000000006</v>
      </c>
      <c r="K7" s="81">
        <v>77.89</v>
      </c>
      <c r="L7" s="81">
        <v>79.7</v>
      </c>
      <c r="M7" s="81">
        <v>81.400000000000006</v>
      </c>
      <c r="N7" s="24">
        <v>75.900000000000006</v>
      </c>
      <c r="O7" s="24">
        <v>77.8</v>
      </c>
      <c r="P7" s="24">
        <v>81.2</v>
      </c>
      <c r="Q7" s="89" t="s">
        <v>421</v>
      </c>
      <c r="R7" s="89" t="s">
        <v>422</v>
      </c>
    </row>
    <row r="8" spans="1:18" ht="30" customHeight="1" outlineLevel="1">
      <c r="A8" s="25" t="s">
        <v>47</v>
      </c>
      <c r="B8" s="81">
        <v>18.579999999999998</v>
      </c>
      <c r="C8" s="81">
        <v>19.73</v>
      </c>
      <c r="D8" s="81">
        <v>20.97</v>
      </c>
      <c r="E8" s="81">
        <v>20.079999999999998</v>
      </c>
      <c r="F8" s="81">
        <v>22.9</v>
      </c>
      <c r="G8" s="81">
        <v>20.350000000000001</v>
      </c>
      <c r="H8" s="81">
        <v>20.14</v>
      </c>
      <c r="I8" s="81">
        <v>16.89</v>
      </c>
      <c r="J8" s="81">
        <v>20.7</v>
      </c>
      <c r="K8" s="81">
        <v>20.98</v>
      </c>
      <c r="L8" s="81">
        <v>21.64</v>
      </c>
      <c r="M8" s="81">
        <v>22.51</v>
      </c>
      <c r="N8" s="24">
        <v>19.95</v>
      </c>
      <c r="O8" s="24">
        <v>19.760000000000002</v>
      </c>
      <c r="P8" s="24">
        <v>19.04</v>
      </c>
      <c r="Q8" s="89" t="s">
        <v>423</v>
      </c>
      <c r="R8" s="89" t="s">
        <v>424</v>
      </c>
    </row>
    <row r="9" spans="1:18" ht="30" customHeight="1" outlineLevel="1">
      <c r="A9" s="25" t="s">
        <v>48</v>
      </c>
      <c r="B9" s="81">
        <v>23.84</v>
      </c>
      <c r="C9" s="81">
        <v>23.37</v>
      </c>
      <c r="D9" s="81">
        <v>24.61</v>
      </c>
      <c r="E9" s="81">
        <v>22.53</v>
      </c>
      <c r="F9" s="81">
        <v>24.98</v>
      </c>
      <c r="G9" s="81">
        <v>23.6</v>
      </c>
      <c r="H9" s="81">
        <v>22.6</v>
      </c>
      <c r="I9" s="81">
        <v>18.670000000000002</v>
      </c>
      <c r="J9" s="81">
        <v>23.41</v>
      </c>
      <c r="K9" s="81">
        <v>23.37</v>
      </c>
      <c r="L9" s="81">
        <v>23.66</v>
      </c>
      <c r="M9" s="81">
        <v>25.29</v>
      </c>
      <c r="N9" s="24">
        <v>22.15</v>
      </c>
      <c r="O9" s="24">
        <v>22.66</v>
      </c>
      <c r="P9" s="24">
        <v>24.51</v>
      </c>
      <c r="Q9" s="89" t="s">
        <v>423</v>
      </c>
      <c r="R9" s="89" t="s">
        <v>424</v>
      </c>
    </row>
    <row r="10" spans="1:18" ht="30" customHeight="1" outlineLevel="1">
      <c r="A10" s="25" t="s">
        <v>49</v>
      </c>
      <c r="B10" s="81">
        <v>7.09</v>
      </c>
      <c r="C10" s="81">
        <v>8.1199999999999992</v>
      </c>
      <c r="D10" s="81">
        <v>8.24</v>
      </c>
      <c r="E10" s="81">
        <v>8.01</v>
      </c>
      <c r="F10" s="81">
        <v>8.91</v>
      </c>
      <c r="G10" s="81">
        <v>9.3000000000000007</v>
      </c>
      <c r="H10" s="81">
        <v>7.72</v>
      </c>
      <c r="I10" s="81">
        <v>6.36</v>
      </c>
      <c r="J10" s="81">
        <v>8.27</v>
      </c>
      <c r="K10" s="81">
        <v>8.07</v>
      </c>
      <c r="L10" s="81">
        <v>8.9600000000000009</v>
      </c>
      <c r="M10" s="81">
        <v>9.83</v>
      </c>
      <c r="N10" s="24">
        <v>7.49</v>
      </c>
      <c r="O10" s="24">
        <v>7.66</v>
      </c>
      <c r="P10" s="24">
        <v>7.21</v>
      </c>
      <c r="Q10" s="89" t="s">
        <v>423</v>
      </c>
      <c r="R10" s="89" t="s">
        <v>425</v>
      </c>
    </row>
    <row r="11" spans="1:18" ht="30" customHeight="1" outlineLevel="1">
      <c r="A11" s="25" t="s">
        <v>50</v>
      </c>
      <c r="B11" s="81">
        <v>9.58</v>
      </c>
      <c r="C11" s="81">
        <v>9.84</v>
      </c>
      <c r="D11" s="81">
        <v>10.49</v>
      </c>
      <c r="E11" s="81">
        <v>9.1</v>
      </c>
      <c r="F11" s="81">
        <v>10.08</v>
      </c>
      <c r="G11" s="81">
        <v>10.46</v>
      </c>
      <c r="H11" s="81">
        <v>8.61</v>
      </c>
      <c r="I11" s="81">
        <v>7.13</v>
      </c>
      <c r="J11" s="81">
        <v>9.44</v>
      </c>
      <c r="K11" s="81">
        <v>9.31</v>
      </c>
      <c r="L11" s="81">
        <v>9.93</v>
      </c>
      <c r="M11" s="81">
        <v>10.82</v>
      </c>
      <c r="N11" s="24">
        <v>8.32</v>
      </c>
      <c r="O11" s="24">
        <v>8.76</v>
      </c>
      <c r="P11" s="24">
        <v>10.52</v>
      </c>
      <c r="Q11" s="89" t="s">
        <v>423</v>
      </c>
      <c r="R11" s="89" t="s">
        <v>425</v>
      </c>
    </row>
    <row r="12" spans="1:18" ht="30" customHeight="1" outlineLevel="1">
      <c r="A12" s="25" t="s">
        <v>22</v>
      </c>
      <c r="B12" s="79">
        <v>0.65</v>
      </c>
      <c r="C12" s="79">
        <v>0.60899999999999999</v>
      </c>
      <c r="D12" s="79">
        <v>0.622</v>
      </c>
      <c r="E12" s="79">
        <v>0.58799999999999997</v>
      </c>
      <c r="F12" s="79">
        <v>0.56100000000000005</v>
      </c>
      <c r="G12" s="79">
        <v>0.53900000000000003</v>
      </c>
      <c r="H12" s="79">
        <v>0.56399999999999995</v>
      </c>
      <c r="I12" s="79">
        <v>0.58199999999999996</v>
      </c>
      <c r="J12" s="79">
        <v>0.56599999999999995</v>
      </c>
      <c r="K12" s="91">
        <v>0.56999999999999995</v>
      </c>
      <c r="L12" s="79">
        <v>0.58099999999999996</v>
      </c>
      <c r="M12" s="79">
        <v>0.54800000000000004</v>
      </c>
      <c r="N12" s="26">
        <v>0.55500000000000005</v>
      </c>
      <c r="O12" s="26">
        <v>0.57599999999999996</v>
      </c>
      <c r="P12" s="26">
        <v>0.65500000000000003</v>
      </c>
      <c r="Q12" s="89" t="s">
        <v>421</v>
      </c>
      <c r="R12" s="89" t="s">
        <v>23</v>
      </c>
    </row>
    <row r="13" spans="1:18" ht="30" customHeight="1" outlineLevel="1">
      <c r="A13" s="28" t="s">
        <v>12</v>
      </c>
      <c r="B13" s="80">
        <v>0.254</v>
      </c>
      <c r="C13" s="80">
        <v>0.182</v>
      </c>
      <c r="D13" s="80">
        <v>0.23400000000000001</v>
      </c>
      <c r="E13" s="80">
        <v>0.16700000000000001</v>
      </c>
      <c r="F13" s="80">
        <v>0.19900000000000001</v>
      </c>
      <c r="G13" s="80">
        <v>0.161</v>
      </c>
      <c r="H13" s="80">
        <v>0.17399999999999999</v>
      </c>
      <c r="I13" s="80">
        <v>0.11799999999999999</v>
      </c>
      <c r="J13" s="80">
        <v>0.11</v>
      </c>
      <c r="K13" s="98">
        <v>0.13800000000000001</v>
      </c>
      <c r="L13" s="80">
        <v>0.153</v>
      </c>
      <c r="M13" s="80">
        <v>0.17699999999999999</v>
      </c>
      <c r="N13" s="27">
        <v>0.14799999999999999</v>
      </c>
      <c r="O13" s="27">
        <v>0.16</v>
      </c>
      <c r="P13" s="27">
        <v>0.32200000000000001</v>
      </c>
      <c r="Q13" s="90" t="s">
        <v>421</v>
      </c>
      <c r="R13" s="90" t="s">
        <v>175</v>
      </c>
    </row>
    <row r="14" spans="1:18" ht="15" customHeight="1">
      <c r="B14" s="18"/>
      <c r="C14" s="18"/>
      <c r="D14" s="18"/>
      <c r="E14" s="18"/>
      <c r="F14" s="18"/>
      <c r="G14" s="18"/>
      <c r="H14" s="18"/>
      <c r="I14" s="18"/>
      <c r="J14" s="18"/>
      <c r="K14" s="18"/>
      <c r="L14" s="18"/>
      <c r="M14" s="18"/>
      <c r="N14" s="18"/>
      <c r="O14" s="18"/>
      <c r="P14" s="18"/>
    </row>
    <row r="15" spans="1:18" ht="40.15" customHeight="1">
      <c r="A15" s="31" t="s">
        <v>82</v>
      </c>
      <c r="B15" s="31"/>
      <c r="C15" s="31"/>
      <c r="D15" s="31"/>
      <c r="E15" s="31"/>
      <c r="F15" s="31"/>
      <c r="G15" s="31"/>
      <c r="H15" s="31"/>
      <c r="I15" s="31"/>
      <c r="J15" s="31"/>
      <c r="K15" s="31"/>
      <c r="L15" s="31"/>
      <c r="M15" s="31"/>
      <c r="N15" s="31"/>
      <c r="O15" s="31"/>
      <c r="P15" s="31"/>
      <c r="Q15" s="31"/>
      <c r="R15" s="31"/>
    </row>
    <row r="16" spans="1:18" ht="30" hidden="1" customHeight="1" outlineLevel="1">
      <c r="A16" s="96" t="s">
        <v>400</v>
      </c>
      <c r="B16" s="99">
        <v>19015.03</v>
      </c>
      <c r="C16" s="99">
        <v>14211.83</v>
      </c>
      <c r="D16" s="99">
        <v>22350.04</v>
      </c>
      <c r="E16" s="99">
        <v>13194.18</v>
      </c>
      <c r="F16" s="99">
        <v>15372.88</v>
      </c>
      <c r="G16" s="99">
        <v>15433.86</v>
      </c>
      <c r="H16" s="99">
        <v>8150.62</v>
      </c>
      <c r="I16" s="99">
        <v>1652.91</v>
      </c>
      <c r="J16" s="99">
        <v>5065.8</v>
      </c>
      <c r="K16" s="99">
        <v>8345.93</v>
      </c>
      <c r="L16" s="99">
        <v>18128.78</v>
      </c>
      <c r="M16" s="99">
        <v>23091.65</v>
      </c>
      <c r="N16" s="99">
        <v>8950.0499999999993</v>
      </c>
      <c r="O16" s="99">
        <v>12145.38</v>
      </c>
      <c r="P16" s="99">
        <v>20377.28</v>
      </c>
      <c r="Q16" s="96" t="s">
        <v>426</v>
      </c>
      <c r="R16" s="68" t="s">
        <v>427</v>
      </c>
    </row>
    <row r="17" spans="1:18" ht="30" hidden="1" customHeight="1" outlineLevel="1">
      <c r="A17" s="96" t="s">
        <v>179</v>
      </c>
      <c r="B17" s="99">
        <v>14466.55</v>
      </c>
      <c r="C17" s="99">
        <v>9894.93</v>
      </c>
      <c r="D17" s="99">
        <v>15070.41</v>
      </c>
      <c r="E17" s="99">
        <v>6272.82</v>
      </c>
      <c r="F17" s="99">
        <v>11685.16</v>
      </c>
      <c r="G17" s="99">
        <v>7374.81</v>
      </c>
      <c r="H17" s="99">
        <v>4399.87</v>
      </c>
      <c r="I17" s="99">
        <v>783.78899999999999</v>
      </c>
      <c r="J17" s="99">
        <v>2765.88</v>
      </c>
      <c r="K17" s="99">
        <v>5047.96</v>
      </c>
      <c r="L17" s="99">
        <v>9304.17</v>
      </c>
      <c r="M17" s="99">
        <v>15089.35</v>
      </c>
      <c r="N17" s="99">
        <v>4259.5600000000004</v>
      </c>
      <c r="O17" s="99">
        <v>6762.19</v>
      </c>
      <c r="P17" s="99">
        <v>16722.41</v>
      </c>
      <c r="Q17" s="96" t="s">
        <v>426</v>
      </c>
      <c r="R17" s="68" t="s">
        <v>428</v>
      </c>
    </row>
    <row r="18" spans="1:18" ht="30" hidden="1" customHeight="1" outlineLevel="1">
      <c r="A18" s="96" t="s">
        <v>24</v>
      </c>
      <c r="B18" s="60">
        <v>7.2399999999999999E-3</v>
      </c>
      <c r="C18" s="60">
        <v>2.5510000000000001E-2</v>
      </c>
      <c r="D18" s="60">
        <v>3.5500000000000002E-3</v>
      </c>
      <c r="E18" s="60">
        <v>5.62E-3</v>
      </c>
      <c r="F18" s="60">
        <v>6.6E-4</v>
      </c>
      <c r="G18" s="60">
        <v>1.3600000000000001E-3</v>
      </c>
      <c r="H18" s="60">
        <v>4.4999999999999999E-4</v>
      </c>
      <c r="I18" s="60">
        <v>1.6000000000000001E-4</v>
      </c>
      <c r="J18" s="60">
        <v>3.5999999999999997E-4</v>
      </c>
      <c r="K18" s="60">
        <v>2.1000000000000001E-4</v>
      </c>
      <c r="L18" s="60">
        <v>1.9349999999999999E-2</v>
      </c>
      <c r="M18" s="60">
        <v>8.1999999999999998E-4</v>
      </c>
      <c r="N18" s="60">
        <v>5.4000000000000001E-4</v>
      </c>
      <c r="O18" s="60">
        <v>3.3400000000000001E-3</v>
      </c>
      <c r="P18" s="60">
        <v>6.2E-4</v>
      </c>
      <c r="Q18" s="96" t="s">
        <v>426</v>
      </c>
      <c r="R18" s="96" t="s">
        <v>429</v>
      </c>
    </row>
    <row r="19" spans="1:18" ht="30" hidden="1" customHeight="1" outlineLevel="1">
      <c r="A19" s="68" t="s">
        <v>18</v>
      </c>
      <c r="B19" s="2">
        <v>7.3280000000000003E-3</v>
      </c>
      <c r="C19" s="2">
        <v>-5.0480000000000004E-3</v>
      </c>
      <c r="D19" s="2">
        <v>2.1724E-2</v>
      </c>
      <c r="E19" s="2">
        <v>3.2261999999999999E-2</v>
      </c>
      <c r="F19" s="2">
        <v>3.4119999999999998E-2</v>
      </c>
      <c r="G19" s="2">
        <v>6.1213999999999998E-2</v>
      </c>
      <c r="H19" s="2">
        <v>2.0674000000000001E-2</v>
      </c>
      <c r="I19" s="2">
        <v>2.1762E-2</v>
      </c>
      <c r="J19" s="2">
        <v>3.6454E-2</v>
      </c>
      <c r="K19" s="2">
        <v>8.1279999999999998E-3</v>
      </c>
      <c r="L19" s="2">
        <v>2.4837999999999999E-2</v>
      </c>
      <c r="M19" s="2">
        <v>5.7585999999999998E-2</v>
      </c>
      <c r="N19" s="2">
        <v>6.0103999999999998E-2</v>
      </c>
      <c r="O19" s="2">
        <v>3.619E-2</v>
      </c>
      <c r="P19" s="2">
        <v>2.5602E-2</v>
      </c>
      <c r="Q19" s="96" t="s">
        <v>426</v>
      </c>
      <c r="R19" s="68" t="s">
        <v>19</v>
      </c>
    </row>
    <row r="20" spans="1:18" ht="30" hidden="1" customHeight="1" outlineLevel="1">
      <c r="A20" s="96" t="s">
        <v>13</v>
      </c>
      <c r="B20" s="61">
        <v>0.18146999999999999</v>
      </c>
      <c r="C20" s="61">
        <v>6.7498000000000002E-2</v>
      </c>
      <c r="D20" s="61">
        <v>3.3278000000000002E-2</v>
      </c>
      <c r="E20" s="61">
        <v>4.3485999999999997E-2</v>
      </c>
      <c r="F20" s="61">
        <v>2.4322E-2</v>
      </c>
      <c r="G20" s="61">
        <v>2.7122E-2</v>
      </c>
      <c r="H20" s="61">
        <v>5.5719999999999997E-3</v>
      </c>
      <c r="I20" s="61">
        <v>9.2719999999999997E-2</v>
      </c>
      <c r="J20" s="61">
        <v>4.2169999999999999E-2</v>
      </c>
      <c r="K20" s="61">
        <v>5.6092000000000003E-2</v>
      </c>
      <c r="L20" s="61">
        <v>3.8823999999999997E-2</v>
      </c>
      <c r="M20" s="61">
        <v>1.6794E-2</v>
      </c>
      <c r="N20" s="61">
        <v>3.7035999999999999E-2</v>
      </c>
      <c r="O20" s="61">
        <v>3.1994000000000002E-2</v>
      </c>
      <c r="P20" s="61">
        <v>8.3949999999999997E-2</v>
      </c>
      <c r="Q20" s="96" t="s">
        <v>426</v>
      </c>
      <c r="R20" s="96" t="s">
        <v>19</v>
      </c>
    </row>
    <row r="21" spans="1:18" ht="30" hidden="1" customHeight="1" outlineLevel="1">
      <c r="A21" s="96" t="s">
        <v>14</v>
      </c>
      <c r="B21" s="61">
        <v>0.14246</v>
      </c>
      <c r="C21" s="61">
        <v>0.15001999999999999</v>
      </c>
      <c r="D21" s="61">
        <v>0.20546</v>
      </c>
      <c r="E21" s="61">
        <v>0.20044999999999999</v>
      </c>
      <c r="F21" s="61">
        <v>0.14243</v>
      </c>
      <c r="G21" s="61">
        <v>0.22564999999999999</v>
      </c>
      <c r="H21" s="61">
        <v>0.11029</v>
      </c>
      <c r="I21" s="61">
        <v>0.26113999999999998</v>
      </c>
      <c r="J21" s="61">
        <v>0.22331999999999999</v>
      </c>
      <c r="K21" s="61">
        <v>0.17435</v>
      </c>
      <c r="L21" s="61">
        <v>0.21511</v>
      </c>
      <c r="M21" s="61">
        <v>0.37729000000000001</v>
      </c>
      <c r="N21" s="61">
        <v>0.19316</v>
      </c>
      <c r="O21" s="61">
        <v>0.20127999999999999</v>
      </c>
      <c r="P21" s="61">
        <v>0.19122</v>
      </c>
      <c r="Q21" s="96" t="s">
        <v>426</v>
      </c>
      <c r="R21" s="96" t="s">
        <v>430</v>
      </c>
    </row>
    <row r="22" spans="1:18" ht="40.15" hidden="1" customHeight="1" outlineLevel="1">
      <c r="A22" s="64" t="s">
        <v>25</v>
      </c>
      <c r="B22" s="62">
        <v>0.10800000000000001</v>
      </c>
      <c r="C22" s="62">
        <v>0.10300000000000001</v>
      </c>
      <c r="D22" s="62">
        <v>6.3E-2</v>
      </c>
      <c r="E22" s="62">
        <v>3.4000000000000002E-2</v>
      </c>
      <c r="F22" s="62">
        <v>2.7000000000000003E-2</v>
      </c>
      <c r="G22" s="62">
        <v>1.8000000000000002E-2</v>
      </c>
      <c r="H22" s="62">
        <v>0.01</v>
      </c>
      <c r="I22" s="62">
        <v>5.0000000000000001E-3</v>
      </c>
      <c r="J22" s="62">
        <v>6.0000000000000001E-3</v>
      </c>
      <c r="K22" s="62">
        <v>6.0000000000000001E-3</v>
      </c>
      <c r="L22" s="62">
        <v>3.5000000000000003E-2</v>
      </c>
      <c r="M22" s="62">
        <v>1.2E-2</v>
      </c>
      <c r="N22" s="62">
        <v>0.05</v>
      </c>
      <c r="O22" s="62">
        <v>2.6000000000000002E-2</v>
      </c>
      <c r="P22" s="62">
        <v>6.8000000000000005E-2</v>
      </c>
      <c r="Q22" s="28" t="s">
        <v>26</v>
      </c>
      <c r="R22" s="28" t="s">
        <v>431</v>
      </c>
    </row>
    <row r="23" spans="1:18" ht="15" customHeight="1" collapsed="1">
      <c r="A23" s="24"/>
      <c r="B23" s="17"/>
      <c r="C23" s="17"/>
      <c r="D23" s="17"/>
      <c r="E23" s="17"/>
      <c r="F23" s="17"/>
      <c r="G23" s="17"/>
      <c r="H23" s="17"/>
      <c r="I23" s="17"/>
      <c r="J23" s="17"/>
      <c r="K23" s="17"/>
      <c r="L23" s="17"/>
      <c r="M23" s="17"/>
      <c r="N23" s="17"/>
      <c r="O23" s="17"/>
      <c r="P23" s="17"/>
    </row>
    <row r="24" spans="1:18" ht="40.15" customHeight="1">
      <c r="A24" s="31" t="s">
        <v>83</v>
      </c>
      <c r="B24" s="31"/>
      <c r="C24" s="31"/>
      <c r="D24" s="31"/>
      <c r="E24" s="31"/>
      <c r="F24" s="31"/>
      <c r="G24" s="31"/>
      <c r="H24" s="31"/>
      <c r="I24" s="31"/>
      <c r="J24" s="31"/>
      <c r="K24" s="31"/>
      <c r="L24" s="31"/>
      <c r="M24" s="31"/>
      <c r="N24" s="31"/>
      <c r="O24" s="31"/>
      <c r="P24" s="31"/>
      <c r="Q24" s="31"/>
      <c r="R24" s="31"/>
    </row>
    <row r="25" spans="1:18" ht="30" hidden="1" customHeight="1" outlineLevel="1">
      <c r="A25" s="68" t="s">
        <v>27</v>
      </c>
      <c r="B25" s="84">
        <v>0.79</v>
      </c>
      <c r="C25" s="84">
        <v>0.81299999999999994</v>
      </c>
      <c r="D25" s="84">
        <v>0.77900000000000003</v>
      </c>
      <c r="E25" s="84">
        <v>0.85</v>
      </c>
      <c r="F25" s="84">
        <v>0.79800000000000004</v>
      </c>
      <c r="G25" s="84">
        <v>0.80700000000000005</v>
      </c>
      <c r="H25" s="84">
        <v>0.81599999999999995</v>
      </c>
      <c r="I25" s="84">
        <v>0.7</v>
      </c>
      <c r="J25" s="84">
        <v>0.84399999999999997</v>
      </c>
      <c r="K25" s="84">
        <v>0.74299999999999999</v>
      </c>
      <c r="L25" s="84">
        <v>0.81799999999999995</v>
      </c>
      <c r="M25" s="84">
        <v>0.84899999999999998</v>
      </c>
      <c r="N25" s="84">
        <v>0.86499999999999999</v>
      </c>
      <c r="O25" s="84">
        <v>0.83399999999999996</v>
      </c>
      <c r="P25" s="84">
        <v>0.81899999999999995</v>
      </c>
      <c r="Q25" s="68" t="s">
        <v>432</v>
      </c>
      <c r="R25" s="68" t="s">
        <v>32</v>
      </c>
    </row>
    <row r="26" spans="1:18" ht="30" hidden="1" customHeight="1" outlineLevel="1">
      <c r="A26" s="68" t="s">
        <v>28</v>
      </c>
      <c r="B26" s="84">
        <v>0.56599999999999995</v>
      </c>
      <c r="C26" s="84">
        <v>0.6</v>
      </c>
      <c r="D26" s="84">
        <v>0.57199999999999995</v>
      </c>
      <c r="E26" s="84">
        <v>0.63100000000000001</v>
      </c>
      <c r="F26" s="84">
        <v>0.503</v>
      </c>
      <c r="G26" s="84">
        <v>0.53900000000000003</v>
      </c>
      <c r="H26" s="84">
        <v>0.50600000000000001</v>
      </c>
      <c r="I26" s="84">
        <v>0.60099999999999998</v>
      </c>
      <c r="J26" s="84">
        <v>0.47799999999999998</v>
      </c>
      <c r="K26" s="84">
        <v>0.64300000000000002</v>
      </c>
      <c r="L26" s="84">
        <v>0.46700000000000003</v>
      </c>
      <c r="M26" s="84">
        <v>0.50800000000000001</v>
      </c>
      <c r="N26" s="84">
        <v>0.60299999999999998</v>
      </c>
      <c r="O26" s="84">
        <v>0.67100000000000004</v>
      </c>
      <c r="P26" s="84">
        <v>0.67800000000000005</v>
      </c>
      <c r="Q26" s="68" t="s">
        <v>432</v>
      </c>
      <c r="R26" s="68" t="s">
        <v>31</v>
      </c>
    </row>
    <row r="27" spans="1:18" ht="30" hidden="1" customHeight="1" outlineLevel="1">
      <c r="A27" s="68" t="s">
        <v>29</v>
      </c>
      <c r="B27" s="84">
        <v>0.67400000000000004</v>
      </c>
      <c r="C27" s="84">
        <v>0.70299999999999996</v>
      </c>
      <c r="D27" s="84">
        <v>0.67600000000000005</v>
      </c>
      <c r="E27" s="84">
        <v>0.73799999999999999</v>
      </c>
      <c r="F27" s="84">
        <v>0.65200000000000002</v>
      </c>
      <c r="G27" s="84">
        <v>0.67</v>
      </c>
      <c r="H27" s="84">
        <v>0.64800000000000002</v>
      </c>
      <c r="I27" s="84">
        <v>0.64900000000000002</v>
      </c>
      <c r="J27" s="84">
        <v>0.64700000000000002</v>
      </c>
      <c r="K27" s="84">
        <v>0.69199999999999995</v>
      </c>
      <c r="L27" s="84">
        <v>0.63400000000000001</v>
      </c>
      <c r="M27" s="84">
        <v>0.67300000000000004</v>
      </c>
      <c r="N27" s="84">
        <v>0.73399999999999999</v>
      </c>
      <c r="O27" s="84">
        <v>0.749</v>
      </c>
      <c r="P27" s="84">
        <v>0.748</v>
      </c>
      <c r="Q27" s="68" t="s">
        <v>432</v>
      </c>
      <c r="R27" s="68" t="s">
        <v>30</v>
      </c>
    </row>
    <row r="28" spans="1:18" ht="30" hidden="1" customHeight="1" outlineLevel="1">
      <c r="A28" s="68" t="s">
        <v>34</v>
      </c>
      <c r="B28" s="84">
        <v>0.39</v>
      </c>
      <c r="C28" s="84">
        <v>0.56100000000000005</v>
      </c>
      <c r="D28" s="84">
        <v>0.34200000000000003</v>
      </c>
      <c r="E28" s="84">
        <v>0.53100000000000003</v>
      </c>
      <c r="F28" s="84">
        <v>0.42399999999999999</v>
      </c>
      <c r="G28" s="84">
        <v>0.44700000000000001</v>
      </c>
      <c r="H28" s="84">
        <v>0.46200000000000002</v>
      </c>
      <c r="I28" s="84">
        <v>0.36099999999999999</v>
      </c>
      <c r="J28" s="84">
        <v>0.50994764397905756</v>
      </c>
      <c r="K28" s="84">
        <v>0.36399999999999999</v>
      </c>
      <c r="L28" s="84">
        <v>0.438</v>
      </c>
      <c r="M28" s="84">
        <v>0.435</v>
      </c>
      <c r="N28" s="84">
        <v>0.54600000000000004</v>
      </c>
      <c r="O28" s="84">
        <v>0.55000000000000004</v>
      </c>
      <c r="P28" s="84">
        <v>0.48</v>
      </c>
      <c r="Q28" s="68" t="s">
        <v>432</v>
      </c>
      <c r="R28" s="68" t="s">
        <v>36</v>
      </c>
    </row>
    <row r="29" spans="1:18" ht="30" hidden="1" customHeight="1" outlineLevel="1">
      <c r="A29" s="68" t="s">
        <v>33</v>
      </c>
      <c r="B29" s="84">
        <v>0.46700000000000003</v>
      </c>
      <c r="C29" s="84">
        <v>0.63600000000000001</v>
      </c>
      <c r="D29" s="84">
        <v>0.379</v>
      </c>
      <c r="E29" s="84">
        <v>0.60599999999999998</v>
      </c>
      <c r="F29" s="84">
        <v>0.51403887688984884</v>
      </c>
      <c r="G29" s="84">
        <v>0.56899999999999995</v>
      </c>
      <c r="H29" s="84">
        <v>0.61</v>
      </c>
      <c r="I29" s="84">
        <v>0.39300000000000002</v>
      </c>
      <c r="J29" s="84">
        <v>0.6910656620021528</v>
      </c>
      <c r="K29" s="84">
        <v>0.39600000000000002</v>
      </c>
      <c r="L29" s="84">
        <v>0.56699999999999995</v>
      </c>
      <c r="M29" s="84">
        <v>0.55200000000000005</v>
      </c>
      <c r="N29" s="84">
        <v>0.68600000000000005</v>
      </c>
      <c r="O29" s="84">
        <v>0.58799999999999997</v>
      </c>
      <c r="P29" s="84">
        <v>0.54300000000000004</v>
      </c>
      <c r="Q29" s="68" t="s">
        <v>432</v>
      </c>
      <c r="R29" s="68" t="s">
        <v>37</v>
      </c>
    </row>
    <row r="30" spans="1:18" ht="30" hidden="1" customHeight="1" outlineLevel="1">
      <c r="A30" s="68" t="s">
        <v>35</v>
      </c>
      <c r="B30" s="84">
        <v>0.311</v>
      </c>
      <c r="C30" s="84">
        <v>0.48399999999999999</v>
      </c>
      <c r="D30" s="84">
        <v>0.29899999999999999</v>
      </c>
      <c r="E30" s="84">
        <v>0.45700000000000002</v>
      </c>
      <c r="F30" s="84">
        <v>0.32474226804123713</v>
      </c>
      <c r="G30" s="84">
        <v>0.32400000000000001</v>
      </c>
      <c r="H30" s="84">
        <v>0.32319999999999999</v>
      </c>
      <c r="I30" s="84">
        <v>0.32900000000000001</v>
      </c>
      <c r="J30" s="84">
        <v>0.33775510204081632</v>
      </c>
      <c r="K30" s="84">
        <v>0.33300000000000002</v>
      </c>
      <c r="L30" s="84">
        <v>0.307</v>
      </c>
      <c r="M30" s="84">
        <v>0.316</v>
      </c>
      <c r="N30" s="84">
        <v>0.43</v>
      </c>
      <c r="O30" s="84">
        <v>0.51400000000000001</v>
      </c>
      <c r="P30" s="84">
        <v>0.41499999999999998</v>
      </c>
      <c r="Q30" s="68" t="s">
        <v>432</v>
      </c>
      <c r="R30" s="68" t="s">
        <v>38</v>
      </c>
    </row>
    <row r="31" spans="1:18" ht="30" hidden="1" customHeight="1" outlineLevel="1">
      <c r="A31" s="68" t="s">
        <v>39</v>
      </c>
      <c r="B31" s="84">
        <v>0.75021489609141934</v>
      </c>
      <c r="C31" s="84">
        <v>0.7905714561725522</v>
      </c>
      <c r="D31" s="84">
        <v>0.75123864574731625</v>
      </c>
      <c r="E31" s="84">
        <v>0.87201399101713106</v>
      </c>
      <c r="F31" s="84">
        <v>0.73178061607813671</v>
      </c>
      <c r="G31" s="84">
        <v>0.60958366064414771</v>
      </c>
      <c r="H31" s="84">
        <v>0.71090473337327742</v>
      </c>
      <c r="I31" s="84">
        <v>0.75867929109007037</v>
      </c>
      <c r="J31" s="84">
        <v>0.7100244498777506</v>
      </c>
      <c r="K31" s="84">
        <v>0.83299999999999996</v>
      </c>
      <c r="L31" s="84">
        <v>0.70514689914063222</v>
      </c>
      <c r="M31" s="84">
        <v>0.79429429429429432</v>
      </c>
      <c r="N31" s="84">
        <v>0.79858657243816256</v>
      </c>
      <c r="O31" s="84">
        <v>0.8339028094153379</v>
      </c>
      <c r="P31" s="84">
        <v>0.85038503850385039</v>
      </c>
      <c r="Q31" s="68" t="s">
        <v>432</v>
      </c>
      <c r="R31" s="68" t="s">
        <v>379</v>
      </c>
    </row>
    <row r="32" spans="1:18" ht="30" hidden="1" customHeight="1" outlineLevel="1">
      <c r="A32" s="68" t="s">
        <v>40</v>
      </c>
      <c r="B32" s="84">
        <v>0.88852734333998107</v>
      </c>
      <c r="C32" s="84">
        <v>0.9031881094109484</v>
      </c>
      <c r="D32" s="84">
        <v>0.86746738455166705</v>
      </c>
      <c r="E32" s="84">
        <v>0.93812654067378798</v>
      </c>
      <c r="F32" s="84">
        <v>0.88938714499252614</v>
      </c>
      <c r="G32" s="84">
        <v>0.69627279936558284</v>
      </c>
      <c r="H32" s="84">
        <v>0.89131875414181572</v>
      </c>
      <c r="I32" s="84">
        <v>0.81850000000000001</v>
      </c>
      <c r="J32" s="84">
        <v>0.91734197730956235</v>
      </c>
      <c r="K32" s="84">
        <v>0.90400000000000003</v>
      </c>
      <c r="L32" s="84">
        <v>0.9063619924379418</v>
      </c>
      <c r="M32" s="84">
        <v>0.93904958677685946</v>
      </c>
      <c r="N32" s="84">
        <v>0.94100119189511322</v>
      </c>
      <c r="O32" s="84">
        <v>0.92972124067530426</v>
      </c>
      <c r="P32" s="84">
        <v>0.93057110862262038</v>
      </c>
      <c r="Q32" s="68" t="s">
        <v>432</v>
      </c>
      <c r="R32" s="68" t="s">
        <v>381</v>
      </c>
    </row>
    <row r="33" spans="1:18" ht="30" hidden="1" customHeight="1" outlineLevel="1">
      <c r="A33" s="68" t="s">
        <v>41</v>
      </c>
      <c r="B33" s="84">
        <v>0.62175609756097561</v>
      </c>
      <c r="C33" s="84">
        <v>0.68623204345104138</v>
      </c>
      <c r="D33" s="84">
        <v>0.63600823045267485</v>
      </c>
      <c r="E33" s="84">
        <v>0.60796099646029522</v>
      </c>
      <c r="F33" s="84">
        <v>0.57283018867924529</v>
      </c>
      <c r="G33" s="84">
        <v>0.52490272373540858</v>
      </c>
      <c r="H33" s="84">
        <v>0.56089568541780443</v>
      </c>
      <c r="I33" s="84">
        <v>0.70249882131070251</v>
      </c>
      <c r="J33" s="84">
        <v>0.53883928571428574</v>
      </c>
      <c r="K33" s="84">
        <v>0.76300000000000001</v>
      </c>
      <c r="L33" s="84">
        <v>0.52547499486095206</v>
      </c>
      <c r="M33" s="84">
        <v>0.65697674418604646</v>
      </c>
      <c r="N33" s="84">
        <v>0.66065192083818391</v>
      </c>
      <c r="O33" s="84">
        <v>0.74457919882396173</v>
      </c>
      <c r="P33" s="84">
        <v>0.77429805615550751</v>
      </c>
      <c r="Q33" s="68" t="s">
        <v>432</v>
      </c>
      <c r="R33" s="68" t="s">
        <v>382</v>
      </c>
    </row>
    <row r="34" spans="1:18" ht="30" hidden="1" customHeight="1" outlineLevel="1">
      <c r="A34" s="68" t="s">
        <v>42</v>
      </c>
      <c r="B34" s="84">
        <v>0.2506582411795682</v>
      </c>
      <c r="C34" s="84">
        <v>0.29580344332855091</v>
      </c>
      <c r="D34" s="84">
        <v>0.34599036554264662</v>
      </c>
      <c r="E34" s="84">
        <v>0.12809472551130247</v>
      </c>
      <c r="F34" s="84">
        <v>0.35311143270622286</v>
      </c>
      <c r="G34" s="84">
        <v>0.41836734693877553</v>
      </c>
      <c r="H34" s="84">
        <v>0.37206427688504329</v>
      </c>
      <c r="I34" s="84">
        <v>0.5641025641025641</v>
      </c>
      <c r="J34" s="84">
        <v>0.43558282208588955</v>
      </c>
      <c r="K34" s="84">
        <v>0.308</v>
      </c>
      <c r="L34" s="84">
        <v>0.34094443658984874</v>
      </c>
      <c r="M34" s="84">
        <v>0.35783365570599612</v>
      </c>
      <c r="N34" s="84">
        <v>0.44607843137254904</v>
      </c>
      <c r="O34" s="84">
        <v>0.41700819672131145</v>
      </c>
      <c r="P34" s="84">
        <v>0.25038167938931299</v>
      </c>
      <c r="Q34" s="68" t="s">
        <v>432</v>
      </c>
      <c r="R34" s="68" t="s">
        <v>380</v>
      </c>
    </row>
    <row r="35" spans="1:18" ht="30" hidden="1" customHeight="1" outlineLevel="1">
      <c r="A35" s="68" t="s">
        <v>43</v>
      </c>
      <c r="B35" s="84">
        <v>0.39538784067085953</v>
      </c>
      <c r="C35" s="84">
        <v>0.42559572053817474</v>
      </c>
      <c r="D35" s="84">
        <v>0.51091703056768556</v>
      </c>
      <c r="E35" s="84">
        <v>0.54552590266875978</v>
      </c>
      <c r="F35" s="84">
        <v>0.34346504559270519</v>
      </c>
      <c r="G35" s="84">
        <v>0.62611275964391688</v>
      </c>
      <c r="H35" s="84">
        <v>0.54802259887005644</v>
      </c>
      <c r="I35" s="84">
        <v>0.69029850746268662</v>
      </c>
      <c r="J35" s="84">
        <v>0.6293333333333333</v>
      </c>
      <c r="K35" s="84">
        <v>0.44800000000000001</v>
      </c>
      <c r="L35" s="84">
        <v>0.50601666152422087</v>
      </c>
      <c r="M35" s="84">
        <v>0.53333333333333333</v>
      </c>
      <c r="N35" s="84">
        <v>0.60135135135135132</v>
      </c>
      <c r="O35" s="84">
        <v>0.54852320675105481</v>
      </c>
      <c r="P35" s="84">
        <v>0.3418181818181818</v>
      </c>
      <c r="Q35" s="68" t="s">
        <v>432</v>
      </c>
      <c r="R35" s="68" t="s">
        <v>383</v>
      </c>
    </row>
    <row r="36" spans="1:18" ht="30" hidden="1" customHeight="1" outlineLevel="1">
      <c r="A36" s="68" t="s">
        <v>44</v>
      </c>
      <c r="B36" s="84">
        <v>0.14648142555119301</v>
      </c>
      <c r="C36" s="84">
        <v>0.19263929996139492</v>
      </c>
      <c r="D36" s="84">
        <v>0.20831168831168831</v>
      </c>
      <c r="E36" s="84">
        <v>0.71332694151486098</v>
      </c>
      <c r="F36" s="84">
        <v>0.11357340720221606</v>
      </c>
      <c r="G36" s="84">
        <v>0.21203438395415472</v>
      </c>
      <c r="H36" s="84">
        <v>0.23568281938325991</v>
      </c>
      <c r="I36" s="84">
        <v>0.45253164556962028</v>
      </c>
      <c r="J36" s="84">
        <v>0.26590909090909093</v>
      </c>
      <c r="K36" s="84">
        <v>0.187</v>
      </c>
      <c r="L36" s="84">
        <v>0.2010961764322067</v>
      </c>
      <c r="M36" s="84">
        <v>0.20289855072463769</v>
      </c>
      <c r="N36" s="84">
        <v>0.29746835443037972</v>
      </c>
      <c r="O36" s="84">
        <v>0.2908366533864542</v>
      </c>
      <c r="P36" s="84">
        <v>0.17894736842105263</v>
      </c>
      <c r="Q36" s="68" t="s">
        <v>432</v>
      </c>
      <c r="R36" s="68" t="s">
        <v>384</v>
      </c>
    </row>
    <row r="37" spans="1:18" ht="30" hidden="1" customHeight="1" outlineLevel="1">
      <c r="A37" s="68" t="s">
        <v>433</v>
      </c>
      <c r="B37" s="107">
        <v>46.790000915527301</v>
      </c>
      <c r="C37" s="84">
        <v>0.36849998474121098</v>
      </c>
      <c r="D37" s="84">
        <v>0.1351</v>
      </c>
      <c r="E37" s="84">
        <v>0.33860000000000001</v>
      </c>
      <c r="F37" s="84">
        <v>0.35450000762939499</v>
      </c>
      <c r="G37" s="84">
        <v>0.4264</v>
      </c>
      <c r="H37" s="84">
        <v>0.56840000000000002</v>
      </c>
      <c r="I37" s="84">
        <v>0.6573</v>
      </c>
      <c r="J37" s="84">
        <v>0.47099999999999992</v>
      </c>
      <c r="K37" s="107" t="s">
        <v>378</v>
      </c>
      <c r="L37" s="84">
        <v>0.53449999999999998</v>
      </c>
      <c r="M37" s="84">
        <v>0.18360000000000004</v>
      </c>
      <c r="N37" s="84">
        <v>0.45469999999999999</v>
      </c>
      <c r="O37" s="84">
        <v>0.47020000000000001</v>
      </c>
      <c r="P37" s="84">
        <v>0.24302000045776398</v>
      </c>
      <c r="Q37" s="68" t="s">
        <v>416</v>
      </c>
      <c r="R37" s="68" t="s">
        <v>69</v>
      </c>
    </row>
    <row r="38" spans="1:18" ht="30" hidden="1" customHeight="1" outlineLevel="1">
      <c r="A38" s="68" t="s">
        <v>52</v>
      </c>
      <c r="B38" s="107">
        <v>46.470001220703097</v>
      </c>
      <c r="C38" s="84">
        <v>0.38110000610351596</v>
      </c>
      <c r="D38" s="84">
        <v>0.14990000000000001</v>
      </c>
      <c r="E38" s="84">
        <v>0.36609999999999998</v>
      </c>
      <c r="F38" s="84">
        <v>0.40040000915527302</v>
      </c>
      <c r="G38" s="84">
        <v>0.45910000000000006</v>
      </c>
      <c r="H38" s="84">
        <v>0.52110000000000001</v>
      </c>
      <c r="I38" s="84">
        <v>0.61660000000000004</v>
      </c>
      <c r="J38" s="84">
        <v>0.34939999999999999</v>
      </c>
      <c r="K38" s="107" t="s">
        <v>378</v>
      </c>
      <c r="L38" s="84">
        <v>0.51900000000000002</v>
      </c>
      <c r="M38" s="84">
        <v>0.17019999999999999</v>
      </c>
      <c r="N38" s="84">
        <v>0.44429999999999997</v>
      </c>
      <c r="O38" s="84">
        <v>0.4622</v>
      </c>
      <c r="P38" s="84">
        <v>0.238229999542236</v>
      </c>
      <c r="Q38" s="68" t="s">
        <v>416</v>
      </c>
      <c r="R38" s="68" t="s">
        <v>69</v>
      </c>
    </row>
    <row r="39" spans="1:18" ht="30" hidden="1" customHeight="1" outlineLevel="1">
      <c r="A39" s="68" t="s">
        <v>53</v>
      </c>
      <c r="B39" s="107">
        <v>47.0200004577637</v>
      </c>
      <c r="C39" s="84">
        <v>0.35819999694824195</v>
      </c>
      <c r="D39" s="84">
        <v>0.1232</v>
      </c>
      <c r="E39" s="84">
        <v>0.31530000000000002</v>
      </c>
      <c r="F39" s="84">
        <v>0.323899993896484</v>
      </c>
      <c r="G39" s="84">
        <v>0.39710000000000001</v>
      </c>
      <c r="H39" s="84">
        <v>0.59609999999999996</v>
      </c>
      <c r="I39" s="84">
        <v>0.67269999999999996</v>
      </c>
      <c r="J39" s="84">
        <v>0.53759999999999997</v>
      </c>
      <c r="K39" s="107" t="s">
        <v>378</v>
      </c>
      <c r="L39" s="84">
        <v>0.54430000000000001</v>
      </c>
      <c r="M39" s="84">
        <v>0.19350000000000001</v>
      </c>
      <c r="N39" s="84">
        <v>0.46200000000000002</v>
      </c>
      <c r="O39" s="84">
        <v>0.47570000000000001</v>
      </c>
      <c r="P39" s="84">
        <v>0.24725000381469703</v>
      </c>
      <c r="Q39" s="68" t="s">
        <v>416</v>
      </c>
      <c r="R39" s="68" t="s">
        <v>69</v>
      </c>
    </row>
    <row r="40" spans="1:18" ht="30" hidden="1" customHeight="1" outlineLevel="1">
      <c r="A40" s="68" t="s">
        <v>70</v>
      </c>
      <c r="B40" s="84">
        <v>0.20499999999999999</v>
      </c>
      <c r="C40" s="84">
        <v>0.26179999999999998</v>
      </c>
      <c r="D40" s="84">
        <v>0.1825</v>
      </c>
      <c r="E40" s="84">
        <v>0.42299999999999999</v>
      </c>
      <c r="F40" s="84">
        <v>0.13919999999999999</v>
      </c>
      <c r="G40" s="84">
        <v>0.47349999999999992</v>
      </c>
      <c r="H40" s="84">
        <v>0.2102</v>
      </c>
      <c r="I40" s="84">
        <v>0.4652</v>
      </c>
      <c r="J40" s="84">
        <v>0.25490000000000002</v>
      </c>
      <c r="K40" s="84">
        <v>0.39279999999999998</v>
      </c>
      <c r="L40" s="84">
        <v>9.69E-2</v>
      </c>
      <c r="M40" s="84">
        <v>0.249</v>
      </c>
      <c r="N40" s="84">
        <v>0.28739999999999999</v>
      </c>
      <c r="O40" s="84">
        <v>0.33900000000000008</v>
      </c>
      <c r="P40" s="84">
        <v>0.22620000000000001</v>
      </c>
      <c r="Q40" s="68" t="s">
        <v>434</v>
      </c>
      <c r="R40" s="68" t="s">
        <v>72</v>
      </c>
    </row>
    <row r="41" spans="1:18" ht="30" hidden="1" customHeight="1" outlineLevel="1">
      <c r="A41" s="68" t="s">
        <v>71</v>
      </c>
      <c r="B41" s="84">
        <v>0.1552</v>
      </c>
      <c r="C41" s="84">
        <v>0.16869999999999996</v>
      </c>
      <c r="D41" s="84">
        <v>0.17419999999999999</v>
      </c>
      <c r="E41" s="84">
        <v>0.39079999999999998</v>
      </c>
      <c r="F41" s="84">
        <v>0.15179999999999999</v>
      </c>
      <c r="G41" s="84">
        <v>0.24490000000000001</v>
      </c>
      <c r="H41" s="84">
        <v>0.33500000000000002</v>
      </c>
      <c r="I41" s="84">
        <v>0.51619999999999999</v>
      </c>
      <c r="J41" s="84">
        <v>0.38500000000000001</v>
      </c>
      <c r="K41" s="84">
        <v>0.27329999999999999</v>
      </c>
      <c r="L41" s="84">
        <v>0.17119999999999999</v>
      </c>
      <c r="M41" s="84">
        <v>0.20449999999999999</v>
      </c>
      <c r="N41" s="84">
        <v>0.28560000000000002</v>
      </c>
      <c r="O41" s="84">
        <v>0.34399999999999997</v>
      </c>
      <c r="P41" s="84">
        <v>0.19089999999999999</v>
      </c>
      <c r="Q41" s="68" t="s">
        <v>434</v>
      </c>
      <c r="R41" s="68" t="s">
        <v>72</v>
      </c>
    </row>
    <row r="42" spans="1:18" ht="30" hidden="1" customHeight="1" outlineLevel="1">
      <c r="A42" s="68" t="s">
        <v>54</v>
      </c>
      <c r="B42" s="84">
        <v>0.18429999999999999</v>
      </c>
      <c r="C42" s="84">
        <v>0.22170000000000001</v>
      </c>
      <c r="D42" s="84">
        <v>0.17879999999999999</v>
      </c>
      <c r="E42" s="84">
        <v>0.4093</v>
      </c>
      <c r="F42" s="84">
        <v>0.14419999999999999</v>
      </c>
      <c r="G42" s="84">
        <v>0.38740000000000002</v>
      </c>
      <c r="H42" s="84">
        <v>0.26229999999999998</v>
      </c>
      <c r="I42" s="84">
        <v>0.4869</v>
      </c>
      <c r="J42" s="84">
        <v>0.30599999999999999</v>
      </c>
      <c r="K42" s="84">
        <v>0.34010000000000001</v>
      </c>
      <c r="L42" s="84">
        <v>0.1278</v>
      </c>
      <c r="M42" s="84">
        <v>0.23070000000000002</v>
      </c>
      <c r="N42" s="84">
        <v>0.28660000000000002</v>
      </c>
      <c r="O42" s="84">
        <v>0.34130000000000005</v>
      </c>
      <c r="P42" s="84">
        <v>0.21029999999999999</v>
      </c>
      <c r="Q42" s="68" t="s">
        <v>434</v>
      </c>
      <c r="R42" s="68" t="s">
        <v>72</v>
      </c>
    </row>
    <row r="43" spans="1:18" ht="30" hidden="1" customHeight="1" outlineLevel="1">
      <c r="A43" s="68" t="s">
        <v>77</v>
      </c>
      <c r="B43" s="109">
        <v>1</v>
      </c>
      <c r="C43" s="109">
        <v>1</v>
      </c>
      <c r="D43" s="109">
        <v>1</v>
      </c>
      <c r="E43" s="110" t="s">
        <v>378</v>
      </c>
      <c r="F43" s="110" t="s">
        <v>378</v>
      </c>
      <c r="G43" s="110">
        <v>2</v>
      </c>
      <c r="H43" s="109">
        <v>0</v>
      </c>
      <c r="I43" s="111" t="s">
        <v>378</v>
      </c>
      <c r="J43" s="109">
        <v>2</v>
      </c>
      <c r="K43" s="107" t="s">
        <v>378</v>
      </c>
      <c r="L43" s="109">
        <v>0</v>
      </c>
      <c r="M43" s="109">
        <v>0</v>
      </c>
      <c r="N43" s="110" t="s">
        <v>378</v>
      </c>
      <c r="O43" s="109">
        <v>0.5</v>
      </c>
      <c r="P43" s="110" t="s">
        <v>378</v>
      </c>
      <c r="Q43" s="68" t="s">
        <v>432</v>
      </c>
      <c r="R43" s="68" t="s">
        <v>121</v>
      </c>
    </row>
    <row r="44" spans="1:18" ht="30" hidden="1" customHeight="1" outlineLevel="1">
      <c r="A44" s="68" t="s">
        <v>78</v>
      </c>
      <c r="B44" s="107">
        <v>0</v>
      </c>
      <c r="C44" s="107">
        <v>0.76</v>
      </c>
      <c r="D44" s="107">
        <v>2</v>
      </c>
      <c r="E44" s="107" t="s">
        <v>378</v>
      </c>
      <c r="F44" s="107" t="s">
        <v>378</v>
      </c>
      <c r="G44" s="127">
        <v>4</v>
      </c>
      <c r="H44" s="107">
        <v>0</v>
      </c>
      <c r="I44" s="111" t="s">
        <v>378</v>
      </c>
      <c r="J44" s="107">
        <v>0</v>
      </c>
      <c r="K44" s="107" t="s">
        <v>378</v>
      </c>
      <c r="L44" s="107">
        <v>0</v>
      </c>
      <c r="M44" s="107">
        <v>0</v>
      </c>
      <c r="N44" s="107" t="s">
        <v>378</v>
      </c>
      <c r="O44" s="107">
        <v>0</v>
      </c>
      <c r="P44" s="107" t="s">
        <v>378</v>
      </c>
      <c r="Q44" s="68" t="s">
        <v>432</v>
      </c>
      <c r="R44" s="68" t="s">
        <v>122</v>
      </c>
    </row>
    <row r="45" spans="1:18" ht="30" hidden="1" customHeight="1" outlineLevel="1">
      <c r="A45" s="68" t="s">
        <v>76</v>
      </c>
      <c r="B45" s="84">
        <v>0.28621049999999998</v>
      </c>
      <c r="C45" s="84">
        <v>0.23451859999999999</v>
      </c>
      <c r="D45" s="84">
        <v>0.41929379999999999</v>
      </c>
      <c r="E45" s="84" t="s">
        <v>378</v>
      </c>
      <c r="F45" s="84" t="s">
        <v>378</v>
      </c>
      <c r="G45" s="127">
        <v>1.96</v>
      </c>
      <c r="H45" s="84">
        <v>0.32888889999999998</v>
      </c>
      <c r="I45" s="111" t="s">
        <v>378</v>
      </c>
      <c r="J45" s="84">
        <v>0.41361150000000002</v>
      </c>
      <c r="K45" s="107" t="s">
        <v>378</v>
      </c>
      <c r="L45" s="84">
        <v>0.3584656</v>
      </c>
      <c r="M45" s="84">
        <v>0.44535049999999998</v>
      </c>
      <c r="N45" s="84" t="s">
        <v>378</v>
      </c>
      <c r="O45" s="84">
        <v>0.37371149999999997</v>
      </c>
      <c r="P45" s="84" t="s">
        <v>378</v>
      </c>
      <c r="Q45" s="68" t="s">
        <v>432</v>
      </c>
      <c r="R45" s="68" t="s">
        <v>435</v>
      </c>
    </row>
    <row r="46" spans="1:18" ht="30" hidden="1" customHeight="1" outlineLevel="1">
      <c r="A46" s="68" t="s">
        <v>15</v>
      </c>
      <c r="B46" s="84">
        <v>0.17243685811144999</v>
      </c>
      <c r="C46" s="84">
        <v>0.20875501442708311</v>
      </c>
      <c r="D46" s="84">
        <v>2.3812954810353299E-2</v>
      </c>
      <c r="E46" s="84">
        <v>0.1682346323216562</v>
      </c>
      <c r="F46" s="84">
        <v>9.3882690855945111E-2</v>
      </c>
      <c r="G46" s="84">
        <v>0.15483072631765699</v>
      </c>
      <c r="H46" s="84">
        <v>0.22612775321483017</v>
      </c>
      <c r="I46" s="111" t="s">
        <v>378</v>
      </c>
      <c r="J46" s="84">
        <v>0.2140794430287144</v>
      </c>
      <c r="K46" s="84">
        <v>0.28963543870757702</v>
      </c>
      <c r="L46" s="84">
        <v>8.2099303173179233E-2</v>
      </c>
      <c r="M46" s="84">
        <v>0.21821251466112956</v>
      </c>
      <c r="N46" s="84">
        <v>0.10607915546356068</v>
      </c>
      <c r="O46" s="84">
        <v>8.3886256768014894E-2</v>
      </c>
      <c r="P46" s="84">
        <v>0.48</v>
      </c>
      <c r="Q46" s="68" t="s">
        <v>74</v>
      </c>
      <c r="R46" s="68" t="s">
        <v>75</v>
      </c>
    </row>
    <row r="47" spans="1:18" ht="30" hidden="1" customHeight="1" outlineLevel="1">
      <c r="A47" s="68" t="s">
        <v>16</v>
      </c>
      <c r="B47" s="84">
        <v>0.2989</v>
      </c>
      <c r="C47" s="84">
        <v>0.15790000000000001</v>
      </c>
      <c r="D47" s="84">
        <v>0.2656</v>
      </c>
      <c r="E47" s="84">
        <v>0.42580000000000001</v>
      </c>
      <c r="F47" s="84">
        <v>0.54090000000000005</v>
      </c>
      <c r="G47" s="84">
        <v>0.27850000000000003</v>
      </c>
      <c r="H47" s="84">
        <v>0.34050000000000002</v>
      </c>
      <c r="I47" s="84">
        <v>0.66949999999999998</v>
      </c>
      <c r="J47" s="84">
        <v>0.81010000000000004</v>
      </c>
      <c r="K47" s="84">
        <v>0.1598</v>
      </c>
      <c r="L47" s="84">
        <v>0.27950000000000003</v>
      </c>
      <c r="M47" s="84">
        <v>0.49810000000000004</v>
      </c>
      <c r="N47" s="84">
        <v>0.59589999999999999</v>
      </c>
      <c r="O47" s="84">
        <v>0.53059999999999996</v>
      </c>
      <c r="P47" s="84">
        <v>0.25640000000000002</v>
      </c>
      <c r="Q47" s="68" t="s">
        <v>436</v>
      </c>
      <c r="R47" s="68" t="s">
        <v>73</v>
      </c>
    </row>
    <row r="48" spans="1:18" ht="30" hidden="1" customHeight="1" outlineLevel="1">
      <c r="A48" s="112" t="s">
        <v>55</v>
      </c>
      <c r="B48" s="106" t="s">
        <v>378</v>
      </c>
      <c r="C48" s="106">
        <v>0.60899999999999999</v>
      </c>
      <c r="D48" s="106">
        <v>0.56000000000000005</v>
      </c>
      <c r="E48" s="106">
        <v>0.54900000000000004</v>
      </c>
      <c r="F48" s="106">
        <v>0.52800000000000002</v>
      </c>
      <c r="G48" s="106">
        <v>0.47899999999999998</v>
      </c>
      <c r="H48" s="106">
        <v>0.55000000000000004</v>
      </c>
      <c r="I48" s="108" t="s">
        <v>378</v>
      </c>
      <c r="J48" s="106">
        <v>0.54900000000000004</v>
      </c>
      <c r="K48" s="108" t="s">
        <v>378</v>
      </c>
      <c r="L48" s="106">
        <v>0.54200000000000004</v>
      </c>
      <c r="M48" s="106">
        <v>0.61099999999999999</v>
      </c>
      <c r="N48" s="106">
        <v>0.58799999999999997</v>
      </c>
      <c r="O48" s="106">
        <v>0.79500000000000004</v>
      </c>
      <c r="P48" s="106">
        <v>0.60699999999999998</v>
      </c>
      <c r="Q48" s="112" t="s">
        <v>437</v>
      </c>
      <c r="R48" s="112" t="s">
        <v>79</v>
      </c>
    </row>
    <row r="49" spans="1:26" ht="15" customHeight="1" collapsed="1">
      <c r="B49" s="19"/>
      <c r="C49" s="19"/>
      <c r="D49" s="19"/>
      <c r="E49" s="19"/>
      <c r="F49" s="19"/>
      <c r="G49" s="18"/>
      <c r="H49" s="19"/>
      <c r="I49" s="19"/>
      <c r="J49" s="19"/>
      <c r="K49" s="19"/>
      <c r="L49" s="19"/>
      <c r="M49" s="19"/>
      <c r="N49" s="19"/>
      <c r="O49" s="19"/>
      <c r="P49" s="18"/>
    </row>
    <row r="50" spans="1:26" ht="40.15" customHeight="1">
      <c r="A50" s="31" t="s">
        <v>84</v>
      </c>
      <c r="B50" s="31"/>
      <c r="C50" s="31"/>
      <c r="D50" s="31"/>
      <c r="E50" s="31"/>
      <c r="F50" s="31"/>
      <c r="G50" s="31"/>
      <c r="H50" s="31"/>
      <c r="I50" s="31"/>
      <c r="J50" s="31"/>
      <c r="K50" s="31"/>
      <c r="L50" s="31"/>
      <c r="M50" s="31"/>
      <c r="N50" s="31"/>
      <c r="O50" s="31"/>
      <c r="P50" s="31"/>
      <c r="Q50" s="31"/>
      <c r="R50" s="31"/>
    </row>
    <row r="51" spans="1:26" ht="30" hidden="1" customHeight="1" outlineLevel="1">
      <c r="A51" s="96" t="s">
        <v>56</v>
      </c>
      <c r="B51" s="97">
        <v>0.13517468349459599</v>
      </c>
      <c r="C51" s="97">
        <v>0.62193698256741303</v>
      </c>
      <c r="D51" s="97">
        <v>0.80766883106896803</v>
      </c>
      <c r="E51" s="97">
        <v>0.47095390277684801</v>
      </c>
      <c r="F51" s="97">
        <v>0.59261302282772599</v>
      </c>
      <c r="G51" s="97">
        <v>0.27095434392901402</v>
      </c>
      <c r="H51" s="97">
        <v>0.43392547775144402</v>
      </c>
      <c r="I51" s="97">
        <v>0.17465336219934899</v>
      </c>
      <c r="J51" s="97">
        <v>0.56233660524400297</v>
      </c>
      <c r="K51" s="97">
        <v>0.32064047862633499</v>
      </c>
      <c r="L51" s="97">
        <v>0.26689775510605401</v>
      </c>
      <c r="M51" s="97">
        <v>0.82998635223138495</v>
      </c>
      <c r="N51" s="97">
        <v>0.54389230199068095</v>
      </c>
      <c r="O51" s="97">
        <v>0.26972777110722101</v>
      </c>
      <c r="P51" s="97">
        <v>0.28124048544327707</v>
      </c>
      <c r="Q51" s="96" t="s">
        <v>438</v>
      </c>
      <c r="R51" s="96" t="s">
        <v>57</v>
      </c>
    </row>
    <row r="52" spans="1:26" ht="30" hidden="1" customHeight="1" outlineLevel="1">
      <c r="A52" s="96" t="s">
        <v>58</v>
      </c>
      <c r="B52" s="97">
        <v>0.14300000000000002</v>
      </c>
      <c r="C52" s="97">
        <v>0.56200000000000006</v>
      </c>
      <c r="D52" s="97">
        <v>0.52329999999999999</v>
      </c>
      <c r="E52" s="97">
        <v>0.24230000000000002</v>
      </c>
      <c r="F52" s="97">
        <v>0.2268</v>
      </c>
      <c r="G52" s="97">
        <v>0.21329999999999999</v>
      </c>
      <c r="H52" s="97">
        <v>0.39549999999999996</v>
      </c>
      <c r="I52" s="97">
        <v>0.3795</v>
      </c>
      <c r="J52" s="97">
        <v>0.47609999999999997</v>
      </c>
      <c r="K52" s="97">
        <v>0.39909999999999995</v>
      </c>
      <c r="L52" s="97">
        <v>0.29299999999999998</v>
      </c>
      <c r="M52" s="97">
        <v>0.66409999999999991</v>
      </c>
      <c r="N52" s="97">
        <v>0.31269999999999998</v>
      </c>
      <c r="O52" s="97">
        <v>0.33850000000000002</v>
      </c>
      <c r="P52" s="97">
        <v>0.49840000000000001</v>
      </c>
      <c r="Q52" s="96" t="s">
        <v>439</v>
      </c>
      <c r="R52" s="96" t="s">
        <v>64</v>
      </c>
    </row>
    <row r="53" spans="1:26" ht="30" hidden="1" customHeight="1" outlineLevel="1">
      <c r="A53" s="96" t="s">
        <v>59</v>
      </c>
      <c r="B53" s="97">
        <v>2.63E-2</v>
      </c>
      <c r="C53" s="97">
        <v>0.11810000000000001</v>
      </c>
      <c r="D53" s="97">
        <v>0.19289999999999999</v>
      </c>
      <c r="E53" s="97">
        <v>6.3399999999999998E-2</v>
      </c>
      <c r="F53" s="97">
        <v>7.1199999999999999E-2</v>
      </c>
      <c r="G53" s="97">
        <v>1.52E-2</v>
      </c>
      <c r="H53" s="97">
        <v>3.2500000000000001E-2</v>
      </c>
      <c r="I53" s="99" t="s">
        <v>378</v>
      </c>
      <c r="J53" s="97">
        <v>3.0099999999999998E-2</v>
      </c>
      <c r="K53" s="97">
        <v>0.20879999999999999</v>
      </c>
      <c r="L53" s="97">
        <v>6.4199999999999993E-2</v>
      </c>
      <c r="M53" s="97">
        <v>4.5700000000000005E-2</v>
      </c>
      <c r="N53" s="97">
        <v>1.83E-2</v>
      </c>
      <c r="O53" s="97">
        <v>6.4399999999999999E-2</v>
      </c>
      <c r="P53" s="97">
        <v>7.4200000000000002E-2</v>
      </c>
      <c r="Q53" s="96" t="s">
        <v>439</v>
      </c>
      <c r="R53" s="96" t="s">
        <v>65</v>
      </c>
    </row>
    <row r="54" spans="1:26" ht="30" hidden="1" customHeight="1" outlineLevel="1">
      <c r="A54" s="96" t="s">
        <v>60</v>
      </c>
      <c r="B54" s="97">
        <v>0.1045</v>
      </c>
      <c r="C54" s="97">
        <v>0.12659999999999999</v>
      </c>
      <c r="D54" s="97">
        <v>0.69640000000000002</v>
      </c>
      <c r="E54" s="97">
        <v>0.20829999999999999</v>
      </c>
      <c r="F54" s="97">
        <v>0.13639999999999999</v>
      </c>
      <c r="G54" s="97">
        <v>9.5899999999999999E-2</v>
      </c>
      <c r="H54" s="97">
        <v>0.33600000000000002</v>
      </c>
      <c r="I54" s="99" t="s">
        <v>378</v>
      </c>
      <c r="J54" s="97">
        <v>9.1999999999999998E-3</v>
      </c>
      <c r="K54" s="97">
        <v>0.21289999999999998</v>
      </c>
      <c r="L54" s="97">
        <v>0.1376</v>
      </c>
      <c r="M54" s="97">
        <v>7.8000000000000005E-3</v>
      </c>
      <c r="N54" s="97">
        <v>0</v>
      </c>
      <c r="O54" s="97">
        <v>0.20679999999999998</v>
      </c>
      <c r="P54" s="97">
        <v>0.24340000000000001</v>
      </c>
      <c r="Q54" s="96" t="s">
        <v>439</v>
      </c>
      <c r="R54" s="96" t="s">
        <v>66</v>
      </c>
    </row>
    <row r="55" spans="1:26" ht="30" hidden="1" customHeight="1" outlineLevel="1">
      <c r="A55" s="44" t="s">
        <v>61</v>
      </c>
      <c r="B55" s="97">
        <v>8.0199999999999994E-2</v>
      </c>
      <c r="C55" s="97">
        <v>0.31109999999999999</v>
      </c>
      <c r="D55" s="97">
        <v>0.82140000000000002</v>
      </c>
      <c r="E55" s="97">
        <v>0.3332</v>
      </c>
      <c r="F55" s="126">
        <v>3.8100000000000002E-2</v>
      </c>
      <c r="G55" s="126">
        <v>4.8000000000000001E-2</v>
      </c>
      <c r="H55" s="126">
        <v>0.34139999999999998</v>
      </c>
      <c r="I55" s="97">
        <v>0.66169999999999995</v>
      </c>
      <c r="J55" s="99" t="s">
        <v>378</v>
      </c>
      <c r="K55" s="97">
        <v>0.4521</v>
      </c>
      <c r="L55" s="97">
        <v>0.35009999999999997</v>
      </c>
      <c r="M55" s="97">
        <v>0.30790000000000001</v>
      </c>
      <c r="N55" s="97">
        <v>3.8300000000000001E-2</v>
      </c>
      <c r="O55" s="97">
        <v>0.33729999999999999</v>
      </c>
      <c r="P55" s="97">
        <v>3.4000000000000002E-3</v>
      </c>
      <c r="Q55" s="96" t="s">
        <v>439</v>
      </c>
      <c r="R55" s="96" t="s">
        <v>440</v>
      </c>
    </row>
    <row r="56" spans="1:26" ht="30" hidden="1" customHeight="1" outlineLevel="1">
      <c r="A56" s="96" t="s">
        <v>63</v>
      </c>
      <c r="B56" s="126">
        <v>0.85399999999999998</v>
      </c>
      <c r="C56" s="97">
        <v>0.51583000000000001</v>
      </c>
      <c r="D56" s="84">
        <v>5.2569999999999999E-2</v>
      </c>
      <c r="E56" s="97">
        <v>0.41270000000000001</v>
      </c>
      <c r="F56" s="126">
        <v>0.48920000000000002</v>
      </c>
      <c r="G56" s="126">
        <v>0.28555999999999998</v>
      </c>
      <c r="H56" s="126">
        <v>0.61899999999999999</v>
      </c>
      <c r="I56" s="99" t="s">
        <v>378</v>
      </c>
      <c r="J56" s="99">
        <v>0</v>
      </c>
      <c r="K56" s="99" t="s">
        <v>378</v>
      </c>
      <c r="L56" s="97">
        <v>0.4612</v>
      </c>
      <c r="M56" s="97">
        <v>0.35881000000000002</v>
      </c>
      <c r="N56" s="97">
        <v>0.20437</v>
      </c>
      <c r="O56" s="97">
        <v>0.10118000000000001</v>
      </c>
      <c r="P56" s="97">
        <v>0.32300000000000001</v>
      </c>
      <c r="Q56" s="96" t="s">
        <v>441</v>
      </c>
      <c r="R56" s="96" t="s">
        <v>68</v>
      </c>
    </row>
    <row r="57" spans="1:26" ht="36.6" hidden="1" customHeight="1" outlineLevel="1">
      <c r="A57" s="28" t="s">
        <v>62</v>
      </c>
      <c r="B57" s="98">
        <v>0.52615000000000001</v>
      </c>
      <c r="C57" s="98">
        <v>0.83979999999999999</v>
      </c>
      <c r="D57" s="98">
        <v>0.23593</v>
      </c>
      <c r="E57" s="98">
        <v>0.49414000000000002</v>
      </c>
      <c r="F57" s="98">
        <v>0.49098000000000003</v>
      </c>
      <c r="G57" s="98">
        <v>0.37742999999999999</v>
      </c>
      <c r="H57" s="98">
        <v>0.59319</v>
      </c>
      <c r="I57" s="98">
        <v>0.31086999999999998</v>
      </c>
      <c r="J57" s="98">
        <v>0.43948999999999999</v>
      </c>
      <c r="K57" s="98">
        <v>1.04074</v>
      </c>
      <c r="L57" s="98">
        <v>0.54181000000000001</v>
      </c>
      <c r="M57" s="98">
        <v>0.38157999999999997</v>
      </c>
      <c r="N57" s="98">
        <v>0.25566</v>
      </c>
      <c r="O57" s="98">
        <v>0.25507000000000002</v>
      </c>
      <c r="P57" s="98">
        <v>0.66190000000000004</v>
      </c>
      <c r="Q57" s="28" t="s">
        <v>441</v>
      </c>
      <c r="R57" s="28" t="s">
        <v>67</v>
      </c>
    </row>
    <row r="58" spans="1:26" ht="15" customHeight="1" collapsed="1"/>
    <row r="59" spans="1:26" ht="40.15" customHeight="1" collapsed="1">
      <c r="A59" s="240" t="s">
        <v>89</v>
      </c>
      <c r="B59" s="240"/>
      <c r="C59" s="240"/>
      <c r="D59" s="240"/>
      <c r="E59" s="240"/>
      <c r="F59" s="240"/>
      <c r="G59" s="240"/>
      <c r="H59" s="240"/>
      <c r="I59" s="240"/>
      <c r="J59" s="240"/>
      <c r="K59" s="240"/>
      <c r="L59" s="240"/>
      <c r="M59" s="240"/>
      <c r="N59" s="240"/>
      <c r="O59" s="240"/>
      <c r="P59" s="240"/>
      <c r="Q59" s="240"/>
      <c r="R59" s="240"/>
    </row>
    <row r="60" spans="1:26" ht="19.899999999999999" hidden="1" customHeight="1" outlineLevel="1">
      <c r="B60" s="20" t="str">
        <f>A5</f>
        <v>Fertility rate</v>
      </c>
      <c r="G60" s="20" t="str">
        <f>A6</f>
        <v>Life expectancy at birth, male</v>
      </c>
      <c r="K60" s="20" t="str">
        <f>A7</f>
        <v>Life expectancy at birth, female</v>
      </c>
      <c r="P60" s="20" t="str">
        <f>A8</f>
        <v>Life expectancy at age 60, male</v>
      </c>
    </row>
    <row r="61" spans="1:26" ht="66.95" hidden="1" customHeight="1" outlineLevel="1">
      <c r="D61" s="21"/>
      <c r="E61" s="21"/>
      <c r="F61" s="21"/>
      <c r="I61" s="21"/>
      <c r="J61" s="21"/>
      <c r="K61" s="21"/>
      <c r="N61" s="21"/>
      <c r="O61" s="21"/>
      <c r="P61" s="21"/>
      <c r="Q61" s="21"/>
      <c r="R61" s="21"/>
      <c r="S61" s="21"/>
      <c r="T61" s="21"/>
      <c r="U61" s="21"/>
      <c r="V61" s="21"/>
      <c r="W61" s="21"/>
      <c r="X61" s="21"/>
      <c r="Y61" s="21"/>
      <c r="Z61" s="21"/>
    </row>
    <row r="62" spans="1:26" ht="66.95" hidden="1" customHeight="1" outlineLevel="1">
      <c r="C62" s="21"/>
      <c r="D62" s="21"/>
      <c r="E62" s="21"/>
      <c r="F62" s="21"/>
      <c r="H62" s="21"/>
      <c r="I62" s="21"/>
      <c r="J62" s="21"/>
      <c r="K62" s="21"/>
      <c r="M62" s="21"/>
      <c r="N62" s="21"/>
      <c r="O62" s="21"/>
      <c r="P62" s="21"/>
      <c r="Q62" s="21"/>
      <c r="R62" s="21"/>
      <c r="S62" s="21"/>
      <c r="T62" s="21"/>
      <c r="U62" s="21"/>
      <c r="V62" s="21"/>
      <c r="W62" s="21"/>
      <c r="X62" s="21"/>
      <c r="Y62" s="21"/>
      <c r="Z62" s="21"/>
    </row>
    <row r="63" spans="1:26" ht="66.95" hidden="1" customHeight="1" outlineLevel="1">
      <c r="C63" s="21"/>
      <c r="D63" s="21"/>
      <c r="E63" s="21"/>
      <c r="F63" s="21"/>
      <c r="H63" s="21"/>
      <c r="I63" s="21"/>
      <c r="J63" s="21"/>
      <c r="K63" s="21"/>
      <c r="M63" s="21"/>
      <c r="N63" s="21"/>
      <c r="O63" s="21"/>
      <c r="P63" s="21"/>
      <c r="Q63" s="21"/>
      <c r="R63" s="21"/>
      <c r="S63" s="21"/>
      <c r="T63" s="21"/>
      <c r="U63" s="21"/>
      <c r="V63" s="21"/>
      <c r="W63" s="21"/>
      <c r="X63" s="21"/>
      <c r="Y63" s="21"/>
      <c r="Z63" s="21"/>
    </row>
    <row r="64" spans="1:26" ht="66.95" hidden="1" customHeight="1" outlineLevel="1">
      <c r="C64" s="21"/>
      <c r="D64" s="21"/>
      <c r="E64" s="21"/>
      <c r="F64" s="21"/>
      <c r="H64" s="21"/>
      <c r="I64" s="21"/>
      <c r="J64" s="21"/>
      <c r="K64" s="21"/>
      <c r="M64" s="21"/>
      <c r="N64" s="21"/>
      <c r="O64" s="21"/>
      <c r="P64" s="21"/>
      <c r="Q64" s="21"/>
      <c r="R64" s="21"/>
      <c r="S64" s="21"/>
      <c r="T64" s="21"/>
      <c r="U64" s="21"/>
      <c r="V64" s="21"/>
      <c r="W64" s="21"/>
      <c r="X64" s="21"/>
      <c r="Y64" s="21"/>
      <c r="Z64" s="21"/>
    </row>
    <row r="65" spans="1:26" ht="15" hidden="1" customHeight="1" outlineLevel="1"/>
    <row r="66" spans="1:26" s="52" customFormat="1" ht="15" hidden="1" customHeight="1" outlineLevel="1">
      <c r="A66" s="45"/>
      <c r="B66" s="51" t="str">
        <f>A9</f>
        <v>Life expectancy at age 60, female</v>
      </c>
      <c r="G66" s="51" t="str">
        <f>A10</f>
        <v>Life expectancy at age 80, male</v>
      </c>
      <c r="K66" s="51" t="str">
        <f>A11</f>
        <v>Life expectancy at age 80, female</v>
      </c>
      <c r="P66" s="51" t="str">
        <f>A12</f>
        <v>Percentage of women over 80 years old</v>
      </c>
    </row>
    <row r="67" spans="1:26" ht="66.95" hidden="1" customHeight="1" outlineLevel="1">
      <c r="D67" s="21"/>
      <c r="E67" s="21"/>
      <c r="F67" s="21"/>
      <c r="I67" s="21"/>
      <c r="J67" s="21"/>
      <c r="K67" s="21"/>
      <c r="N67" s="21"/>
      <c r="O67" s="21"/>
      <c r="P67" s="21"/>
      <c r="Q67" s="21"/>
    </row>
    <row r="68" spans="1:26" ht="66.95" hidden="1" customHeight="1" outlineLevel="1">
      <c r="C68" s="21"/>
      <c r="D68" s="21"/>
      <c r="E68" s="21"/>
      <c r="F68" s="21"/>
      <c r="H68" s="21"/>
      <c r="I68" s="21"/>
      <c r="J68" s="21"/>
      <c r="K68" s="21"/>
      <c r="M68" s="21"/>
      <c r="N68" s="21"/>
      <c r="O68" s="21"/>
      <c r="P68" s="21"/>
      <c r="Q68" s="21"/>
    </row>
    <row r="69" spans="1:26" ht="66.95" hidden="1" customHeight="1" outlineLevel="1">
      <c r="C69" s="21"/>
      <c r="D69" s="21"/>
      <c r="E69" s="21"/>
      <c r="F69" s="21"/>
      <c r="H69" s="21"/>
      <c r="I69" s="21"/>
      <c r="J69" s="21"/>
      <c r="K69" s="21"/>
      <c r="M69" s="21"/>
      <c r="N69" s="21"/>
      <c r="O69" s="21"/>
      <c r="P69" s="21"/>
      <c r="Q69" s="21"/>
    </row>
    <row r="70" spans="1:26" ht="66.95" hidden="1" customHeight="1" outlineLevel="1">
      <c r="C70" s="21"/>
      <c r="D70" s="21"/>
      <c r="E70" s="21"/>
      <c r="F70" s="21"/>
      <c r="H70" s="21"/>
      <c r="I70" s="21"/>
      <c r="J70" s="21"/>
      <c r="K70" s="21"/>
      <c r="M70" s="21"/>
      <c r="N70" s="21"/>
      <c r="O70" s="21"/>
      <c r="P70" s="21"/>
      <c r="Q70" s="21"/>
    </row>
    <row r="71" spans="1:26" ht="19.899999999999999" hidden="1" customHeight="1" outlineLevel="1">
      <c r="B71" s="51" t="str">
        <f>+A13</f>
        <v>Old age dependency ratio</v>
      </c>
    </row>
    <row r="72" spans="1:26" ht="66.95" hidden="1" customHeight="1" outlineLevel="1"/>
    <row r="73" spans="1:26" ht="66.95" hidden="1" customHeight="1" outlineLevel="1"/>
    <row r="74" spans="1:26" ht="66.95" hidden="1" customHeight="1" outlineLevel="1"/>
    <row r="75" spans="1:26" ht="66.95" hidden="1" customHeight="1" outlineLevel="1"/>
    <row r="76" spans="1:26" ht="15" customHeight="1" collapsed="1"/>
    <row r="77" spans="1:26" ht="40.15" customHeight="1" collapsed="1">
      <c r="A77" s="240" t="s">
        <v>176</v>
      </c>
      <c r="B77" s="240"/>
      <c r="C77" s="240"/>
      <c r="D77" s="240"/>
      <c r="E77" s="240"/>
      <c r="F77" s="240"/>
      <c r="G77" s="240"/>
      <c r="H77" s="240"/>
      <c r="I77" s="240"/>
      <c r="J77" s="240"/>
      <c r="K77" s="240"/>
      <c r="L77" s="240"/>
      <c r="M77" s="240"/>
      <c r="N77" s="240"/>
      <c r="O77" s="240"/>
      <c r="P77" s="240"/>
      <c r="Q77" s="240"/>
      <c r="R77" s="240"/>
    </row>
    <row r="78" spans="1:26" s="48" customFormat="1" ht="19.899999999999999" hidden="1" customHeight="1" outlineLevel="1">
      <c r="A78" s="25"/>
      <c r="B78" s="20" t="str">
        <f>A16</f>
        <v>GDP per capita PPP USD$</v>
      </c>
      <c r="G78" s="20" t="str">
        <f>A17</f>
        <v>GDP per capita, current USD$</v>
      </c>
      <c r="K78" s="20" t="str">
        <f>+A18</f>
        <v>GDP as percentage of world GDP</v>
      </c>
      <c r="P78" s="20" t="str">
        <f>+A19</f>
        <v>GDP growth (%)</v>
      </c>
    </row>
    <row r="79" spans="1:26" ht="66.95" hidden="1" customHeight="1" outlineLevel="1">
      <c r="D79" s="21"/>
      <c r="E79" s="21"/>
      <c r="F79" s="21"/>
      <c r="I79" s="21"/>
      <c r="J79" s="21"/>
      <c r="K79" s="21"/>
      <c r="N79" s="21"/>
      <c r="O79" s="21"/>
      <c r="P79" s="21"/>
      <c r="Q79" s="21"/>
      <c r="R79" s="21"/>
      <c r="S79" s="21"/>
      <c r="T79" s="21"/>
      <c r="U79" s="21"/>
      <c r="V79" s="21"/>
      <c r="W79" s="21"/>
      <c r="X79" s="21"/>
      <c r="Y79" s="21"/>
      <c r="Z79" s="21"/>
    </row>
    <row r="80" spans="1:26" ht="66.95" hidden="1" customHeight="1" outlineLevel="1">
      <c r="C80" s="21"/>
      <c r="D80" s="21"/>
      <c r="E80" s="21"/>
      <c r="F80" s="21"/>
      <c r="H80" s="21"/>
      <c r="I80" s="21"/>
      <c r="J80" s="21"/>
      <c r="K80" s="21"/>
      <c r="M80" s="21"/>
      <c r="N80" s="21"/>
      <c r="O80" s="21"/>
      <c r="P80" s="21"/>
      <c r="Q80" s="21"/>
      <c r="R80" s="21"/>
      <c r="S80" s="21"/>
      <c r="T80" s="21"/>
      <c r="U80" s="21"/>
      <c r="V80" s="21"/>
      <c r="W80" s="21"/>
      <c r="X80" s="21"/>
      <c r="Y80" s="21"/>
      <c r="Z80" s="21"/>
    </row>
    <row r="81" spans="1:26" ht="66.95" hidden="1" customHeight="1" outlineLevel="1">
      <c r="C81" s="21"/>
      <c r="D81" s="21"/>
      <c r="E81" s="21"/>
      <c r="F81" s="21"/>
      <c r="H81" s="21"/>
      <c r="I81" s="21"/>
      <c r="J81" s="21"/>
      <c r="K81" s="21"/>
      <c r="M81" s="21"/>
      <c r="N81" s="21"/>
      <c r="O81" s="21"/>
      <c r="P81" s="21"/>
      <c r="Q81" s="21"/>
      <c r="R81" s="21"/>
      <c r="S81" s="21"/>
      <c r="T81" s="21"/>
      <c r="U81" s="21"/>
      <c r="V81" s="21"/>
      <c r="W81" s="21"/>
      <c r="X81" s="21"/>
      <c r="Y81" s="21"/>
      <c r="Z81" s="21"/>
    </row>
    <row r="82" spans="1:26" ht="66.95" hidden="1" customHeight="1" outlineLevel="1">
      <c r="C82" s="21"/>
      <c r="D82" s="21"/>
      <c r="E82" s="21"/>
      <c r="F82" s="21"/>
      <c r="H82" s="21"/>
      <c r="I82" s="21"/>
      <c r="J82" s="21"/>
      <c r="K82" s="21"/>
      <c r="M82" s="21"/>
      <c r="N82" s="21"/>
      <c r="O82" s="21"/>
      <c r="P82" s="21"/>
      <c r="Q82" s="21"/>
      <c r="R82" s="21"/>
      <c r="S82" s="21"/>
      <c r="T82" s="21"/>
      <c r="U82" s="21"/>
      <c r="V82" s="21"/>
      <c r="W82" s="21"/>
      <c r="X82" s="21"/>
      <c r="Y82" s="21"/>
      <c r="Z82" s="21"/>
    </row>
    <row r="83" spans="1:26" ht="15" hidden="1" customHeight="1" outlineLevel="1"/>
    <row r="84" spans="1:26" s="52" customFormat="1" ht="15" hidden="1" customHeight="1" outlineLevel="1">
      <c r="A84" s="45"/>
      <c r="B84" s="51" t="str">
        <f>+A20</f>
        <v>Inflation rate</v>
      </c>
      <c r="G84" s="51" t="str">
        <f>+A21</f>
        <v>National saving rate</v>
      </c>
      <c r="K84" s="53" t="str">
        <f>+A22</f>
        <v>Social Protection Public Spending, percent of GDP</v>
      </c>
      <c r="P84" s="51"/>
    </row>
    <row r="85" spans="1:26" ht="66.95" hidden="1" customHeight="1" outlineLevel="1">
      <c r="D85" s="21"/>
      <c r="E85" s="21"/>
      <c r="F85" s="21"/>
      <c r="I85" s="21"/>
      <c r="J85" s="21"/>
      <c r="K85" s="21"/>
      <c r="N85" s="21"/>
      <c r="O85" s="21"/>
      <c r="P85" s="21"/>
      <c r="Q85" s="21"/>
    </row>
    <row r="86" spans="1:26" ht="66.95" hidden="1" customHeight="1" outlineLevel="1">
      <c r="C86" s="21"/>
      <c r="D86" s="21"/>
      <c r="E86" s="21"/>
      <c r="F86" s="21"/>
      <c r="H86" s="21"/>
      <c r="I86" s="21"/>
      <c r="J86" s="21"/>
      <c r="K86" s="21"/>
      <c r="M86" s="21"/>
      <c r="N86" s="21"/>
      <c r="O86" s="21"/>
      <c r="P86" s="21"/>
      <c r="Q86" s="21"/>
    </row>
    <row r="87" spans="1:26" ht="66.95" hidden="1" customHeight="1" outlineLevel="1">
      <c r="C87" s="21"/>
      <c r="D87" s="21"/>
      <c r="E87" s="21"/>
      <c r="F87" s="21"/>
      <c r="H87" s="21"/>
      <c r="I87" s="21"/>
      <c r="J87" s="21"/>
      <c r="K87" s="21"/>
      <c r="M87" s="21"/>
      <c r="N87" s="21"/>
      <c r="O87" s="21"/>
      <c r="P87" s="21"/>
      <c r="Q87" s="21"/>
    </row>
    <row r="88" spans="1:26" ht="66.95" hidden="1" customHeight="1" outlineLevel="1">
      <c r="C88" s="21"/>
      <c r="D88" s="21"/>
      <c r="E88" s="21"/>
      <c r="F88" s="21"/>
      <c r="H88" s="21"/>
      <c r="I88" s="21"/>
      <c r="J88" s="21"/>
      <c r="K88" s="21"/>
      <c r="M88" s="21"/>
      <c r="N88" s="21"/>
      <c r="O88" s="21"/>
      <c r="P88" s="21"/>
      <c r="Q88" s="21"/>
    </row>
    <row r="89" spans="1:26" ht="19.899999999999999" customHeight="1" collapsed="1">
      <c r="B89" s="51"/>
    </row>
    <row r="90" spans="1:26" ht="40.15" customHeight="1" collapsed="1">
      <c r="A90" s="240" t="s">
        <v>177</v>
      </c>
      <c r="B90" s="240"/>
      <c r="C90" s="240"/>
      <c r="D90" s="240"/>
      <c r="E90" s="240"/>
      <c r="F90" s="240"/>
      <c r="G90" s="240"/>
      <c r="H90" s="240"/>
      <c r="I90" s="240"/>
      <c r="J90" s="240"/>
      <c r="K90" s="240"/>
      <c r="L90" s="240"/>
      <c r="M90" s="240"/>
      <c r="N90" s="240"/>
      <c r="O90" s="240"/>
      <c r="P90" s="240"/>
      <c r="Q90" s="240"/>
      <c r="R90" s="240"/>
    </row>
    <row r="91" spans="1:26" s="48" customFormat="1" ht="19.899999999999999" hidden="1" customHeight="1" outlineLevel="1">
      <c r="A91" s="25"/>
      <c r="B91" s="20" t="str">
        <f>A25</f>
        <v>Total Labor Force Participation, male, %</v>
      </c>
      <c r="G91" s="20" t="str">
        <f>A26</f>
        <v>Total Labor Force Participation, female, %</v>
      </c>
      <c r="K91" s="20" t="str">
        <f>+A27</f>
        <v>Total Labor Force Participation, total, %</v>
      </c>
      <c r="P91" s="20" t="str">
        <f>+A28</f>
        <v>Youth Labor Force Participation, total, %</v>
      </c>
    </row>
    <row r="92" spans="1:26" ht="66.95" hidden="1" customHeight="1" outlineLevel="1">
      <c r="D92" s="21"/>
      <c r="E92" s="21"/>
      <c r="F92" s="21"/>
      <c r="I92" s="21"/>
      <c r="J92" s="21"/>
      <c r="K92" s="21"/>
      <c r="N92" s="21"/>
      <c r="O92" s="21"/>
      <c r="P92" s="21"/>
      <c r="Q92" s="21"/>
      <c r="R92" s="21"/>
      <c r="S92" s="21"/>
      <c r="T92" s="21"/>
      <c r="U92" s="21"/>
      <c r="V92" s="21"/>
      <c r="W92" s="21"/>
      <c r="X92" s="21"/>
      <c r="Y92" s="21"/>
      <c r="Z92" s="21"/>
    </row>
    <row r="93" spans="1:26" ht="66.95" hidden="1" customHeight="1" outlineLevel="1">
      <c r="C93" s="21"/>
      <c r="D93" s="21"/>
      <c r="E93" s="21"/>
      <c r="F93" s="21"/>
      <c r="H93" s="21"/>
      <c r="I93" s="21"/>
      <c r="J93" s="21"/>
      <c r="K93" s="21"/>
      <c r="M93" s="21"/>
      <c r="N93" s="21"/>
      <c r="O93" s="21"/>
      <c r="P93" s="21"/>
      <c r="Q93" s="21"/>
      <c r="R93" s="21"/>
      <c r="S93" s="21"/>
      <c r="T93" s="21"/>
      <c r="U93" s="21"/>
      <c r="V93" s="21"/>
      <c r="W93" s="21"/>
      <c r="X93" s="21"/>
      <c r="Y93" s="21"/>
      <c r="Z93" s="21"/>
    </row>
    <row r="94" spans="1:26" ht="66.95" hidden="1" customHeight="1" outlineLevel="1">
      <c r="C94" s="21"/>
      <c r="D94" s="21"/>
      <c r="E94" s="21"/>
      <c r="F94" s="21"/>
      <c r="H94" s="21"/>
      <c r="I94" s="21"/>
      <c r="J94" s="21"/>
      <c r="K94" s="21"/>
      <c r="M94" s="21"/>
      <c r="N94" s="21"/>
      <c r="O94" s="21"/>
      <c r="P94" s="21"/>
      <c r="Q94" s="21"/>
      <c r="R94" s="21"/>
      <c r="S94" s="21"/>
      <c r="T94" s="21"/>
      <c r="U94" s="21"/>
      <c r="V94" s="21"/>
      <c r="W94" s="21"/>
      <c r="X94" s="21"/>
      <c r="Y94" s="21"/>
      <c r="Z94" s="21"/>
    </row>
    <row r="95" spans="1:26" ht="66.95" hidden="1" customHeight="1" outlineLevel="1">
      <c r="C95" s="21"/>
      <c r="D95" s="21"/>
      <c r="E95" s="21"/>
      <c r="F95" s="21"/>
      <c r="H95" s="21"/>
      <c r="I95" s="21"/>
      <c r="J95" s="21"/>
      <c r="K95" s="21"/>
      <c r="M95" s="21"/>
      <c r="N95" s="21"/>
      <c r="O95" s="21"/>
      <c r="P95" s="21"/>
      <c r="Q95" s="21"/>
      <c r="R95" s="21"/>
      <c r="S95" s="21"/>
      <c r="T95" s="21"/>
      <c r="U95" s="21"/>
      <c r="V95" s="21"/>
      <c r="W95" s="21"/>
      <c r="X95" s="21"/>
      <c r="Y95" s="21"/>
      <c r="Z95" s="21"/>
    </row>
    <row r="96" spans="1:26" ht="15" hidden="1" customHeight="1" outlineLevel="1"/>
    <row r="97" spans="1:26" s="52" customFormat="1" ht="15" hidden="1" customHeight="1" outlineLevel="1">
      <c r="A97" s="45"/>
      <c r="B97" s="51" t="str">
        <f>+A29</f>
        <v>Youth Labor Force Participation, male, %</v>
      </c>
      <c r="G97" s="51" t="str">
        <f>+A30</f>
        <v>Youth Labor Force Participation, female, %</v>
      </c>
      <c r="K97" s="53" t="str">
        <f>+A31</f>
        <v>Prime-age Labor Force Participation, total, %</v>
      </c>
      <c r="P97" s="53" t="str">
        <f>+A32</f>
        <v>Prime-age Labor Force Participation, male, %</v>
      </c>
    </row>
    <row r="98" spans="1:26" ht="66.95" hidden="1" customHeight="1" outlineLevel="1">
      <c r="D98" s="21"/>
      <c r="E98" s="21"/>
      <c r="F98" s="21"/>
      <c r="I98" s="21"/>
      <c r="J98" s="21"/>
      <c r="K98" s="21"/>
      <c r="N98" s="21"/>
      <c r="O98" s="21"/>
      <c r="R98" s="21"/>
      <c r="S98" s="21"/>
    </row>
    <row r="99" spans="1:26" ht="66.95" hidden="1" customHeight="1" outlineLevel="1">
      <c r="C99" s="21"/>
      <c r="D99" s="21"/>
      <c r="E99" s="21"/>
      <c r="F99" s="21"/>
      <c r="H99" s="21"/>
      <c r="I99" s="21"/>
      <c r="J99" s="21"/>
      <c r="K99" s="21"/>
      <c r="M99" s="21"/>
      <c r="N99" s="21"/>
      <c r="O99" s="21"/>
      <c r="Q99" s="21"/>
      <c r="R99" s="21"/>
      <c r="S99" s="21"/>
    </row>
    <row r="100" spans="1:26" ht="66.95" hidden="1" customHeight="1" outlineLevel="1">
      <c r="C100" s="21"/>
      <c r="D100" s="21"/>
      <c r="E100" s="21"/>
      <c r="F100" s="21"/>
      <c r="H100" s="21"/>
      <c r="I100" s="21"/>
      <c r="J100" s="21"/>
      <c r="K100" s="21"/>
      <c r="M100" s="21"/>
      <c r="N100" s="21"/>
      <c r="O100" s="21"/>
      <c r="Q100" s="21"/>
      <c r="R100" s="21"/>
      <c r="S100" s="21"/>
    </row>
    <row r="101" spans="1:26" ht="66.95" hidden="1" customHeight="1" outlineLevel="1">
      <c r="C101" s="21"/>
      <c r="D101" s="21"/>
      <c r="E101" s="21"/>
      <c r="F101" s="21"/>
      <c r="H101" s="21"/>
      <c r="I101" s="21"/>
      <c r="J101" s="21"/>
      <c r="K101" s="21"/>
      <c r="M101" s="21"/>
      <c r="N101" s="21"/>
      <c r="O101" s="21"/>
      <c r="Q101" s="21"/>
      <c r="R101" s="21"/>
      <c r="S101" s="21"/>
    </row>
    <row r="102" spans="1:26" s="48" customFormat="1" ht="19.899999999999999" hidden="1" customHeight="1" outlineLevel="1">
      <c r="A102" s="25"/>
      <c r="B102" s="20" t="str">
        <f>A33</f>
        <v>Prime-age Labor Force Participation, female, %</v>
      </c>
      <c r="G102" s="20" t="str">
        <f>A34</f>
        <v>Old-age Labor Force Participation, total, %</v>
      </c>
      <c r="K102" s="20" t="str">
        <f>+A35</f>
        <v>Old-age Labor Force Participation, male, %</v>
      </c>
      <c r="P102" s="20" t="str">
        <f>+A36</f>
        <v>Old-age Labor Force Participation, female, %</v>
      </c>
    </row>
    <row r="103" spans="1:26" ht="66.95" hidden="1" customHeight="1" outlineLevel="1">
      <c r="D103" s="21"/>
      <c r="E103" s="21"/>
      <c r="F103" s="21"/>
      <c r="I103" s="21"/>
      <c r="J103" s="21"/>
      <c r="K103" s="21"/>
      <c r="N103" s="21"/>
      <c r="O103" s="21"/>
      <c r="P103" s="21"/>
      <c r="Q103" s="21"/>
      <c r="R103" s="21"/>
      <c r="S103" s="21"/>
      <c r="T103" s="21"/>
      <c r="U103" s="21"/>
      <c r="V103" s="21"/>
      <c r="W103" s="21"/>
      <c r="X103" s="21"/>
      <c r="Y103" s="21"/>
      <c r="Z103" s="21"/>
    </row>
    <row r="104" spans="1:26" ht="66.95" hidden="1" customHeight="1" outlineLevel="1">
      <c r="C104" s="21"/>
      <c r="D104" s="21"/>
      <c r="E104" s="21"/>
      <c r="F104" s="21"/>
      <c r="H104" s="21"/>
      <c r="I104" s="21"/>
      <c r="J104" s="21"/>
      <c r="K104" s="21"/>
      <c r="M104" s="21"/>
      <c r="N104" s="21"/>
      <c r="O104" s="21"/>
      <c r="P104" s="21"/>
      <c r="Q104" s="21"/>
      <c r="R104" s="21"/>
      <c r="S104" s="21"/>
      <c r="T104" s="21"/>
      <c r="U104" s="21"/>
      <c r="V104" s="21"/>
      <c r="W104" s="21"/>
      <c r="X104" s="21"/>
      <c r="Y104" s="21"/>
      <c r="Z104" s="21"/>
    </row>
    <row r="105" spans="1:26" ht="66.95" hidden="1" customHeight="1" outlineLevel="1">
      <c r="C105" s="21"/>
      <c r="D105" s="21"/>
      <c r="E105" s="21"/>
      <c r="F105" s="21"/>
      <c r="H105" s="21"/>
      <c r="I105" s="21"/>
      <c r="J105" s="21"/>
      <c r="K105" s="21"/>
      <c r="M105" s="21"/>
      <c r="N105" s="21"/>
      <c r="O105" s="21"/>
      <c r="P105" s="21"/>
      <c r="Q105" s="21"/>
      <c r="R105" s="21"/>
      <c r="S105" s="21"/>
      <c r="T105" s="21"/>
      <c r="U105" s="21"/>
      <c r="V105" s="21"/>
      <c r="W105" s="21"/>
      <c r="X105" s="21"/>
      <c r="Y105" s="21"/>
      <c r="Z105" s="21"/>
    </row>
    <row r="106" spans="1:26" ht="66.95" hidden="1" customHeight="1" outlineLevel="1">
      <c r="C106" s="21"/>
      <c r="D106" s="21"/>
      <c r="E106" s="21"/>
      <c r="F106" s="21"/>
      <c r="H106" s="21"/>
      <c r="I106" s="21"/>
      <c r="J106" s="21"/>
      <c r="K106" s="21"/>
      <c r="M106" s="21"/>
      <c r="N106" s="21"/>
      <c r="O106" s="21"/>
      <c r="P106" s="21"/>
      <c r="Q106" s="21"/>
      <c r="R106" s="21"/>
      <c r="S106" s="21"/>
      <c r="T106" s="21"/>
      <c r="U106" s="21"/>
      <c r="V106" s="21"/>
      <c r="W106" s="21"/>
      <c r="X106" s="21"/>
      <c r="Y106" s="21"/>
      <c r="Z106" s="21"/>
    </row>
    <row r="107" spans="1:26" ht="15" hidden="1" customHeight="1" outlineLevel="1"/>
    <row r="108" spans="1:26" s="52" customFormat="1" ht="15" hidden="1" customHeight="1" outlineLevel="1">
      <c r="A108" s="45"/>
      <c r="B108" s="51" t="str">
        <f>+A37</f>
        <v>Informal labor, total, %</v>
      </c>
      <c r="G108" s="51" t="str">
        <f>+A38</f>
        <v>Informal labor, female, %</v>
      </c>
      <c r="K108" s="53" t="str">
        <f>+A39</f>
        <v>Informal labor, male, %</v>
      </c>
      <c r="P108" s="53" t="str">
        <f>+A40</f>
        <v>Self-employed, male %</v>
      </c>
    </row>
    <row r="109" spans="1:26" ht="66.95" hidden="1" customHeight="1" outlineLevel="1">
      <c r="D109" s="21"/>
      <c r="E109" s="21"/>
      <c r="F109" s="21"/>
      <c r="I109" s="21"/>
      <c r="J109" s="21"/>
      <c r="K109" s="21"/>
      <c r="N109" s="21"/>
      <c r="O109" s="21"/>
      <c r="R109" s="21"/>
      <c r="S109" s="21"/>
    </row>
    <row r="110" spans="1:26" ht="66.95" hidden="1" customHeight="1" outlineLevel="1">
      <c r="C110" s="21"/>
      <c r="D110" s="21"/>
      <c r="E110" s="21"/>
      <c r="F110" s="21"/>
      <c r="H110" s="21"/>
      <c r="I110" s="21"/>
      <c r="J110" s="21"/>
      <c r="K110" s="21"/>
      <c r="M110" s="21"/>
      <c r="N110" s="21"/>
      <c r="O110" s="21"/>
      <c r="Q110" s="21"/>
      <c r="R110" s="21"/>
      <c r="S110" s="21"/>
    </row>
    <row r="111" spans="1:26" ht="66.95" hidden="1" customHeight="1" outlineLevel="1">
      <c r="C111" s="21"/>
      <c r="D111" s="21"/>
      <c r="E111" s="21"/>
      <c r="F111" s="21"/>
      <c r="H111" s="21"/>
      <c r="I111" s="21"/>
      <c r="J111" s="21"/>
      <c r="K111" s="21"/>
      <c r="M111" s="21"/>
      <c r="N111" s="21"/>
      <c r="O111" s="21"/>
      <c r="Q111" s="21"/>
      <c r="R111" s="21"/>
      <c r="S111" s="21"/>
    </row>
    <row r="112" spans="1:26" ht="66.95" hidden="1" customHeight="1" outlineLevel="1">
      <c r="C112" s="21"/>
      <c r="D112" s="21"/>
      <c r="E112" s="21"/>
      <c r="F112" s="21"/>
      <c r="H112" s="21"/>
      <c r="I112" s="21"/>
      <c r="J112" s="21"/>
      <c r="K112" s="21"/>
      <c r="M112" s="21"/>
      <c r="N112" s="21"/>
      <c r="O112" s="21"/>
      <c r="Q112" s="21"/>
      <c r="R112" s="21"/>
      <c r="S112" s="21"/>
    </row>
    <row r="113" spans="1:26" ht="15" hidden="1" customHeight="1" outlineLevel="1"/>
    <row r="114" spans="1:26" s="52" customFormat="1" ht="15" hidden="1" customHeight="1" outlineLevel="1">
      <c r="A114" s="45"/>
      <c r="B114" s="51" t="str">
        <f>+A41</f>
        <v>Self-employed, female,%</v>
      </c>
      <c r="G114" s="51" t="str">
        <f>+A42</f>
        <v>Self-employed, total,%</v>
      </c>
      <c r="K114" s="53" t="str">
        <f>+A43</f>
        <v>Notice period</v>
      </c>
      <c r="P114" s="53" t="str">
        <f>+A44</f>
        <v>Severance payment</v>
      </c>
    </row>
    <row r="115" spans="1:26" ht="66.95" hidden="1" customHeight="1" outlineLevel="1">
      <c r="D115" s="21"/>
      <c r="E115" s="21"/>
      <c r="F115" s="21"/>
      <c r="I115" s="21"/>
      <c r="J115" s="21"/>
      <c r="K115" s="21"/>
      <c r="N115" s="21"/>
      <c r="O115" s="21"/>
      <c r="R115" s="21"/>
      <c r="S115" s="21"/>
    </row>
    <row r="116" spans="1:26" ht="66.95" hidden="1" customHeight="1" outlineLevel="1">
      <c r="C116" s="21"/>
      <c r="D116" s="21"/>
      <c r="E116" s="21"/>
      <c r="F116" s="21"/>
      <c r="H116" s="21"/>
      <c r="I116" s="21"/>
      <c r="J116" s="21"/>
      <c r="K116" s="21"/>
      <c r="M116" s="21"/>
      <c r="N116" s="21"/>
      <c r="O116" s="21"/>
      <c r="Q116" s="21"/>
      <c r="R116" s="21"/>
      <c r="S116" s="21"/>
    </row>
    <row r="117" spans="1:26" ht="66.95" hidden="1" customHeight="1" outlineLevel="1">
      <c r="C117" s="21"/>
      <c r="D117" s="21"/>
      <c r="E117" s="21"/>
      <c r="F117" s="21"/>
      <c r="H117" s="21"/>
      <c r="I117" s="21"/>
      <c r="J117" s="21"/>
      <c r="K117" s="21"/>
      <c r="M117" s="21"/>
      <c r="N117" s="21"/>
      <c r="O117" s="21"/>
      <c r="Q117" s="21"/>
      <c r="R117" s="21"/>
      <c r="S117" s="21"/>
    </row>
    <row r="118" spans="1:26" ht="66.95" hidden="1" customHeight="1" outlineLevel="1">
      <c r="C118" s="21"/>
      <c r="D118" s="21"/>
      <c r="E118" s="21"/>
      <c r="F118" s="21"/>
      <c r="H118" s="21"/>
      <c r="I118" s="21"/>
      <c r="J118" s="21"/>
      <c r="K118" s="21"/>
      <c r="M118" s="21"/>
      <c r="N118" s="21"/>
      <c r="O118" s="21"/>
      <c r="Q118" s="21"/>
      <c r="R118" s="21"/>
      <c r="S118" s="21"/>
    </row>
    <row r="119" spans="1:26" s="52" customFormat="1" ht="15" hidden="1" customHeight="1" outlineLevel="1">
      <c r="A119" s="45"/>
      <c r="B119" s="51" t="str">
        <f>+A45</f>
        <v>Employment Protection Index</v>
      </c>
      <c r="G119" s="51" t="str">
        <f>+A46</f>
        <v>SMB employment</v>
      </c>
      <c r="K119" s="53" t="str">
        <f>+A47</f>
        <v>Workers under minimum wage</v>
      </c>
      <c r="P119" s="53" t="str">
        <f>+A48</f>
        <v>Rural employment, %</v>
      </c>
    </row>
    <row r="120" spans="1:26" ht="66.95" hidden="1" customHeight="1" outlineLevel="1">
      <c r="D120" s="21"/>
      <c r="E120" s="21"/>
      <c r="F120" s="21"/>
      <c r="I120" s="21"/>
      <c r="J120" s="21"/>
      <c r="K120" s="21"/>
      <c r="N120" s="21"/>
      <c r="O120" s="21"/>
      <c r="R120" s="21"/>
      <c r="S120" s="21"/>
    </row>
    <row r="121" spans="1:26" ht="66.95" hidden="1" customHeight="1" outlineLevel="1">
      <c r="C121" s="21"/>
      <c r="D121" s="21"/>
      <c r="E121" s="21"/>
      <c r="F121" s="21"/>
      <c r="H121" s="21"/>
      <c r="I121" s="21"/>
      <c r="J121" s="21"/>
      <c r="K121" s="21"/>
      <c r="M121" s="21"/>
      <c r="N121" s="21"/>
      <c r="O121" s="21"/>
      <c r="Q121" s="21"/>
      <c r="R121" s="21"/>
      <c r="S121" s="21"/>
    </row>
    <row r="122" spans="1:26" ht="66.95" hidden="1" customHeight="1" outlineLevel="1">
      <c r="C122" s="21"/>
      <c r="D122" s="21"/>
      <c r="E122" s="21"/>
      <c r="F122" s="21"/>
      <c r="H122" s="21"/>
      <c r="I122" s="21"/>
      <c r="J122" s="21"/>
      <c r="K122" s="21"/>
      <c r="M122" s="21"/>
      <c r="N122" s="21"/>
      <c r="O122" s="21"/>
      <c r="Q122" s="21"/>
      <c r="R122" s="21"/>
      <c r="S122" s="21"/>
    </row>
    <row r="123" spans="1:26" ht="66.95" hidden="1" customHeight="1" outlineLevel="1">
      <c r="C123" s="21"/>
      <c r="D123" s="21"/>
      <c r="E123" s="21"/>
      <c r="F123" s="21"/>
      <c r="H123" s="21"/>
      <c r="I123" s="21"/>
      <c r="J123" s="21"/>
      <c r="K123" s="21"/>
      <c r="M123" s="21"/>
      <c r="N123" s="21"/>
      <c r="O123" s="21"/>
      <c r="Q123" s="21"/>
      <c r="R123" s="21"/>
      <c r="S123" s="21"/>
    </row>
    <row r="124" spans="1:26" ht="15" customHeight="1" collapsed="1"/>
    <row r="125" spans="1:26" ht="40.15" customHeight="1" collapsed="1">
      <c r="A125" s="240" t="s">
        <v>178</v>
      </c>
      <c r="B125" s="240"/>
      <c r="C125" s="240"/>
      <c r="D125" s="240"/>
      <c r="E125" s="240"/>
      <c r="F125" s="240"/>
      <c r="G125" s="240"/>
      <c r="H125" s="240"/>
      <c r="I125" s="240"/>
      <c r="J125" s="240"/>
      <c r="K125" s="240"/>
      <c r="L125" s="240"/>
      <c r="M125" s="240"/>
      <c r="N125" s="240"/>
      <c r="O125" s="240"/>
      <c r="P125" s="240"/>
      <c r="Q125" s="240"/>
      <c r="R125" s="240"/>
    </row>
    <row r="126" spans="1:26" s="48" customFormat="1" ht="19.899999999999999" hidden="1" customHeight="1" outlineLevel="1">
      <c r="A126" s="25"/>
      <c r="B126" s="20" t="str">
        <f>A51</f>
        <v>Domestic credit by banks, % GDP</v>
      </c>
      <c r="G126" s="20" t="str">
        <f>A52</f>
        <v>Financial system deposits to GDP (%)</v>
      </c>
      <c r="K126" s="20" t="str">
        <f>+A53</f>
        <v>Insurance company assets to GDP (%)</v>
      </c>
      <c r="P126" s="20" t="str">
        <f>+A54</f>
        <v>Pension fund assets to GDP (%)</v>
      </c>
    </row>
    <row r="127" spans="1:26" ht="66.95" hidden="1" customHeight="1" outlineLevel="1">
      <c r="D127" s="21"/>
      <c r="E127" s="21"/>
      <c r="F127" s="21"/>
      <c r="I127" s="21"/>
      <c r="J127" s="21"/>
      <c r="K127" s="21"/>
      <c r="N127" s="21"/>
      <c r="O127" s="21"/>
      <c r="P127" s="21"/>
      <c r="Q127" s="21"/>
      <c r="R127" s="21"/>
      <c r="S127" s="21"/>
      <c r="T127" s="21"/>
      <c r="U127" s="21"/>
      <c r="V127" s="21"/>
      <c r="W127" s="21"/>
      <c r="X127" s="21"/>
      <c r="Y127" s="21"/>
      <c r="Z127" s="21"/>
    </row>
    <row r="128" spans="1:26" ht="66.95" hidden="1" customHeight="1" outlineLevel="1">
      <c r="C128" s="21"/>
      <c r="D128" s="21"/>
      <c r="E128" s="21"/>
      <c r="F128" s="21"/>
      <c r="H128" s="21"/>
      <c r="I128" s="21"/>
      <c r="J128" s="21"/>
      <c r="K128" s="21"/>
      <c r="M128" s="21"/>
      <c r="N128" s="21"/>
      <c r="O128" s="21"/>
      <c r="P128" s="21"/>
      <c r="Q128" s="21"/>
      <c r="R128" s="21"/>
      <c r="S128" s="21"/>
      <c r="T128" s="21"/>
      <c r="U128" s="21"/>
      <c r="V128" s="21"/>
      <c r="W128" s="21"/>
      <c r="X128" s="21"/>
      <c r="Y128" s="21"/>
      <c r="Z128" s="21"/>
    </row>
    <row r="129" spans="1:26" ht="66.95" hidden="1" customHeight="1" outlineLevel="1">
      <c r="C129" s="21"/>
      <c r="D129" s="21"/>
      <c r="E129" s="21"/>
      <c r="F129" s="21"/>
      <c r="H129" s="21"/>
      <c r="I129" s="21"/>
      <c r="J129" s="21"/>
      <c r="K129" s="21"/>
      <c r="M129" s="21"/>
      <c r="N129" s="21"/>
      <c r="O129" s="21"/>
      <c r="P129" s="21"/>
      <c r="Q129" s="21"/>
      <c r="R129" s="21"/>
      <c r="S129" s="21"/>
      <c r="T129" s="21"/>
      <c r="U129" s="21"/>
      <c r="V129" s="21"/>
      <c r="W129" s="21"/>
      <c r="X129" s="21"/>
      <c r="Y129" s="21"/>
      <c r="Z129" s="21"/>
    </row>
    <row r="130" spans="1:26" ht="66.95" hidden="1" customHeight="1" outlineLevel="1">
      <c r="C130" s="21"/>
      <c r="D130" s="21"/>
      <c r="E130" s="21"/>
      <c r="F130" s="21"/>
      <c r="H130" s="21"/>
      <c r="I130" s="21"/>
      <c r="J130" s="21"/>
      <c r="K130" s="21"/>
      <c r="M130" s="21"/>
      <c r="N130" s="21"/>
      <c r="O130" s="21"/>
      <c r="P130" s="21"/>
      <c r="Q130" s="21"/>
      <c r="R130" s="21"/>
      <c r="S130" s="21"/>
      <c r="T130" s="21"/>
      <c r="U130" s="21"/>
      <c r="V130" s="21"/>
      <c r="W130" s="21"/>
      <c r="X130" s="21"/>
      <c r="Y130" s="21"/>
      <c r="Z130" s="21"/>
    </row>
    <row r="131" spans="1:26" ht="15" hidden="1" customHeight="1" outlineLevel="1"/>
    <row r="132" spans="1:26" s="52" customFormat="1" ht="15" hidden="1" customHeight="1" outlineLevel="1">
      <c r="A132" s="45"/>
      <c r="B132" s="53" t="str">
        <f>+A55</f>
        <v>Stock market capitalization to GDP (%)</v>
      </c>
      <c r="G132" s="51" t="str">
        <f>+A56</f>
        <v>Net Public debt, % GDP</v>
      </c>
      <c r="K132" s="53" t="str">
        <f>+A57</f>
        <v>Gross Public debt, % GDP</v>
      </c>
      <c r="P132" s="51"/>
    </row>
    <row r="133" spans="1:26" ht="66.95" hidden="1" customHeight="1" outlineLevel="1">
      <c r="D133" s="21"/>
      <c r="E133" s="21"/>
      <c r="F133" s="21"/>
      <c r="I133" s="21"/>
      <c r="J133" s="21"/>
      <c r="K133" s="21"/>
      <c r="N133" s="21"/>
      <c r="O133" s="21"/>
      <c r="P133" s="21"/>
      <c r="Q133" s="21">
        <v>61</v>
      </c>
    </row>
    <row r="134" spans="1:26" ht="66.95" hidden="1" customHeight="1" outlineLevel="1">
      <c r="C134" s="21"/>
      <c r="D134" s="21"/>
      <c r="E134" s="21"/>
      <c r="F134" s="21"/>
      <c r="H134" s="21"/>
      <c r="I134" s="21"/>
      <c r="J134" s="21"/>
      <c r="K134" s="21"/>
      <c r="M134" s="21"/>
      <c r="N134" s="21"/>
      <c r="O134" s="21"/>
      <c r="P134" s="21"/>
      <c r="Q134" s="21"/>
    </row>
    <row r="135" spans="1:26" ht="66.95" hidden="1" customHeight="1" outlineLevel="1">
      <c r="C135" s="21"/>
      <c r="D135" s="21"/>
      <c r="E135" s="21"/>
      <c r="F135" s="21"/>
      <c r="H135" s="21"/>
      <c r="I135" s="21"/>
      <c r="J135" s="21"/>
      <c r="K135" s="21"/>
      <c r="M135" s="21"/>
      <c r="N135" s="21"/>
      <c r="O135" s="21"/>
      <c r="P135" s="21"/>
      <c r="Q135" s="21"/>
    </row>
    <row r="136" spans="1:26" ht="66.95" hidden="1" customHeight="1" outlineLevel="1">
      <c r="C136" s="21"/>
      <c r="D136" s="21"/>
      <c r="E136" s="21"/>
      <c r="F136" s="21"/>
      <c r="H136" s="21"/>
      <c r="I136" s="21"/>
      <c r="J136" s="21"/>
      <c r="K136" s="21"/>
      <c r="M136" s="21"/>
      <c r="N136" s="21"/>
      <c r="O136" s="21"/>
      <c r="P136" s="21"/>
      <c r="Q136" s="21"/>
    </row>
    <row r="137" spans="1:26" ht="15" customHeight="1" collapsed="1"/>
    <row r="138" spans="1:26" s="82" customFormat="1" ht="66.95" customHeight="1">
      <c r="A138" s="67"/>
      <c r="H138" s="83"/>
    </row>
    <row r="139" spans="1:26" s="82" customFormat="1" ht="66.95" customHeight="1">
      <c r="A139" s="67"/>
    </row>
    <row r="140" spans="1:26" s="82" customFormat="1" ht="66.95" customHeight="1">
      <c r="A140" s="67"/>
    </row>
    <row r="141" spans="1:26" s="82" customFormat="1" ht="66.95" customHeight="1">
      <c r="A141" s="67"/>
    </row>
    <row r="142" spans="1:26" s="63" customFormat="1" ht="18" customHeight="1">
      <c r="A142" s="63" t="s">
        <v>81</v>
      </c>
      <c r="B142" s="63" t="s">
        <v>5</v>
      </c>
      <c r="C142" s="63" t="s">
        <v>9</v>
      </c>
      <c r="D142" s="63" t="s">
        <v>4</v>
      </c>
      <c r="E142" s="63" t="s">
        <v>88</v>
      </c>
      <c r="F142" s="63" t="s">
        <v>87</v>
      </c>
      <c r="G142" s="63" t="s">
        <v>7</v>
      </c>
      <c r="H142" s="63" t="s">
        <v>3</v>
      </c>
      <c r="I142" s="63" t="s">
        <v>10</v>
      </c>
      <c r="J142" s="63" t="s">
        <v>2</v>
      </c>
      <c r="K142" s="63" t="s">
        <v>85</v>
      </c>
      <c r="L142" s="63" t="s">
        <v>6</v>
      </c>
      <c r="M142" s="63" t="s">
        <v>86</v>
      </c>
      <c r="N142" s="63" t="s">
        <v>8</v>
      </c>
      <c r="O142" s="63" t="s">
        <v>0</v>
      </c>
      <c r="P142" s="63" t="s">
        <v>1</v>
      </c>
    </row>
    <row r="143" spans="1:26" s="63" customFormat="1" ht="16.5" customHeight="1">
      <c r="A143" s="63" t="s">
        <v>18</v>
      </c>
      <c r="B143" s="101">
        <v>6.2518000000000004E-2</v>
      </c>
      <c r="C143" s="101">
        <v>5.824E-2</v>
      </c>
      <c r="D143" s="101">
        <v>3.7956000000000004E-2</v>
      </c>
      <c r="E143" s="101">
        <v>3.7859999999999998E-2</v>
      </c>
      <c r="F143" s="101">
        <v>3.6268000000000002E-2</v>
      </c>
      <c r="G143" s="101">
        <v>3.2981999999999997E-2</v>
      </c>
      <c r="H143" s="101">
        <v>3.3138000000000008E-2</v>
      </c>
      <c r="I143" s="101">
        <v>2.3793999999999999E-2</v>
      </c>
      <c r="J143" s="101">
        <v>2.3082000000000002E-2</v>
      </c>
      <c r="K143" s="101">
        <v>2.1389999999999999E-2</v>
      </c>
      <c r="L143" s="101">
        <v>2.0853999999999998E-2</v>
      </c>
      <c r="M143" s="101">
        <v>2.0439999999999996E-2</v>
      </c>
      <c r="N143" s="101">
        <v>1.0444E-2</v>
      </c>
      <c r="O143" s="101">
        <v>4.8339999999999998E-3</v>
      </c>
      <c r="P143" s="101">
        <v>-7.3800000000000011E-3</v>
      </c>
    </row>
    <row r="144" spans="1:26" s="63" customFormat="1" ht="66.95" customHeight="1">
      <c r="A144" s="65"/>
    </row>
    <row r="145" spans="1:15" s="63" customFormat="1" ht="66.95" customHeight="1">
      <c r="A145" s="65" t="s">
        <v>81</v>
      </c>
      <c r="B145" s="63" t="s">
        <v>7</v>
      </c>
      <c r="C145" s="63" t="s">
        <v>0</v>
      </c>
      <c r="D145" s="63" t="s">
        <v>1</v>
      </c>
      <c r="E145" s="63" t="s">
        <v>2</v>
      </c>
      <c r="F145" s="63" t="s">
        <v>88</v>
      </c>
      <c r="G145" s="63" t="s">
        <v>6</v>
      </c>
      <c r="H145" s="63" t="s">
        <v>86</v>
      </c>
      <c r="I145" s="63" t="s">
        <v>87</v>
      </c>
    </row>
    <row r="146" spans="1:15" s="63" customFormat="1" ht="66.95" customHeight="1">
      <c r="A146" s="65" t="s">
        <v>77</v>
      </c>
      <c r="B146" s="63">
        <v>2</v>
      </c>
      <c r="C146" s="63">
        <v>1</v>
      </c>
      <c r="D146" s="63">
        <v>1</v>
      </c>
      <c r="E146" s="63">
        <v>1</v>
      </c>
      <c r="F146" s="63">
        <v>0.5</v>
      </c>
      <c r="G146" s="63">
        <v>0</v>
      </c>
      <c r="H146" s="63">
        <v>0</v>
      </c>
      <c r="I146" s="63">
        <v>0</v>
      </c>
    </row>
    <row r="147" spans="1:15" s="63" customFormat="1" ht="66.95" customHeight="1">
      <c r="A147" s="65" t="s">
        <v>76</v>
      </c>
      <c r="B147" s="63">
        <v>0.41361150000000002</v>
      </c>
      <c r="C147" s="63">
        <v>0.28621049999999998</v>
      </c>
      <c r="D147" s="63">
        <v>0.23451859999999999</v>
      </c>
      <c r="E147" s="63">
        <v>0.41929379999999999</v>
      </c>
      <c r="F147" s="63">
        <v>0.37371149999999997</v>
      </c>
      <c r="G147" s="63">
        <v>0.32888889999999998</v>
      </c>
      <c r="H147" s="63">
        <v>0.3584656</v>
      </c>
      <c r="I147" s="63">
        <v>0.44535049999999998</v>
      </c>
    </row>
    <row r="148" spans="1:15" s="63" customFormat="1" ht="66.95" customHeight="1">
      <c r="A148" s="65"/>
    </row>
    <row r="149" spans="1:15" s="63" customFormat="1" ht="66.95" customHeight="1">
      <c r="A149" s="65" t="s">
        <v>81</v>
      </c>
      <c r="B149" s="63" t="s">
        <v>2</v>
      </c>
      <c r="C149" s="63" t="s">
        <v>1</v>
      </c>
      <c r="D149" s="63" t="s">
        <v>0</v>
      </c>
      <c r="E149" s="63" t="s">
        <v>7</v>
      </c>
      <c r="F149" s="63" t="s">
        <v>6</v>
      </c>
      <c r="G149" s="63" t="s">
        <v>87</v>
      </c>
      <c r="H149" s="63" t="s">
        <v>88</v>
      </c>
      <c r="I149" s="63" t="s">
        <v>86</v>
      </c>
    </row>
    <row r="150" spans="1:15" s="63" customFormat="1" ht="66.95" customHeight="1">
      <c r="A150" s="65" t="s">
        <v>78</v>
      </c>
      <c r="B150" s="102">
        <v>2</v>
      </c>
      <c r="C150" s="102">
        <v>0.76</v>
      </c>
      <c r="D150" s="102">
        <v>0</v>
      </c>
      <c r="E150" s="102">
        <v>0</v>
      </c>
      <c r="F150" s="102">
        <v>0</v>
      </c>
      <c r="G150" s="102">
        <v>0</v>
      </c>
      <c r="H150" s="102">
        <v>0</v>
      </c>
      <c r="I150" s="102">
        <v>0</v>
      </c>
    </row>
    <row r="151" spans="1:15" s="63" customFormat="1" ht="66.95" customHeight="1">
      <c r="A151" s="65"/>
    </row>
    <row r="152" spans="1:15" s="63" customFormat="1" ht="66.95" customHeight="1">
      <c r="A152" s="65" t="s">
        <v>81</v>
      </c>
      <c r="B152" s="63" t="s">
        <v>87</v>
      </c>
      <c r="C152" s="63" t="s">
        <v>2</v>
      </c>
      <c r="D152" s="63" t="s">
        <v>7</v>
      </c>
      <c r="E152" s="63" t="s">
        <v>88</v>
      </c>
      <c r="F152" s="63" t="s">
        <v>86</v>
      </c>
      <c r="G152" s="63" t="s">
        <v>6</v>
      </c>
      <c r="H152" s="63" t="s">
        <v>0</v>
      </c>
      <c r="I152" s="63" t="s">
        <v>1</v>
      </c>
    </row>
    <row r="153" spans="1:15" s="63" customFormat="1" ht="66.95" customHeight="1">
      <c r="A153" s="65" t="s">
        <v>76</v>
      </c>
      <c r="B153" s="103">
        <v>0.44535049999999998</v>
      </c>
      <c r="C153" s="103">
        <v>0.41929379999999999</v>
      </c>
      <c r="D153" s="103">
        <v>0.41361150000000002</v>
      </c>
      <c r="E153" s="103">
        <v>0.37371149999999997</v>
      </c>
      <c r="F153" s="103">
        <v>0.3584656</v>
      </c>
      <c r="G153" s="103">
        <v>0.32888889999999998</v>
      </c>
      <c r="H153" s="103">
        <v>0.28621049999999998</v>
      </c>
      <c r="I153" s="103">
        <v>0.23451859999999999</v>
      </c>
    </row>
    <row r="154" spans="1:15" s="63" customFormat="1" ht="66.95" customHeight="1">
      <c r="A154" s="65"/>
    </row>
    <row r="155" spans="1:15" s="63" customFormat="1" ht="66.95" customHeight="1">
      <c r="A155" s="65"/>
    </row>
    <row r="156" spans="1:15" s="63" customFormat="1" ht="66.95" customHeight="1">
      <c r="A156" s="65"/>
      <c r="B156" s="104"/>
      <c r="F156" s="104"/>
      <c r="H156" s="104"/>
      <c r="I156" s="104"/>
      <c r="K156" s="104"/>
    </row>
    <row r="157" spans="1:15" s="63" customFormat="1" ht="66.95" customHeight="1">
      <c r="A157" s="65"/>
      <c r="B157" s="63" t="s">
        <v>86</v>
      </c>
      <c r="C157" s="63" t="s">
        <v>1</v>
      </c>
      <c r="D157" s="63" t="s">
        <v>3</v>
      </c>
      <c r="E157" s="63" t="s">
        <v>87</v>
      </c>
      <c r="F157" s="63" t="s">
        <v>5</v>
      </c>
      <c r="G157" s="63" t="s">
        <v>10</v>
      </c>
      <c r="H157" s="63" t="s">
        <v>9</v>
      </c>
      <c r="I157" s="63" t="s">
        <v>88</v>
      </c>
      <c r="J157" s="63" t="s">
        <v>7</v>
      </c>
      <c r="K157" s="63" t="s">
        <v>2</v>
      </c>
    </row>
    <row r="158" spans="1:15" s="63" customFormat="1" ht="66.95" customHeight="1">
      <c r="A158" s="65" t="s">
        <v>63</v>
      </c>
      <c r="B158" s="104">
        <v>0.51773999999999998</v>
      </c>
      <c r="C158" s="104">
        <v>0.46161999999999997</v>
      </c>
      <c r="D158" s="104">
        <v>0.41406999999999994</v>
      </c>
      <c r="E158" s="104">
        <v>0.36609999999999998</v>
      </c>
      <c r="F158" s="104">
        <v>0.34437000000000001</v>
      </c>
      <c r="G158" s="104">
        <v>0.30671999999999999</v>
      </c>
      <c r="H158" s="104">
        <v>0.1973</v>
      </c>
      <c r="I158" s="104">
        <v>7.5300000000000006E-2</v>
      </c>
      <c r="J158" s="104">
        <v>0</v>
      </c>
      <c r="K158" s="104">
        <v>-8.5100000000000002E-3</v>
      </c>
    </row>
    <row r="159" spans="1:15" s="63" customFormat="1" ht="66.95" customHeight="1">
      <c r="A159" s="65" t="s">
        <v>81</v>
      </c>
      <c r="B159" s="63" t="s">
        <v>0</v>
      </c>
      <c r="C159" s="63" t="s">
        <v>1</v>
      </c>
      <c r="D159" s="63" t="s">
        <v>2</v>
      </c>
      <c r="E159" s="63" t="s">
        <v>3</v>
      </c>
      <c r="F159" s="63" t="s">
        <v>4</v>
      </c>
      <c r="G159" s="63" t="s">
        <v>5</v>
      </c>
      <c r="H159" s="63" t="s">
        <v>6</v>
      </c>
      <c r="I159" s="63" t="s">
        <v>85</v>
      </c>
      <c r="J159" s="63" t="s">
        <v>7</v>
      </c>
      <c r="K159" s="63" t="s">
        <v>86</v>
      </c>
      <c r="L159" s="63" t="s">
        <v>87</v>
      </c>
      <c r="M159" s="63" t="s">
        <v>9</v>
      </c>
      <c r="N159" s="63" t="s">
        <v>88</v>
      </c>
      <c r="O159" s="63" t="s">
        <v>10</v>
      </c>
    </row>
    <row r="160" spans="1:15" s="63" customFormat="1" ht="66.95" customHeight="1">
      <c r="A160" s="65" t="s">
        <v>22</v>
      </c>
      <c r="B160" s="104">
        <f>+B12</f>
        <v>0.65</v>
      </c>
      <c r="C160" s="104">
        <f t="shared" ref="C160:J160" si="0">+C12</f>
        <v>0.60899999999999999</v>
      </c>
      <c r="D160" s="104">
        <f t="shared" si="0"/>
        <v>0.622</v>
      </c>
      <c r="E160" s="104">
        <f t="shared" si="0"/>
        <v>0.58799999999999997</v>
      </c>
      <c r="F160" s="104">
        <f t="shared" si="0"/>
        <v>0.56100000000000005</v>
      </c>
      <c r="G160" s="104">
        <f t="shared" si="0"/>
        <v>0.53900000000000003</v>
      </c>
      <c r="H160" s="104">
        <f t="shared" si="0"/>
        <v>0.56399999999999995</v>
      </c>
      <c r="I160" s="104">
        <f t="shared" si="0"/>
        <v>0.58199999999999996</v>
      </c>
      <c r="J160" s="104">
        <f t="shared" si="0"/>
        <v>0.56599999999999995</v>
      </c>
      <c r="K160" s="104">
        <f>+L12</f>
        <v>0.58099999999999996</v>
      </c>
      <c r="L160" s="104">
        <f t="shared" ref="L160:O160" si="1">+M12</f>
        <v>0.54800000000000004</v>
      </c>
      <c r="M160" s="104">
        <f t="shared" si="1"/>
        <v>0.55500000000000005</v>
      </c>
      <c r="N160" s="104">
        <f t="shared" si="1"/>
        <v>0.57599999999999996</v>
      </c>
      <c r="O160" s="104">
        <f t="shared" si="1"/>
        <v>0.65500000000000003</v>
      </c>
    </row>
    <row r="161" spans="1:16" s="63" customFormat="1" ht="66.95" customHeight="1">
      <c r="A161" s="65" t="s">
        <v>81</v>
      </c>
      <c r="C161" s="63" t="s">
        <v>1</v>
      </c>
      <c r="D161" s="63" t="s">
        <v>2</v>
      </c>
      <c r="E161" s="63" t="s">
        <v>3</v>
      </c>
      <c r="F161" s="63" t="s">
        <v>4</v>
      </c>
      <c r="G161" s="63" t="s">
        <v>5</v>
      </c>
      <c r="H161" s="63" t="s">
        <v>6</v>
      </c>
      <c r="I161" s="63" t="s">
        <v>85</v>
      </c>
      <c r="J161" s="63" t="s">
        <v>7</v>
      </c>
      <c r="K161" s="63" t="s">
        <v>86</v>
      </c>
      <c r="L161" s="63" t="s">
        <v>87</v>
      </c>
      <c r="M161" s="63" t="s">
        <v>9</v>
      </c>
      <c r="N161" s="63" t="s">
        <v>88</v>
      </c>
      <c r="O161" s="63" t="s">
        <v>10</v>
      </c>
    </row>
    <row r="162" spans="1:16" s="63" customFormat="1" ht="66.95" customHeight="1">
      <c r="A162" s="65" t="s">
        <v>51</v>
      </c>
      <c r="B162" s="104"/>
      <c r="C162" s="104">
        <f t="shared" ref="C162:J162" si="2">C37</f>
        <v>0.36849998474121098</v>
      </c>
      <c r="D162" s="104">
        <f t="shared" si="2"/>
        <v>0.1351</v>
      </c>
      <c r="E162" s="104">
        <f t="shared" si="2"/>
        <v>0.33860000000000001</v>
      </c>
      <c r="F162" s="104">
        <f t="shared" si="2"/>
        <v>0.35450000762939499</v>
      </c>
      <c r="G162" s="104">
        <f t="shared" si="2"/>
        <v>0.4264</v>
      </c>
      <c r="H162" s="104">
        <f t="shared" si="2"/>
        <v>0.56840000000000002</v>
      </c>
      <c r="I162" s="104">
        <f t="shared" si="2"/>
        <v>0.6573</v>
      </c>
      <c r="J162" s="104">
        <f t="shared" si="2"/>
        <v>0.47099999999999992</v>
      </c>
      <c r="K162" s="104">
        <f>L37</f>
        <v>0.53449999999999998</v>
      </c>
      <c r="L162" s="104">
        <f>M37</f>
        <v>0.18360000000000004</v>
      </c>
      <c r="M162" s="104">
        <f>N37</f>
        <v>0.45469999999999999</v>
      </c>
      <c r="N162" s="104">
        <f>O37</f>
        <v>0.47020000000000001</v>
      </c>
      <c r="O162" s="104">
        <f>P37</f>
        <v>0.24302000045776398</v>
      </c>
    </row>
    <row r="163" spans="1:16" s="63" customFormat="1" ht="66.95" customHeight="1">
      <c r="A163" s="65" t="s">
        <v>81</v>
      </c>
      <c r="C163" s="63" t="s">
        <v>1</v>
      </c>
      <c r="D163" s="63" t="s">
        <v>2</v>
      </c>
      <c r="E163" s="63" t="s">
        <v>3</v>
      </c>
      <c r="F163" s="63" t="s">
        <v>4</v>
      </c>
      <c r="G163" s="63" t="s">
        <v>5</v>
      </c>
      <c r="H163" s="63" t="s">
        <v>6</v>
      </c>
      <c r="I163" s="63" t="s">
        <v>85</v>
      </c>
      <c r="J163" s="63" t="s">
        <v>7</v>
      </c>
      <c r="K163" s="63" t="s">
        <v>86</v>
      </c>
      <c r="L163" s="63" t="s">
        <v>87</v>
      </c>
      <c r="M163" s="63" t="s">
        <v>9</v>
      </c>
      <c r="N163" s="63" t="s">
        <v>88</v>
      </c>
      <c r="O163" s="63" t="s">
        <v>10</v>
      </c>
    </row>
    <row r="164" spans="1:16" s="63" customFormat="1" ht="66.95" customHeight="1">
      <c r="A164" s="65" t="s">
        <v>52</v>
      </c>
      <c r="B164" s="102"/>
      <c r="C164" s="104">
        <f t="shared" ref="C164:J164" si="3">C38</f>
        <v>0.38110000610351596</v>
      </c>
      <c r="D164" s="104">
        <f t="shared" si="3"/>
        <v>0.14990000000000001</v>
      </c>
      <c r="E164" s="104">
        <f t="shared" si="3"/>
        <v>0.36609999999999998</v>
      </c>
      <c r="F164" s="104">
        <f t="shared" si="3"/>
        <v>0.40040000915527302</v>
      </c>
      <c r="G164" s="104">
        <f t="shared" si="3"/>
        <v>0.45910000000000006</v>
      </c>
      <c r="H164" s="104">
        <f t="shared" si="3"/>
        <v>0.52110000000000001</v>
      </c>
      <c r="I164" s="104">
        <f t="shared" si="3"/>
        <v>0.61660000000000004</v>
      </c>
      <c r="J164" s="104">
        <f t="shared" si="3"/>
        <v>0.34939999999999999</v>
      </c>
      <c r="K164" s="104">
        <f>L38</f>
        <v>0.51900000000000002</v>
      </c>
      <c r="L164" s="104">
        <f>M38</f>
        <v>0.17019999999999999</v>
      </c>
      <c r="M164" s="104">
        <f>N38</f>
        <v>0.44429999999999997</v>
      </c>
      <c r="N164" s="104">
        <f>O38</f>
        <v>0.4622</v>
      </c>
      <c r="O164" s="104">
        <f>P38</f>
        <v>0.238229999542236</v>
      </c>
    </row>
    <row r="165" spans="1:16" s="63" customFormat="1" ht="66.95" customHeight="1">
      <c r="A165" s="65" t="s">
        <v>81</v>
      </c>
      <c r="C165" s="63" t="s">
        <v>1</v>
      </c>
      <c r="D165" s="63" t="s">
        <v>2</v>
      </c>
      <c r="E165" s="63" t="s">
        <v>3</v>
      </c>
      <c r="F165" s="63" t="s">
        <v>4</v>
      </c>
      <c r="G165" s="63" t="s">
        <v>5</v>
      </c>
      <c r="H165" s="63" t="s">
        <v>6</v>
      </c>
      <c r="I165" s="63" t="s">
        <v>85</v>
      </c>
      <c r="J165" s="63" t="s">
        <v>7</v>
      </c>
      <c r="K165" s="63" t="s">
        <v>86</v>
      </c>
      <c r="L165" s="63" t="s">
        <v>87</v>
      </c>
      <c r="M165" s="63" t="s">
        <v>9</v>
      </c>
      <c r="N165" s="63" t="s">
        <v>88</v>
      </c>
      <c r="O165" s="63" t="s">
        <v>10</v>
      </c>
    </row>
    <row r="166" spans="1:16" s="63" customFormat="1" ht="66.95" customHeight="1">
      <c r="A166" s="65" t="s">
        <v>53</v>
      </c>
      <c r="B166" s="104"/>
      <c r="C166" s="104">
        <f t="shared" ref="C166:J166" si="4">+C39</f>
        <v>0.35819999694824195</v>
      </c>
      <c r="D166" s="104">
        <f t="shared" si="4"/>
        <v>0.1232</v>
      </c>
      <c r="E166" s="104">
        <f t="shared" si="4"/>
        <v>0.31530000000000002</v>
      </c>
      <c r="F166" s="104">
        <f t="shared" si="4"/>
        <v>0.323899993896484</v>
      </c>
      <c r="G166" s="104">
        <f t="shared" si="4"/>
        <v>0.39710000000000001</v>
      </c>
      <c r="H166" s="104">
        <f t="shared" si="4"/>
        <v>0.59609999999999996</v>
      </c>
      <c r="I166" s="104">
        <f t="shared" si="4"/>
        <v>0.67269999999999996</v>
      </c>
      <c r="J166" s="104">
        <f t="shared" si="4"/>
        <v>0.53759999999999997</v>
      </c>
      <c r="K166" s="104">
        <f>+L39</f>
        <v>0.54430000000000001</v>
      </c>
      <c r="L166" s="104">
        <f>+M39</f>
        <v>0.19350000000000001</v>
      </c>
      <c r="M166" s="104">
        <f>+N39</f>
        <v>0.46200000000000002</v>
      </c>
      <c r="N166" s="104">
        <f>+O39</f>
        <v>0.47570000000000001</v>
      </c>
      <c r="O166" s="104">
        <f>+P39</f>
        <v>0.24725000381469703</v>
      </c>
    </row>
    <row r="167" spans="1:16" s="63" customFormat="1" ht="66.95" customHeight="1">
      <c r="A167" s="65" t="s">
        <v>81</v>
      </c>
      <c r="B167" s="63" t="s">
        <v>0</v>
      </c>
      <c r="C167" s="63" t="s">
        <v>1</v>
      </c>
      <c r="D167" s="63" t="s">
        <v>2</v>
      </c>
      <c r="E167" s="63" t="s">
        <v>3</v>
      </c>
      <c r="F167" s="63" t="s">
        <v>4</v>
      </c>
      <c r="G167" s="63" t="s">
        <v>5</v>
      </c>
      <c r="H167" s="63" t="s">
        <v>6</v>
      </c>
      <c r="I167" s="63" t="s">
        <v>85</v>
      </c>
      <c r="J167" s="63" t="s">
        <v>7</v>
      </c>
      <c r="K167" s="63" t="s">
        <v>86</v>
      </c>
      <c r="L167" s="63" t="s">
        <v>87</v>
      </c>
      <c r="M167" s="63" t="s">
        <v>9</v>
      </c>
      <c r="N167" s="63" t="s">
        <v>88</v>
      </c>
      <c r="O167" s="63" t="s">
        <v>10</v>
      </c>
    </row>
    <row r="168" spans="1:16" s="63" customFormat="1" ht="66.95" customHeight="1">
      <c r="A168" s="65" t="s">
        <v>70</v>
      </c>
      <c r="B168" s="104">
        <f>+B40</f>
        <v>0.20499999999999999</v>
      </c>
      <c r="C168" s="104">
        <f t="shared" ref="C168:J168" si="5">+C40</f>
        <v>0.26179999999999998</v>
      </c>
      <c r="D168" s="104">
        <f t="shared" si="5"/>
        <v>0.1825</v>
      </c>
      <c r="E168" s="104">
        <f t="shared" si="5"/>
        <v>0.42299999999999999</v>
      </c>
      <c r="F168" s="104">
        <f t="shared" si="5"/>
        <v>0.13919999999999999</v>
      </c>
      <c r="G168" s="104">
        <f t="shared" si="5"/>
        <v>0.47349999999999992</v>
      </c>
      <c r="H168" s="104">
        <f t="shared" si="5"/>
        <v>0.2102</v>
      </c>
      <c r="I168" s="104">
        <f t="shared" si="5"/>
        <v>0.4652</v>
      </c>
      <c r="J168" s="104">
        <f t="shared" si="5"/>
        <v>0.25490000000000002</v>
      </c>
      <c r="K168" s="104">
        <f>+L40</f>
        <v>9.69E-2</v>
      </c>
      <c r="L168" s="104">
        <f>+M40</f>
        <v>0.249</v>
      </c>
      <c r="M168" s="104">
        <f>+N40</f>
        <v>0.28739999999999999</v>
      </c>
      <c r="N168" s="104">
        <f>+O40</f>
        <v>0.33900000000000008</v>
      </c>
      <c r="O168" s="104">
        <f>+P40</f>
        <v>0.22620000000000001</v>
      </c>
    </row>
    <row r="169" spans="1:16" s="63" customFormat="1" ht="66.95" customHeight="1">
      <c r="A169" s="65" t="s">
        <v>408</v>
      </c>
      <c r="B169" s="63" t="s">
        <v>0</v>
      </c>
      <c r="C169" s="63" t="s">
        <v>1</v>
      </c>
      <c r="D169" s="63" t="s">
        <v>2</v>
      </c>
      <c r="E169" s="63" t="s">
        <v>3</v>
      </c>
      <c r="F169" s="63" t="s">
        <v>4</v>
      </c>
      <c r="G169" s="63" t="s">
        <v>5</v>
      </c>
      <c r="H169" s="63" t="s">
        <v>6</v>
      </c>
      <c r="I169" s="63" t="s">
        <v>85</v>
      </c>
      <c r="J169" s="63" t="s">
        <v>7</v>
      </c>
      <c r="K169" s="63" t="s">
        <v>86</v>
      </c>
      <c r="L169" s="63" t="s">
        <v>87</v>
      </c>
      <c r="M169" s="63" t="s">
        <v>9</v>
      </c>
      <c r="N169" s="63" t="s">
        <v>88</v>
      </c>
      <c r="O169" s="63" t="s">
        <v>10</v>
      </c>
    </row>
    <row r="170" spans="1:16" s="63" customFormat="1" ht="66.95" customHeight="1">
      <c r="A170" s="65"/>
      <c r="B170" s="104">
        <f t="shared" ref="B170:J170" si="6">+B41</f>
        <v>0.1552</v>
      </c>
      <c r="C170" s="104">
        <f t="shared" si="6"/>
        <v>0.16869999999999996</v>
      </c>
      <c r="D170" s="104">
        <f t="shared" si="6"/>
        <v>0.17419999999999999</v>
      </c>
      <c r="E170" s="104">
        <f t="shared" si="6"/>
        <v>0.39079999999999998</v>
      </c>
      <c r="F170" s="104">
        <f t="shared" si="6"/>
        <v>0.15179999999999999</v>
      </c>
      <c r="G170" s="104">
        <f t="shared" si="6"/>
        <v>0.24490000000000001</v>
      </c>
      <c r="H170" s="104">
        <f t="shared" si="6"/>
        <v>0.33500000000000002</v>
      </c>
      <c r="I170" s="104">
        <f t="shared" si="6"/>
        <v>0.51619999999999999</v>
      </c>
      <c r="J170" s="104">
        <f t="shared" si="6"/>
        <v>0.38500000000000001</v>
      </c>
      <c r="K170" s="104">
        <f>+L41</f>
        <v>0.17119999999999999</v>
      </c>
      <c r="L170" s="104">
        <f>+M41</f>
        <v>0.20449999999999999</v>
      </c>
      <c r="M170" s="104">
        <f>+N41</f>
        <v>0.28560000000000002</v>
      </c>
      <c r="N170" s="104">
        <f>+O41</f>
        <v>0.34399999999999997</v>
      </c>
      <c r="O170" s="104">
        <f>+P41</f>
        <v>0.19089999999999999</v>
      </c>
    </row>
    <row r="171" spans="1:16" s="63" customFormat="1" ht="66.95" customHeight="1">
      <c r="A171" s="65" t="s">
        <v>409</v>
      </c>
      <c r="B171" s="63" t="s">
        <v>0</v>
      </c>
      <c r="C171" s="63" t="s">
        <v>1</v>
      </c>
      <c r="D171" s="63" t="s">
        <v>2</v>
      </c>
      <c r="E171" s="63" t="s">
        <v>3</v>
      </c>
      <c r="F171" s="63" t="s">
        <v>4</v>
      </c>
      <c r="G171" s="63" t="s">
        <v>411</v>
      </c>
      <c r="H171" s="63" t="s">
        <v>6</v>
      </c>
      <c r="I171" s="63" t="s">
        <v>85</v>
      </c>
      <c r="J171" s="63" t="s">
        <v>7</v>
      </c>
      <c r="K171" s="63" t="s">
        <v>86</v>
      </c>
      <c r="L171" s="63" t="s">
        <v>87</v>
      </c>
      <c r="M171" s="63" t="s">
        <v>9</v>
      </c>
      <c r="N171" s="63" t="s">
        <v>88</v>
      </c>
      <c r="O171" s="63" t="s">
        <v>10</v>
      </c>
    </row>
    <row r="172" spans="1:16" s="63" customFormat="1" ht="66.95" customHeight="1">
      <c r="A172" s="65"/>
      <c r="B172" s="104">
        <f t="shared" ref="B172:J172" si="7">+B42</f>
        <v>0.18429999999999999</v>
      </c>
      <c r="C172" s="104">
        <f t="shared" si="7"/>
        <v>0.22170000000000001</v>
      </c>
      <c r="D172" s="104">
        <f t="shared" si="7"/>
        <v>0.17879999999999999</v>
      </c>
      <c r="E172" s="104">
        <f t="shared" si="7"/>
        <v>0.4093</v>
      </c>
      <c r="F172" s="104">
        <f t="shared" si="7"/>
        <v>0.14419999999999999</v>
      </c>
      <c r="G172" s="104">
        <f t="shared" si="7"/>
        <v>0.38740000000000002</v>
      </c>
      <c r="H172" s="104">
        <f t="shared" si="7"/>
        <v>0.26229999999999998</v>
      </c>
      <c r="I172" s="104">
        <f t="shared" si="7"/>
        <v>0.4869</v>
      </c>
      <c r="J172" s="104">
        <f t="shared" si="7"/>
        <v>0.30599999999999999</v>
      </c>
      <c r="K172" s="104">
        <f>+L42</f>
        <v>0.1278</v>
      </c>
      <c r="L172" s="104">
        <f>+M42</f>
        <v>0.23070000000000002</v>
      </c>
      <c r="M172" s="104">
        <f>+N42</f>
        <v>0.28660000000000002</v>
      </c>
      <c r="N172" s="104">
        <f>+O42</f>
        <v>0.34130000000000005</v>
      </c>
      <c r="O172" s="104">
        <f>+P42</f>
        <v>0.21029999999999999</v>
      </c>
    </row>
    <row r="173" spans="1:16" s="63" customFormat="1" ht="66.95" customHeight="1">
      <c r="A173" s="65"/>
      <c r="B173" s="63" t="s">
        <v>0</v>
      </c>
      <c r="C173" s="63" t="s">
        <v>1</v>
      </c>
      <c r="D173" s="63" t="s">
        <v>3</v>
      </c>
      <c r="E173" s="63" t="s">
        <v>4</v>
      </c>
      <c r="F173" s="63" t="s">
        <v>5</v>
      </c>
      <c r="G173" s="63" t="s">
        <v>6</v>
      </c>
      <c r="H173" s="63" t="s">
        <v>7</v>
      </c>
      <c r="I173" s="63" t="s">
        <v>8</v>
      </c>
      <c r="J173" s="63" t="s">
        <v>86</v>
      </c>
      <c r="K173" s="63" t="s">
        <v>87</v>
      </c>
      <c r="L173" s="63" t="s">
        <v>9</v>
      </c>
      <c r="M173" s="63" t="s">
        <v>88</v>
      </c>
    </row>
    <row r="174" spans="1:16" s="63" customFormat="1" ht="66.95" customHeight="1">
      <c r="A174" s="65" t="str">
        <f>+$G$119</f>
        <v>SMB employment</v>
      </c>
      <c r="B174" s="104">
        <f>+B46</f>
        <v>0.17243685811144999</v>
      </c>
      <c r="C174" s="104">
        <f t="shared" ref="C174" si="8">+C46</f>
        <v>0.20875501442708311</v>
      </c>
      <c r="D174" s="104">
        <f>+E46</f>
        <v>0.1682346323216562</v>
      </c>
      <c r="E174" s="104">
        <f>+F46</f>
        <v>9.3882690855945111E-2</v>
      </c>
      <c r="F174" s="104">
        <f>+G46</f>
        <v>0.15483072631765699</v>
      </c>
      <c r="G174" s="104">
        <f>+H46</f>
        <v>0.22612775321483017</v>
      </c>
      <c r="H174" s="104">
        <f t="shared" ref="H174:M174" si="9">+J46</f>
        <v>0.2140794430287144</v>
      </c>
      <c r="I174" s="104">
        <f t="shared" si="9"/>
        <v>0.28963543870757702</v>
      </c>
      <c r="J174" s="104">
        <f t="shared" si="9"/>
        <v>8.2099303173179233E-2</v>
      </c>
      <c r="K174" s="104">
        <f t="shared" si="9"/>
        <v>0.21821251466112956</v>
      </c>
      <c r="L174" s="104">
        <f t="shared" si="9"/>
        <v>0.10607915546356068</v>
      </c>
      <c r="M174" s="104">
        <f t="shared" si="9"/>
        <v>8.3886256768014894E-2</v>
      </c>
      <c r="P174" s="104"/>
    </row>
    <row r="175" spans="1:16" s="63" customFormat="1" ht="66.95" customHeight="1">
      <c r="A175" s="65"/>
      <c r="B175" s="63" t="s">
        <v>0</v>
      </c>
      <c r="C175" s="63" t="s">
        <v>1</v>
      </c>
      <c r="D175" s="63" t="s">
        <v>2</v>
      </c>
      <c r="E175" s="63" t="s">
        <v>3</v>
      </c>
      <c r="F175" s="63" t="s">
        <v>4</v>
      </c>
      <c r="G175" s="63" t="s">
        <v>411</v>
      </c>
      <c r="H175" s="63" t="s">
        <v>6</v>
      </c>
      <c r="I175" s="63" t="s">
        <v>85</v>
      </c>
      <c r="J175" s="63" t="s">
        <v>7</v>
      </c>
      <c r="K175" s="63" t="s">
        <v>86</v>
      </c>
      <c r="L175" s="63" t="s">
        <v>87</v>
      </c>
      <c r="M175" s="63" t="s">
        <v>9</v>
      </c>
      <c r="N175" s="63" t="s">
        <v>88</v>
      </c>
      <c r="O175" s="63" t="s">
        <v>10</v>
      </c>
    </row>
    <row r="176" spans="1:16" s="63" customFormat="1" ht="66.95" customHeight="1">
      <c r="A176" s="66" t="str">
        <f>+K119</f>
        <v>Workers under minimum wage</v>
      </c>
      <c r="B176" s="105">
        <f>+B47</f>
        <v>0.2989</v>
      </c>
      <c r="C176" s="105">
        <f t="shared" ref="C176:J176" si="10">+C47</f>
        <v>0.15790000000000001</v>
      </c>
      <c r="D176" s="105">
        <f t="shared" si="10"/>
        <v>0.2656</v>
      </c>
      <c r="E176" s="105">
        <f t="shared" si="10"/>
        <v>0.42580000000000001</v>
      </c>
      <c r="F176" s="105">
        <f t="shared" si="10"/>
        <v>0.54090000000000005</v>
      </c>
      <c r="G176" s="105">
        <f t="shared" si="10"/>
        <v>0.27850000000000003</v>
      </c>
      <c r="H176" s="105">
        <f t="shared" si="10"/>
        <v>0.34050000000000002</v>
      </c>
      <c r="I176" s="105">
        <f t="shared" si="10"/>
        <v>0.66949999999999998</v>
      </c>
      <c r="J176" s="105">
        <f t="shared" si="10"/>
        <v>0.81010000000000004</v>
      </c>
      <c r="K176" s="105">
        <f>+L47</f>
        <v>0.27950000000000003</v>
      </c>
      <c r="L176" s="105">
        <f>+M47</f>
        <v>0.49810000000000004</v>
      </c>
      <c r="M176" s="105">
        <f>+N47</f>
        <v>0.59589999999999999</v>
      </c>
      <c r="N176" s="105">
        <f>+O47</f>
        <v>0.53059999999999996</v>
      </c>
      <c r="O176" s="105">
        <f>+P47</f>
        <v>0.25640000000000002</v>
      </c>
    </row>
    <row r="177" spans="1:15" s="63" customFormat="1" ht="66.95" customHeight="1">
      <c r="A177" s="65"/>
      <c r="B177" s="63" t="s">
        <v>0</v>
      </c>
      <c r="C177" s="63" t="s">
        <v>2</v>
      </c>
      <c r="D177" s="63" t="s">
        <v>3</v>
      </c>
      <c r="E177" s="63" t="s">
        <v>4</v>
      </c>
      <c r="F177" s="63" t="s">
        <v>5</v>
      </c>
      <c r="G177" s="63" t="s">
        <v>6</v>
      </c>
      <c r="H177" s="63" t="s">
        <v>7</v>
      </c>
      <c r="I177" s="63" t="s">
        <v>8</v>
      </c>
      <c r="J177" s="63" t="s">
        <v>86</v>
      </c>
      <c r="K177" s="63" t="s">
        <v>87</v>
      </c>
      <c r="L177" s="63" t="s">
        <v>9</v>
      </c>
      <c r="M177" s="63" t="s">
        <v>88</v>
      </c>
      <c r="N177" s="63" t="s">
        <v>10</v>
      </c>
    </row>
    <row r="178" spans="1:15" s="63" customFormat="1" ht="66.95" customHeight="1">
      <c r="A178" s="65" t="s">
        <v>55</v>
      </c>
      <c r="B178" s="105" t="str">
        <f>+B48</f>
        <v>N.A.</v>
      </c>
      <c r="C178" s="105">
        <f>+D48</f>
        <v>0.56000000000000005</v>
      </c>
      <c r="D178" s="105">
        <f>+E48</f>
        <v>0.54900000000000004</v>
      </c>
      <c r="E178" s="105">
        <f>+F48</f>
        <v>0.52800000000000002</v>
      </c>
      <c r="F178" s="105">
        <f>+G48</f>
        <v>0.47899999999999998</v>
      </c>
      <c r="G178" s="105">
        <f>+H48</f>
        <v>0.55000000000000004</v>
      </c>
      <c r="H178" s="105">
        <f t="shared" ref="H178:N178" si="11">+J48</f>
        <v>0.54900000000000004</v>
      </c>
      <c r="I178" s="105" t="str">
        <f t="shared" si="11"/>
        <v>N.A.</v>
      </c>
      <c r="J178" s="105">
        <f t="shared" si="11"/>
        <v>0.54200000000000004</v>
      </c>
      <c r="K178" s="105">
        <f t="shared" si="11"/>
        <v>0.61099999999999999</v>
      </c>
      <c r="L178" s="105">
        <f t="shared" si="11"/>
        <v>0.58799999999999997</v>
      </c>
      <c r="M178" s="105">
        <f t="shared" si="11"/>
        <v>0.79500000000000004</v>
      </c>
      <c r="N178" s="105">
        <f t="shared" si="11"/>
        <v>0.60699999999999998</v>
      </c>
    </row>
    <row r="179" spans="1:15" s="63" customFormat="1" ht="66.95" customHeight="1">
      <c r="A179" s="65"/>
      <c r="B179" s="63" t="s">
        <v>0</v>
      </c>
      <c r="C179" s="63" t="s">
        <v>1</v>
      </c>
      <c r="D179" s="63" t="s">
        <v>2</v>
      </c>
      <c r="E179" s="63" t="s">
        <v>3</v>
      </c>
      <c r="F179" s="63" t="s">
        <v>4</v>
      </c>
      <c r="G179" s="63" t="s">
        <v>6</v>
      </c>
      <c r="H179" s="63" t="s">
        <v>8</v>
      </c>
      <c r="I179" s="63" t="s">
        <v>86</v>
      </c>
      <c r="J179" s="63" t="s">
        <v>87</v>
      </c>
      <c r="K179" s="63" t="s">
        <v>9</v>
      </c>
      <c r="L179" s="63" t="s">
        <v>88</v>
      </c>
      <c r="M179" s="63" t="s">
        <v>10</v>
      </c>
    </row>
    <row r="180" spans="1:15" s="63" customFormat="1" ht="66.95" customHeight="1">
      <c r="A180" s="65" t="s">
        <v>59</v>
      </c>
      <c r="B180" s="105">
        <f>+B53</f>
        <v>2.63E-2</v>
      </c>
      <c r="C180" s="105">
        <f>+C53</f>
        <v>0.11810000000000001</v>
      </c>
      <c r="D180" s="105">
        <f>+D53</f>
        <v>0.19289999999999999</v>
      </c>
      <c r="E180" s="105">
        <f>+E53</f>
        <v>6.3399999999999998E-2</v>
      </c>
      <c r="F180" s="105">
        <f>+F53</f>
        <v>7.1199999999999999E-2</v>
      </c>
      <c r="G180" s="105">
        <f>+H53</f>
        <v>3.2500000000000001E-2</v>
      </c>
      <c r="H180" s="105">
        <f t="shared" ref="H180:M180" si="12">+K53</f>
        <v>0.20879999999999999</v>
      </c>
      <c r="I180" s="105">
        <f t="shared" si="12"/>
        <v>6.4199999999999993E-2</v>
      </c>
      <c r="J180" s="105">
        <f t="shared" si="12"/>
        <v>4.5700000000000005E-2</v>
      </c>
      <c r="K180" s="105">
        <f t="shared" si="12"/>
        <v>1.83E-2</v>
      </c>
      <c r="L180" s="105">
        <f t="shared" si="12"/>
        <v>6.4399999999999999E-2</v>
      </c>
      <c r="M180" s="105">
        <f t="shared" si="12"/>
        <v>7.4200000000000002E-2</v>
      </c>
    </row>
    <row r="181" spans="1:15" s="63" customFormat="1" ht="66.95" customHeight="1">
      <c r="A181" s="65"/>
      <c r="B181" s="63" t="s">
        <v>0</v>
      </c>
      <c r="C181" s="63" t="s">
        <v>1</v>
      </c>
      <c r="D181" s="63" t="s">
        <v>2</v>
      </c>
      <c r="E181" s="63" t="s">
        <v>3</v>
      </c>
      <c r="F181" s="63" t="s">
        <v>4</v>
      </c>
      <c r="G181" s="63" t="s">
        <v>5</v>
      </c>
      <c r="H181" s="63" t="s">
        <v>6</v>
      </c>
      <c r="I181" s="63" t="s">
        <v>7</v>
      </c>
      <c r="J181" s="63" t="s">
        <v>8</v>
      </c>
      <c r="K181" s="63" t="s">
        <v>86</v>
      </c>
      <c r="L181" s="63" t="s">
        <v>87</v>
      </c>
      <c r="M181" s="63" t="s">
        <v>9</v>
      </c>
      <c r="N181" s="63" t="s">
        <v>88</v>
      </c>
      <c r="O181" s="63" t="s">
        <v>10</v>
      </c>
    </row>
    <row r="182" spans="1:15" s="63" customFormat="1" ht="66.95" customHeight="1">
      <c r="A182" s="65" t="s">
        <v>60</v>
      </c>
      <c r="B182" s="105">
        <f>+B54</f>
        <v>0.1045</v>
      </c>
      <c r="C182" s="105">
        <f t="shared" ref="C182:H182" si="13">+C54</f>
        <v>0.12659999999999999</v>
      </c>
      <c r="D182" s="105">
        <f t="shared" si="13"/>
        <v>0.69640000000000002</v>
      </c>
      <c r="E182" s="105">
        <f t="shared" si="13"/>
        <v>0.20829999999999999</v>
      </c>
      <c r="F182" s="105">
        <f t="shared" si="13"/>
        <v>0.13639999999999999</v>
      </c>
      <c r="G182" s="105">
        <f t="shared" si="13"/>
        <v>9.5899999999999999E-2</v>
      </c>
      <c r="H182" s="105">
        <f t="shared" si="13"/>
        <v>0.33600000000000002</v>
      </c>
      <c r="I182" s="105">
        <f t="shared" ref="I182:O182" si="14">+J54</f>
        <v>9.1999999999999998E-3</v>
      </c>
      <c r="J182" s="105">
        <f t="shared" si="14"/>
        <v>0.21289999999999998</v>
      </c>
      <c r="K182" s="105">
        <f t="shared" si="14"/>
        <v>0.1376</v>
      </c>
      <c r="L182" s="105">
        <f t="shared" si="14"/>
        <v>7.8000000000000005E-3</v>
      </c>
      <c r="M182" s="105">
        <f t="shared" si="14"/>
        <v>0</v>
      </c>
      <c r="N182" s="105">
        <f t="shared" si="14"/>
        <v>0.20679999999999998</v>
      </c>
      <c r="O182" s="105">
        <f t="shared" si="14"/>
        <v>0.24340000000000001</v>
      </c>
    </row>
    <row r="183" spans="1:15" s="63" customFormat="1" ht="66.95" customHeight="1">
      <c r="A183" s="65"/>
      <c r="B183" s="63" t="s">
        <v>0</v>
      </c>
      <c r="C183" s="63" t="s">
        <v>1</v>
      </c>
      <c r="D183" s="63" t="s">
        <v>2</v>
      </c>
      <c r="E183" s="63" t="s">
        <v>3</v>
      </c>
      <c r="F183" s="63" t="s">
        <v>4</v>
      </c>
      <c r="G183" s="63" t="s">
        <v>6</v>
      </c>
      <c r="H183" s="63" t="s">
        <v>85</v>
      </c>
      <c r="I183" s="63" t="s">
        <v>8</v>
      </c>
      <c r="J183" s="63" t="s">
        <v>86</v>
      </c>
      <c r="K183" s="63" t="s">
        <v>87</v>
      </c>
      <c r="L183" s="63" t="s">
        <v>9</v>
      </c>
      <c r="M183" s="63" t="s">
        <v>88</v>
      </c>
      <c r="N183" s="63" t="s">
        <v>10</v>
      </c>
    </row>
    <row r="184" spans="1:15" s="63" customFormat="1" ht="66.95" customHeight="1">
      <c r="A184" s="65" t="s">
        <v>61</v>
      </c>
      <c r="B184" s="105">
        <f>+B55</f>
        <v>8.0199999999999994E-2</v>
      </c>
      <c r="C184" s="105">
        <f t="shared" ref="C184:F184" si="15">+C55</f>
        <v>0.31109999999999999</v>
      </c>
      <c r="D184" s="105">
        <f t="shared" si="15"/>
        <v>0.82140000000000002</v>
      </c>
      <c r="E184" s="105">
        <f t="shared" si="15"/>
        <v>0.3332</v>
      </c>
      <c r="F184" s="105">
        <f t="shared" si="15"/>
        <v>3.8100000000000002E-2</v>
      </c>
      <c r="G184" s="105">
        <f>+H55</f>
        <v>0.34139999999999998</v>
      </c>
      <c r="H184" s="105">
        <f>+I55</f>
        <v>0.66169999999999995</v>
      </c>
      <c r="I184" s="105">
        <f t="shared" ref="I184:N184" si="16">+K55</f>
        <v>0.4521</v>
      </c>
      <c r="J184" s="105">
        <f t="shared" si="16"/>
        <v>0.35009999999999997</v>
      </c>
      <c r="K184" s="105">
        <f t="shared" si="16"/>
        <v>0.30790000000000001</v>
      </c>
      <c r="L184" s="105">
        <f t="shared" si="16"/>
        <v>3.8300000000000001E-2</v>
      </c>
      <c r="M184" s="105">
        <f t="shared" si="16"/>
        <v>0.33729999999999999</v>
      </c>
      <c r="N184" s="105">
        <f t="shared" si="16"/>
        <v>3.4000000000000002E-3</v>
      </c>
    </row>
    <row r="185" spans="1:15" s="63" customFormat="1" ht="66.95" customHeight="1">
      <c r="A185" s="65"/>
    </row>
    <row r="186" spans="1:15" s="63" customFormat="1" ht="66.95" customHeight="1">
      <c r="A186" s="65"/>
    </row>
    <row r="187" spans="1:15" s="63" customFormat="1" ht="66.95" customHeight="1">
      <c r="A187" s="65"/>
    </row>
    <row r="188" spans="1:15" s="63" customFormat="1" ht="66.95" customHeight="1">
      <c r="A188" s="65"/>
    </row>
    <row r="189" spans="1:15" s="63" customFormat="1" ht="66.95" customHeight="1">
      <c r="A189" s="65"/>
    </row>
    <row r="190" spans="1:15" s="63" customFormat="1" ht="66.95" customHeight="1">
      <c r="A190" s="65"/>
    </row>
    <row r="191" spans="1:15" s="63" customFormat="1" ht="66.95" customHeight="1">
      <c r="A191" s="65"/>
    </row>
  </sheetData>
  <mergeCells count="5">
    <mergeCell ref="A59:R59"/>
    <mergeCell ref="A4:R4"/>
    <mergeCell ref="A77:R77"/>
    <mergeCell ref="A90:R90"/>
    <mergeCell ref="A125:R125"/>
  </mergeCells>
  <hyperlinks>
    <hyperlink ref="A1" location="'Table of Contents'!A1" display="Back to content sheet" xr:uid="{00000000-0004-0000-0100-000000000000}"/>
  </hyperlinks>
  <pageMargins left="0.7" right="0.7" top="0.75" bottom="0.75" header="0.3" footer="0.3"/>
  <pageSetup orientation="portrait" r:id="rId1"/>
  <drawing r:id="rId2"/>
  <legacyDrawing r:id="rId3"/>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2"/>
  <dimension ref="A1:AH404"/>
  <sheetViews>
    <sheetView zoomScale="70" zoomScaleNormal="70" workbookViewId="0">
      <pane xSplit="1" ySplit="2" topLeftCell="B3" activePane="bottomRight" state="frozen"/>
      <selection activeCell="K41" sqref="K41"/>
      <selection pane="topRight" activeCell="K41" sqref="K41"/>
      <selection pane="bottomLeft" activeCell="K41" sqref="K41"/>
      <selection pane="bottomRight"/>
    </sheetView>
  </sheetViews>
  <sheetFormatPr defaultColWidth="12.42578125" defaultRowHeight="66.95" customHeight="1" outlineLevelRow="1"/>
  <cols>
    <col min="1" max="1" width="66" style="25" customWidth="1"/>
    <col min="2" max="10" width="15.7109375" style="29" customWidth="1"/>
    <col min="11" max="12" width="18.140625" style="29" customWidth="1"/>
    <col min="13" max="24" width="15.7109375" style="29" customWidth="1"/>
    <col min="25" max="25" width="50.28515625" style="13" customWidth="1"/>
    <col min="26" max="26" width="164.28515625" style="13" customWidth="1"/>
    <col min="27" max="27" width="51.85546875" style="13" customWidth="1"/>
    <col min="28" max="28" width="40.5703125" style="13" customWidth="1"/>
    <col min="29" max="16384" width="12.42578125" style="13"/>
  </cols>
  <sheetData>
    <row r="1" spans="1:26" ht="15" customHeight="1">
      <c r="A1" s="14" t="s">
        <v>95</v>
      </c>
    </row>
    <row r="2" spans="1:26" s="15" customFormat="1" ht="60" customHeight="1">
      <c r="A2" s="16" t="s">
        <v>17</v>
      </c>
      <c r="B2" s="78" t="s">
        <v>0</v>
      </c>
      <c r="C2" s="244" t="s">
        <v>1</v>
      </c>
      <c r="D2" s="244"/>
      <c r="E2" s="78" t="s">
        <v>2</v>
      </c>
      <c r="F2" s="244" t="s">
        <v>3</v>
      </c>
      <c r="G2" s="244"/>
      <c r="H2" s="244" t="s">
        <v>4</v>
      </c>
      <c r="I2" s="244"/>
      <c r="J2" s="78" t="s">
        <v>5</v>
      </c>
      <c r="K2" s="244" t="s">
        <v>6</v>
      </c>
      <c r="L2" s="244"/>
      <c r="M2" s="78" t="s">
        <v>85</v>
      </c>
      <c r="N2" s="16" t="s">
        <v>7</v>
      </c>
      <c r="O2" s="16" t="s">
        <v>8</v>
      </c>
      <c r="P2" s="244" t="s">
        <v>86</v>
      </c>
      <c r="Q2" s="244"/>
      <c r="R2" s="244" t="s">
        <v>87</v>
      </c>
      <c r="S2" s="244"/>
      <c r="T2" s="16" t="s">
        <v>9</v>
      </c>
      <c r="U2" s="244" t="s">
        <v>88</v>
      </c>
      <c r="V2" s="244"/>
      <c r="W2" s="244" t="s">
        <v>10</v>
      </c>
      <c r="X2" s="244"/>
      <c r="Y2" s="16" t="s">
        <v>20</v>
      </c>
      <c r="Z2" s="16" t="s">
        <v>21</v>
      </c>
    </row>
    <row r="3" spans="1:26" s="15" customFormat="1" ht="4.9000000000000004" customHeight="1">
      <c r="A3" s="29"/>
      <c r="B3" s="29"/>
      <c r="C3" s="29"/>
      <c r="D3" s="29"/>
      <c r="E3" s="29"/>
      <c r="F3" s="29"/>
      <c r="G3" s="29"/>
      <c r="H3" s="29"/>
      <c r="I3" s="29"/>
      <c r="J3" s="29"/>
      <c r="K3" s="29"/>
      <c r="L3" s="29"/>
      <c r="M3" s="29"/>
      <c r="N3" s="29"/>
      <c r="O3" s="29"/>
      <c r="P3" s="29"/>
      <c r="Q3" s="29"/>
      <c r="R3" s="29"/>
      <c r="S3" s="29"/>
      <c r="T3" s="29"/>
      <c r="U3" s="29"/>
      <c r="V3" s="29"/>
      <c r="W3" s="29"/>
      <c r="X3" s="29"/>
      <c r="Y3" s="13"/>
      <c r="Z3" s="13"/>
    </row>
    <row r="4" spans="1:26" ht="40.15" customHeight="1">
      <c r="A4" s="31" t="s">
        <v>164</v>
      </c>
      <c r="B4" s="31"/>
      <c r="C4" s="31"/>
      <c r="D4" s="31"/>
      <c r="E4" s="31"/>
      <c r="F4" s="31"/>
      <c r="G4" s="31"/>
      <c r="H4" s="31"/>
      <c r="I4" s="31"/>
      <c r="J4" s="31"/>
      <c r="K4" s="31"/>
      <c r="L4" s="31"/>
      <c r="M4" s="31"/>
      <c r="N4" s="31"/>
      <c r="O4" s="31"/>
      <c r="P4" s="31"/>
      <c r="Q4" s="31"/>
      <c r="R4" s="31"/>
      <c r="S4" s="31"/>
      <c r="T4" s="31"/>
      <c r="U4" s="31"/>
      <c r="V4" s="31"/>
      <c r="W4" s="31"/>
      <c r="X4" s="31"/>
      <c r="Y4" s="30"/>
      <c r="Z4" s="30"/>
    </row>
    <row r="5" spans="1:26" ht="31.9" customHeight="1" outlineLevel="1">
      <c r="A5" s="96" t="s">
        <v>99</v>
      </c>
      <c r="B5" s="97">
        <v>0.46929999999999999</v>
      </c>
      <c r="C5" s="243">
        <v>0.57820000000000005</v>
      </c>
      <c r="D5" s="243"/>
      <c r="E5" s="97">
        <v>0.65839999999999999</v>
      </c>
      <c r="F5" s="243">
        <v>0.3498</v>
      </c>
      <c r="G5" s="243"/>
      <c r="H5" s="243">
        <v>0.65629999999999999</v>
      </c>
      <c r="I5" s="243"/>
      <c r="J5" s="97">
        <v>0.38540000000000002</v>
      </c>
      <c r="K5" s="243">
        <v>0.27729999999999999</v>
      </c>
      <c r="L5" s="243"/>
      <c r="M5" s="97">
        <v>6.4899999999999999E-2</v>
      </c>
      <c r="N5" s="97">
        <v>0.18970000000000001</v>
      </c>
      <c r="O5" s="99" t="s">
        <v>98</v>
      </c>
      <c r="P5" s="243">
        <v>0.29609999999999997</v>
      </c>
      <c r="Q5" s="243"/>
      <c r="R5" s="243">
        <v>0.51459999999999995</v>
      </c>
      <c r="S5" s="243"/>
      <c r="T5" s="97">
        <v>0.20669999999999999</v>
      </c>
      <c r="U5" s="243">
        <v>0.2077</v>
      </c>
      <c r="V5" s="243"/>
      <c r="W5" s="243">
        <v>0.70650000000000002</v>
      </c>
      <c r="X5" s="243"/>
      <c r="Y5" s="32" t="s">
        <v>100</v>
      </c>
      <c r="Z5" s="13" t="s">
        <v>119</v>
      </c>
    </row>
    <row r="6" spans="1:26" ht="25.15" customHeight="1" outlineLevel="1">
      <c r="A6" s="96" t="s">
        <v>101</v>
      </c>
      <c r="B6" s="97">
        <v>0.46739999999999998</v>
      </c>
      <c r="C6" s="243">
        <v>0.57889999999999997</v>
      </c>
      <c r="D6" s="243"/>
      <c r="E6" s="97">
        <v>0.67469999999999997</v>
      </c>
      <c r="F6" s="243">
        <v>0.36159999999999998</v>
      </c>
      <c r="G6" s="243"/>
      <c r="H6" s="243">
        <v>0.71209999999999996</v>
      </c>
      <c r="I6" s="243"/>
      <c r="J6" s="97">
        <v>0.35160000000000002</v>
      </c>
      <c r="K6" s="243">
        <v>0.29980000000000001</v>
      </c>
      <c r="L6" s="243"/>
      <c r="M6" s="97">
        <v>8.3500000000000005E-2</v>
      </c>
      <c r="N6" s="97">
        <v>0.17799999999999999</v>
      </c>
      <c r="O6" s="99" t="s">
        <v>98</v>
      </c>
      <c r="P6" s="243">
        <v>0.30590000000000001</v>
      </c>
      <c r="Q6" s="243"/>
      <c r="R6" s="243">
        <v>0.50890000000000002</v>
      </c>
      <c r="S6" s="243"/>
      <c r="T6" s="97">
        <v>0.20910000000000001</v>
      </c>
      <c r="U6" s="243">
        <v>0.23300000000000001</v>
      </c>
      <c r="V6" s="243"/>
      <c r="W6" s="243">
        <v>0.70699999999999996</v>
      </c>
      <c r="X6" s="243"/>
      <c r="Y6" s="32" t="s">
        <v>100</v>
      </c>
      <c r="Z6" s="13" t="s">
        <v>102</v>
      </c>
    </row>
    <row r="7" spans="1:26" ht="25.15" customHeight="1" outlineLevel="1">
      <c r="A7" s="96" t="s">
        <v>103</v>
      </c>
      <c r="B7" s="97">
        <v>0.47189999999999999</v>
      </c>
      <c r="C7" s="243">
        <v>0.57740000000000002</v>
      </c>
      <c r="D7" s="243"/>
      <c r="E7" s="97">
        <v>0.63800000000000001</v>
      </c>
      <c r="F7" s="243">
        <v>0.33450000000000002</v>
      </c>
      <c r="G7" s="243"/>
      <c r="H7" s="243">
        <v>0.57650000000000001</v>
      </c>
      <c r="I7" s="243"/>
      <c r="J7" s="97">
        <v>0.43680000000000002</v>
      </c>
      <c r="K7" s="243">
        <v>0.2462</v>
      </c>
      <c r="L7" s="243"/>
      <c r="M7" s="97">
        <v>4.0800000000000003E-2</v>
      </c>
      <c r="N7" s="97">
        <v>0.20699999999999999</v>
      </c>
      <c r="O7" s="99" t="s">
        <v>98</v>
      </c>
      <c r="P7" s="243">
        <v>0.28199999999999997</v>
      </c>
      <c r="Q7" s="243"/>
      <c r="R7" s="243">
        <v>0.52259999999999995</v>
      </c>
      <c r="S7" s="243"/>
      <c r="T7" s="97">
        <v>0.20330000000000001</v>
      </c>
      <c r="U7" s="243">
        <v>0.17829999999999999</v>
      </c>
      <c r="V7" s="243"/>
      <c r="W7" s="243">
        <v>0.70589999999999997</v>
      </c>
      <c r="X7" s="243"/>
      <c r="Y7" s="32" t="s">
        <v>100</v>
      </c>
      <c r="Z7" s="13" t="s">
        <v>104</v>
      </c>
    </row>
    <row r="8" spans="1:26" ht="32.25" customHeight="1" outlineLevel="1">
      <c r="A8" s="96" t="s">
        <v>385</v>
      </c>
      <c r="B8" s="97">
        <v>0.82909999999999995</v>
      </c>
      <c r="C8" s="243">
        <v>0.84209999999999996</v>
      </c>
      <c r="D8" s="243"/>
      <c r="E8" s="97">
        <v>0.61680000000000001</v>
      </c>
      <c r="F8" s="243">
        <v>0.2752</v>
      </c>
      <c r="G8" s="243"/>
      <c r="H8" s="243">
        <v>0.46510000000000001</v>
      </c>
      <c r="I8" s="243"/>
      <c r="J8" s="97">
        <v>0.1565</v>
      </c>
      <c r="K8" s="243">
        <v>0.1032</v>
      </c>
      <c r="L8" s="243"/>
      <c r="M8" s="97" t="s">
        <v>98</v>
      </c>
      <c r="N8" s="97">
        <v>0.1195</v>
      </c>
      <c r="O8" s="99" t="s">
        <v>98</v>
      </c>
      <c r="P8" s="243">
        <v>0.29909999999999998</v>
      </c>
      <c r="Q8" s="243"/>
      <c r="R8" s="243">
        <v>0.45440000000000003</v>
      </c>
      <c r="S8" s="243"/>
      <c r="T8" s="97">
        <v>0.16109999999999999</v>
      </c>
      <c r="U8" s="243">
        <v>0.2697</v>
      </c>
      <c r="V8" s="243"/>
      <c r="W8" s="243">
        <v>0.87209999999999999</v>
      </c>
      <c r="X8" s="243"/>
      <c r="Y8" s="32" t="s">
        <v>100</v>
      </c>
      <c r="Z8" s="113" t="s">
        <v>396</v>
      </c>
    </row>
    <row r="9" spans="1:26" ht="25.15" customHeight="1" outlineLevel="1">
      <c r="A9" s="96" t="s">
        <v>386</v>
      </c>
      <c r="B9" s="97">
        <v>0.81189999999999996</v>
      </c>
      <c r="C9" s="243">
        <v>0.87229999999999985</v>
      </c>
      <c r="D9" s="243"/>
      <c r="E9" s="97">
        <v>0.70669999999999999</v>
      </c>
      <c r="F9" s="243">
        <v>0.32940000000000003</v>
      </c>
      <c r="G9" s="243"/>
      <c r="H9" s="243">
        <v>0.58560000000000001</v>
      </c>
      <c r="I9" s="243"/>
      <c r="J9" s="97">
        <v>0.22409999999999999</v>
      </c>
      <c r="K9" s="243">
        <v>0.1404</v>
      </c>
      <c r="L9" s="243"/>
      <c r="M9" s="97" t="s">
        <v>98</v>
      </c>
      <c r="N9" s="97">
        <v>0.15229999999999999</v>
      </c>
      <c r="O9" s="99" t="s">
        <v>98</v>
      </c>
      <c r="P9" s="243">
        <v>0.39269999999999999</v>
      </c>
      <c r="Q9" s="243"/>
      <c r="R9" s="243">
        <v>0.5333</v>
      </c>
      <c r="S9" s="243"/>
      <c r="T9" s="97">
        <v>0.17399999999999999</v>
      </c>
      <c r="U9" s="243">
        <v>0.34110000000000001</v>
      </c>
      <c r="V9" s="243"/>
      <c r="W9" s="243">
        <v>0.88370000000000004</v>
      </c>
      <c r="X9" s="243"/>
      <c r="Y9" s="32" t="s">
        <v>100</v>
      </c>
      <c r="Z9" s="13" t="s">
        <v>391</v>
      </c>
    </row>
    <row r="10" spans="1:26" ht="25.15" customHeight="1" outlineLevel="1">
      <c r="A10" s="96" t="s">
        <v>387</v>
      </c>
      <c r="B10" s="97">
        <v>0.84109999999999996</v>
      </c>
      <c r="C10" s="243">
        <v>0.81870000000000009</v>
      </c>
      <c r="D10" s="243"/>
      <c r="E10" s="97">
        <v>0.55120000000000002</v>
      </c>
      <c r="F10" s="243">
        <v>0.23119999999999999</v>
      </c>
      <c r="G10" s="243"/>
      <c r="H10" s="243">
        <v>0.36449999999999999</v>
      </c>
      <c r="I10" s="243"/>
      <c r="J10" s="97">
        <v>9.4500000000000001E-2</v>
      </c>
      <c r="K10" s="243">
        <v>7.4999999999999997E-2</v>
      </c>
      <c r="L10" s="243"/>
      <c r="M10" s="97" t="s">
        <v>98</v>
      </c>
      <c r="N10" s="97">
        <v>9.2999999999999999E-2</v>
      </c>
      <c r="O10" s="99" t="s">
        <v>98</v>
      </c>
      <c r="P10" s="243">
        <v>0.22059999999999999</v>
      </c>
      <c r="Q10" s="243"/>
      <c r="R10" s="243">
        <v>0.38129999999999997</v>
      </c>
      <c r="S10" s="243"/>
      <c r="T10" s="97">
        <v>0.14960000000000001</v>
      </c>
      <c r="U10" s="243">
        <v>0.20810000000000001</v>
      </c>
      <c r="V10" s="243"/>
      <c r="W10" s="243">
        <v>0.86419999999999997</v>
      </c>
      <c r="X10" s="243"/>
      <c r="Y10" s="32" t="s">
        <v>100</v>
      </c>
      <c r="Z10" s="13" t="s">
        <v>392</v>
      </c>
    </row>
    <row r="11" spans="1:26" ht="32.25" customHeight="1" outlineLevel="1">
      <c r="A11" s="96" t="s">
        <v>388</v>
      </c>
      <c r="B11" s="97" t="s">
        <v>395</v>
      </c>
      <c r="C11" s="243">
        <v>0.11509999999999999</v>
      </c>
      <c r="D11" s="243"/>
      <c r="E11" s="97">
        <v>0.28899999999999998</v>
      </c>
      <c r="F11" s="243" t="s">
        <v>395</v>
      </c>
      <c r="G11" s="243"/>
      <c r="H11" s="243">
        <v>0.1978</v>
      </c>
      <c r="I11" s="243"/>
      <c r="J11" s="97">
        <v>0</v>
      </c>
      <c r="K11" s="243">
        <v>4.8399999999999999E-2</v>
      </c>
      <c r="L11" s="243"/>
      <c r="M11" s="97" t="s">
        <v>98</v>
      </c>
      <c r="N11" s="97">
        <v>2.98E-2</v>
      </c>
      <c r="O11" s="99" t="s">
        <v>98</v>
      </c>
      <c r="P11" s="243">
        <v>0.50460000000000005</v>
      </c>
      <c r="Q11" s="243"/>
      <c r="R11" s="243">
        <v>0.2571</v>
      </c>
      <c r="S11" s="243"/>
      <c r="T11" s="97">
        <v>0.27260000000000001</v>
      </c>
      <c r="U11" s="243">
        <v>0.24529999999999999</v>
      </c>
      <c r="V11" s="243"/>
      <c r="W11" s="243">
        <v>6.6000000000000003E-2</v>
      </c>
      <c r="X11" s="243"/>
      <c r="Y11" s="32" t="s">
        <v>100</v>
      </c>
      <c r="Z11" s="113" t="s">
        <v>397</v>
      </c>
    </row>
    <row r="12" spans="1:26" ht="37.5" customHeight="1" outlineLevel="1">
      <c r="A12" s="96" t="s">
        <v>389</v>
      </c>
      <c r="B12" s="97" t="s">
        <v>395</v>
      </c>
      <c r="C12" s="243">
        <v>0.1095</v>
      </c>
      <c r="D12" s="243"/>
      <c r="E12" s="97">
        <v>0.1943</v>
      </c>
      <c r="F12" s="243" t="s">
        <v>395</v>
      </c>
      <c r="G12" s="243"/>
      <c r="H12" s="243">
        <v>0.15229999999999999</v>
      </c>
      <c r="I12" s="243"/>
      <c r="J12" s="97">
        <v>0</v>
      </c>
      <c r="K12" s="243">
        <v>4.6800000000000001E-2</v>
      </c>
      <c r="L12" s="243"/>
      <c r="M12" s="97" t="s">
        <v>98</v>
      </c>
      <c r="N12" s="97">
        <v>2.8500000000000001E-2</v>
      </c>
      <c r="O12" s="99" t="s">
        <v>98</v>
      </c>
      <c r="P12" s="243">
        <v>0.44219999999999998</v>
      </c>
      <c r="Q12" s="243"/>
      <c r="R12" s="243">
        <v>0.22689999999999999</v>
      </c>
      <c r="S12" s="243"/>
      <c r="T12" s="97">
        <v>0.27029999999999998</v>
      </c>
      <c r="U12" s="243">
        <v>0.23430000000000001</v>
      </c>
      <c r="V12" s="243"/>
      <c r="W12" s="243">
        <v>5.7000000000000002E-2</v>
      </c>
      <c r="X12" s="243"/>
      <c r="Y12" s="32" t="s">
        <v>100</v>
      </c>
      <c r="Z12" s="13" t="s">
        <v>393</v>
      </c>
    </row>
    <row r="13" spans="1:26" ht="32.25" customHeight="1" outlineLevel="1">
      <c r="A13" s="96" t="s">
        <v>390</v>
      </c>
      <c r="B13" s="97" t="s">
        <v>395</v>
      </c>
      <c r="C13" s="243">
        <v>0.1193</v>
      </c>
      <c r="D13" s="243"/>
      <c r="E13" s="97">
        <v>0.3579</v>
      </c>
      <c r="F13" s="243" t="s">
        <v>395</v>
      </c>
      <c r="G13" s="243"/>
      <c r="H13" s="243">
        <v>0.23580000000000001</v>
      </c>
      <c r="I13" s="243"/>
      <c r="J13" s="97">
        <v>0</v>
      </c>
      <c r="K13" s="243">
        <v>4.9599999999999998E-2</v>
      </c>
      <c r="L13" s="243"/>
      <c r="M13" s="97" t="s">
        <v>98</v>
      </c>
      <c r="N13" s="97">
        <v>3.0800000000000001E-2</v>
      </c>
      <c r="O13" s="114" t="s">
        <v>98</v>
      </c>
      <c r="P13" s="243">
        <v>0.55679999999999996</v>
      </c>
      <c r="Q13" s="243"/>
      <c r="R13" s="243">
        <v>0.28510000000000002</v>
      </c>
      <c r="S13" s="243"/>
      <c r="T13" s="97">
        <v>0.27460000000000001</v>
      </c>
      <c r="U13" s="243">
        <v>0.25480000000000003</v>
      </c>
      <c r="V13" s="243"/>
      <c r="W13" s="243">
        <v>7.0999999999999994E-2</v>
      </c>
      <c r="X13" s="243"/>
      <c r="Y13" s="32" t="s">
        <v>100</v>
      </c>
      <c r="Z13" s="13" t="s">
        <v>394</v>
      </c>
    </row>
    <row r="14" spans="1:26" ht="34.15" customHeight="1" outlineLevel="1">
      <c r="A14" s="96" t="s">
        <v>105</v>
      </c>
      <c r="B14" s="97">
        <v>0.82909999999999995</v>
      </c>
      <c r="C14" s="243">
        <v>0.84209999999999996</v>
      </c>
      <c r="D14" s="243"/>
      <c r="E14" s="97">
        <v>0.90189999999999992</v>
      </c>
      <c r="F14" s="243">
        <v>0.2752</v>
      </c>
      <c r="G14" s="243"/>
      <c r="H14" s="243">
        <v>0.66290000000000004</v>
      </c>
      <c r="I14" s="243"/>
      <c r="J14" s="97">
        <v>0.1565</v>
      </c>
      <c r="K14" s="243">
        <v>0.1512</v>
      </c>
      <c r="L14" s="243"/>
      <c r="M14" s="97" t="s">
        <v>98</v>
      </c>
      <c r="N14" s="97">
        <v>0.14699999999999999</v>
      </c>
      <c r="O14" s="99" t="s">
        <v>98</v>
      </c>
      <c r="P14" s="243">
        <v>0.74950000000000006</v>
      </c>
      <c r="Q14" s="243"/>
      <c r="R14" s="243">
        <v>0.71150000000000002</v>
      </c>
      <c r="S14" s="243"/>
      <c r="T14" s="97">
        <v>0.43369999999999997</v>
      </c>
      <c r="U14" s="243">
        <v>0.51160000000000005</v>
      </c>
      <c r="V14" s="243"/>
      <c r="W14" s="243">
        <v>0.87209999999999999</v>
      </c>
      <c r="X14" s="243"/>
      <c r="Y14" s="32" t="s">
        <v>100</v>
      </c>
      <c r="Z14" s="113" t="s">
        <v>398</v>
      </c>
    </row>
    <row r="15" spans="1:26" ht="25.15" customHeight="1" outlineLevel="1">
      <c r="A15" s="96" t="s">
        <v>376</v>
      </c>
      <c r="B15" s="97">
        <v>0.81189999999999996</v>
      </c>
      <c r="C15" s="243">
        <v>0.87229999999999985</v>
      </c>
      <c r="D15" s="243"/>
      <c r="E15" s="97">
        <v>0.9002</v>
      </c>
      <c r="F15" s="243">
        <v>0.32940000000000003</v>
      </c>
      <c r="G15" s="243"/>
      <c r="H15" s="243">
        <v>0.73799999999999999</v>
      </c>
      <c r="I15" s="243"/>
      <c r="J15" s="97">
        <v>0.22409999999999999</v>
      </c>
      <c r="K15" s="243">
        <v>0.18609999999999999</v>
      </c>
      <c r="L15" s="243"/>
      <c r="M15" s="97" t="s">
        <v>98</v>
      </c>
      <c r="N15" s="97">
        <v>0.1764</v>
      </c>
      <c r="O15" s="99" t="s">
        <v>98</v>
      </c>
      <c r="P15" s="243">
        <v>0.77649999999999997</v>
      </c>
      <c r="Q15" s="243"/>
      <c r="R15" s="243">
        <v>0.76019999999999999</v>
      </c>
      <c r="S15" s="243"/>
      <c r="T15" s="97">
        <v>0.44429999999999997</v>
      </c>
      <c r="U15" s="243">
        <v>0.56869999999999998</v>
      </c>
      <c r="V15" s="243"/>
      <c r="W15" s="243">
        <v>0.88370000000000004</v>
      </c>
      <c r="X15" s="243"/>
      <c r="Y15" s="32" t="s">
        <v>100</v>
      </c>
      <c r="Z15" s="13" t="s">
        <v>106</v>
      </c>
    </row>
    <row r="16" spans="1:26" ht="25.15" customHeight="1" outlineLevel="1">
      <c r="A16" s="28" t="s">
        <v>377</v>
      </c>
      <c r="B16" s="98">
        <v>0.84109999999999996</v>
      </c>
      <c r="C16" s="247">
        <v>0.81870000000000009</v>
      </c>
      <c r="D16" s="247"/>
      <c r="E16" s="98">
        <v>0.90310000000000001</v>
      </c>
      <c r="F16" s="247">
        <v>0.23119999999999999</v>
      </c>
      <c r="G16" s="247"/>
      <c r="H16" s="247">
        <v>0.60019999999999996</v>
      </c>
      <c r="I16" s="247"/>
      <c r="J16" s="98">
        <v>9.4500000000000001E-2</v>
      </c>
      <c r="K16" s="247">
        <v>0.12470000000000001</v>
      </c>
      <c r="L16" s="247"/>
      <c r="M16" s="98" t="s">
        <v>98</v>
      </c>
      <c r="N16" s="98">
        <v>0.1231</v>
      </c>
      <c r="O16" s="100" t="s">
        <v>98</v>
      </c>
      <c r="P16" s="247">
        <v>0.72699999999999998</v>
      </c>
      <c r="Q16" s="247"/>
      <c r="R16" s="247">
        <v>0.66639999999999999</v>
      </c>
      <c r="S16" s="247"/>
      <c r="T16" s="98">
        <v>0.42430000000000001</v>
      </c>
      <c r="U16" s="247">
        <v>0.46250000000000002</v>
      </c>
      <c r="V16" s="247"/>
      <c r="W16" s="247">
        <v>0.86419999999999997</v>
      </c>
      <c r="X16" s="247"/>
      <c r="Y16" s="33" t="s">
        <v>100</v>
      </c>
      <c r="Z16" s="22" t="s">
        <v>107</v>
      </c>
    </row>
    <row r="17" spans="1:26" ht="15" customHeight="1">
      <c r="B17" s="34"/>
      <c r="C17" s="34"/>
      <c r="D17" s="34"/>
      <c r="E17" s="34"/>
      <c r="F17" s="34"/>
      <c r="G17" s="34"/>
      <c r="H17" s="34"/>
      <c r="I17" s="34"/>
      <c r="J17" s="34"/>
      <c r="K17" s="34"/>
      <c r="L17" s="34"/>
      <c r="N17" s="34"/>
      <c r="R17" s="34"/>
      <c r="S17" s="34"/>
      <c r="T17" s="34"/>
      <c r="U17" s="34"/>
      <c r="V17" s="34"/>
      <c r="W17" s="34"/>
      <c r="X17" s="34"/>
    </row>
    <row r="18" spans="1:26" ht="40.15" customHeight="1">
      <c r="A18" s="31" t="s">
        <v>375</v>
      </c>
      <c r="B18" s="31"/>
      <c r="C18" s="31"/>
      <c r="D18" s="31"/>
      <c r="E18" s="31"/>
      <c r="F18" s="31"/>
      <c r="G18" s="31"/>
      <c r="H18" s="31"/>
      <c r="I18" s="31"/>
      <c r="J18" s="31"/>
      <c r="K18" s="31"/>
      <c r="L18" s="31"/>
      <c r="M18" s="31"/>
      <c r="N18" s="31"/>
      <c r="O18" s="31"/>
      <c r="P18" s="31"/>
      <c r="Q18" s="31"/>
      <c r="R18" s="31"/>
      <c r="S18" s="31"/>
      <c r="T18" s="31"/>
      <c r="U18" s="31"/>
      <c r="V18" s="31"/>
      <c r="W18" s="31"/>
      <c r="X18" s="31"/>
      <c r="Y18" s="30"/>
      <c r="Z18" s="30"/>
    </row>
    <row r="19" spans="1:26" ht="28.5" hidden="1" outlineLevel="1">
      <c r="A19" s="68" t="s">
        <v>108</v>
      </c>
      <c r="B19" s="67"/>
      <c r="C19" s="131">
        <v>0.73799999999999999</v>
      </c>
      <c r="D19" s="129"/>
      <c r="E19" s="84">
        <v>0.67559999999999998</v>
      </c>
      <c r="F19" s="131">
        <v>0.31390000000000001</v>
      </c>
      <c r="G19" s="131"/>
      <c r="H19" s="129"/>
      <c r="I19" s="129"/>
      <c r="J19" s="84">
        <v>0.11700000000000001</v>
      </c>
      <c r="K19" s="242">
        <v>0.27639999999999998</v>
      </c>
      <c r="L19" s="242"/>
      <c r="M19" s="127"/>
      <c r="N19" s="127"/>
      <c r="O19" s="127"/>
      <c r="P19" s="242">
        <v>0.42899999999999999</v>
      </c>
      <c r="Q19" s="242"/>
      <c r="R19" s="242">
        <v>0.5</v>
      </c>
      <c r="S19" s="242"/>
      <c r="T19" s="84">
        <v>0.26519999999999999</v>
      </c>
      <c r="U19" s="242">
        <v>0.4138</v>
      </c>
      <c r="V19" s="242"/>
      <c r="W19" s="242">
        <v>0.67459999999999998</v>
      </c>
      <c r="X19" s="242"/>
      <c r="Y19" s="77" t="s">
        <v>442</v>
      </c>
      <c r="Z19" s="77" t="s">
        <v>109</v>
      </c>
    </row>
    <row r="20" spans="1:26" ht="28.5" hidden="1" outlineLevel="1">
      <c r="A20" s="68" t="s">
        <v>110</v>
      </c>
      <c r="B20" s="67"/>
      <c r="C20" s="131">
        <v>0.79400000000000004</v>
      </c>
      <c r="D20" s="129"/>
      <c r="E20" s="84">
        <v>0.66890000000000005</v>
      </c>
      <c r="F20" s="131">
        <v>0.32030000000000003</v>
      </c>
      <c r="G20" s="131"/>
      <c r="H20" s="129"/>
      <c r="I20" s="129"/>
      <c r="J20" s="84">
        <v>0.115</v>
      </c>
      <c r="K20" s="242">
        <v>0.29960000000000003</v>
      </c>
      <c r="L20" s="242"/>
      <c r="M20" s="127"/>
      <c r="N20" s="127"/>
      <c r="O20" s="127"/>
      <c r="P20" s="242">
        <v>0.53700000000000003</v>
      </c>
      <c r="Q20" s="242"/>
      <c r="R20" s="242">
        <v>0.5</v>
      </c>
      <c r="S20" s="242"/>
      <c r="T20" s="84">
        <v>0.3392</v>
      </c>
      <c r="U20" s="242">
        <v>0.41310000000000002</v>
      </c>
      <c r="V20" s="242"/>
      <c r="W20" s="242">
        <v>0.70030000000000003</v>
      </c>
      <c r="X20" s="242"/>
      <c r="Y20" s="77" t="s">
        <v>442</v>
      </c>
      <c r="Z20" s="77" t="s">
        <v>111</v>
      </c>
    </row>
    <row r="21" spans="1:26" ht="28.5" hidden="1" outlineLevel="1">
      <c r="A21" s="112" t="s">
        <v>112</v>
      </c>
      <c r="B21" s="116"/>
      <c r="C21" s="132">
        <v>0.67900000000000005</v>
      </c>
      <c r="D21" s="130"/>
      <c r="E21" s="106">
        <v>0.61929999999999996</v>
      </c>
      <c r="F21" s="132">
        <v>0.29830000000000001</v>
      </c>
      <c r="G21" s="132"/>
      <c r="H21" s="130"/>
      <c r="I21" s="130"/>
      <c r="J21" s="106">
        <v>0.115</v>
      </c>
      <c r="K21" s="248">
        <v>0.25659999999999999</v>
      </c>
      <c r="L21" s="248"/>
      <c r="M21" s="128"/>
      <c r="N21" s="128"/>
      <c r="O21" s="128"/>
      <c r="P21" s="248">
        <v>0.46100000000000002</v>
      </c>
      <c r="Q21" s="248"/>
      <c r="R21" s="248">
        <v>0.5</v>
      </c>
      <c r="S21" s="248"/>
      <c r="T21" s="106">
        <v>0.20370000000000002</v>
      </c>
      <c r="U21" s="248">
        <v>0.4148</v>
      </c>
      <c r="V21" s="248"/>
      <c r="W21" s="248">
        <v>0.63390000000000002</v>
      </c>
      <c r="X21" s="248"/>
      <c r="Y21" s="115" t="s">
        <v>442</v>
      </c>
      <c r="Z21" s="115" t="s">
        <v>113</v>
      </c>
    </row>
    <row r="22" spans="1:26" ht="15" customHeight="1" collapsed="1"/>
    <row r="23" spans="1:26" ht="40.15" customHeight="1">
      <c r="A23" s="31" t="s">
        <v>165</v>
      </c>
      <c r="B23" s="31"/>
      <c r="C23" s="31"/>
      <c r="D23" s="31"/>
      <c r="E23" s="31"/>
      <c r="F23" s="31"/>
      <c r="G23" s="31"/>
      <c r="H23" s="31"/>
      <c r="I23" s="31"/>
      <c r="J23" s="31"/>
      <c r="K23" s="31"/>
      <c r="L23" s="31"/>
      <c r="M23" s="31"/>
      <c r="N23" s="31"/>
      <c r="O23" s="31"/>
      <c r="P23" s="31"/>
      <c r="Q23" s="31"/>
      <c r="R23" s="31"/>
      <c r="S23" s="31"/>
      <c r="T23" s="31"/>
      <c r="U23" s="31"/>
      <c r="V23" s="31"/>
      <c r="W23" s="31"/>
      <c r="X23" s="31"/>
      <c r="Y23" s="30"/>
      <c r="Z23" s="30"/>
    </row>
    <row r="24" spans="1:26" ht="50.1" hidden="1" customHeight="1" outlineLevel="1">
      <c r="A24" s="42" t="s">
        <v>200</v>
      </c>
      <c r="B24" s="35" t="s">
        <v>401</v>
      </c>
      <c r="C24" s="35" t="s">
        <v>197</v>
      </c>
      <c r="D24" s="35" t="s">
        <v>198</v>
      </c>
      <c r="E24" s="35" t="s">
        <v>402</v>
      </c>
      <c r="F24" s="35" t="s">
        <v>183</v>
      </c>
      <c r="G24" s="35" t="s">
        <v>184</v>
      </c>
      <c r="H24" s="35" t="s">
        <v>185</v>
      </c>
      <c r="I24" s="35" t="s">
        <v>186</v>
      </c>
      <c r="J24" s="35" t="s">
        <v>403</v>
      </c>
      <c r="K24" s="35" t="s">
        <v>187</v>
      </c>
      <c r="L24" s="35" t="s">
        <v>188</v>
      </c>
      <c r="M24" s="35" t="s">
        <v>404</v>
      </c>
      <c r="N24" s="35" t="s">
        <v>405</v>
      </c>
      <c r="O24" s="35" t="s">
        <v>406</v>
      </c>
      <c r="P24" s="35" t="s">
        <v>191</v>
      </c>
      <c r="Q24" s="35" t="s">
        <v>190</v>
      </c>
      <c r="R24" s="35" t="s">
        <v>189</v>
      </c>
      <c r="S24" s="35" t="s">
        <v>192</v>
      </c>
      <c r="T24" s="35" t="s">
        <v>407</v>
      </c>
      <c r="U24" s="35" t="s">
        <v>193</v>
      </c>
      <c r="V24" s="35" t="s">
        <v>194</v>
      </c>
      <c r="W24" s="35" t="s">
        <v>195</v>
      </c>
      <c r="X24" s="35" t="s">
        <v>196</v>
      </c>
      <c r="Y24" s="23"/>
      <c r="Z24" s="23"/>
    </row>
    <row r="25" spans="1:26" ht="34.9" hidden="1" customHeight="1" outlineLevel="1">
      <c r="A25" s="25" t="s">
        <v>204</v>
      </c>
      <c r="B25" s="79">
        <v>0.8106433345159858</v>
      </c>
      <c r="C25" s="79">
        <v>0.8</v>
      </c>
      <c r="D25" s="79">
        <v>0.61518663289612519</v>
      </c>
      <c r="E25" s="79">
        <v>0.38132228748776581</v>
      </c>
      <c r="F25" s="79">
        <v>0.73470210634906352</v>
      </c>
      <c r="G25" s="79">
        <v>0.4205423877487619</v>
      </c>
      <c r="H25" s="79">
        <v>0.74548956848167203</v>
      </c>
      <c r="I25" s="79">
        <v>0.8900859906633436</v>
      </c>
      <c r="J25" s="79">
        <v>0.34404425019284784</v>
      </c>
      <c r="K25" s="79">
        <v>0.78521287616056146</v>
      </c>
      <c r="L25" s="79">
        <v>0.46968325791855203</v>
      </c>
      <c r="M25" s="79">
        <v>0.30612587764544308</v>
      </c>
      <c r="N25" s="26">
        <v>0.70315000983531595</v>
      </c>
      <c r="O25" s="26">
        <v>0.38822491149252286</v>
      </c>
      <c r="P25" s="26">
        <v>1.0677342114447153</v>
      </c>
      <c r="Q25" s="26">
        <v>0.38589558750063468</v>
      </c>
      <c r="R25" s="26">
        <v>0.80358042881928804</v>
      </c>
      <c r="S25" s="26">
        <v>0.95538959877172491</v>
      </c>
      <c r="T25" s="26">
        <v>0.98058439061899272</v>
      </c>
      <c r="U25" s="26">
        <v>0.42868000000000001</v>
      </c>
      <c r="V25" s="26">
        <v>0.38281169861464848</v>
      </c>
      <c r="W25" s="26">
        <v>0.49067001239391128</v>
      </c>
      <c r="X25" s="26">
        <v>0.74537689540567187</v>
      </c>
      <c r="Y25" s="46" t="s">
        <v>114</v>
      </c>
      <c r="Z25" s="13" t="s">
        <v>205</v>
      </c>
    </row>
    <row r="26" spans="1:26" ht="25.15" hidden="1" customHeight="1" outlineLevel="1">
      <c r="A26" s="25" t="s">
        <v>206</v>
      </c>
      <c r="B26" s="79">
        <v>0.71527411837400401</v>
      </c>
      <c r="C26" s="79">
        <v>0.8</v>
      </c>
      <c r="D26" s="79">
        <v>0.61518663289612519</v>
      </c>
      <c r="E26" s="79">
        <v>0.32677672483933901</v>
      </c>
      <c r="F26" s="79">
        <v>0.73470210634906352</v>
      </c>
      <c r="G26" s="79">
        <v>0.31363857846306248</v>
      </c>
      <c r="H26" s="79">
        <v>0.71566998574240515</v>
      </c>
      <c r="I26" s="79">
        <v>0.8602664079240766</v>
      </c>
      <c r="J26" s="79">
        <v>0.2211526041246783</v>
      </c>
      <c r="K26" s="79">
        <v>0.78521287616056146</v>
      </c>
      <c r="L26" s="79">
        <v>0.28355635479317542</v>
      </c>
      <c r="M26" s="79">
        <v>0.30612587764544308</v>
      </c>
      <c r="N26" s="26">
        <v>0.46805344892042705</v>
      </c>
      <c r="O26" s="26">
        <v>0.20049525906978202</v>
      </c>
      <c r="P26" s="26">
        <v>1.0677342114447153</v>
      </c>
      <c r="Q26" s="26">
        <v>0.24817619191063567</v>
      </c>
      <c r="R26" s="26">
        <v>0.80358042881928804</v>
      </c>
      <c r="S26" s="26">
        <v>1.0347995206129441</v>
      </c>
      <c r="T26" s="26">
        <v>0.98058439061899272</v>
      </c>
      <c r="U26" s="26">
        <v>0.21434</v>
      </c>
      <c r="V26" s="26">
        <v>0.38281169861464848</v>
      </c>
      <c r="W26" s="26">
        <v>0.42123449152947945</v>
      </c>
      <c r="X26" s="26">
        <v>0.59445405976566967</v>
      </c>
      <c r="Y26" s="46" t="s">
        <v>114</v>
      </c>
      <c r="Z26" s="13" t="s">
        <v>207</v>
      </c>
    </row>
    <row r="27" spans="1:26" ht="25.15" hidden="1" customHeight="1" outlineLevel="1">
      <c r="A27" s="25" t="s">
        <v>208</v>
      </c>
      <c r="B27" s="79">
        <v>0.68348437966000997</v>
      </c>
      <c r="C27" s="79">
        <v>0.64828329163191545</v>
      </c>
      <c r="D27" s="79">
        <v>0.49851901917731845</v>
      </c>
      <c r="E27" s="79">
        <v>0.32677672483933901</v>
      </c>
      <c r="F27" s="79">
        <v>0.73470210634906352</v>
      </c>
      <c r="G27" s="79">
        <v>0.31363857846306242</v>
      </c>
      <c r="H27" s="79">
        <v>0.68488893763280301</v>
      </c>
      <c r="I27" s="79">
        <v>0.82948535981447447</v>
      </c>
      <c r="J27" s="79">
        <v>0.22115260412467824</v>
      </c>
      <c r="K27" s="79">
        <v>0.78521287616056135</v>
      </c>
      <c r="L27" s="79">
        <v>0.28355635479317542</v>
      </c>
      <c r="M27" s="79">
        <v>0.30612587764544308</v>
      </c>
      <c r="N27" s="26">
        <v>0.31203563261361805</v>
      </c>
      <c r="O27" s="26">
        <v>0.13791870826220173</v>
      </c>
      <c r="P27" s="26">
        <v>1.0677342114447155</v>
      </c>
      <c r="Q27" s="26">
        <v>0.2058262118521996</v>
      </c>
      <c r="R27" s="26">
        <v>0.58685446009389675</v>
      </c>
      <c r="S27" s="26">
        <v>0.83671879970004071</v>
      </c>
      <c r="T27" s="26">
        <v>0.98058439061899272</v>
      </c>
      <c r="U27" s="26">
        <v>0.14289333333333334</v>
      </c>
      <c r="V27" s="26">
        <v>0.38281169861464848</v>
      </c>
      <c r="W27" s="26">
        <v>0.28784356921181092</v>
      </c>
      <c r="X27" s="26">
        <v>0.57312787004377808</v>
      </c>
      <c r="Y27" s="46" t="s">
        <v>114</v>
      </c>
      <c r="Z27" s="13" t="s">
        <v>209</v>
      </c>
    </row>
    <row r="28" spans="1:26" ht="25.15" hidden="1" customHeight="1" outlineLevel="1">
      <c r="A28" s="25" t="s">
        <v>210</v>
      </c>
      <c r="B28" s="79">
        <v>0.66758951030301306</v>
      </c>
      <c r="C28" s="79">
        <v>0.48621246872393659</v>
      </c>
      <c r="D28" s="79">
        <v>0.37388926438298881</v>
      </c>
      <c r="E28" s="79">
        <v>0.32677672483933901</v>
      </c>
      <c r="F28" s="79">
        <v>0.73470210634906352</v>
      </c>
      <c r="G28" s="79">
        <v>0.31363857846306248</v>
      </c>
      <c r="H28" s="79">
        <v>0.66949806339146034</v>
      </c>
      <c r="I28" s="79">
        <v>0.81409448557313191</v>
      </c>
      <c r="J28" s="79">
        <v>0.2211526041246783</v>
      </c>
      <c r="K28" s="79">
        <v>0.78521287616056146</v>
      </c>
      <c r="L28" s="79">
        <v>0.28355635479317542</v>
      </c>
      <c r="M28" s="79">
        <v>0.30612587764544302</v>
      </c>
      <c r="N28" s="26">
        <v>0.23402672446021353</v>
      </c>
      <c r="O28" s="26">
        <v>0.10663043285841159</v>
      </c>
      <c r="P28" s="26">
        <v>1.0677342114447153</v>
      </c>
      <c r="Q28" s="26">
        <v>0.20582621185219965</v>
      </c>
      <c r="R28" s="26">
        <v>0.44014084507042256</v>
      </c>
      <c r="S28" s="26">
        <v>0.7051963531837494</v>
      </c>
      <c r="T28" s="26">
        <v>0.98058439061899272</v>
      </c>
      <c r="U28" s="26">
        <v>0.10717</v>
      </c>
      <c r="V28" s="26">
        <v>0.38281169861464848</v>
      </c>
      <c r="W28" s="26">
        <v>0.13978070240791474</v>
      </c>
      <c r="X28" s="26">
        <v>0.48109736953777044</v>
      </c>
      <c r="Y28" s="46" t="s">
        <v>114</v>
      </c>
      <c r="Z28" s="13" t="s">
        <v>211</v>
      </c>
    </row>
    <row r="29" spans="1:26" ht="25.15" hidden="1" customHeight="1" outlineLevel="1">
      <c r="A29" s="95" t="s">
        <v>212</v>
      </c>
      <c r="B29" s="94">
        <v>0.59156327910416229</v>
      </c>
      <c r="C29" s="94">
        <v>0.38896997497914931</v>
      </c>
      <c r="D29" s="94">
        <v>0.29911141150639109</v>
      </c>
      <c r="E29" s="94">
        <v>0.32677672483933895</v>
      </c>
      <c r="F29" s="94">
        <v>0.7347021063490633</v>
      </c>
      <c r="G29" s="94">
        <v>0.31363857846306231</v>
      </c>
      <c r="H29" s="94">
        <v>0.58735788102508457</v>
      </c>
      <c r="I29" s="94">
        <v>0.73195430320675603</v>
      </c>
      <c r="J29" s="94">
        <v>0.22115260412467824</v>
      </c>
      <c r="K29" s="94">
        <v>0.78521287616056146</v>
      </c>
      <c r="L29" s="94">
        <v>0.28355635479317542</v>
      </c>
      <c r="M29" s="94">
        <v>0.30612587764544308</v>
      </c>
      <c r="N29" s="94">
        <v>0.18722137956817084</v>
      </c>
      <c r="O29" s="94">
        <v>8.7857467616137511E-2</v>
      </c>
      <c r="P29" s="94">
        <v>1.0677342114447155</v>
      </c>
      <c r="Q29" s="94">
        <v>0.19277656454149592</v>
      </c>
      <c r="R29" s="94">
        <v>0.352112676056338</v>
      </c>
      <c r="S29" s="94">
        <v>0.62628288527397469</v>
      </c>
      <c r="T29" s="94">
        <v>0.98058439061899272</v>
      </c>
      <c r="U29" s="94">
        <v>8.5736000000000007E-2</v>
      </c>
      <c r="V29" s="94">
        <v>0.38281169861464848</v>
      </c>
      <c r="W29" s="94">
        <v>0.11182456192633178</v>
      </c>
      <c r="X29" s="94">
        <v>0.48676064883492054</v>
      </c>
      <c r="Y29" s="46" t="s">
        <v>114</v>
      </c>
      <c r="Z29" s="13" t="s">
        <v>213</v>
      </c>
    </row>
    <row r="30" spans="1:26" ht="25.15" hidden="1" customHeight="1" outlineLevel="1">
      <c r="A30" s="95" t="s">
        <v>214</v>
      </c>
      <c r="B30" s="94">
        <v>0.68666235406958143</v>
      </c>
      <c r="C30" s="94">
        <v>0.8</v>
      </c>
      <c r="D30" s="94">
        <v>0</v>
      </c>
      <c r="E30" s="94">
        <v>0.33607317803352721</v>
      </c>
      <c r="F30" s="94">
        <v>0.67500756020820196</v>
      </c>
      <c r="G30" s="94">
        <v>0.4205423877487619</v>
      </c>
      <c r="H30" s="94">
        <v>0.65891658633541339</v>
      </c>
      <c r="I30" s="94">
        <v>0.77459372408075056</v>
      </c>
      <c r="J30" s="94">
        <v>0.34404425019284784</v>
      </c>
      <c r="K30" s="94">
        <v>0.67500756020820207</v>
      </c>
      <c r="L30" s="94">
        <v>0.46968325791855203</v>
      </c>
      <c r="M30" s="94">
        <v>0.30612587764544308</v>
      </c>
      <c r="N30" s="94">
        <v>0.62404563372884281</v>
      </c>
      <c r="O30" s="94">
        <v>0.38625950366166867</v>
      </c>
      <c r="P30" s="94">
        <v>0.85886231354101683</v>
      </c>
      <c r="Q30" s="94">
        <v>0.38589558750063468</v>
      </c>
      <c r="R30" s="94">
        <v>0.70026294511395093</v>
      </c>
      <c r="S30" s="94">
        <v>0.82640511675665163</v>
      </c>
      <c r="T30" s="94">
        <v>0.98058439061899272</v>
      </c>
      <c r="U30" s="94">
        <v>0.42868000000000001</v>
      </c>
      <c r="V30" s="94">
        <v>0.30624935889171884</v>
      </c>
      <c r="W30" s="94">
        <v>0.48827650013833129</v>
      </c>
      <c r="X30" s="94">
        <v>0.69204200654773973</v>
      </c>
      <c r="Y30" s="46" t="s">
        <v>114</v>
      </c>
      <c r="Z30" s="13" t="s">
        <v>215</v>
      </c>
    </row>
    <row r="31" spans="1:26" ht="25.15" hidden="1" customHeight="1" outlineLevel="1">
      <c r="A31" s="25" t="s">
        <v>216</v>
      </c>
      <c r="B31" s="79">
        <v>0.59129313792759963</v>
      </c>
      <c r="C31" s="79">
        <v>0.8</v>
      </c>
      <c r="D31" s="79">
        <v>0</v>
      </c>
      <c r="E31" s="79">
        <v>0.26142137987147124</v>
      </c>
      <c r="F31" s="79">
        <v>0.66582378387883867</v>
      </c>
      <c r="G31" s="79">
        <v>0.25091086277044994</v>
      </c>
      <c r="H31" s="79">
        <v>0.62909700359614651</v>
      </c>
      <c r="I31" s="79">
        <v>0.74477414134148368</v>
      </c>
      <c r="J31" s="79">
        <v>0.17692208329974263</v>
      </c>
      <c r="K31" s="79">
        <v>0.67500756020820207</v>
      </c>
      <c r="L31" s="79">
        <v>0.23484162895927602</v>
      </c>
      <c r="M31" s="79">
        <v>0.30612587764544308</v>
      </c>
      <c r="N31" s="26">
        <v>0.415397435916879</v>
      </c>
      <c r="O31" s="26">
        <v>0.1985298512389278</v>
      </c>
      <c r="P31" s="26">
        <v>0.84846392901334344</v>
      </c>
      <c r="Q31" s="26">
        <v>0.19854095352850856</v>
      </c>
      <c r="R31" s="26">
        <v>0.70026294511395093</v>
      </c>
      <c r="S31" s="26">
        <v>0.88758563638925148</v>
      </c>
      <c r="T31" s="26">
        <v>0.98058439061899272</v>
      </c>
      <c r="U31" s="26">
        <v>0.21434</v>
      </c>
      <c r="V31" s="26">
        <v>0.30624935889171884</v>
      </c>
      <c r="W31" s="26">
        <v>0.42123449152947945</v>
      </c>
      <c r="X31" s="26">
        <v>0.55981014611843161</v>
      </c>
      <c r="Y31" s="46" t="s">
        <v>114</v>
      </c>
      <c r="Z31" s="13" t="s">
        <v>217</v>
      </c>
    </row>
    <row r="32" spans="1:26" ht="25.15" hidden="1" customHeight="1" outlineLevel="1">
      <c r="A32" s="25" t="s">
        <v>218</v>
      </c>
      <c r="B32" s="79">
        <v>0.5595033992136057</v>
      </c>
      <c r="C32" s="79">
        <v>0.64828329163191545</v>
      </c>
      <c r="D32" s="79">
        <v>0</v>
      </c>
      <c r="E32" s="79">
        <v>0.26142137987147124</v>
      </c>
      <c r="F32" s="79">
        <v>0.65664000754947538</v>
      </c>
      <c r="G32" s="79">
        <v>0.25091086277044988</v>
      </c>
      <c r="H32" s="79">
        <v>0.59831589776348815</v>
      </c>
      <c r="I32" s="79">
        <v>0.71399303550882531</v>
      </c>
      <c r="J32" s="79">
        <v>0.1769220832997426</v>
      </c>
      <c r="K32" s="79">
        <v>0.67500756020820196</v>
      </c>
      <c r="L32" s="79">
        <v>0.22684508383454041</v>
      </c>
      <c r="M32" s="79">
        <v>0.30612587764544308</v>
      </c>
      <c r="N32" s="26">
        <v>0.27693162394458598</v>
      </c>
      <c r="O32" s="26">
        <v>0.13595330043134751</v>
      </c>
      <c r="P32" s="26">
        <v>0.84846392901334333</v>
      </c>
      <c r="Q32" s="26">
        <v>0.16466096948175971</v>
      </c>
      <c r="R32" s="26">
        <v>0.58685446009389675</v>
      </c>
      <c r="S32" s="26">
        <v>0.78674593177881191</v>
      </c>
      <c r="T32" s="26">
        <v>0.98058439061899272</v>
      </c>
      <c r="U32" s="26">
        <v>0.14289333333333334</v>
      </c>
      <c r="V32" s="26">
        <v>0.30624935889171878</v>
      </c>
      <c r="W32" s="26">
        <v>0.28643945424004602</v>
      </c>
      <c r="X32" s="26">
        <v>0.51466689490561979</v>
      </c>
      <c r="Y32" s="46" t="s">
        <v>114</v>
      </c>
      <c r="Z32" s="13" t="s">
        <v>219</v>
      </c>
    </row>
    <row r="33" spans="1:26" ht="25.15" hidden="1" customHeight="1" outlineLevel="1">
      <c r="A33" s="25" t="s">
        <v>220</v>
      </c>
      <c r="B33" s="79">
        <v>0.54360852985660868</v>
      </c>
      <c r="C33" s="79">
        <v>0.48621246872393659</v>
      </c>
      <c r="D33" s="79">
        <v>0</v>
      </c>
      <c r="E33" s="79">
        <v>0.26142137987147124</v>
      </c>
      <c r="F33" s="79">
        <v>0.6474562312201122</v>
      </c>
      <c r="G33" s="79">
        <v>0.25091086277044994</v>
      </c>
      <c r="H33" s="79">
        <v>0.58292503795290951</v>
      </c>
      <c r="I33" s="79">
        <v>0.69860217569824667</v>
      </c>
      <c r="J33" s="79">
        <v>0.17692208329974263</v>
      </c>
      <c r="K33" s="79">
        <v>0.67500756020820207</v>
      </c>
      <c r="L33" s="79">
        <v>0.22684508383454041</v>
      </c>
      <c r="M33" s="79">
        <v>0.30612587764544308</v>
      </c>
      <c r="N33" s="26">
        <v>0.2076987179584395</v>
      </c>
      <c r="O33" s="26">
        <v>0.10466502502755737</v>
      </c>
      <c r="P33" s="26">
        <v>0.84846392901334344</v>
      </c>
      <c r="Q33" s="26">
        <v>0.16466096948175968</v>
      </c>
      <c r="R33" s="26">
        <v>0.44014084507042256</v>
      </c>
      <c r="S33" s="26">
        <v>0.65218525156108398</v>
      </c>
      <c r="T33" s="26">
        <v>0.98058439061899272</v>
      </c>
      <c r="U33" s="26">
        <v>0.10717</v>
      </c>
      <c r="V33" s="26">
        <v>0.30624935889171884</v>
      </c>
      <c r="W33" s="26">
        <v>0.13909884532299807</v>
      </c>
      <c r="X33" s="26">
        <v>0.41215217902688267</v>
      </c>
      <c r="Y33" s="46" t="s">
        <v>114</v>
      </c>
      <c r="Z33" s="13" t="s">
        <v>221</v>
      </c>
    </row>
    <row r="34" spans="1:26" ht="25.15" hidden="1" customHeight="1" outlineLevel="1">
      <c r="A34" s="95" t="s">
        <v>222</v>
      </c>
      <c r="B34" s="94">
        <v>0.53407160824241051</v>
      </c>
      <c r="C34" s="94">
        <v>0.38896997497914931</v>
      </c>
      <c r="D34" s="94">
        <v>0</v>
      </c>
      <c r="E34" s="94">
        <v>0.26142137987147118</v>
      </c>
      <c r="F34" s="94">
        <v>0.63827245489074891</v>
      </c>
      <c r="G34" s="94">
        <v>0.25091086277044994</v>
      </c>
      <c r="H34" s="94">
        <v>0.56753422111393947</v>
      </c>
      <c r="I34" s="94">
        <v>0.68321135885927664</v>
      </c>
      <c r="J34" s="94">
        <v>0.17692208329974263</v>
      </c>
      <c r="K34" s="94">
        <v>0.67500756020820196</v>
      </c>
      <c r="L34" s="94">
        <v>0.22684508383454036</v>
      </c>
      <c r="M34" s="94">
        <v>0.30612587764544308</v>
      </c>
      <c r="N34" s="94">
        <v>0.16615897436675159</v>
      </c>
      <c r="O34" s="94">
        <v>8.5892059785283276E-2</v>
      </c>
      <c r="P34" s="94">
        <v>0.84846392901334333</v>
      </c>
      <c r="Q34" s="94">
        <v>0.15422125163319672</v>
      </c>
      <c r="R34" s="94">
        <v>0.352112676056338</v>
      </c>
      <c r="S34" s="94">
        <v>0.57144884343044733</v>
      </c>
      <c r="T34" s="94">
        <v>0.98058439061899272</v>
      </c>
      <c r="U34" s="94">
        <v>8.5736000000000007E-2</v>
      </c>
      <c r="V34" s="94">
        <v>0.30624935889171884</v>
      </c>
      <c r="W34" s="94">
        <v>0.11127907625839846</v>
      </c>
      <c r="X34" s="94">
        <v>0.41122794578526944</v>
      </c>
      <c r="Y34" s="46" t="s">
        <v>114</v>
      </c>
      <c r="Z34" s="13" t="s">
        <v>223</v>
      </c>
    </row>
    <row r="35" spans="1:26" ht="25.15" hidden="1" customHeight="1" outlineLevel="1">
      <c r="A35" s="95" t="s">
        <v>224</v>
      </c>
      <c r="B35" s="94">
        <v>0</v>
      </c>
      <c r="C35" s="94">
        <v>0.77600000000000002</v>
      </c>
      <c r="D35" s="94">
        <v>0</v>
      </c>
      <c r="E35" s="94">
        <v>0.29082406857928855</v>
      </c>
      <c r="F35" s="94">
        <v>0.12908179932748762</v>
      </c>
      <c r="G35" s="94">
        <v>0.4205423877487619</v>
      </c>
      <c r="H35" s="94">
        <v>0.57234360418915464</v>
      </c>
      <c r="I35" s="94">
        <v>0.65910145749815763</v>
      </c>
      <c r="J35" s="94">
        <v>0.13269156247480696</v>
      </c>
      <c r="K35" s="94">
        <v>0</v>
      </c>
      <c r="L35" s="94">
        <v>0.17013381287590529</v>
      </c>
      <c r="M35" s="94">
        <v>0</v>
      </c>
      <c r="N35" s="94">
        <v>0.54494125762236978</v>
      </c>
      <c r="O35" s="94">
        <v>0.38408623298357258</v>
      </c>
      <c r="P35" s="94">
        <v>0.62440086666438299</v>
      </c>
      <c r="Q35" s="94">
        <v>0.38589558750063468</v>
      </c>
      <c r="R35" s="94">
        <v>0.60842518182031802</v>
      </c>
      <c r="S35" s="94">
        <v>0.70890035515328242</v>
      </c>
      <c r="T35" s="94">
        <v>0.58835073998855625</v>
      </c>
      <c r="U35" s="94">
        <v>0.42868000000000001</v>
      </c>
      <c r="V35" s="94">
        <v>0.24208499999999999</v>
      </c>
      <c r="W35" s="94">
        <v>0</v>
      </c>
      <c r="X35" s="94">
        <v>0.15282412980705634</v>
      </c>
      <c r="Y35" s="46" t="s">
        <v>114</v>
      </c>
      <c r="Z35" s="13" t="s">
        <v>225</v>
      </c>
    </row>
    <row r="36" spans="1:26" ht="25.15" hidden="1" customHeight="1" outlineLevel="1">
      <c r="A36" s="25" t="s">
        <v>226</v>
      </c>
      <c r="B36" s="79">
        <v>0</v>
      </c>
      <c r="C36" s="79">
        <v>0.77600000000000002</v>
      </c>
      <c r="D36" s="79">
        <v>0</v>
      </c>
      <c r="E36" s="79">
        <v>0.21328569847100226</v>
      </c>
      <c r="F36" s="79">
        <v>0.12908179932748762</v>
      </c>
      <c r="G36" s="79">
        <v>0.21027119387438095</v>
      </c>
      <c r="H36" s="79">
        <v>0.54252402144988776</v>
      </c>
      <c r="I36" s="79">
        <v>0.62928187475889064</v>
      </c>
      <c r="J36" s="79">
        <v>0.13269156247480696</v>
      </c>
      <c r="K36" s="79">
        <v>0</v>
      </c>
      <c r="L36" s="79">
        <v>0.17013381287590529</v>
      </c>
      <c r="M36" s="79">
        <v>0</v>
      </c>
      <c r="N36" s="26">
        <v>0.36274142291333095</v>
      </c>
      <c r="O36" s="26">
        <v>0.19635658056083174</v>
      </c>
      <c r="P36" s="26">
        <v>0.60454437706100672</v>
      </c>
      <c r="Q36" s="26">
        <v>0.19294779375031734</v>
      </c>
      <c r="R36" s="26">
        <v>0.60842518182031802</v>
      </c>
      <c r="S36" s="26">
        <v>0.75185147257726281</v>
      </c>
      <c r="T36" s="26">
        <v>0.58835068717997585</v>
      </c>
      <c r="U36" s="26">
        <v>0.21434</v>
      </c>
      <c r="V36" s="26">
        <v>0.22968701916878911</v>
      </c>
      <c r="W36" s="26">
        <v>0</v>
      </c>
      <c r="X36" s="26">
        <v>0.10393174094171412</v>
      </c>
      <c r="Y36" s="46" t="s">
        <v>114</v>
      </c>
      <c r="Z36" s="13" t="s">
        <v>227</v>
      </c>
    </row>
    <row r="37" spans="1:26" ht="25.15" hidden="1" customHeight="1" outlineLevel="1">
      <c r="A37" s="25" t="s">
        <v>228</v>
      </c>
      <c r="B37" s="79">
        <v>0</v>
      </c>
      <c r="C37" s="79">
        <v>0.64828329163191545</v>
      </c>
      <c r="D37" s="79">
        <v>0</v>
      </c>
      <c r="E37" s="79">
        <v>0.19606603490360336</v>
      </c>
      <c r="F37" s="79">
        <v>0.12908179932748762</v>
      </c>
      <c r="G37" s="79">
        <v>0.18818314707783745</v>
      </c>
      <c r="H37" s="79">
        <v>0.51174285789417318</v>
      </c>
      <c r="I37" s="79">
        <v>0.59850071120317605</v>
      </c>
      <c r="J37" s="79">
        <v>0.13269156247480696</v>
      </c>
      <c r="K37" s="79">
        <v>0</v>
      </c>
      <c r="L37" s="79">
        <v>0.17013381287590529</v>
      </c>
      <c r="M37" s="79">
        <v>0</v>
      </c>
      <c r="N37" s="26">
        <v>0.24182761527555396</v>
      </c>
      <c r="O37" s="26">
        <v>0.13378002975325146</v>
      </c>
      <c r="P37" s="26">
        <v>0.60454437706100661</v>
      </c>
      <c r="Q37" s="26">
        <v>0.12863186250021155</v>
      </c>
      <c r="R37" s="26">
        <v>0.58685446009389675</v>
      </c>
      <c r="S37" s="26">
        <v>0.73677306385758312</v>
      </c>
      <c r="T37" s="26">
        <v>0.58835066957711579</v>
      </c>
      <c r="U37" s="26">
        <v>0.14289333333333334</v>
      </c>
      <c r="V37" s="26">
        <v>0.22968701916878903</v>
      </c>
      <c r="W37" s="26">
        <v>0</v>
      </c>
      <c r="X37" s="26">
        <v>0.17117058049918027</v>
      </c>
      <c r="Y37" s="46" t="s">
        <v>114</v>
      </c>
      <c r="Z37" s="13" t="s">
        <v>229</v>
      </c>
    </row>
    <row r="38" spans="1:26" ht="25.15" hidden="1" customHeight="1" outlineLevel="1">
      <c r="A38" s="25" t="s">
        <v>230</v>
      </c>
      <c r="B38" s="79">
        <v>0</v>
      </c>
      <c r="C38" s="79">
        <v>0.48621246872393659</v>
      </c>
      <c r="D38" s="79">
        <v>0</v>
      </c>
      <c r="E38" s="79">
        <v>0.19606603490360341</v>
      </c>
      <c r="F38" s="79">
        <v>0.12908179932748762</v>
      </c>
      <c r="G38" s="79">
        <v>0.18818314707783743</v>
      </c>
      <c r="H38" s="79">
        <v>0.49635201251435862</v>
      </c>
      <c r="I38" s="79">
        <v>0.58310986582336155</v>
      </c>
      <c r="J38" s="79">
        <v>0.13269156247480696</v>
      </c>
      <c r="K38" s="79">
        <v>0</v>
      </c>
      <c r="L38" s="79">
        <v>0.17013381287590529</v>
      </c>
      <c r="M38" s="79">
        <v>0</v>
      </c>
      <c r="N38" s="26">
        <v>0.18137071145666547</v>
      </c>
      <c r="O38" s="26">
        <v>0.10249175434946131</v>
      </c>
      <c r="P38" s="26">
        <v>0.60454437706100672</v>
      </c>
      <c r="Q38" s="26">
        <v>0.12349572711131979</v>
      </c>
      <c r="R38" s="26">
        <v>0.44014084507042256</v>
      </c>
      <c r="S38" s="26">
        <v>0.59917414993841867</v>
      </c>
      <c r="T38" s="26">
        <v>0.58835066077568576</v>
      </c>
      <c r="U38" s="26">
        <v>0.10717</v>
      </c>
      <c r="V38" s="26">
        <v>0.22968701916878911</v>
      </c>
      <c r="W38" s="26">
        <v>0</v>
      </c>
      <c r="X38" s="26">
        <v>0.20479000027791344</v>
      </c>
      <c r="Y38" s="46" t="s">
        <v>114</v>
      </c>
      <c r="Z38" s="13" t="s">
        <v>231</v>
      </c>
    </row>
    <row r="39" spans="1:26" ht="25.15" hidden="1" customHeight="1" outlineLevel="1">
      <c r="A39" s="28" t="s">
        <v>232</v>
      </c>
      <c r="B39" s="80">
        <v>0</v>
      </c>
      <c r="C39" s="80">
        <v>0.38896997497914931</v>
      </c>
      <c r="D39" s="80">
        <v>0</v>
      </c>
      <c r="E39" s="80">
        <v>0.19606603490360339</v>
      </c>
      <c r="F39" s="80">
        <v>0.12908179932748759</v>
      </c>
      <c r="G39" s="80">
        <v>0.1881831470778374</v>
      </c>
      <c r="H39" s="80">
        <v>0.48096120433384709</v>
      </c>
      <c r="I39" s="80">
        <v>0.56771905764284991</v>
      </c>
      <c r="J39" s="80">
        <v>0.13269156247480693</v>
      </c>
      <c r="K39" s="80">
        <v>0</v>
      </c>
      <c r="L39" s="80">
        <v>0.17013381287590526</v>
      </c>
      <c r="M39" s="80">
        <v>0</v>
      </c>
      <c r="N39" s="27">
        <v>0.1450965691653324</v>
      </c>
      <c r="O39" s="27">
        <v>8.3718789107187233E-2</v>
      </c>
      <c r="P39" s="27">
        <v>0.60454437706100661</v>
      </c>
      <c r="Q39" s="27">
        <v>0.11566593872489754</v>
      </c>
      <c r="R39" s="27">
        <v>0.352112676056338</v>
      </c>
      <c r="S39" s="27">
        <v>0.51661480158691997</v>
      </c>
      <c r="T39" s="27">
        <v>0.58835065549482768</v>
      </c>
      <c r="U39" s="27">
        <v>8.5736000000000007E-2</v>
      </c>
      <c r="V39" s="27">
        <v>0.22968701916878909</v>
      </c>
      <c r="W39" s="27">
        <v>0</v>
      </c>
      <c r="X39" s="27">
        <v>0.22496165214515321</v>
      </c>
      <c r="Y39" s="47" t="s">
        <v>114</v>
      </c>
      <c r="Z39" s="22" t="s">
        <v>233</v>
      </c>
    </row>
    <row r="40" spans="1:26" ht="25.15" hidden="1" customHeight="1" outlineLevel="1">
      <c r="A40" s="42" t="s">
        <v>201</v>
      </c>
      <c r="B40" s="35"/>
      <c r="C40" s="35"/>
      <c r="D40" s="35"/>
      <c r="E40" s="35"/>
      <c r="F40" s="35"/>
      <c r="G40" s="35"/>
      <c r="H40" s="35"/>
      <c r="I40" s="35"/>
      <c r="J40" s="35"/>
      <c r="K40" s="35"/>
      <c r="L40" s="35"/>
      <c r="M40" s="35"/>
      <c r="N40" s="35"/>
      <c r="O40" s="35"/>
      <c r="P40" s="35"/>
      <c r="Q40" s="35"/>
      <c r="R40" s="35"/>
      <c r="S40" s="35"/>
      <c r="T40" s="35"/>
      <c r="U40" s="35"/>
      <c r="V40" s="35"/>
      <c r="W40" s="35"/>
      <c r="X40" s="35"/>
      <c r="Y40" s="23"/>
      <c r="Z40" s="23"/>
    </row>
    <row r="41" spans="1:26" ht="33.6" hidden="1" customHeight="1" outlineLevel="1">
      <c r="A41" s="25" t="s">
        <v>234</v>
      </c>
      <c r="B41" s="26">
        <v>0.78280193277848564</v>
      </c>
      <c r="C41" s="26">
        <v>0.8</v>
      </c>
      <c r="D41" s="26">
        <v>0.4317808219178082</v>
      </c>
      <c r="E41" s="26">
        <v>0.37112299052419523</v>
      </c>
      <c r="F41" s="26">
        <v>0.73011021818438171</v>
      </c>
      <c r="G41" s="26">
        <v>0.44973644683429093</v>
      </c>
      <c r="H41" s="26">
        <v>0.74548944864182976</v>
      </c>
      <c r="I41" s="26">
        <v>0.89465288043015168</v>
      </c>
      <c r="J41" s="26">
        <v>0.36946511248074099</v>
      </c>
      <c r="K41" s="26">
        <v>0.71633455369033683</v>
      </c>
      <c r="L41" s="26">
        <v>0.50024096385542172</v>
      </c>
      <c r="M41" s="26">
        <v>0.30612587764544308</v>
      </c>
      <c r="N41" s="26">
        <v>0.65920313422060861</v>
      </c>
      <c r="O41" s="26">
        <v>0.40130706779409553</v>
      </c>
      <c r="P41" s="26">
        <v>1.0677342114447157</v>
      </c>
      <c r="Q41" s="26">
        <v>0.49964238993014998</v>
      </c>
      <c r="R41" s="26">
        <v>0.7461818267607675</v>
      </c>
      <c r="S41" s="26">
        <v>0.8363076384347089</v>
      </c>
      <c r="T41" s="26">
        <v>0.98058439061899272</v>
      </c>
      <c r="U41" s="26">
        <v>0.51866908650937693</v>
      </c>
      <c r="V41" s="26">
        <v>0.37408561627805043</v>
      </c>
      <c r="W41" s="26">
        <v>0.49067001239391128</v>
      </c>
      <c r="X41" s="26">
        <v>0.7021080542450312</v>
      </c>
      <c r="Y41" s="46" t="s">
        <v>114</v>
      </c>
      <c r="Z41" s="13" t="s">
        <v>235</v>
      </c>
    </row>
    <row r="42" spans="1:26" ht="25.15" hidden="1" customHeight="1" outlineLevel="1">
      <c r="A42" s="25" t="s">
        <v>236</v>
      </c>
      <c r="B42" s="26">
        <v>0.66691425627014167</v>
      </c>
      <c r="C42" s="26">
        <v>0.8</v>
      </c>
      <c r="D42" s="26">
        <v>0.37250733956303578</v>
      </c>
      <c r="E42" s="26">
        <v>0.27128759591613399</v>
      </c>
      <c r="F42" s="26">
        <v>0.72092644185501853</v>
      </c>
      <c r="G42" s="26">
        <v>0.25360753428499172</v>
      </c>
      <c r="H42" s="26">
        <v>0.71566987069615651</v>
      </c>
      <c r="I42" s="26">
        <v>0.86483330248447843</v>
      </c>
      <c r="J42" s="26">
        <v>0.22013635641740401</v>
      </c>
      <c r="K42" s="26">
        <v>0.71633455369033683</v>
      </c>
      <c r="L42" s="26">
        <v>0.25012048192771086</v>
      </c>
      <c r="M42" s="26">
        <v>0.30612587764544308</v>
      </c>
      <c r="N42" s="26">
        <v>0.45018750629700094</v>
      </c>
      <c r="O42" s="26">
        <v>0.20693131641170562</v>
      </c>
      <c r="P42" s="26">
        <v>1.0677342114447157</v>
      </c>
      <c r="Q42" s="26">
        <v>0.28120892782812629</v>
      </c>
      <c r="R42" s="26">
        <v>0.7461818267607675</v>
      </c>
      <c r="S42" s="26">
        <v>0.90783606039815423</v>
      </c>
      <c r="T42" s="26">
        <v>0.98058439061899272</v>
      </c>
      <c r="U42" s="26">
        <v>0.25933454325468847</v>
      </c>
      <c r="V42" s="26">
        <v>0.37408561627805043</v>
      </c>
      <c r="W42" s="26">
        <v>0.53233600683167048</v>
      </c>
      <c r="X42" s="26">
        <v>0.72562821040497272</v>
      </c>
      <c r="Y42" s="46" t="s">
        <v>114</v>
      </c>
      <c r="Z42" s="13" t="s">
        <v>237</v>
      </c>
    </row>
    <row r="43" spans="1:26" ht="25.15" hidden="1" customHeight="1" outlineLevel="1">
      <c r="A43" s="25" t="s">
        <v>238</v>
      </c>
      <c r="B43" s="26">
        <v>0.6282850307673602</v>
      </c>
      <c r="C43" s="26">
        <v>0.8</v>
      </c>
      <c r="D43" s="26">
        <v>0.37250733956303578</v>
      </c>
      <c r="E43" s="26">
        <v>0.24763620537817602</v>
      </c>
      <c r="F43" s="26">
        <v>0.71174266552565513</v>
      </c>
      <c r="G43" s="26">
        <v>0.25360753428499178</v>
      </c>
      <c r="H43" s="26">
        <v>0.68488883578222526</v>
      </c>
      <c r="I43" s="26">
        <v>0.83405226757054718</v>
      </c>
      <c r="J43" s="26">
        <v>0.22013635641740395</v>
      </c>
      <c r="K43" s="26">
        <v>0.71633455369033694</v>
      </c>
      <c r="L43" s="26">
        <v>0.21722038711056468</v>
      </c>
      <c r="M43" s="26">
        <v>0.30612587764544308</v>
      </c>
      <c r="N43" s="26">
        <v>0.30012500419800064</v>
      </c>
      <c r="O43" s="26">
        <v>0.1421393992842423</v>
      </c>
      <c r="P43" s="26">
        <v>1.0677342114447155</v>
      </c>
      <c r="Q43" s="26">
        <v>0.25876845261445724</v>
      </c>
      <c r="R43" s="26">
        <v>0.61349693251533743</v>
      </c>
      <c r="S43" s="26">
        <v>0.79899397347387269</v>
      </c>
      <c r="T43" s="26">
        <v>0.98058439061899272</v>
      </c>
      <c r="U43" s="26">
        <v>0.17288969550312563</v>
      </c>
      <c r="V43" s="26">
        <v>0.37408561627805048</v>
      </c>
      <c r="W43" s="26">
        <v>0.38899528547808765</v>
      </c>
      <c r="X43" s="26">
        <v>0.55414843108259126</v>
      </c>
      <c r="Y43" s="46" t="s">
        <v>114</v>
      </c>
      <c r="Z43" s="13" t="s">
        <v>239</v>
      </c>
    </row>
    <row r="44" spans="1:26" ht="25.15" hidden="1" customHeight="1" outlineLevel="1">
      <c r="A44" s="25" t="s">
        <v>240</v>
      </c>
      <c r="B44" s="26">
        <v>0.60897041801596952</v>
      </c>
      <c r="C44" s="26">
        <v>0.63886986301369864</v>
      </c>
      <c r="D44" s="26">
        <v>0.29747964124779247</v>
      </c>
      <c r="E44" s="26">
        <v>0.24763620537817604</v>
      </c>
      <c r="F44" s="26">
        <v>0.70255888919629184</v>
      </c>
      <c r="G44" s="26">
        <v>0.25360753428499172</v>
      </c>
      <c r="H44" s="26">
        <v>0.66949796181413235</v>
      </c>
      <c r="I44" s="26">
        <v>0.81866139360245427</v>
      </c>
      <c r="J44" s="26">
        <v>0.22013635641740401</v>
      </c>
      <c r="K44" s="26">
        <v>0.71633455369033683</v>
      </c>
      <c r="L44" s="26">
        <v>0.21722038711056474</v>
      </c>
      <c r="M44" s="26">
        <v>0.30612587764544308</v>
      </c>
      <c r="N44" s="26">
        <v>0.22509375314850047</v>
      </c>
      <c r="O44" s="26">
        <v>0.10974344072051068</v>
      </c>
      <c r="P44" s="26">
        <v>1.0677342114447157</v>
      </c>
      <c r="Q44" s="26">
        <v>0.21974163903373611</v>
      </c>
      <c r="R44" s="26">
        <v>0.46012269938650308</v>
      </c>
      <c r="S44" s="26">
        <v>0.65754114400561259</v>
      </c>
      <c r="T44" s="26">
        <v>0.98058439061899272</v>
      </c>
      <c r="U44" s="26">
        <v>0.12966727162734423</v>
      </c>
      <c r="V44" s="26">
        <v>0.37408561627805043</v>
      </c>
      <c r="W44" s="26">
        <v>0.2990401257112798</v>
      </c>
      <c r="X44" s="26">
        <v>0.52862400584021751</v>
      </c>
      <c r="Y44" s="46" t="s">
        <v>114</v>
      </c>
      <c r="Z44" s="13" t="s">
        <v>241</v>
      </c>
    </row>
    <row r="45" spans="1:26" ht="25.15" hidden="1" customHeight="1" outlineLevel="1">
      <c r="A45" s="25" t="s">
        <v>242</v>
      </c>
      <c r="B45" s="26">
        <v>0.59738165036513513</v>
      </c>
      <c r="C45" s="26">
        <v>0.51109589041095893</v>
      </c>
      <c r="D45" s="26">
        <v>0.23798371299823398</v>
      </c>
      <c r="E45" s="26">
        <v>0.24763620537817604</v>
      </c>
      <c r="F45" s="26">
        <v>0.69337511286692866</v>
      </c>
      <c r="G45" s="26">
        <v>0.25360753428499172</v>
      </c>
      <c r="H45" s="26">
        <v>0.59796592772226609</v>
      </c>
      <c r="I45" s="26">
        <v>0.74712935951058801</v>
      </c>
      <c r="J45" s="26">
        <v>0.22013635641740401</v>
      </c>
      <c r="K45" s="26">
        <v>0.71633455369033672</v>
      </c>
      <c r="L45" s="26">
        <v>0.21722038711056471</v>
      </c>
      <c r="M45" s="26">
        <v>0.30612587764544308</v>
      </c>
      <c r="N45" s="26">
        <v>0.18007500251880038</v>
      </c>
      <c r="O45" s="26">
        <v>9.0305865582271674E-2</v>
      </c>
      <c r="P45" s="26">
        <v>1.0677342114447155</v>
      </c>
      <c r="Q45" s="26">
        <v>0.21974163903373617</v>
      </c>
      <c r="R45" s="26">
        <v>0.36809815950920244</v>
      </c>
      <c r="S45" s="26">
        <v>0.57266944632465644</v>
      </c>
      <c r="T45" s="26">
        <v>0.98058439061899272</v>
      </c>
      <c r="U45" s="26">
        <v>0.10373381730187538</v>
      </c>
      <c r="V45" s="26">
        <v>0.37408561627805043</v>
      </c>
      <c r="W45" s="26">
        <v>0.23923210056902386</v>
      </c>
      <c r="X45" s="26">
        <v>0.507474421412622</v>
      </c>
      <c r="Y45" s="46" t="s">
        <v>114</v>
      </c>
      <c r="Z45" s="13" t="s">
        <v>243</v>
      </c>
    </row>
    <row r="46" spans="1:26" ht="25.15" hidden="1" customHeight="1" outlineLevel="1">
      <c r="A46" s="25" t="s">
        <v>244</v>
      </c>
      <c r="B46" s="26">
        <v>0.67259661682612604</v>
      </c>
      <c r="C46" s="26">
        <v>0.8</v>
      </c>
      <c r="D46" s="26">
        <v>0</v>
      </c>
      <c r="E46" s="26">
        <v>0.33683477465976902</v>
      </c>
      <c r="F46" s="26">
        <v>0.61990490223202221</v>
      </c>
      <c r="G46" s="26">
        <v>0.44973644683429093</v>
      </c>
      <c r="H46" s="26">
        <v>0.65891648041245598</v>
      </c>
      <c r="I46" s="26">
        <v>0.77824722584311357</v>
      </c>
      <c r="J46" s="26">
        <v>0.36946511248074099</v>
      </c>
      <c r="K46" s="26">
        <v>0.61990490223202233</v>
      </c>
      <c r="L46" s="26">
        <v>0.50024096385542172</v>
      </c>
      <c r="M46" s="26">
        <v>0.30612587764544308</v>
      </c>
      <c r="N46" s="26">
        <v>0.588888133237077</v>
      </c>
      <c r="O46" s="26">
        <v>0.39938210105079019</v>
      </c>
      <c r="P46" s="26">
        <v>0.87125187808462734</v>
      </c>
      <c r="Q46" s="26">
        <v>0.49964238993014998</v>
      </c>
      <c r="R46" s="26">
        <v>0.6543440634671347</v>
      </c>
      <c r="S46" s="26">
        <v>0.72644471280628775</v>
      </c>
      <c r="T46" s="26">
        <v>0.98058439061899272</v>
      </c>
      <c r="U46" s="26">
        <v>0.51866908650937693</v>
      </c>
      <c r="V46" s="26">
        <v>0.29926849302244041</v>
      </c>
      <c r="W46" s="26">
        <v>0.48827650013833129</v>
      </c>
      <c r="X46" s="26">
        <v>0.65742693361922722</v>
      </c>
      <c r="Y46" s="46" t="s">
        <v>114</v>
      </c>
      <c r="Z46" s="13" t="s">
        <v>245</v>
      </c>
    </row>
    <row r="47" spans="1:26" ht="25.15" hidden="1" customHeight="1" outlineLevel="1">
      <c r="A47" s="25" t="s">
        <v>246</v>
      </c>
      <c r="B47" s="26">
        <v>0.55670894031778206</v>
      </c>
      <c r="C47" s="26">
        <v>0.8</v>
      </c>
      <c r="D47" s="26">
        <v>0</v>
      </c>
      <c r="E47" s="26">
        <v>0.23699715565451943</v>
      </c>
      <c r="F47" s="26">
        <v>0.61072112590265892</v>
      </c>
      <c r="G47" s="26">
        <v>0.22486822341714546</v>
      </c>
      <c r="H47" s="26">
        <v>0.62909690246678285</v>
      </c>
      <c r="I47" s="26">
        <v>0.74842764789744043</v>
      </c>
      <c r="J47" s="26">
        <v>0.18473255624037049</v>
      </c>
      <c r="K47" s="26">
        <v>0.61990490223202233</v>
      </c>
      <c r="L47" s="26">
        <v>0.25012048192771086</v>
      </c>
      <c r="M47" s="26">
        <v>0.30612587764544308</v>
      </c>
      <c r="N47" s="26">
        <v>0.40216750562532094</v>
      </c>
      <c r="O47" s="26">
        <v>0.20500634966840034</v>
      </c>
      <c r="P47" s="26">
        <v>0.84846392901334344</v>
      </c>
      <c r="Q47" s="26">
        <v>0.24982119496507499</v>
      </c>
      <c r="R47" s="26">
        <v>0.6543440634671347</v>
      </c>
      <c r="S47" s="26">
        <v>0.78366745037704411</v>
      </c>
      <c r="T47" s="26">
        <v>0.98058439061899272</v>
      </c>
      <c r="U47" s="26">
        <v>0.25933454325468847</v>
      </c>
      <c r="V47" s="26">
        <v>0.29926849302244041</v>
      </c>
      <c r="W47" s="26">
        <v>0.52973924582273557</v>
      </c>
      <c r="X47" s="26">
        <v>0.6843730086813774</v>
      </c>
      <c r="Y47" s="46" t="s">
        <v>114</v>
      </c>
      <c r="Z47" s="13" t="s">
        <v>247</v>
      </c>
    </row>
    <row r="48" spans="1:26" ht="25.15" hidden="1" customHeight="1" outlineLevel="1">
      <c r="A48" s="25" t="s">
        <v>248</v>
      </c>
      <c r="B48" s="26">
        <v>0.5180797148150007</v>
      </c>
      <c r="C48" s="26">
        <v>0.8</v>
      </c>
      <c r="D48" s="26">
        <v>0</v>
      </c>
      <c r="E48" s="26">
        <v>0.20371869078516566</v>
      </c>
      <c r="F48" s="26">
        <v>0.60153734957329574</v>
      </c>
      <c r="G48" s="26">
        <v>0.20288602742799342</v>
      </c>
      <c r="H48" s="26">
        <v>0.59831580878728108</v>
      </c>
      <c r="I48" s="26">
        <v>0.71764655421793866</v>
      </c>
      <c r="J48" s="26">
        <v>0.17610908513392323</v>
      </c>
      <c r="K48" s="26">
        <v>0.61990490223202221</v>
      </c>
      <c r="L48" s="26">
        <v>0.1737763096884517</v>
      </c>
      <c r="M48" s="26">
        <v>0.30612587764544308</v>
      </c>
      <c r="N48" s="26">
        <v>0.26811167041688061</v>
      </c>
      <c r="O48" s="26">
        <v>0.14021443254093702</v>
      </c>
      <c r="P48" s="26">
        <v>0.84846392901334333</v>
      </c>
      <c r="Q48" s="26">
        <v>0.2070147620915658</v>
      </c>
      <c r="R48" s="26">
        <v>0.61349693251533743</v>
      </c>
      <c r="S48" s="26">
        <v>0.76189456528216559</v>
      </c>
      <c r="T48" s="26">
        <v>0.98058439061899272</v>
      </c>
      <c r="U48" s="26">
        <v>0.17288969550312563</v>
      </c>
      <c r="V48" s="26">
        <v>0.29926849302244035</v>
      </c>
      <c r="W48" s="26">
        <v>0.38899528547808765</v>
      </c>
      <c r="X48" s="26">
        <v>0.52111780196169055</v>
      </c>
      <c r="Y48" s="46" t="s">
        <v>114</v>
      </c>
      <c r="Z48" s="13" t="s">
        <v>249</v>
      </c>
    </row>
    <row r="49" spans="1:27" ht="25.15" hidden="1" customHeight="1" outlineLevel="1">
      <c r="A49" s="25" t="s">
        <v>250</v>
      </c>
      <c r="B49" s="26">
        <v>0.49876510206361002</v>
      </c>
      <c r="C49" s="26">
        <v>0.63886986301369864</v>
      </c>
      <c r="D49" s="26">
        <v>0</v>
      </c>
      <c r="E49" s="26">
        <v>0.19810896430254085</v>
      </c>
      <c r="F49" s="26">
        <v>0.59235357324393234</v>
      </c>
      <c r="G49" s="26">
        <v>0.20288602742799333</v>
      </c>
      <c r="H49" s="26">
        <v>0.58292494951058071</v>
      </c>
      <c r="I49" s="26">
        <v>0.7022556949412383</v>
      </c>
      <c r="J49" s="26">
        <v>0.17610908513392318</v>
      </c>
      <c r="K49" s="26">
        <v>0.61990490223202233</v>
      </c>
      <c r="L49" s="26">
        <v>0.17377630968845179</v>
      </c>
      <c r="M49" s="26">
        <v>0.30612587764544308</v>
      </c>
      <c r="N49" s="26">
        <v>0.20108375281266047</v>
      </c>
      <c r="O49" s="26">
        <v>0.10781847397720537</v>
      </c>
      <c r="P49" s="26">
        <v>0.84846392901334344</v>
      </c>
      <c r="Q49" s="26">
        <v>0.17579331122698891</v>
      </c>
      <c r="R49" s="26">
        <v>0.46012269938650308</v>
      </c>
      <c r="S49" s="26">
        <v>0.61805745508179066</v>
      </c>
      <c r="T49" s="26">
        <v>0.98058439061899272</v>
      </c>
      <c r="U49" s="26">
        <v>0.12966727162734423</v>
      </c>
      <c r="V49" s="26">
        <v>0.29926849302244041</v>
      </c>
      <c r="W49" s="26">
        <v>0.29758139339073703</v>
      </c>
      <c r="X49" s="26">
        <v>0.48124849749388721</v>
      </c>
      <c r="Y49" s="46" t="s">
        <v>114</v>
      </c>
      <c r="Z49" s="13" t="s">
        <v>251</v>
      </c>
    </row>
    <row r="50" spans="1:27" ht="25.15" hidden="1" customHeight="1" outlineLevel="1">
      <c r="A50" s="25" t="s">
        <v>252</v>
      </c>
      <c r="B50" s="26">
        <v>0.48717633441277564</v>
      </c>
      <c r="C50" s="26">
        <v>0.51109589041095893</v>
      </c>
      <c r="D50" s="26">
        <v>0</v>
      </c>
      <c r="E50" s="26">
        <v>0.19810896430254082</v>
      </c>
      <c r="F50" s="26">
        <v>0.58316979691456916</v>
      </c>
      <c r="G50" s="26">
        <v>0.20288602742799342</v>
      </c>
      <c r="H50" s="26">
        <v>0.56753436512615985</v>
      </c>
      <c r="I50" s="26">
        <v>0.68686511055681743</v>
      </c>
      <c r="J50" s="26">
        <v>0.17610908513392323</v>
      </c>
      <c r="K50" s="26">
        <v>0.61990490223202221</v>
      </c>
      <c r="L50" s="26">
        <v>0.17377630968845179</v>
      </c>
      <c r="M50" s="26">
        <v>0.30612587764544308</v>
      </c>
      <c r="N50" s="26">
        <v>0.16086700225012837</v>
      </c>
      <c r="O50" s="26">
        <v>8.8380898838966396E-2</v>
      </c>
      <c r="P50" s="26">
        <v>0.84846392901334333</v>
      </c>
      <c r="Q50" s="26">
        <v>0.17579331122698894</v>
      </c>
      <c r="R50" s="26">
        <v>0.36809815950920244</v>
      </c>
      <c r="S50" s="26">
        <v>0.53175518896156571</v>
      </c>
      <c r="T50" s="26">
        <v>0.98058439061899272</v>
      </c>
      <c r="U50" s="26">
        <v>0.10373381730187538</v>
      </c>
      <c r="V50" s="26">
        <v>0.29926849302244035</v>
      </c>
      <c r="W50" s="26">
        <v>0.23806511471258962</v>
      </c>
      <c r="X50" s="26">
        <v>0.45265897138746813</v>
      </c>
      <c r="Y50" s="46" t="s">
        <v>114</v>
      </c>
      <c r="Z50" s="13" t="s">
        <v>253</v>
      </c>
    </row>
    <row r="51" spans="1:27" ht="25.15" hidden="1" customHeight="1" outlineLevel="1">
      <c r="A51" s="25" t="s">
        <v>254</v>
      </c>
      <c r="B51" s="26">
        <v>0</v>
      </c>
      <c r="C51" s="26">
        <v>0.75199999999999989</v>
      </c>
      <c r="D51" s="26">
        <v>0</v>
      </c>
      <c r="E51" s="26">
        <v>0.30254433439815442</v>
      </c>
      <c r="F51" s="26">
        <v>0.11341979190182606</v>
      </c>
      <c r="G51" s="26">
        <v>0.15216452057099503</v>
      </c>
      <c r="H51" s="26">
        <v>0.5723435121830821</v>
      </c>
      <c r="I51" s="26">
        <v>0.66184157125607523</v>
      </c>
      <c r="J51" s="26">
        <v>0.13208181385044238</v>
      </c>
      <c r="K51" s="26">
        <v>0</v>
      </c>
      <c r="L51" s="26">
        <v>0.13033223226633886</v>
      </c>
      <c r="M51" s="26">
        <v>0</v>
      </c>
      <c r="N51" s="26">
        <v>0.51857313225354551</v>
      </c>
      <c r="O51" s="26">
        <v>0.39724982576116913</v>
      </c>
      <c r="P51" s="26">
        <v>0.64873751130361823</v>
      </c>
      <c r="Q51" s="26">
        <v>0.49964238993014998</v>
      </c>
      <c r="R51" s="26">
        <v>0.57398602058520576</v>
      </c>
      <c r="S51" s="26">
        <v>0.62806150758957058</v>
      </c>
      <c r="T51" s="26">
        <v>0.58835075415311344</v>
      </c>
      <c r="U51" s="26">
        <v>0.51866908650937693</v>
      </c>
      <c r="V51" s="26">
        <v>0.29290381125226861</v>
      </c>
      <c r="W51" s="26">
        <v>0</v>
      </c>
      <c r="X51" s="26">
        <v>0.12686282511067198</v>
      </c>
      <c r="Y51" s="46" t="s">
        <v>114</v>
      </c>
      <c r="Z51" s="13" t="s">
        <v>255</v>
      </c>
    </row>
    <row r="52" spans="1:27" ht="25.15" hidden="1" customHeight="1" outlineLevel="1">
      <c r="A52" s="25" t="s">
        <v>256</v>
      </c>
      <c r="B52" s="26">
        <v>0</v>
      </c>
      <c r="C52" s="26">
        <v>0.75199999999999989</v>
      </c>
      <c r="D52" s="26">
        <v>0</v>
      </c>
      <c r="E52" s="26">
        <v>0.20270671539290486</v>
      </c>
      <c r="F52" s="26">
        <v>0.11341979190182606</v>
      </c>
      <c r="G52" s="26">
        <v>0.15216452057099503</v>
      </c>
      <c r="H52" s="26">
        <v>0.54252393423740908</v>
      </c>
      <c r="I52" s="26">
        <v>0.63202199331040221</v>
      </c>
      <c r="J52" s="26">
        <v>0.13208181385044238</v>
      </c>
      <c r="K52" s="26">
        <v>0</v>
      </c>
      <c r="L52" s="26">
        <v>0.13033223226633886</v>
      </c>
      <c r="M52" s="26">
        <v>0</v>
      </c>
      <c r="N52" s="26">
        <v>0.35414750495364083</v>
      </c>
      <c r="O52" s="26">
        <v>0.20287407437877919</v>
      </c>
      <c r="P52" s="26">
        <v>0.60454437706100672</v>
      </c>
      <c r="Q52" s="26">
        <v>0.24982119496507499</v>
      </c>
      <c r="R52" s="26">
        <v>0.57398602058520576</v>
      </c>
      <c r="S52" s="26">
        <v>0.67097856076763795</v>
      </c>
      <c r="T52" s="26">
        <v>0.5883506942622545</v>
      </c>
      <c r="U52" s="26">
        <v>0.25933454325468847</v>
      </c>
      <c r="V52" s="26">
        <v>0.22445136976683025</v>
      </c>
      <c r="W52" s="26">
        <v>0</v>
      </c>
      <c r="X52" s="26">
        <v>0.1159753221439813</v>
      </c>
      <c r="Y52" s="46" t="s">
        <v>114</v>
      </c>
      <c r="Z52" s="13" t="s">
        <v>257</v>
      </c>
    </row>
    <row r="53" spans="1:27" ht="25.15" hidden="1" customHeight="1" outlineLevel="1">
      <c r="A53" s="25" t="s">
        <v>258</v>
      </c>
      <c r="B53" s="26">
        <v>0</v>
      </c>
      <c r="C53" s="26">
        <v>0.752</v>
      </c>
      <c r="D53" s="26">
        <v>0</v>
      </c>
      <c r="E53" s="26">
        <v>0.16942825052355112</v>
      </c>
      <c r="F53" s="26">
        <v>0.11341979190182608</v>
      </c>
      <c r="G53" s="26">
        <v>0.15216452057099503</v>
      </c>
      <c r="H53" s="26">
        <v>0.5117427817923369</v>
      </c>
      <c r="I53" s="26">
        <v>0.60124084086533003</v>
      </c>
      <c r="J53" s="26">
        <v>0.1320818138504424</v>
      </c>
      <c r="K53" s="26">
        <v>0</v>
      </c>
      <c r="L53" s="26">
        <v>0.1303322322663388</v>
      </c>
      <c r="M53" s="26">
        <v>0</v>
      </c>
      <c r="N53" s="26">
        <v>0.23609833663576055</v>
      </c>
      <c r="O53" s="26">
        <v>0.1380821572513159</v>
      </c>
      <c r="P53" s="26">
        <v>0.60454437706100661</v>
      </c>
      <c r="Q53" s="26">
        <v>0.16654746331004999</v>
      </c>
      <c r="R53" s="26">
        <v>0.57398602058520576</v>
      </c>
      <c r="S53" s="26">
        <v>0.68528424516032693</v>
      </c>
      <c r="T53" s="26">
        <v>0.58835067429863497</v>
      </c>
      <c r="U53" s="26">
        <v>0.17288969550312563</v>
      </c>
      <c r="V53" s="26">
        <v>0.22445136976683028</v>
      </c>
      <c r="W53" s="26">
        <v>0</v>
      </c>
      <c r="X53" s="26">
        <v>9.9091887362702136E-2</v>
      </c>
      <c r="Y53" s="46" t="s">
        <v>114</v>
      </c>
      <c r="Z53" s="13" t="s">
        <v>259</v>
      </c>
    </row>
    <row r="54" spans="1:27" ht="25.15" hidden="1" customHeight="1" outlineLevel="1">
      <c r="A54" s="25" t="s">
        <v>260</v>
      </c>
      <c r="B54" s="26">
        <v>0</v>
      </c>
      <c r="C54" s="26">
        <v>0.63886986301369864</v>
      </c>
      <c r="D54" s="26">
        <v>0</v>
      </c>
      <c r="E54" s="26">
        <v>0.15278901808887424</v>
      </c>
      <c r="F54" s="26">
        <v>0.11341979190182606</v>
      </c>
      <c r="G54" s="26">
        <v>0.15216452057099503</v>
      </c>
      <c r="H54" s="26">
        <v>0.49635193720702919</v>
      </c>
      <c r="I54" s="26">
        <v>0.58584999628002243</v>
      </c>
      <c r="J54" s="26">
        <v>0.13208181385044238</v>
      </c>
      <c r="K54" s="26">
        <v>0</v>
      </c>
      <c r="L54" s="26">
        <v>0.13033223226633886</v>
      </c>
      <c r="M54" s="26">
        <v>0</v>
      </c>
      <c r="N54" s="26">
        <v>0.17707375247682042</v>
      </c>
      <c r="O54" s="26">
        <v>0.10568619868758426</v>
      </c>
      <c r="P54" s="26">
        <v>0.60454437706100672</v>
      </c>
      <c r="Q54" s="26">
        <v>0.13184498342024165</v>
      </c>
      <c r="R54" s="26">
        <v>0.46012269938650308</v>
      </c>
      <c r="S54" s="26">
        <v>0.57857376615796874</v>
      </c>
      <c r="T54" s="26">
        <v>0.58835066431682503</v>
      </c>
      <c r="U54" s="26">
        <v>0.12966727162734423</v>
      </c>
      <c r="V54" s="26">
        <v>0.22445136976683025</v>
      </c>
      <c r="W54" s="26">
        <v>0</v>
      </c>
      <c r="X54" s="26">
        <v>0.13775032807736257</v>
      </c>
      <c r="Y54" s="46" t="s">
        <v>114</v>
      </c>
      <c r="Z54" s="13" t="s">
        <v>261</v>
      </c>
    </row>
    <row r="55" spans="1:27" ht="24.6" hidden="1" customHeight="1" outlineLevel="1">
      <c r="A55" s="28" t="s">
        <v>262</v>
      </c>
      <c r="B55" s="27">
        <v>0</v>
      </c>
      <c r="C55" s="27">
        <v>0.51109589041095893</v>
      </c>
      <c r="D55" s="27">
        <v>0</v>
      </c>
      <c r="E55" s="27">
        <v>0.1485817232269056</v>
      </c>
      <c r="F55" s="27">
        <v>0.11341979190182608</v>
      </c>
      <c r="G55" s="27">
        <v>0.15216452057099505</v>
      </c>
      <c r="H55" s="27">
        <v>0.48096132637810157</v>
      </c>
      <c r="I55" s="27">
        <v>0.57045938545109476</v>
      </c>
      <c r="J55" s="27">
        <v>0.13208181385044238</v>
      </c>
      <c r="K55" s="27">
        <v>0</v>
      </c>
      <c r="L55" s="27">
        <v>0.1303322322663388</v>
      </c>
      <c r="M55" s="27">
        <v>0</v>
      </c>
      <c r="N55" s="27">
        <v>0.14165900198145631</v>
      </c>
      <c r="O55" s="27">
        <v>8.6248623549345274E-2</v>
      </c>
      <c r="P55" s="27">
        <v>0.60454437706100661</v>
      </c>
      <c r="Q55" s="27">
        <v>0.13184498342024167</v>
      </c>
      <c r="R55" s="27">
        <v>0.36809815950920244</v>
      </c>
      <c r="S55" s="27">
        <v>0.49084093159847486</v>
      </c>
      <c r="T55" s="27">
        <v>0.58835065832773914</v>
      </c>
      <c r="U55" s="27">
        <v>0.10373381730187538</v>
      </c>
      <c r="V55" s="27">
        <v>0.22445136976683028</v>
      </c>
      <c r="W55" s="27">
        <v>0</v>
      </c>
      <c r="X55" s="27">
        <v>0.16094539250615889</v>
      </c>
      <c r="Y55" s="47" t="s">
        <v>114</v>
      </c>
      <c r="Z55" s="22" t="s">
        <v>263</v>
      </c>
    </row>
    <row r="56" spans="1:27" ht="15" hidden="1" customHeight="1" outlineLevel="1">
      <c r="B56" s="26"/>
      <c r="C56" s="26"/>
      <c r="D56" s="26"/>
      <c r="E56" s="26"/>
      <c r="F56" s="26"/>
      <c r="G56" s="26"/>
      <c r="H56" s="26"/>
      <c r="I56" s="26"/>
      <c r="J56" s="26"/>
      <c r="K56" s="26"/>
      <c r="L56" s="26"/>
      <c r="M56" s="26"/>
      <c r="N56" s="26"/>
      <c r="O56" s="26"/>
      <c r="P56" s="26"/>
      <c r="Q56" s="26"/>
      <c r="R56" s="26"/>
      <c r="S56" s="26"/>
      <c r="T56" s="26"/>
      <c r="U56" s="26"/>
      <c r="V56" s="26"/>
      <c r="W56" s="26"/>
      <c r="X56" s="26"/>
      <c r="Y56" s="46"/>
    </row>
    <row r="57" spans="1:27" ht="50.1" hidden="1" customHeight="1" outlineLevel="1">
      <c r="A57" s="43" t="s">
        <v>202</v>
      </c>
      <c r="B57" s="35" t="s">
        <v>401</v>
      </c>
      <c r="C57" s="35" t="s">
        <v>197</v>
      </c>
      <c r="D57" s="35" t="s">
        <v>198</v>
      </c>
      <c r="E57" s="35" t="s">
        <v>402</v>
      </c>
      <c r="F57" s="35" t="s">
        <v>183</v>
      </c>
      <c r="G57" s="35" t="s">
        <v>184</v>
      </c>
      <c r="H57" s="35" t="s">
        <v>185</v>
      </c>
      <c r="I57" s="35" t="s">
        <v>186</v>
      </c>
      <c r="J57" s="35" t="s">
        <v>403</v>
      </c>
      <c r="K57" s="35" t="s">
        <v>187</v>
      </c>
      <c r="L57" s="35" t="s">
        <v>188</v>
      </c>
      <c r="M57" s="35" t="s">
        <v>404</v>
      </c>
      <c r="N57" s="35" t="s">
        <v>405</v>
      </c>
      <c r="O57" s="35" t="s">
        <v>406</v>
      </c>
      <c r="P57" s="35" t="s">
        <v>191</v>
      </c>
      <c r="Q57" s="35" t="s">
        <v>190</v>
      </c>
      <c r="R57" s="35" t="s">
        <v>189</v>
      </c>
      <c r="S57" s="35" t="s">
        <v>192</v>
      </c>
      <c r="T57" s="35" t="s">
        <v>407</v>
      </c>
      <c r="U57" s="35" t="s">
        <v>193</v>
      </c>
      <c r="V57" s="35" t="s">
        <v>194</v>
      </c>
      <c r="W57" s="35" t="s">
        <v>195</v>
      </c>
      <c r="X57" s="35" t="s">
        <v>196</v>
      </c>
      <c r="Y57" s="23"/>
      <c r="Z57" s="23"/>
    </row>
    <row r="58" spans="1:27" ht="25.15" hidden="1" customHeight="1" outlineLevel="1">
      <c r="A58" s="25" t="s">
        <v>264</v>
      </c>
      <c r="B58" s="26">
        <v>3.3577012583858756E-2</v>
      </c>
      <c r="C58" s="26">
        <v>2.6442585911483327E-2</v>
      </c>
      <c r="D58" s="26">
        <v>3.9322820682521797E-2</v>
      </c>
      <c r="E58" s="26">
        <v>4.1308205608226636E-2</v>
      </c>
      <c r="F58" s="26">
        <v>5.7166740513866839E-2</v>
      </c>
      <c r="G58" s="26">
        <v>4.7745231637424973E-2</v>
      </c>
      <c r="H58" s="26">
        <v>7.5170551966790386E-2</v>
      </c>
      <c r="I58" s="26">
        <v>3.5000000000000003E-2</v>
      </c>
      <c r="J58" s="26">
        <v>5.4969658756079572E-2</v>
      </c>
      <c r="K58" s="26">
        <v>7.1447403900563713E-2</v>
      </c>
      <c r="L58" s="26">
        <v>5.7676590391539925E-2</v>
      </c>
      <c r="M58" s="26">
        <v>9.4138613093432952E-2</v>
      </c>
      <c r="N58" s="26">
        <v>0.10204776214080198</v>
      </c>
      <c r="O58" s="26">
        <v>7.328319165099717E-2</v>
      </c>
      <c r="P58" s="26">
        <v>8.7827049840196486E-2</v>
      </c>
      <c r="Q58" s="26">
        <v>4.5319579677659469E-2</v>
      </c>
      <c r="R58" s="26">
        <v>6.5419275284697528E-2</v>
      </c>
      <c r="S58" s="26">
        <v>3.5000000000000003E-2</v>
      </c>
      <c r="T58" s="26">
        <v>8.1064847153951042E-2</v>
      </c>
      <c r="U58" s="26">
        <v>2.98406814888868E-2</v>
      </c>
      <c r="V58" s="26">
        <v>3.5000000000000003E-2</v>
      </c>
      <c r="W58" s="26">
        <v>3.322024986777411E-2</v>
      </c>
      <c r="X58" s="26">
        <v>3.5000000000000003E-2</v>
      </c>
      <c r="Y58" s="46" t="s">
        <v>114</v>
      </c>
      <c r="Z58" s="13" t="s">
        <v>118</v>
      </c>
    </row>
    <row r="59" spans="1:27" ht="25.15" hidden="1" customHeight="1" outlineLevel="1">
      <c r="A59" s="25" t="s">
        <v>410</v>
      </c>
      <c r="B59" s="26">
        <v>2.8255816298076303E-2</v>
      </c>
      <c r="C59" s="26">
        <v>2.6442585911483327E-2</v>
      </c>
      <c r="D59" s="26">
        <v>3.9322820682521797E-2</v>
      </c>
      <c r="E59" s="26">
        <v>3.5000000000000003E-2</v>
      </c>
      <c r="F59" s="26">
        <v>5.7166740513866547E-2</v>
      </c>
      <c r="G59" s="26">
        <v>3.5000000000000003E-2</v>
      </c>
      <c r="H59" s="26">
        <v>7.3733746905657233E-2</v>
      </c>
      <c r="I59" s="26">
        <v>3.5000000000000003E-2</v>
      </c>
      <c r="J59" s="26">
        <v>3.5000000000000003E-2</v>
      </c>
      <c r="K59" s="26">
        <v>7.1447403900563713E-2</v>
      </c>
      <c r="L59" s="26">
        <v>3.5000000000000003E-2</v>
      </c>
      <c r="M59" s="26">
        <v>9.4138613093432785E-2</v>
      </c>
      <c r="N59" s="26">
        <v>8.8461116346595051E-2</v>
      </c>
      <c r="O59" s="26">
        <v>4.8909686524265819E-2</v>
      </c>
      <c r="P59" s="26">
        <v>8.782704700793087E-2</v>
      </c>
      <c r="Q59" s="26">
        <v>3.5000000000000003E-2</v>
      </c>
      <c r="R59" s="26">
        <v>6.5419275284697528E-2</v>
      </c>
      <c r="S59" s="26">
        <v>3.5000000000000003E-2</v>
      </c>
      <c r="T59" s="26">
        <v>8.1064847153951042E-2</v>
      </c>
      <c r="U59" s="26">
        <v>-3.053074701424453E-3</v>
      </c>
      <c r="V59" s="26">
        <v>3.5000000000000003E-2</v>
      </c>
      <c r="W59" s="26">
        <v>2.5808415639321909E-2</v>
      </c>
      <c r="X59" s="26">
        <v>3.5000000000000003E-2</v>
      </c>
      <c r="Y59" s="46" t="s">
        <v>114</v>
      </c>
      <c r="Z59" s="13" t="s">
        <v>265</v>
      </c>
    </row>
    <row r="60" spans="1:27" ht="25.15" hidden="1" customHeight="1" outlineLevel="1">
      <c r="A60" s="25" t="s">
        <v>266</v>
      </c>
      <c r="B60" s="26">
        <v>2.6281622643428235E-2</v>
      </c>
      <c r="C60" s="26">
        <v>1.6995367118655035E-2</v>
      </c>
      <c r="D60" s="26">
        <v>2.7761956592415489E-2</v>
      </c>
      <c r="E60" s="26">
        <v>3.5000000000000003E-2</v>
      </c>
      <c r="F60" s="26">
        <v>5.716674051386661E-2</v>
      </c>
      <c r="G60" s="26">
        <v>3.5000000000000003E-2</v>
      </c>
      <c r="H60" s="26">
        <v>7.2179213293994487E-2</v>
      </c>
      <c r="I60" s="26">
        <v>3.5000000000000003E-2</v>
      </c>
      <c r="J60" s="26">
        <v>3.5000000000000003E-2</v>
      </c>
      <c r="K60" s="26">
        <v>7.1447403900563367E-2</v>
      </c>
      <c r="L60" s="26">
        <v>3.5000000000000003E-2</v>
      </c>
      <c r="M60" s="26">
        <v>9.4138613093432758E-2</v>
      </c>
      <c r="N60" s="26">
        <v>7.4470990337127008E-2</v>
      </c>
      <c r="O60" s="26">
        <v>3.3868317082113505E-2</v>
      </c>
      <c r="P60" s="26">
        <v>8.7827047007930731E-2</v>
      </c>
      <c r="Q60" s="26">
        <v>3.5000000000000003E-2</v>
      </c>
      <c r="R60" s="26">
        <v>5.2745002593843161E-2</v>
      </c>
      <c r="S60" s="26">
        <v>3.5000000000000003E-2</v>
      </c>
      <c r="T60" s="26">
        <v>8.1064847153951056E-2</v>
      </c>
      <c r="U60" s="26">
        <v>-2.6796586303665285E-2</v>
      </c>
      <c r="V60" s="26">
        <v>3.5000000000000003E-2</v>
      </c>
      <c r="W60" s="26">
        <v>5.881895152133723E-3</v>
      </c>
      <c r="X60" s="26">
        <v>3.5000000000000003E-2</v>
      </c>
      <c r="Y60" s="46" t="s">
        <v>114</v>
      </c>
      <c r="Z60" s="13" t="s">
        <v>267</v>
      </c>
    </row>
    <row r="61" spans="1:27" ht="25.15" hidden="1" customHeight="1" outlineLevel="1">
      <c r="A61" s="25" t="s">
        <v>268</v>
      </c>
      <c r="B61" s="26">
        <v>2.5250592995025425E-2</v>
      </c>
      <c r="C61" s="26">
        <v>3.0285665424756702E-3</v>
      </c>
      <c r="D61" s="26">
        <v>1.0899168707014307E-2</v>
      </c>
      <c r="E61" s="26">
        <v>3.5000000000000003E-2</v>
      </c>
      <c r="F61" s="26">
        <v>5.7166740513866887E-2</v>
      </c>
      <c r="G61" s="26">
        <v>3.5000000000000003E-2</v>
      </c>
      <c r="H61" s="26">
        <v>7.1372512698295199E-2</v>
      </c>
      <c r="I61" s="26">
        <v>3.5000000000000003E-2</v>
      </c>
      <c r="J61" s="26">
        <v>3.5000000000000003E-2</v>
      </c>
      <c r="K61" s="26">
        <v>7.1447403900563713E-2</v>
      </c>
      <c r="L61" s="26">
        <v>3.5000000000000003E-2</v>
      </c>
      <c r="M61" s="26">
        <v>9.4138613093432758E-2</v>
      </c>
      <c r="N61" s="26">
        <v>6.4176089766849007E-2</v>
      </c>
      <c r="O61" s="26">
        <v>2.2762445319879192E-2</v>
      </c>
      <c r="P61" s="26">
        <v>8.7827047007930648E-2</v>
      </c>
      <c r="Q61" s="26">
        <v>3.5000000000000003E-2</v>
      </c>
      <c r="R61" s="26">
        <v>4.0541248572790435E-2</v>
      </c>
      <c r="S61" s="26">
        <v>3.5000000000000003E-2</v>
      </c>
      <c r="T61" s="26">
        <v>8.1064847153951042E-2</v>
      </c>
      <c r="U61" s="26">
        <v>-4.6990212766009183E-2</v>
      </c>
      <c r="V61" s="26">
        <v>3.5000000000000003E-2</v>
      </c>
      <c r="W61" s="26">
        <v>-4.088753764493254E-2</v>
      </c>
      <c r="X61" s="26">
        <v>3.5000000000000003E-2</v>
      </c>
      <c r="Y61" s="46" t="s">
        <v>114</v>
      </c>
      <c r="Z61" s="13" t="s">
        <v>269</v>
      </c>
      <c r="AA61" s="36"/>
    </row>
    <row r="62" spans="1:27" ht="25.15" hidden="1" customHeight="1" outlineLevel="1">
      <c r="A62" s="25" t="s">
        <v>270</v>
      </c>
      <c r="B62" s="26">
        <v>1.9847234197168075E-2</v>
      </c>
      <c r="C62" s="26">
        <v>-8.8750008110906279E-3</v>
      </c>
      <c r="D62" s="26">
        <v>-3.2454778287886966E-3</v>
      </c>
      <c r="E62" s="26">
        <v>3.5000000000000003E-2</v>
      </c>
      <c r="F62" s="26">
        <v>5.7166740513867588E-2</v>
      </c>
      <c r="G62" s="26">
        <v>3.5000000000000003E-2</v>
      </c>
      <c r="H62" s="26">
        <v>6.6684475267200116E-2</v>
      </c>
      <c r="I62" s="26">
        <v>3.5000000000000003E-2</v>
      </c>
      <c r="J62" s="26">
        <v>3.5000000000000003E-2</v>
      </c>
      <c r="K62" s="26">
        <v>7.1447403900564102E-2</v>
      </c>
      <c r="L62" s="26">
        <v>3.5000000000000003E-2</v>
      </c>
      <c r="M62" s="26">
        <v>9.4138613093432716E-2</v>
      </c>
      <c r="N62" s="26">
        <v>5.5920229503755033E-2</v>
      </c>
      <c r="O62" s="26">
        <v>1.3871557662816883E-2</v>
      </c>
      <c r="P62" s="26">
        <v>8.782704700793062E-2</v>
      </c>
      <c r="Q62" s="26">
        <v>3.5000000000000003E-2</v>
      </c>
      <c r="R62" s="26">
        <v>3.0566779744934998E-2</v>
      </c>
      <c r="S62" s="26">
        <v>3.5000000000000003E-2</v>
      </c>
      <c r="T62" s="26">
        <v>8.1064847153950972E-2</v>
      </c>
      <c r="U62" s="26">
        <v>-6.5393269785005245E-2</v>
      </c>
      <c r="V62" s="26">
        <v>3.5000000000000003E-2</v>
      </c>
      <c r="W62" s="26">
        <v>-5.9229026832394518E-2</v>
      </c>
      <c r="X62" s="26">
        <v>3.5000000000000003E-2</v>
      </c>
      <c r="Y62" s="46" t="s">
        <v>114</v>
      </c>
      <c r="Z62" s="13" t="s">
        <v>271</v>
      </c>
    </row>
    <row r="63" spans="1:27" ht="25.15" hidden="1" customHeight="1" outlineLevel="1">
      <c r="A63" s="95" t="s">
        <v>272</v>
      </c>
      <c r="B63" s="94">
        <v>3.5955338001431476E-2</v>
      </c>
      <c r="C63" s="94">
        <v>3.5915969052745855E-2</v>
      </c>
      <c r="D63" s="94"/>
      <c r="E63" s="94">
        <v>4.5164164209697953E-2</v>
      </c>
      <c r="F63" s="94">
        <v>6.2728765333054978E-2</v>
      </c>
      <c r="G63" s="94">
        <v>5.6982530924956441E-2</v>
      </c>
      <c r="H63" s="94">
        <v>7.8653932805304902E-2</v>
      </c>
      <c r="I63" s="94">
        <v>3.5000000000000003E-2</v>
      </c>
      <c r="J63" s="94">
        <v>6.4480610732535817E-2</v>
      </c>
      <c r="K63" s="94">
        <v>7.4382894830832796E-2</v>
      </c>
      <c r="L63" s="94">
        <v>6.7098973999854386E-2</v>
      </c>
      <c r="M63" s="94">
        <v>0.10421583590959389</v>
      </c>
      <c r="N63" s="94">
        <v>0.10545578392394785</v>
      </c>
      <c r="O63" s="94">
        <v>8.0898868342108771E-2</v>
      </c>
      <c r="P63" s="94">
        <v>8.8012229122515787E-2</v>
      </c>
      <c r="Q63" s="94">
        <v>5.394320047265206E-2</v>
      </c>
      <c r="R63" s="94">
        <v>6.877092372102532E-2</v>
      </c>
      <c r="S63" s="94">
        <v>3.5000000000000003E-2</v>
      </c>
      <c r="T63" s="94">
        <v>8.9871147028633205E-2</v>
      </c>
      <c r="U63" s="94">
        <v>3.9140663638994239E-2</v>
      </c>
      <c r="V63" s="94">
        <v>3.5000000000000003E-2</v>
      </c>
      <c r="W63" s="94">
        <v>4.337848887546597E-2</v>
      </c>
      <c r="X63" s="94">
        <v>3.5000000000000003E-2</v>
      </c>
      <c r="Y63" s="46" t="s">
        <v>114</v>
      </c>
      <c r="Z63" s="13" t="s">
        <v>273</v>
      </c>
    </row>
    <row r="64" spans="1:27" ht="25.15" hidden="1" customHeight="1" outlineLevel="1">
      <c r="A64" s="25" t="s">
        <v>274</v>
      </c>
      <c r="B64" s="26">
        <v>2.9665608112331151E-2</v>
      </c>
      <c r="C64" s="26">
        <v>3.5915969052745855E-2</v>
      </c>
      <c r="D64" s="26"/>
      <c r="E64" s="26">
        <v>3.5000000000000003E-2</v>
      </c>
      <c r="F64" s="26">
        <v>6.2183260676311219E-2</v>
      </c>
      <c r="G64" s="26">
        <v>3.5000000000000003E-2</v>
      </c>
      <c r="H64" s="26">
        <v>7.7040286823806467E-2</v>
      </c>
      <c r="I64" s="26">
        <v>3.5000000000000003E-2</v>
      </c>
      <c r="J64" s="26">
        <v>3.5000000000000003E-2</v>
      </c>
      <c r="K64" s="26">
        <v>7.4382894830832796E-2</v>
      </c>
      <c r="L64" s="26">
        <v>3.6631232695875843E-2</v>
      </c>
      <c r="M64" s="26">
        <v>0.10421583590959389</v>
      </c>
      <c r="N64" s="26">
        <v>9.1963873090606607E-2</v>
      </c>
      <c r="O64" s="26">
        <v>5.7032244759518798E-2</v>
      </c>
      <c r="P64" s="26">
        <v>8.7598834386730148E-2</v>
      </c>
      <c r="Q64" s="26">
        <v>3.5000000000000003E-2</v>
      </c>
      <c r="R64" s="26">
        <v>6.877092372102532E-2</v>
      </c>
      <c r="S64" s="26">
        <v>3.5000000000000003E-2</v>
      </c>
      <c r="T64" s="26">
        <v>8.9871147028633205E-2</v>
      </c>
      <c r="U64" s="26">
        <v>8.36506968057746E-3</v>
      </c>
      <c r="V64" s="26">
        <v>3.5000000000000003E-2</v>
      </c>
      <c r="W64" s="26">
        <v>3.6557516227713582E-2</v>
      </c>
      <c r="X64" s="26">
        <v>3.5000000000000003E-2</v>
      </c>
      <c r="Y64" s="46" t="s">
        <v>114</v>
      </c>
      <c r="Z64" s="13" t="s">
        <v>275</v>
      </c>
    </row>
    <row r="65" spans="1:26" ht="25.15" hidden="1" customHeight="1" outlineLevel="1">
      <c r="A65" s="25" t="s">
        <v>276</v>
      </c>
      <c r="B65" s="26">
        <v>2.7282828183300231E-2</v>
      </c>
      <c r="C65" s="26">
        <v>2.7002830903964041E-2</v>
      </c>
      <c r="D65" s="26"/>
      <c r="E65" s="26">
        <v>3.5000000000000003E-2</v>
      </c>
      <c r="F65" s="26">
        <v>6.1629090069136465E-2</v>
      </c>
      <c r="G65" s="26">
        <v>3.5000000000000003E-2</v>
      </c>
      <c r="H65" s="26">
        <v>7.5283663557628985E-2</v>
      </c>
      <c r="I65" s="26">
        <v>3.5000000000000003E-2</v>
      </c>
      <c r="J65" s="26">
        <v>3.5000000000000003E-2</v>
      </c>
      <c r="K65" s="26">
        <v>7.4382894830832796E-2</v>
      </c>
      <c r="L65" s="26">
        <v>3.5000000000000003E-2</v>
      </c>
      <c r="M65" s="26">
        <v>0.10421586176658468</v>
      </c>
      <c r="N65" s="26">
        <v>7.8104227354597114E-2</v>
      </c>
      <c r="O65" s="26">
        <v>4.2401783333397419E-2</v>
      </c>
      <c r="P65" s="26">
        <v>8.7598834386729815E-2</v>
      </c>
      <c r="Q65" s="26">
        <v>3.5000000000000003E-2</v>
      </c>
      <c r="R65" s="26">
        <v>6.1804010919802754E-2</v>
      </c>
      <c r="S65" s="26">
        <v>3.5000000000000003E-2</v>
      </c>
      <c r="T65" s="26">
        <v>8.9871147028633233E-2</v>
      </c>
      <c r="U65" s="26">
        <v>-1.3175729853151012E-2</v>
      </c>
      <c r="V65" s="26">
        <v>3.5000000000000003E-2</v>
      </c>
      <c r="W65" s="26">
        <v>1.7580313934253834E-2</v>
      </c>
      <c r="X65" s="26">
        <v>3.5000000000000003E-2</v>
      </c>
      <c r="Y65" s="46" t="s">
        <v>114</v>
      </c>
      <c r="Z65" s="13" t="s">
        <v>277</v>
      </c>
    </row>
    <row r="66" spans="1:26" ht="25.15" hidden="1" customHeight="1" outlineLevel="1">
      <c r="A66" s="25" t="s">
        <v>278</v>
      </c>
      <c r="B66" s="26">
        <v>2.6026726903117026E-2</v>
      </c>
      <c r="C66" s="26">
        <v>1.3976837178081538E-2</v>
      </c>
      <c r="D66" s="26"/>
      <c r="E66" s="26">
        <v>3.5000000000000003E-2</v>
      </c>
      <c r="F66" s="26">
        <v>6.106598039812302E-2</v>
      </c>
      <c r="G66" s="26">
        <v>3.5000000000000003E-2</v>
      </c>
      <c r="H66" s="26">
        <v>7.4367471086178416E-2</v>
      </c>
      <c r="I66" s="26">
        <v>3.5000000000000003E-2</v>
      </c>
      <c r="J66" s="26">
        <v>3.5000000000000003E-2</v>
      </c>
      <c r="K66" s="26">
        <v>7.4382894830832796E-2</v>
      </c>
      <c r="L66" s="26">
        <v>3.5000000000000003E-2</v>
      </c>
      <c r="M66" s="26">
        <v>0.10421586176658412</v>
      </c>
      <c r="N66" s="26">
        <v>6.7931761911281752E-2</v>
      </c>
      <c r="O66" s="26">
        <v>3.1648701563496036E-2</v>
      </c>
      <c r="P66" s="26">
        <v>8.7598833376353602E-2</v>
      </c>
      <c r="Q66" s="26">
        <v>3.5000000000000003E-2</v>
      </c>
      <c r="R66" s="26">
        <v>5.006306969885032E-2</v>
      </c>
      <c r="S66" s="26">
        <v>3.5000000000000003E-2</v>
      </c>
      <c r="T66" s="26">
        <v>8.9871147028633205E-2</v>
      </c>
      <c r="U66" s="26">
        <v>-3.1038917242993559E-2</v>
      </c>
      <c r="V66" s="26">
        <v>3.5000000000000003E-2</v>
      </c>
      <c r="W66" s="26">
        <v>-2.5067647177695416E-2</v>
      </c>
      <c r="X66" s="26">
        <v>3.5000000000000003E-2</v>
      </c>
      <c r="Y66" s="46" t="s">
        <v>114</v>
      </c>
      <c r="Z66" s="13" t="s">
        <v>279</v>
      </c>
    </row>
    <row r="67" spans="1:26" ht="25.15" hidden="1" customHeight="1" outlineLevel="1">
      <c r="A67" s="25" t="s">
        <v>280</v>
      </c>
      <c r="B67" s="26">
        <v>2.5250592995025536E-2</v>
      </c>
      <c r="C67" s="26">
        <v>3.0285665424756702E-3</v>
      </c>
      <c r="D67" s="26"/>
      <c r="E67" s="26">
        <v>3.5000000000000003E-2</v>
      </c>
      <c r="F67" s="26">
        <v>6.0493645680580029E-2</v>
      </c>
      <c r="G67" s="26">
        <v>3.5000000000000003E-2</v>
      </c>
      <c r="H67" s="26">
        <v>7.3424078743769022E-2</v>
      </c>
      <c r="I67" s="26">
        <v>3.5000000000000003E-2</v>
      </c>
      <c r="J67" s="26">
        <v>3.5000000000000003E-2</v>
      </c>
      <c r="K67" s="26">
        <v>7.4382894830832783E-2</v>
      </c>
      <c r="L67" s="26">
        <v>3.5000000000000003E-2</v>
      </c>
      <c r="M67" s="26">
        <v>0.10421586176658409</v>
      </c>
      <c r="N67" s="26">
        <v>5.9793359937086454E-2</v>
      </c>
      <c r="O67" s="26">
        <v>2.3068585820962835E-2</v>
      </c>
      <c r="P67" s="26">
        <v>8.7598833376353602E-2</v>
      </c>
      <c r="Q67" s="26">
        <v>3.5000000000000003E-2</v>
      </c>
      <c r="R67" s="26">
        <v>4.0541248572790359E-2</v>
      </c>
      <c r="S67" s="26">
        <v>3.5000000000000003E-2</v>
      </c>
      <c r="T67" s="26">
        <v>8.9871147028633219E-2</v>
      </c>
      <c r="U67" s="26">
        <v>-4.6990212766009183E-2</v>
      </c>
      <c r="V67" s="26">
        <v>3.5000000000000003E-2</v>
      </c>
      <c r="W67" s="26">
        <v>-4.1263909873194421E-2</v>
      </c>
      <c r="X67" s="26">
        <v>3.5000000000000003E-2</v>
      </c>
      <c r="Y67" s="46" t="s">
        <v>114</v>
      </c>
      <c r="Z67" s="13" t="s">
        <v>281</v>
      </c>
    </row>
    <row r="68" spans="1:26" ht="25.15" hidden="1" customHeight="1" outlineLevel="1">
      <c r="A68" s="25" t="s">
        <v>282</v>
      </c>
      <c r="B68" s="26"/>
      <c r="C68" s="26">
        <v>4.6270771338992822E-2</v>
      </c>
      <c r="D68" s="26"/>
      <c r="E68" s="26">
        <v>5.0735431653735098E-2</v>
      </c>
      <c r="F68" s="37">
        <v>4.4213900655850944E-5</v>
      </c>
      <c r="G68" s="26">
        <v>6.8430605538037315E-2</v>
      </c>
      <c r="H68" s="26">
        <v>8.3722298757499425E-2</v>
      </c>
      <c r="I68" s="26">
        <v>3.5000000000000003E-2</v>
      </c>
      <c r="J68" s="26">
        <v>3.5000000000000003E-2</v>
      </c>
      <c r="K68" s="26"/>
      <c r="L68" s="26">
        <v>3.5000000000000003E-2</v>
      </c>
      <c r="M68" s="26"/>
      <c r="N68" s="26">
        <v>0.11041592512733105</v>
      </c>
      <c r="O68" s="26">
        <v>9.0521543249745984E-2</v>
      </c>
      <c r="P68" s="26">
        <v>8.6954791272467025E-2</v>
      </c>
      <c r="Q68" s="26">
        <v>6.461955610311082E-2</v>
      </c>
      <c r="R68" s="26">
        <v>7.4452887575821608E-2</v>
      </c>
      <c r="S68" s="26">
        <v>3.5000000000000003E-2</v>
      </c>
      <c r="T68" s="26">
        <v>8.1064854315786E-2</v>
      </c>
      <c r="U68" s="26">
        <v>5.0511046221172591E-2</v>
      </c>
      <c r="V68" s="26">
        <v>3.7171894270184552E-2</v>
      </c>
      <c r="W68" s="26"/>
      <c r="X68" s="26">
        <v>3.5000000000000003E-2</v>
      </c>
      <c r="Y68" s="46" t="s">
        <v>114</v>
      </c>
      <c r="Z68" s="13" t="s">
        <v>283</v>
      </c>
    </row>
    <row r="69" spans="1:26" ht="25.15" hidden="1" customHeight="1" outlineLevel="1">
      <c r="A69" s="25" t="s">
        <v>284</v>
      </c>
      <c r="B69" s="26"/>
      <c r="C69" s="26">
        <v>4.6270771338992822E-2</v>
      </c>
      <c r="D69" s="26"/>
      <c r="E69" s="26">
        <v>3.8465820204670015E-2</v>
      </c>
      <c r="F69" s="37">
        <v>4.4213900655850944E-5</v>
      </c>
      <c r="G69" s="26">
        <v>3.9913584283263574E-2</v>
      </c>
      <c r="H69" s="26">
        <v>8.1883291417156348E-2</v>
      </c>
      <c r="I69" s="26">
        <v>3.5000000000000003E-2</v>
      </c>
      <c r="J69" s="26">
        <v>3.5000000000000003E-2</v>
      </c>
      <c r="K69" s="26"/>
      <c r="L69" s="26">
        <v>3.5000000000000003E-2</v>
      </c>
      <c r="M69" s="26"/>
      <c r="N69" s="26">
        <v>9.7049485747162753E-2</v>
      </c>
      <c r="O69" s="26">
        <v>6.7189249810708479E-2</v>
      </c>
      <c r="P69" s="26">
        <v>8.5854250126120191E-2</v>
      </c>
      <c r="Q69" s="26">
        <v>4.5476031145099481E-2</v>
      </c>
      <c r="R69" s="26">
        <v>7.4452887575821608E-2</v>
      </c>
      <c r="S69" s="26">
        <v>3.5000000000000003E-2</v>
      </c>
      <c r="T69" s="26">
        <v>8.1064850734284974E-2</v>
      </c>
      <c r="U69" s="26">
        <v>2.1855309464503002E-2</v>
      </c>
      <c r="V69" s="26">
        <v>3.5000000000000003E-2</v>
      </c>
      <c r="W69" s="26"/>
      <c r="X69" s="26">
        <v>3.5000000000000003E-2</v>
      </c>
      <c r="Y69" s="46" t="s">
        <v>114</v>
      </c>
      <c r="Z69" s="13" t="s">
        <v>285</v>
      </c>
    </row>
    <row r="70" spans="1:26" ht="25.15" hidden="1" customHeight="1" outlineLevel="1">
      <c r="A70" s="25" t="s">
        <v>286</v>
      </c>
      <c r="B70" s="26"/>
      <c r="C70" s="26">
        <v>3.9089533387453024E-2</v>
      </c>
      <c r="D70" s="26"/>
      <c r="E70" s="26">
        <v>3.5000000000000003E-2</v>
      </c>
      <c r="F70" s="37">
        <v>4.421389982816555E-5</v>
      </c>
      <c r="G70" s="26">
        <v>3.5000000000000003E-2</v>
      </c>
      <c r="H70" s="26">
        <v>7.9865330921284367E-2</v>
      </c>
      <c r="I70" s="26">
        <v>3.5000000000000003E-2</v>
      </c>
      <c r="J70" s="26">
        <v>3.5000000000000003E-2</v>
      </c>
      <c r="K70" s="26"/>
      <c r="L70" s="26">
        <v>3.5000000000000003E-2</v>
      </c>
      <c r="M70" s="26"/>
      <c r="N70" s="26">
        <v>8.3362508272476238E-2</v>
      </c>
      <c r="O70" s="26">
        <v>5.2990620136940184E-2</v>
      </c>
      <c r="P70" s="26">
        <v>8.5854250126120191E-2</v>
      </c>
      <c r="Q70" s="26">
        <v>3.6685633059716581E-2</v>
      </c>
      <c r="R70" s="26">
        <v>7.306777416193555E-2</v>
      </c>
      <c r="S70" s="26">
        <v>3.5000000000000003E-2</v>
      </c>
      <c r="T70" s="26">
        <v>8.1064849540450137E-2</v>
      </c>
      <c r="U70" s="26">
        <v>2.457614674690127E-3</v>
      </c>
      <c r="V70" s="26">
        <v>3.5000000000000003E-2</v>
      </c>
      <c r="W70" s="26"/>
      <c r="X70" s="26">
        <v>3.5000000000000003E-2</v>
      </c>
      <c r="Y70" s="46" t="s">
        <v>114</v>
      </c>
      <c r="Z70" s="13" t="s">
        <v>287</v>
      </c>
    </row>
    <row r="71" spans="1:26" ht="25.15" hidden="1" customHeight="1" outlineLevel="1">
      <c r="A71" s="25" t="s">
        <v>288</v>
      </c>
      <c r="B71" s="26"/>
      <c r="C71" s="26">
        <v>2.700283090396283E-2</v>
      </c>
      <c r="D71" s="26"/>
      <c r="E71" s="26">
        <v>3.5000000000000003E-2</v>
      </c>
      <c r="F71" s="37">
        <v>4.4213900655850944E-5</v>
      </c>
      <c r="G71" s="26">
        <v>3.5000000000000003E-2</v>
      </c>
      <c r="H71" s="26">
        <v>7.8805830236965496E-2</v>
      </c>
      <c r="I71" s="26">
        <v>3.5000000000000003E-2</v>
      </c>
      <c r="J71" s="26">
        <v>3.5000000000000003E-2</v>
      </c>
      <c r="K71" s="26"/>
      <c r="L71" s="26">
        <v>3.5000000000000003E-2</v>
      </c>
      <c r="M71" s="26"/>
      <c r="N71" s="26">
        <v>7.3351677875727023E-2</v>
      </c>
      <c r="O71" s="26">
        <v>4.2607726897361968E-2</v>
      </c>
      <c r="P71" s="26">
        <v>8.5854250126120191E-2</v>
      </c>
      <c r="Q71" s="26">
        <v>3.5000000000000003E-2</v>
      </c>
      <c r="R71" s="26">
        <v>6.1804010919802754E-2</v>
      </c>
      <c r="S71" s="26">
        <v>3.5000000000000003E-2</v>
      </c>
      <c r="T71" s="26">
        <v>8.1064848943533177E-2</v>
      </c>
      <c r="U71" s="26">
        <v>-1.3175729853150759E-2</v>
      </c>
      <c r="V71" s="26">
        <v>3.5000000000000003E-2</v>
      </c>
      <c r="W71" s="26"/>
      <c r="X71" s="26">
        <v>3.5000000000000003E-2</v>
      </c>
      <c r="Y71" s="46" t="s">
        <v>114</v>
      </c>
      <c r="Z71" s="13" t="s">
        <v>289</v>
      </c>
    </row>
    <row r="72" spans="1:26" ht="25.15" hidden="1" customHeight="1" outlineLevel="1">
      <c r="A72" s="28" t="s">
        <v>290</v>
      </c>
      <c r="B72" s="27"/>
      <c r="C72" s="27">
        <v>1.6995367118655035E-2</v>
      </c>
      <c r="D72" s="27"/>
      <c r="E72" s="27">
        <v>3.5000000000000003E-2</v>
      </c>
      <c r="F72" s="38">
        <v>4.4213897926556241E-5</v>
      </c>
      <c r="G72" s="27">
        <v>3.5000000000000003E-2</v>
      </c>
      <c r="H72" s="27">
        <v>7.7709606851949928E-2</v>
      </c>
      <c r="I72" s="27">
        <v>3.5000000000000003E-2</v>
      </c>
      <c r="J72" s="27">
        <v>3.5000000000000003E-2</v>
      </c>
      <c r="K72" s="27"/>
      <c r="L72" s="27">
        <v>3.5000000000000003E-2</v>
      </c>
      <c r="M72" s="27"/>
      <c r="N72" s="27">
        <v>6.5367912453451402E-2</v>
      </c>
      <c r="O72" s="27">
        <v>3.4353747973982156E-2</v>
      </c>
      <c r="P72" s="27">
        <v>8.5854250126120177E-2</v>
      </c>
      <c r="Q72" s="27">
        <v>3.5000000000000003E-2</v>
      </c>
      <c r="R72" s="27">
        <v>5.2745002593843279E-2</v>
      </c>
      <c r="S72" s="27">
        <v>3.5000000000000003E-2</v>
      </c>
      <c r="T72" s="27">
        <v>8.1064848585383001E-2</v>
      </c>
      <c r="U72" s="27">
        <v>-2.6796586303665808E-2</v>
      </c>
      <c r="V72" s="27">
        <v>3.5000000000000003E-2</v>
      </c>
      <c r="W72" s="27"/>
      <c r="X72" s="27">
        <v>3.5000000000000003E-2</v>
      </c>
      <c r="Y72" s="47" t="s">
        <v>114</v>
      </c>
      <c r="Z72" s="22" t="s">
        <v>291</v>
      </c>
    </row>
    <row r="73" spans="1:26" ht="25.15" hidden="1" customHeight="1" outlineLevel="1">
      <c r="A73" s="43" t="s">
        <v>203</v>
      </c>
      <c r="B73" s="35"/>
      <c r="C73" s="35"/>
      <c r="D73" s="35"/>
      <c r="E73" s="35"/>
      <c r="F73" s="35"/>
      <c r="G73" s="35"/>
      <c r="H73" s="35"/>
      <c r="I73" s="35"/>
      <c r="J73" s="35"/>
      <c r="K73" s="35"/>
      <c r="L73" s="35"/>
      <c r="M73" s="35"/>
      <c r="N73" s="35"/>
      <c r="O73" s="35"/>
      <c r="P73" s="35"/>
      <c r="Q73" s="35"/>
      <c r="R73" s="35"/>
      <c r="S73" s="35"/>
      <c r="T73" s="35"/>
      <c r="U73" s="35"/>
      <c r="V73" s="35"/>
      <c r="W73" s="35"/>
      <c r="X73" s="35"/>
      <c r="Y73" s="23"/>
      <c r="Z73" s="23"/>
    </row>
    <row r="74" spans="1:26" ht="25.15" hidden="1" customHeight="1" outlineLevel="1">
      <c r="A74" s="25" t="s">
        <v>292</v>
      </c>
      <c r="B74" s="26">
        <v>4.4935251322859672E-2</v>
      </c>
      <c r="C74" s="26">
        <v>3.8343333706479146E-2</v>
      </c>
      <c r="D74" s="26">
        <v>3.6379273432981064E-2</v>
      </c>
      <c r="E74" s="26">
        <v>5.3344916220044211E-2</v>
      </c>
      <c r="F74" s="26">
        <v>6.9908732184715425E-2</v>
      </c>
      <c r="G74" s="26">
        <v>6.2852150483786035E-2</v>
      </c>
      <c r="H74" s="26">
        <v>7.4076640833196442E-2</v>
      </c>
      <c r="I74" s="26">
        <v>3.5000000000000003E-2</v>
      </c>
      <c r="J74" s="26">
        <v>5.8241038507659423E-2</v>
      </c>
      <c r="K74" s="26">
        <v>8.5335941589060077E-2</v>
      </c>
      <c r="L74" s="26">
        <v>7.7184925649853811E-2</v>
      </c>
      <c r="M74" s="26">
        <v>9.3919887776898733E-2</v>
      </c>
      <c r="N74" s="26">
        <v>0.12051273359650735</v>
      </c>
      <c r="O74" s="26">
        <v>7.7290851794488732E-2</v>
      </c>
      <c r="P74" s="26">
        <v>8.5600911693572826E-2</v>
      </c>
      <c r="Q74" s="26">
        <v>4.942045373880101E-2</v>
      </c>
      <c r="R74" s="26">
        <v>7.9410439405370556E-2</v>
      </c>
      <c r="S74" s="26">
        <v>3.5000000000000003E-2</v>
      </c>
      <c r="T74" s="26">
        <v>8.0573026715657317E-2</v>
      </c>
      <c r="U74" s="26">
        <v>3.8104183751717979E-2</v>
      </c>
      <c r="V74" s="26">
        <v>3.5000000000000003E-2</v>
      </c>
      <c r="W74" s="26">
        <v>3.5000000000000003E-2</v>
      </c>
      <c r="X74" s="26">
        <v>3.5000000000000003E-2</v>
      </c>
      <c r="Y74" s="46" t="s">
        <v>114</v>
      </c>
      <c r="Z74" s="13" t="s">
        <v>115</v>
      </c>
    </row>
    <row r="75" spans="1:26" ht="25.15" hidden="1" customHeight="1" outlineLevel="1">
      <c r="A75" s="25" t="s">
        <v>293</v>
      </c>
      <c r="B75" s="26">
        <v>3.7578793591662531E-2</v>
      </c>
      <c r="C75" s="26">
        <v>3.8343333706479146E-2</v>
      </c>
      <c r="D75" s="26">
        <v>2.6740289191657211E-2</v>
      </c>
      <c r="E75" s="26">
        <v>3.9268385561268472E-2</v>
      </c>
      <c r="F75" s="26">
        <v>6.9335483463081118E-2</v>
      </c>
      <c r="G75" s="26">
        <v>3.5000000000000003E-2</v>
      </c>
      <c r="H75" s="26">
        <v>7.2634959344436145E-2</v>
      </c>
      <c r="I75" s="26">
        <v>3.5000000000000003E-2</v>
      </c>
      <c r="J75" s="26">
        <v>3.5000000000000003E-2</v>
      </c>
      <c r="K75" s="26">
        <v>8.5335941589060077E-2</v>
      </c>
      <c r="L75" s="26">
        <v>4.2586728378363838E-2</v>
      </c>
      <c r="M75" s="26">
        <v>9.3919887776898733E-2</v>
      </c>
      <c r="N75" s="26">
        <v>0.1062536714660845</v>
      </c>
      <c r="O75" s="26">
        <v>5.2540090363887071E-2</v>
      </c>
      <c r="P75" s="26">
        <v>8.5600908734805164E-2</v>
      </c>
      <c r="Q75" s="26">
        <v>3.5000000000000003E-2</v>
      </c>
      <c r="R75" s="26">
        <v>7.9410439405370556E-2</v>
      </c>
      <c r="S75" s="26">
        <v>3.5000000000000003E-2</v>
      </c>
      <c r="T75" s="26">
        <v>8.0573026715657317E-2</v>
      </c>
      <c r="U75" s="26">
        <v>7.1107879148171287E-3</v>
      </c>
      <c r="V75" s="26">
        <v>3.5000000000000003E-2</v>
      </c>
      <c r="W75" s="26">
        <v>3.5000000000000003E-2</v>
      </c>
      <c r="X75" s="26">
        <v>3.5000000000000003E-2</v>
      </c>
      <c r="Y75" s="46" t="s">
        <v>114</v>
      </c>
      <c r="Z75" s="13" t="s">
        <v>265</v>
      </c>
    </row>
    <row r="76" spans="1:26" ht="25.15" hidden="1" customHeight="1" outlineLevel="1">
      <c r="A76" s="25" t="s">
        <v>294</v>
      </c>
      <c r="B76" s="26">
        <v>3.4774129528382915E-2</v>
      </c>
      <c r="C76" s="26">
        <v>3.8343333706479812E-2</v>
      </c>
      <c r="D76" s="26">
        <v>2.67402505223353E-2</v>
      </c>
      <c r="E76" s="26">
        <v>3.5000000000000003E-2</v>
      </c>
      <c r="F76" s="26">
        <v>6.875388806472664E-2</v>
      </c>
      <c r="G76" s="26">
        <v>3.5000000000000003E-2</v>
      </c>
      <c r="H76" s="26">
        <v>7.1074988734066341E-2</v>
      </c>
      <c r="I76" s="26">
        <v>3.5000000000000003E-2</v>
      </c>
      <c r="J76" s="26">
        <v>3.5000000000000003E-2</v>
      </c>
      <c r="K76" s="26">
        <v>8.5335941589060202E-2</v>
      </c>
      <c r="L76" s="26">
        <v>3.5000000000000003E-2</v>
      </c>
      <c r="M76" s="26">
        <v>9.3919887776898622E-2</v>
      </c>
      <c r="N76" s="26">
        <v>9.0699281586367461E-2</v>
      </c>
      <c r="O76" s="26">
        <v>3.7313527504035077E-2</v>
      </c>
      <c r="P76" s="26">
        <v>8.5600908734804901E-2</v>
      </c>
      <c r="Q76" s="26">
        <v>3.5000000000000003E-2</v>
      </c>
      <c r="R76" s="26">
        <v>7.0679049659266815E-2</v>
      </c>
      <c r="S76" s="26">
        <v>3.5000000000000003E-2</v>
      </c>
      <c r="T76" s="26">
        <v>8.0573026715657567E-2</v>
      </c>
      <c r="U76" s="26">
        <v>-1.4653866000183964E-2</v>
      </c>
      <c r="V76" s="26">
        <v>3.5000000000000003E-2</v>
      </c>
      <c r="W76" s="26">
        <v>3.5000000000000003E-2</v>
      </c>
      <c r="X76" s="26">
        <v>3.5000000000000003E-2</v>
      </c>
      <c r="Y76" s="46" t="s">
        <v>114</v>
      </c>
      <c r="Z76" s="13" t="s">
        <v>267</v>
      </c>
    </row>
    <row r="77" spans="1:26" ht="25.15" hidden="1" customHeight="1" outlineLevel="1">
      <c r="A77" s="25" t="s">
        <v>295</v>
      </c>
      <c r="B77" s="26">
        <v>3.3291224767150761E-2</v>
      </c>
      <c r="C77" s="26">
        <v>2.7605019590024708E-2</v>
      </c>
      <c r="D77" s="26">
        <v>1.1345482211041005E-2</v>
      </c>
      <c r="E77" s="26">
        <v>3.5000000000000003E-2</v>
      </c>
      <c r="F77" s="26">
        <v>6.8163704559986604E-2</v>
      </c>
      <c r="G77" s="26">
        <v>3.5000000000000003E-2</v>
      </c>
      <c r="H77" s="26">
        <v>7.0265398813047678E-2</v>
      </c>
      <c r="I77" s="26">
        <v>3.5000000000000003E-2</v>
      </c>
      <c r="J77" s="26">
        <v>3.5000000000000003E-2</v>
      </c>
      <c r="K77" s="26">
        <v>8.5335941589060077E-2</v>
      </c>
      <c r="L77" s="26">
        <v>3.5000000000000003E-2</v>
      </c>
      <c r="M77" s="26">
        <v>9.3919887776899122E-2</v>
      </c>
      <c r="N77" s="26">
        <v>7.9332583112792135E-2</v>
      </c>
      <c r="O77" s="26">
        <v>2.6095683533209946E-2</v>
      </c>
      <c r="P77" s="26">
        <v>8.5600908734805164E-2</v>
      </c>
      <c r="Q77" s="26">
        <v>3.5000000000000003E-2</v>
      </c>
      <c r="R77" s="26">
        <v>5.7423207519296672E-2</v>
      </c>
      <c r="S77" s="26">
        <v>3.5000000000000003E-2</v>
      </c>
      <c r="T77" s="26">
        <v>8.0573026715657317E-2</v>
      </c>
      <c r="U77" s="26">
        <v>-3.2752457250112478E-2</v>
      </c>
      <c r="V77" s="26">
        <v>3.5000000000000003E-2</v>
      </c>
      <c r="W77" s="26">
        <v>3.5000000000000003E-2</v>
      </c>
      <c r="X77" s="26">
        <v>3.5000000000000003E-2</v>
      </c>
      <c r="Y77" s="46" t="s">
        <v>114</v>
      </c>
      <c r="Z77" s="13" t="s">
        <v>269</v>
      </c>
    </row>
    <row r="78" spans="1:26" ht="25.15" hidden="1" customHeight="1" outlineLevel="1">
      <c r="A78" s="25" t="s">
        <v>296</v>
      </c>
      <c r="B78" s="26">
        <v>3.2373355550867879E-2</v>
      </c>
      <c r="C78" s="26">
        <v>1.6323747819399478E-2</v>
      </c>
      <c r="D78" s="26">
        <v>-4.9733550233764436E-3</v>
      </c>
      <c r="E78" s="26">
        <v>3.5000000000000003E-2</v>
      </c>
      <c r="F78" s="26">
        <v>6.7564681071648536E-2</v>
      </c>
      <c r="G78" s="26">
        <v>3.5000000000000003E-2</v>
      </c>
      <c r="H78" s="26">
        <v>6.6207654345278463E-2</v>
      </c>
      <c r="I78" s="26">
        <v>3.5000000000000003E-2</v>
      </c>
      <c r="J78" s="26">
        <v>3.5000000000000003E-2</v>
      </c>
      <c r="K78" s="26">
        <v>8.5335941589060535E-2</v>
      </c>
      <c r="L78" s="26">
        <v>3.5000000000000003E-2</v>
      </c>
      <c r="M78" s="26">
        <v>9.3919887776898595E-2</v>
      </c>
      <c r="N78" s="26">
        <v>7.0272955986178595E-2</v>
      </c>
      <c r="O78" s="26">
        <v>1.7130052693111051E-2</v>
      </c>
      <c r="P78" s="26">
        <v>8.5600908734805095E-2</v>
      </c>
      <c r="Q78" s="26">
        <v>3.5000000000000003E-2</v>
      </c>
      <c r="R78" s="26">
        <v>4.6710002337847667E-2</v>
      </c>
      <c r="S78" s="26">
        <v>3.5000000000000003E-2</v>
      </c>
      <c r="T78" s="26">
        <v>8.0573026715657567E-2</v>
      </c>
      <c r="U78" s="26">
        <v>-4.8951052702782445E-2</v>
      </c>
      <c r="V78" s="26">
        <v>3.5000000000000003E-2</v>
      </c>
      <c r="W78" s="26">
        <v>3.5000000000000003E-2</v>
      </c>
      <c r="X78" s="26">
        <v>3.5000000000000003E-2</v>
      </c>
      <c r="Y78" s="46" t="s">
        <v>114</v>
      </c>
      <c r="Z78" s="13" t="s">
        <v>271</v>
      </c>
    </row>
    <row r="79" spans="1:26" ht="25.15" hidden="1" customHeight="1" outlineLevel="1">
      <c r="A79" s="25" t="s">
        <v>297</v>
      </c>
      <c r="B79" s="26">
        <v>4.8139172245867064E-2</v>
      </c>
      <c r="C79" s="26">
        <v>4.8491811097486168E-2</v>
      </c>
      <c r="D79" s="26"/>
      <c r="E79" s="26">
        <v>5.879602496044601E-2</v>
      </c>
      <c r="F79" s="26">
        <v>7.2591098803261742E-2</v>
      </c>
      <c r="G79" s="26">
        <v>7.3010073079908283E-2</v>
      </c>
      <c r="H79" s="26">
        <v>7.7571270323233923E-2</v>
      </c>
      <c r="I79" s="26">
        <v>3.5000000000000003E-2</v>
      </c>
      <c r="J79" s="26">
        <v>6.7645479792338314E-2</v>
      </c>
      <c r="K79" s="26">
        <v>8.8972645478107973E-2</v>
      </c>
      <c r="L79" s="26">
        <v>8.763010896189298E-2</v>
      </c>
      <c r="M79" s="26">
        <v>0.10400124341984288</v>
      </c>
      <c r="N79" s="26">
        <v>0.1245865271777309</v>
      </c>
      <c r="O79" s="26">
        <v>8.5039970801317061E-2</v>
      </c>
      <c r="P79" s="26">
        <v>8.6275296323137005E-2</v>
      </c>
      <c r="Q79" s="26">
        <v>5.7893367461197262E-2</v>
      </c>
      <c r="R79" s="26">
        <v>8.343620004388122E-2</v>
      </c>
      <c r="S79" s="26">
        <v>3.5000000000000003E-2</v>
      </c>
      <c r="T79" s="26">
        <v>8.9389834870617496E-2</v>
      </c>
      <c r="U79" s="26">
        <v>4.7020945928259263E-2</v>
      </c>
      <c r="V79" s="26">
        <v>3.5000000000000003E-2</v>
      </c>
      <c r="W79" s="26">
        <v>5.1697457815764833E-2</v>
      </c>
      <c r="X79" s="26">
        <v>3.5000000000000003E-2</v>
      </c>
      <c r="Y79" s="46" t="s">
        <v>114</v>
      </c>
      <c r="Z79" s="13" t="s">
        <v>273</v>
      </c>
    </row>
    <row r="80" spans="1:26" ht="25.15" hidden="1" customHeight="1" outlineLevel="1">
      <c r="A80" s="25" t="s">
        <v>298</v>
      </c>
      <c r="B80" s="26">
        <v>3.9555331752885683E-2</v>
      </c>
      <c r="C80" s="26">
        <v>4.8491811097486168E-2</v>
      </c>
      <c r="D80" s="26"/>
      <c r="E80" s="26">
        <v>4.3308715812549026E-2</v>
      </c>
      <c r="F80" s="26">
        <v>7.1920332777646409E-2</v>
      </c>
      <c r="G80" s="26">
        <v>4.0232362757327784E-2</v>
      </c>
      <c r="H80" s="26">
        <v>7.5952512595592575E-2</v>
      </c>
      <c r="I80" s="26">
        <v>3.5000000000000003E-2</v>
      </c>
      <c r="J80" s="26">
        <v>3.7247648413568875E-2</v>
      </c>
      <c r="K80" s="26">
        <v>8.8972645478107973E-2</v>
      </c>
      <c r="L80" s="26">
        <v>5.4158827128519174E-2</v>
      </c>
      <c r="M80" s="26">
        <v>0.10400124341984288</v>
      </c>
      <c r="N80" s="26">
        <v>0.11041135698298862</v>
      </c>
      <c r="O80" s="26">
        <v>6.0774108312228646E-2</v>
      </c>
      <c r="P80" s="26">
        <v>8.5371438143094627E-2</v>
      </c>
      <c r="Q80" s="26">
        <v>3.9304788641437931E-2</v>
      </c>
      <c r="R80" s="26">
        <v>8.343620004388122E-2</v>
      </c>
      <c r="S80" s="26">
        <v>3.5000000000000003E-2</v>
      </c>
      <c r="T80" s="26">
        <v>8.9389834870617496E-2</v>
      </c>
      <c r="U80" s="26">
        <v>1.7764543137175626E-2</v>
      </c>
      <c r="V80" s="26">
        <v>3.5000000000000003E-2</v>
      </c>
      <c r="W80" s="26">
        <v>5.5252807466029813E-2</v>
      </c>
      <c r="X80" s="26">
        <v>3.5000000000000003E-2</v>
      </c>
      <c r="Y80" s="46" t="s">
        <v>114</v>
      </c>
      <c r="Z80" s="13" t="s">
        <v>275</v>
      </c>
    </row>
    <row r="81" spans="1:28" ht="25.15" hidden="1" customHeight="1" outlineLevel="1">
      <c r="A81" s="25" t="s">
        <v>299</v>
      </c>
      <c r="B81" s="26">
        <v>3.6202054576165626E-2</v>
      </c>
      <c r="C81" s="26">
        <v>4.8491811097486667E-2</v>
      </c>
      <c r="D81" s="26"/>
      <c r="E81" s="26">
        <v>3.6315753727810672E-2</v>
      </c>
      <c r="F81" s="26">
        <v>7.1238079820358402E-2</v>
      </c>
      <c r="G81" s="26">
        <v>3.5000000000000003E-2</v>
      </c>
      <c r="H81" s="26">
        <v>7.4190130761722359E-2</v>
      </c>
      <c r="I81" s="26">
        <v>3.5000000000000003E-2</v>
      </c>
      <c r="J81" s="26">
        <v>3.5000000000000003E-2</v>
      </c>
      <c r="K81" s="26">
        <v>8.8972645478107848E-2</v>
      </c>
      <c r="L81" s="26">
        <v>3.5000000000000003E-2</v>
      </c>
      <c r="M81" s="26">
        <v>0.10400126593027716</v>
      </c>
      <c r="N81" s="26">
        <v>9.4980621073407268E-2</v>
      </c>
      <c r="O81" s="26">
        <v>4.5940932486755487E-2</v>
      </c>
      <c r="P81" s="26">
        <v>8.5371438143094586E-2</v>
      </c>
      <c r="Q81" s="26">
        <v>3.5000000000000003E-2</v>
      </c>
      <c r="R81" s="26">
        <v>8.0613996482307257E-2</v>
      </c>
      <c r="S81" s="26">
        <v>3.5000000000000003E-2</v>
      </c>
      <c r="T81" s="26">
        <v>8.9389834870617538E-2</v>
      </c>
      <c r="U81" s="26">
        <v>-2.2335053199804065E-3</v>
      </c>
      <c r="V81" s="26">
        <v>3.5000000000000003E-2</v>
      </c>
      <c r="W81" s="26">
        <v>4.1499920145461396E-2</v>
      </c>
      <c r="X81" s="26">
        <v>3.5000000000000003E-2</v>
      </c>
      <c r="Y81" s="46" t="s">
        <v>114</v>
      </c>
      <c r="Z81" s="13" t="s">
        <v>277</v>
      </c>
      <c r="AB81" s="36"/>
    </row>
    <row r="82" spans="1:28" ht="25.15" hidden="1" customHeight="1" outlineLevel="1">
      <c r="A82" s="25" t="s">
        <v>300</v>
      </c>
      <c r="B82" s="26">
        <v>3.4408714246909791E-2</v>
      </c>
      <c r="C82" s="26">
        <v>3.8261085791040685E-2</v>
      </c>
      <c r="D82" s="26"/>
      <c r="E82" s="26">
        <v>3.5000000000000003E-2</v>
      </c>
      <c r="F82" s="26">
        <v>7.0543947824933145E-2</v>
      </c>
      <c r="G82" s="26">
        <v>3.5000000000000003E-2</v>
      </c>
      <c r="H82" s="26">
        <v>7.3270852115602275E-2</v>
      </c>
      <c r="I82" s="26">
        <v>3.5000000000000003E-2</v>
      </c>
      <c r="J82" s="26">
        <v>3.5000000000000003E-2</v>
      </c>
      <c r="K82" s="26">
        <v>8.8972645478107973E-2</v>
      </c>
      <c r="L82" s="26">
        <v>3.5000000000000003E-2</v>
      </c>
      <c r="M82" s="26">
        <v>0.10400126593027713</v>
      </c>
      <c r="N82" s="26">
        <v>8.3730478286101057E-2</v>
      </c>
      <c r="O82" s="26">
        <v>3.5061012847041426E-2</v>
      </c>
      <c r="P82" s="26">
        <v>8.5371438143094627E-2</v>
      </c>
      <c r="Q82" s="26">
        <v>3.5000000000000003E-2</v>
      </c>
      <c r="R82" s="26">
        <v>6.7752820788391274E-2</v>
      </c>
      <c r="S82" s="26">
        <v>3.5000000000000003E-2</v>
      </c>
      <c r="T82" s="26">
        <v>8.9389834870617496E-2</v>
      </c>
      <c r="U82" s="26">
        <v>-1.8486699260307417E-2</v>
      </c>
      <c r="V82" s="26">
        <v>3.5000000000000003E-2</v>
      </c>
      <c r="W82" s="26">
        <v>2.8845427152121517E-2</v>
      </c>
      <c r="X82" s="26">
        <v>3.5000000000000003E-2</v>
      </c>
      <c r="Y82" s="46" t="s">
        <v>114</v>
      </c>
      <c r="Z82" s="13" t="s">
        <v>279</v>
      </c>
    </row>
    <row r="83" spans="1:28" ht="25.15" hidden="1" customHeight="1" outlineLevel="1">
      <c r="A83" s="25" t="s">
        <v>301</v>
      </c>
      <c r="B83" s="26">
        <v>3.3291224767150698E-2</v>
      </c>
      <c r="C83" s="26">
        <v>2.7605019590024277E-2</v>
      </c>
      <c r="D83" s="26"/>
      <c r="E83" s="26">
        <v>3.5000000000000003E-2</v>
      </c>
      <c r="F83" s="26">
        <v>6.9837524517615934E-2</v>
      </c>
      <c r="G83" s="26">
        <v>3.5000000000000003E-2</v>
      </c>
      <c r="H83" s="26">
        <v>7.2324236230406486E-2</v>
      </c>
      <c r="I83" s="26">
        <v>3.5000000000000003E-2</v>
      </c>
      <c r="J83" s="26">
        <v>3.5000000000000003E-2</v>
      </c>
      <c r="K83" s="26">
        <v>8.897264547810789E-2</v>
      </c>
      <c r="L83" s="26">
        <v>3.5000000000000003E-2</v>
      </c>
      <c r="M83" s="26">
        <v>0.10400126593027716</v>
      </c>
      <c r="N83" s="26">
        <v>7.4782670480361191E-2</v>
      </c>
      <c r="O83" s="26">
        <v>2.6393318149597573E-2</v>
      </c>
      <c r="P83" s="26">
        <v>8.5371438143094627E-2</v>
      </c>
      <c r="Q83" s="26">
        <v>3.5000000000000003E-2</v>
      </c>
      <c r="R83" s="26">
        <v>5.7423207519296672E-2</v>
      </c>
      <c r="S83" s="26">
        <v>3.5000000000000003E-2</v>
      </c>
      <c r="T83" s="26">
        <v>8.9389834870617496E-2</v>
      </c>
      <c r="U83" s="26">
        <v>-3.2752457250111382E-2</v>
      </c>
      <c r="V83" s="26">
        <v>3.5000000000000003E-2</v>
      </c>
      <c r="W83" s="26">
        <v>1.764238541632011E-2</v>
      </c>
      <c r="X83" s="26">
        <v>3.5000000000000003E-2</v>
      </c>
      <c r="Y83" s="46" t="s">
        <v>114</v>
      </c>
      <c r="Z83" s="13" t="s">
        <v>281</v>
      </c>
    </row>
    <row r="84" spans="1:28" ht="25.15" hidden="1" customHeight="1" outlineLevel="1">
      <c r="A84" s="25" t="s">
        <v>302</v>
      </c>
      <c r="B84" s="26"/>
      <c r="C84" s="26">
        <v>5.8345396589920391E-2</v>
      </c>
      <c r="D84" s="26"/>
      <c r="E84" s="26">
        <v>6.6404152487525334E-2</v>
      </c>
      <c r="F84" s="37">
        <v>4.9287496240736733E-5</v>
      </c>
      <c r="G84" s="26">
        <v>3.5000000000000003E-2</v>
      </c>
      <c r="H84" s="26">
        <v>8.2654632530000188E-2</v>
      </c>
      <c r="I84" s="26">
        <v>3.5000000000000003E-2</v>
      </c>
      <c r="J84" s="26">
        <v>3.5000000000000003E-2</v>
      </c>
      <c r="K84" s="26"/>
      <c r="L84" s="26">
        <v>3.5000000000000003E-2</v>
      </c>
      <c r="M84" s="26"/>
      <c r="N84" s="26">
        <v>0.13047821758438491</v>
      </c>
      <c r="O84" s="26">
        <v>9.4843014294115915E-2</v>
      </c>
      <c r="P84" s="26">
        <v>8.6029243428406815E-2</v>
      </c>
      <c r="Q84" s="26">
        <v>6.8413756756772678E-2</v>
      </c>
      <c r="R84" s="26">
        <v>9.021666673722635E-2</v>
      </c>
      <c r="S84" s="26">
        <v>3.5000000000000003E-2</v>
      </c>
      <c r="T84" s="26">
        <v>8.0573034847601158E-2</v>
      </c>
      <c r="U84" s="26">
        <v>5.7999265283727508E-2</v>
      </c>
      <c r="V84" s="26">
        <v>4.5754686441296606E-2</v>
      </c>
      <c r="W84" s="26"/>
      <c r="X84" s="26">
        <v>3.5000000000000003E-2</v>
      </c>
      <c r="Y84" s="46" t="s">
        <v>114</v>
      </c>
      <c r="Z84" s="13" t="s">
        <v>283</v>
      </c>
    </row>
    <row r="85" spans="1:28" ht="25.15" hidden="1" customHeight="1" outlineLevel="1">
      <c r="A85" s="25" t="s">
        <v>303</v>
      </c>
      <c r="B85" s="26"/>
      <c r="C85" s="26">
        <v>5.8345377485898825E-2</v>
      </c>
      <c r="D85" s="26"/>
      <c r="E85" s="26">
        <v>4.9211078274085641E-2</v>
      </c>
      <c r="F85" s="37">
        <v>4.9287496240736733E-5</v>
      </c>
      <c r="G85" s="26">
        <v>3.5000000000000003E-2</v>
      </c>
      <c r="H85" s="26">
        <v>8.0810364592100503E-2</v>
      </c>
      <c r="I85" s="26">
        <v>3.5000000000000003E-2</v>
      </c>
      <c r="J85" s="26">
        <v>3.5000000000000003E-2</v>
      </c>
      <c r="K85" s="26"/>
      <c r="L85" s="26">
        <v>3.5000000000000003E-2</v>
      </c>
      <c r="M85" s="26"/>
      <c r="N85" s="26">
        <v>0.11641197874470925</v>
      </c>
      <c r="O85" s="26">
        <v>7.1087619463422902E-2</v>
      </c>
      <c r="P85" s="26">
        <v>8.3617048535591626E-2</v>
      </c>
      <c r="Q85" s="26">
        <v>5.0666447798886773E-2</v>
      </c>
      <c r="R85" s="26">
        <v>9.021666673722635E-2</v>
      </c>
      <c r="S85" s="26">
        <v>3.5000000000000003E-2</v>
      </c>
      <c r="T85" s="26">
        <v>8.0573030780523261E-2</v>
      </c>
      <c r="U85" s="26">
        <v>3.0497969282355396E-2</v>
      </c>
      <c r="V85" s="26">
        <v>3.5000000000000003E-2</v>
      </c>
      <c r="W85" s="26"/>
      <c r="X85" s="26">
        <v>3.5000000000000003E-2</v>
      </c>
      <c r="Y85" s="46" t="s">
        <v>114</v>
      </c>
      <c r="Z85" s="13" t="s">
        <v>285</v>
      </c>
    </row>
    <row r="86" spans="1:28" ht="25.15" hidden="1" customHeight="1" outlineLevel="1">
      <c r="A86" s="25" t="s">
        <v>304</v>
      </c>
      <c r="B86" s="26"/>
      <c r="C86" s="26">
        <v>5.8345377485898825E-2</v>
      </c>
      <c r="D86" s="26"/>
      <c r="E86" s="26">
        <v>4.1117231933372224E-2</v>
      </c>
      <c r="F86" s="37">
        <v>4.9287495346060391E-5</v>
      </c>
      <c r="G86" s="26">
        <v>3.5000000000000003E-2</v>
      </c>
      <c r="H86" s="26">
        <v>7.878639692750114E-2</v>
      </c>
      <c r="I86" s="26">
        <v>3.5000000000000003E-2</v>
      </c>
      <c r="J86" s="26">
        <v>3.5000000000000003E-2</v>
      </c>
      <c r="K86" s="26"/>
      <c r="L86" s="26">
        <v>3.5000000000000003E-2</v>
      </c>
      <c r="M86" s="26"/>
      <c r="N86" s="26">
        <v>0.10114215841410737</v>
      </c>
      <c r="O86" s="26">
        <v>5.6667505474409303E-2</v>
      </c>
      <c r="P86" s="26">
        <v>8.3617048535591654E-2</v>
      </c>
      <c r="Q86" s="26">
        <v>3.7893459673462776E-2</v>
      </c>
      <c r="R86" s="26">
        <v>9.0216666737226364E-2</v>
      </c>
      <c r="S86" s="26">
        <v>3.5000000000000003E-2</v>
      </c>
      <c r="T86" s="26">
        <v>8.0573029424829162E-2</v>
      </c>
      <c r="U86" s="26">
        <v>1.2237816222026736E-2</v>
      </c>
      <c r="V86" s="26">
        <v>3.5000000000000003E-2</v>
      </c>
      <c r="W86" s="26"/>
      <c r="X86" s="26">
        <v>3.5000000000000003E-2</v>
      </c>
      <c r="Y86" s="46" t="s">
        <v>114</v>
      </c>
      <c r="Z86" s="13" t="s">
        <v>287</v>
      </c>
    </row>
    <row r="87" spans="1:28" ht="25.15" hidden="1" customHeight="1" outlineLevel="1">
      <c r="A87" s="25" t="s">
        <v>305</v>
      </c>
      <c r="B87" s="26"/>
      <c r="C87" s="26">
        <v>5.1269379560884655E-2</v>
      </c>
      <c r="D87" s="26"/>
      <c r="E87" s="26">
        <v>3.6315753727810672E-2</v>
      </c>
      <c r="F87" s="37">
        <v>4.9287496240736733E-5</v>
      </c>
      <c r="G87" s="26">
        <v>3.5000000000000003E-2</v>
      </c>
      <c r="H87" s="26">
        <v>7.7723640677315103E-2</v>
      </c>
      <c r="I87" s="26">
        <v>3.5000000000000003E-2</v>
      </c>
      <c r="J87" s="26">
        <v>3.5000000000000003E-2</v>
      </c>
      <c r="K87" s="26"/>
      <c r="L87" s="26">
        <v>3.5000000000000003E-2</v>
      </c>
      <c r="M87" s="26"/>
      <c r="N87" s="26">
        <v>9.0043646116660991E-2</v>
      </c>
      <c r="O87" s="26">
        <v>4.6141845251641E-2</v>
      </c>
      <c r="P87" s="26">
        <v>8.3617048535591626E-2</v>
      </c>
      <c r="Q87" s="26">
        <v>3.5000000000000003E-2</v>
      </c>
      <c r="R87" s="26">
        <v>8.0613996482306993E-2</v>
      </c>
      <c r="S87" s="26">
        <v>3.5000000000000003E-2</v>
      </c>
      <c r="T87" s="26">
        <v>8.05730287469833E-2</v>
      </c>
      <c r="U87" s="26">
        <v>-2.2335053199740752E-3</v>
      </c>
      <c r="V87" s="26">
        <v>3.5000000000000003E-2</v>
      </c>
      <c r="W87" s="26"/>
      <c r="X87" s="26">
        <v>3.5000000000000003E-2</v>
      </c>
      <c r="Y87" s="46" t="s">
        <v>114</v>
      </c>
      <c r="Z87" s="13" t="s">
        <v>289</v>
      </c>
    </row>
    <row r="88" spans="1:28" ht="25.15" hidden="1" customHeight="1" outlineLevel="1">
      <c r="A88" s="28" t="s">
        <v>306</v>
      </c>
      <c r="B88" s="27"/>
      <c r="C88" s="27">
        <v>4.1244513141530464E-2</v>
      </c>
      <c r="D88" s="27"/>
      <c r="E88" s="27">
        <v>3.5000000000000003E-2</v>
      </c>
      <c r="F88" s="38">
        <v>4.9287496558747629E-5</v>
      </c>
      <c r="G88" s="27">
        <v>3.5000000000000003E-2</v>
      </c>
      <c r="H88" s="27">
        <v>7.6623987887621384E-2</v>
      </c>
      <c r="I88" s="27">
        <v>3.5000000000000003E-2</v>
      </c>
      <c r="J88" s="27">
        <v>3.5000000000000003E-2</v>
      </c>
      <c r="K88" s="27"/>
      <c r="L88" s="27">
        <v>3.5000000000000003E-2</v>
      </c>
      <c r="M88" s="27"/>
      <c r="N88" s="27">
        <v>8.1241088763269242E-2</v>
      </c>
      <c r="O88" s="27">
        <v>3.778641325018256E-2</v>
      </c>
      <c r="P88" s="27">
        <v>8.361704853559164E-2</v>
      </c>
      <c r="Q88" s="27">
        <v>3.5000000000000003E-2</v>
      </c>
      <c r="R88" s="27">
        <v>7.0679049659266815E-2</v>
      </c>
      <c r="S88" s="27">
        <v>3.5000000000000003E-2</v>
      </c>
      <c r="T88" s="27">
        <v>8.0573028340276034E-2</v>
      </c>
      <c r="U88" s="27">
        <v>-1.4653866000182151E-2</v>
      </c>
      <c r="V88" s="27">
        <v>3.5000000000000003E-2</v>
      </c>
      <c r="W88" s="27"/>
      <c r="X88" s="27">
        <v>3.5000000000000003E-2</v>
      </c>
      <c r="Y88" s="47" t="s">
        <v>114</v>
      </c>
      <c r="Z88" s="22" t="s">
        <v>291</v>
      </c>
    </row>
    <row r="89" spans="1:28" ht="15" hidden="1" customHeight="1" outlineLevel="1">
      <c r="B89" s="26"/>
      <c r="C89" s="26"/>
      <c r="D89" s="26"/>
      <c r="E89" s="26"/>
      <c r="F89" s="26"/>
      <c r="G89" s="26"/>
      <c r="H89" s="26"/>
      <c r="I89" s="26"/>
      <c r="J89" s="26"/>
      <c r="K89" s="26"/>
      <c r="L89" s="26"/>
      <c r="M89" s="26"/>
      <c r="N89" s="26"/>
      <c r="O89" s="26"/>
      <c r="P89" s="26"/>
      <c r="Q89" s="26"/>
      <c r="R89" s="26"/>
      <c r="S89" s="26"/>
      <c r="T89" s="26"/>
      <c r="U89" s="26"/>
      <c r="V89" s="26"/>
      <c r="W89" s="26"/>
      <c r="X89" s="26"/>
      <c r="Y89" s="46"/>
    </row>
    <row r="90" spans="1:28" ht="50.1" hidden="1" customHeight="1" outlineLevel="1">
      <c r="A90" s="43" t="s">
        <v>116</v>
      </c>
      <c r="B90" s="35" t="s">
        <v>401</v>
      </c>
      <c r="C90" s="35" t="s">
        <v>197</v>
      </c>
      <c r="D90" s="35" t="s">
        <v>198</v>
      </c>
      <c r="E90" s="35" t="s">
        <v>402</v>
      </c>
      <c r="F90" s="35" t="s">
        <v>183</v>
      </c>
      <c r="G90" s="35" t="s">
        <v>184</v>
      </c>
      <c r="H90" s="35" t="s">
        <v>185</v>
      </c>
      <c r="I90" s="35" t="s">
        <v>186</v>
      </c>
      <c r="J90" s="35" t="s">
        <v>403</v>
      </c>
      <c r="K90" s="35" t="s">
        <v>187</v>
      </c>
      <c r="L90" s="35" t="s">
        <v>188</v>
      </c>
      <c r="M90" s="35" t="s">
        <v>404</v>
      </c>
      <c r="N90" s="35" t="s">
        <v>405</v>
      </c>
      <c r="O90" s="35" t="s">
        <v>406</v>
      </c>
      <c r="P90" s="35" t="s">
        <v>191</v>
      </c>
      <c r="Q90" s="35" t="s">
        <v>190</v>
      </c>
      <c r="R90" s="35" t="s">
        <v>189</v>
      </c>
      <c r="S90" s="35" t="s">
        <v>192</v>
      </c>
      <c r="T90" s="35" t="s">
        <v>407</v>
      </c>
      <c r="U90" s="35" t="s">
        <v>193</v>
      </c>
      <c r="V90" s="35" t="s">
        <v>194</v>
      </c>
      <c r="W90" s="35" t="s">
        <v>195</v>
      </c>
      <c r="X90" s="35" t="s">
        <v>196</v>
      </c>
      <c r="Y90" s="23"/>
      <c r="Z90" s="13" t="s">
        <v>182</v>
      </c>
    </row>
    <row r="91" spans="1:28" ht="30" hidden="1" customHeight="1" outlineLevel="1">
      <c r="A91" s="25" t="s">
        <v>307</v>
      </c>
      <c r="B91" s="26">
        <v>-2.8127568344884168E-2</v>
      </c>
      <c r="C91" s="26">
        <v>-0.17814587690655204</v>
      </c>
      <c r="D91" s="26">
        <v>4.7201019806258682E-2</v>
      </c>
      <c r="E91" s="26">
        <v>5.4545562648426804E-2</v>
      </c>
      <c r="F91" s="26">
        <v>0.29833538848741148</v>
      </c>
      <c r="G91" s="26">
        <v>0.10690380928569942</v>
      </c>
      <c r="H91" s="26">
        <v>0.48756081540085261</v>
      </c>
      <c r="I91" s="26">
        <v>0</v>
      </c>
      <c r="J91" s="26">
        <v>0.12289164606816955</v>
      </c>
      <c r="K91" s="26">
        <v>0.44389504168729471</v>
      </c>
      <c r="L91" s="26">
        <v>0.18612690312537661</v>
      </c>
      <c r="M91" s="26">
        <v>0.21383634006918023</v>
      </c>
      <c r="N91" s="26">
        <v>0.59302041928644533</v>
      </c>
      <c r="O91" s="26">
        <v>0.24651063141560167</v>
      </c>
      <c r="P91" s="26">
        <v>0.81176223724980778</v>
      </c>
      <c r="Q91" s="26">
        <v>8.6899461048421223E-2</v>
      </c>
      <c r="R91" s="26">
        <v>0.41529416177569373</v>
      </c>
      <c r="S91" s="26">
        <v>0</v>
      </c>
      <c r="T91" s="26">
        <v>0.64457307833679067</v>
      </c>
      <c r="U91" s="26">
        <v>-5.5812584443214075E-2</v>
      </c>
      <c r="V91" s="26">
        <v>0</v>
      </c>
      <c r="W91" s="26">
        <v>-1.8743753629609894E-2</v>
      </c>
      <c r="X91" s="26">
        <v>0</v>
      </c>
      <c r="Y91" s="46" t="s">
        <v>114</v>
      </c>
      <c r="Z91" s="13" t="s">
        <v>308</v>
      </c>
    </row>
    <row r="92" spans="1:28" ht="30" hidden="1" customHeight="1" outlineLevel="1">
      <c r="A92" s="25" t="s">
        <v>309</v>
      </c>
      <c r="B92" s="26">
        <v>-0.12349678448686596</v>
      </c>
      <c r="C92" s="26">
        <v>-0.17814587690655204</v>
      </c>
      <c r="D92" s="26">
        <v>4.7201019806258682E-2</v>
      </c>
      <c r="E92" s="26">
        <v>0</v>
      </c>
      <c r="F92" s="26">
        <v>0.29833538848741148</v>
      </c>
      <c r="G92" s="26">
        <v>0</v>
      </c>
      <c r="H92" s="26">
        <v>0.45774123266158573</v>
      </c>
      <c r="I92" s="26">
        <v>0</v>
      </c>
      <c r="J92" s="26">
        <v>0</v>
      </c>
      <c r="K92" s="26">
        <v>0.44389504168729471</v>
      </c>
      <c r="L92" s="26">
        <v>0</v>
      </c>
      <c r="M92" s="26">
        <v>0.21383634006918023</v>
      </c>
      <c r="N92" s="26">
        <v>0.35792385837155644</v>
      </c>
      <c r="O92" s="26">
        <v>5.8780978992860833E-2</v>
      </c>
      <c r="P92" s="26">
        <v>0.81176223724980778</v>
      </c>
      <c r="Q92" s="26">
        <v>0</v>
      </c>
      <c r="R92" s="26">
        <v>0.41529416177569373</v>
      </c>
      <c r="S92" s="26">
        <v>0</v>
      </c>
      <c r="T92" s="26">
        <v>0.64457307833679067</v>
      </c>
      <c r="U92" s="26">
        <v>-0.27015258444321411</v>
      </c>
      <c r="V92" s="26">
        <v>0</v>
      </c>
      <c r="W92" s="26">
        <v>-8.8179274494041726E-2</v>
      </c>
      <c r="X92" s="26">
        <v>0</v>
      </c>
      <c r="Y92" s="46" t="s">
        <v>114</v>
      </c>
      <c r="Z92" s="13" t="s">
        <v>310</v>
      </c>
    </row>
    <row r="93" spans="1:28" ht="30" hidden="1" customHeight="1" outlineLevel="1">
      <c r="A93" s="25" t="s">
        <v>311</v>
      </c>
      <c r="B93" s="26">
        <v>-0.15528652320086</v>
      </c>
      <c r="C93" s="26">
        <v>-0.32986258527463652</v>
      </c>
      <c r="D93" s="26">
        <v>-6.9466593912547836E-2</v>
      </c>
      <c r="E93" s="26">
        <v>0</v>
      </c>
      <c r="F93" s="26">
        <v>0.29833538848741148</v>
      </c>
      <c r="G93" s="26">
        <v>0</v>
      </c>
      <c r="H93" s="26">
        <v>0.42696018455198365</v>
      </c>
      <c r="I93" s="26">
        <v>0</v>
      </c>
      <c r="J93" s="26">
        <v>0</v>
      </c>
      <c r="K93" s="26">
        <v>0.4438950416872946</v>
      </c>
      <c r="L93" s="26">
        <v>0</v>
      </c>
      <c r="M93" s="26">
        <v>0.21383634006918029</v>
      </c>
      <c r="N93" s="26">
        <v>0.20190604206474744</v>
      </c>
      <c r="O93" s="26">
        <v>-3.7955718147194284E-3</v>
      </c>
      <c r="P93" s="26">
        <v>0.81176223724980801</v>
      </c>
      <c r="Q93" s="26">
        <v>0</v>
      </c>
      <c r="R93" s="26">
        <v>0.19856819305030227</v>
      </c>
      <c r="S93" s="26">
        <v>0</v>
      </c>
      <c r="T93" s="26">
        <v>0.64457307833679067</v>
      </c>
      <c r="U93" s="26">
        <v>-0.34159925110988065</v>
      </c>
      <c r="V93" s="26">
        <v>0</v>
      </c>
      <c r="W93" s="26">
        <v>-0.22157019681171014</v>
      </c>
      <c r="X93" s="26">
        <v>0</v>
      </c>
      <c r="Y93" s="46" t="s">
        <v>114</v>
      </c>
      <c r="Z93" s="13" t="s">
        <v>312</v>
      </c>
    </row>
    <row r="94" spans="1:28" ht="30" hidden="1" customHeight="1" outlineLevel="1">
      <c r="A94" s="25" t="s">
        <v>313</v>
      </c>
      <c r="B94" s="26">
        <v>-0.17118139255785692</v>
      </c>
      <c r="C94" s="26">
        <v>-0.49193340818261549</v>
      </c>
      <c r="D94" s="26">
        <v>-0.1940963487068777</v>
      </c>
      <c r="E94" s="26">
        <v>0</v>
      </c>
      <c r="F94" s="26">
        <v>0.29833538848741148</v>
      </c>
      <c r="G94" s="26">
        <v>0</v>
      </c>
      <c r="H94" s="26">
        <v>0.41156931031064092</v>
      </c>
      <c r="I94" s="26">
        <v>0</v>
      </c>
      <c r="J94" s="26">
        <v>0</v>
      </c>
      <c r="K94" s="26">
        <v>0.44389504168729471</v>
      </c>
      <c r="L94" s="26">
        <v>0</v>
      </c>
      <c r="M94" s="26">
        <v>0.21383634006918023</v>
      </c>
      <c r="N94" s="26">
        <v>0.1238971339113429</v>
      </c>
      <c r="O94" s="26">
        <v>-3.5083847218509601E-2</v>
      </c>
      <c r="P94" s="26">
        <v>0.81176223724980778</v>
      </c>
      <c r="Q94" s="26">
        <v>0</v>
      </c>
      <c r="R94" s="26">
        <v>5.1854578026828246E-2</v>
      </c>
      <c r="S94" s="26">
        <v>0</v>
      </c>
      <c r="T94" s="26">
        <v>0.64457307833679067</v>
      </c>
      <c r="U94" s="26">
        <v>-0.37732258444321409</v>
      </c>
      <c r="V94" s="26">
        <v>0</v>
      </c>
      <c r="W94" s="26">
        <v>-0.36963306361560644</v>
      </c>
      <c r="X94" s="26">
        <v>0</v>
      </c>
      <c r="Y94" s="46" t="s">
        <v>114</v>
      </c>
      <c r="Z94" s="13" t="s">
        <v>314</v>
      </c>
      <c r="AA94" s="55"/>
    </row>
    <row r="95" spans="1:28" ht="30" hidden="1" customHeight="1" outlineLevel="1">
      <c r="A95" s="25" t="s">
        <v>315</v>
      </c>
      <c r="B95" s="26">
        <v>-0.24720762375670768</v>
      </c>
      <c r="C95" s="26">
        <v>-0.58917590192740288</v>
      </c>
      <c r="D95" s="26">
        <v>-0.26887420158347541</v>
      </c>
      <c r="E95" s="26">
        <v>0</v>
      </c>
      <c r="F95" s="26">
        <v>0.29833538848741137</v>
      </c>
      <c r="G95" s="26">
        <v>0</v>
      </c>
      <c r="H95" s="26">
        <v>0.32942912794426521</v>
      </c>
      <c r="I95" s="26">
        <v>0</v>
      </c>
      <c r="J95" s="26">
        <v>0</v>
      </c>
      <c r="K95" s="26">
        <v>0.44389504168729482</v>
      </c>
      <c r="L95" s="26">
        <v>0</v>
      </c>
      <c r="M95" s="26">
        <v>0.21383634006918026</v>
      </c>
      <c r="N95" s="26">
        <v>7.7091789019300208E-2</v>
      </c>
      <c r="O95" s="26">
        <v>-5.3856812460783679E-2</v>
      </c>
      <c r="P95" s="26">
        <v>0.81176223724980812</v>
      </c>
      <c r="Q95" s="26">
        <v>0</v>
      </c>
      <c r="R95" s="26">
        <v>-3.6173590987256365E-2</v>
      </c>
      <c r="S95" s="26">
        <v>0</v>
      </c>
      <c r="T95" s="26">
        <v>0.64457307833679078</v>
      </c>
      <c r="U95" s="26">
        <v>-0.39875658444321394</v>
      </c>
      <c r="V95" s="26">
        <v>0</v>
      </c>
      <c r="W95" s="26">
        <v>-0.39758920409718929</v>
      </c>
      <c r="X95" s="26">
        <v>0</v>
      </c>
      <c r="Y95" s="46" t="s">
        <v>114</v>
      </c>
      <c r="Z95" s="13" t="s">
        <v>316</v>
      </c>
    </row>
    <row r="96" spans="1:28" ht="30" hidden="1" customHeight="1" outlineLevel="1">
      <c r="A96" s="95" t="s">
        <v>317</v>
      </c>
      <c r="B96" s="94">
        <v>1.5645631780885516E-2</v>
      </c>
      <c r="C96" s="94">
        <v>1.748329847475838E-2</v>
      </c>
      <c r="D96" s="94">
        <v>-0.45438849047189311</v>
      </c>
      <c r="E96" s="94">
        <v>7.4651798162055971E-2</v>
      </c>
      <c r="F96" s="94">
        <v>0.32591418591888038</v>
      </c>
      <c r="G96" s="94">
        <v>0.16963152497831196</v>
      </c>
      <c r="H96" s="94">
        <v>0.45257358387075786</v>
      </c>
      <c r="I96" s="94">
        <v>0</v>
      </c>
      <c r="J96" s="94">
        <v>0.16712216689310522</v>
      </c>
      <c r="K96" s="94">
        <v>0.40195329262958862</v>
      </c>
      <c r="L96" s="94">
        <v>0.24283817408401162</v>
      </c>
      <c r="M96" s="94">
        <v>0.23229424758443284</v>
      </c>
      <c r="N96" s="94">
        <v>0.53594196128974625</v>
      </c>
      <c r="O96" s="94">
        <v>0.27288807960013173</v>
      </c>
      <c r="P96" s="94">
        <v>0.65408473418509083</v>
      </c>
      <c r="Q96" s="94">
        <v>0.14669868633886393</v>
      </c>
      <c r="R96" s="94">
        <v>0.38963393147907543</v>
      </c>
      <c r="S96" s="94">
        <v>0</v>
      </c>
      <c r="T96" s="94">
        <v>0.71177534079323124</v>
      </c>
      <c r="U96" s="94">
        <v>4.1085932445428797E-2</v>
      </c>
      <c r="V96" s="94">
        <v>0</v>
      </c>
      <c r="W96" s="94">
        <v>8.0745487319514475E-2</v>
      </c>
      <c r="X96" s="94">
        <v>0</v>
      </c>
      <c r="Y96" s="46" t="s">
        <v>114</v>
      </c>
      <c r="Z96" s="13" t="s">
        <v>318</v>
      </c>
    </row>
    <row r="97" spans="1:26" ht="30" hidden="1" customHeight="1" outlineLevel="1">
      <c r="A97" s="25" t="s">
        <v>319</v>
      </c>
      <c r="B97" s="26">
        <v>-7.9723584361096278E-2</v>
      </c>
      <c r="C97" s="26">
        <v>1.748329847475838E-2</v>
      </c>
      <c r="D97" s="26">
        <v>-0.45438849047189311</v>
      </c>
      <c r="E97" s="26">
        <v>0</v>
      </c>
      <c r="F97" s="26">
        <v>0.31673040958951709</v>
      </c>
      <c r="G97" s="26">
        <v>0</v>
      </c>
      <c r="H97" s="26">
        <v>0.42275400113149098</v>
      </c>
      <c r="I97" s="26">
        <v>0</v>
      </c>
      <c r="J97" s="26">
        <v>0</v>
      </c>
      <c r="K97" s="26">
        <v>0.40195329262958862</v>
      </c>
      <c r="L97" s="26">
        <v>7.9965451247356045E-3</v>
      </c>
      <c r="M97" s="26">
        <v>0.23229424758443284</v>
      </c>
      <c r="N97" s="26">
        <v>0.3272937634777825</v>
      </c>
      <c r="O97" s="26">
        <v>8.5158427177390833E-2</v>
      </c>
      <c r="P97" s="26">
        <v>0.64368634965741744</v>
      </c>
      <c r="Q97" s="26">
        <v>0</v>
      </c>
      <c r="R97" s="26">
        <v>0.38963393147907543</v>
      </c>
      <c r="S97" s="26">
        <v>0</v>
      </c>
      <c r="T97" s="26">
        <v>0.71177534079323124</v>
      </c>
      <c r="U97" s="26">
        <v>-0.17325406755457121</v>
      </c>
      <c r="V97" s="26">
        <v>0</v>
      </c>
      <c r="W97" s="26">
        <v>1.3703478710662631E-2</v>
      </c>
      <c r="X97" s="26">
        <v>0</v>
      </c>
      <c r="Y97" s="46" t="s">
        <v>114</v>
      </c>
      <c r="Z97" s="13" t="s">
        <v>320</v>
      </c>
    </row>
    <row r="98" spans="1:26" ht="30" hidden="1" customHeight="1" outlineLevel="1">
      <c r="A98" s="25" t="s">
        <v>321</v>
      </c>
      <c r="B98" s="26">
        <v>-0.11151332307509043</v>
      </c>
      <c r="C98" s="26">
        <v>-0.13423340989332622</v>
      </c>
      <c r="D98" s="26">
        <v>-0.45438849047189311</v>
      </c>
      <c r="E98" s="26">
        <v>0</v>
      </c>
      <c r="F98" s="26">
        <v>0.30754663326015363</v>
      </c>
      <c r="G98" s="26">
        <v>0</v>
      </c>
      <c r="H98" s="26">
        <v>0.39197289529883256</v>
      </c>
      <c r="I98" s="26">
        <v>0</v>
      </c>
      <c r="J98" s="26">
        <v>0</v>
      </c>
      <c r="K98" s="26">
        <v>0.40195329262958851</v>
      </c>
      <c r="L98" s="26">
        <v>0</v>
      </c>
      <c r="M98" s="26">
        <v>0.23229424758443284</v>
      </c>
      <c r="N98" s="26">
        <v>0.18882795150548948</v>
      </c>
      <c r="O98" s="26">
        <v>2.2581876369810558E-2</v>
      </c>
      <c r="P98" s="26">
        <v>0.64368634965741744</v>
      </c>
      <c r="Q98" s="26">
        <v>0</v>
      </c>
      <c r="R98" s="26">
        <v>0.2762254464590212</v>
      </c>
      <c r="S98" s="26">
        <v>0</v>
      </c>
      <c r="T98" s="26">
        <v>0.71177534079323102</v>
      </c>
      <c r="U98" s="26">
        <v>-0.24470073422123792</v>
      </c>
      <c r="V98" s="26">
        <v>0</v>
      </c>
      <c r="W98" s="26">
        <v>-0.12109155857877091</v>
      </c>
      <c r="X98" s="26">
        <v>0</v>
      </c>
      <c r="Y98" s="46" t="s">
        <v>114</v>
      </c>
      <c r="Z98" s="13" t="s">
        <v>322</v>
      </c>
    </row>
    <row r="99" spans="1:26" ht="30" hidden="1" customHeight="1" outlineLevel="1">
      <c r="A99" s="25" t="s">
        <v>323</v>
      </c>
      <c r="B99" s="26">
        <v>-0.12740819243208723</v>
      </c>
      <c r="C99" s="26">
        <v>-0.29630423280130508</v>
      </c>
      <c r="D99" s="26">
        <v>-0.45438849047189311</v>
      </c>
      <c r="E99" s="26">
        <v>0</v>
      </c>
      <c r="F99" s="26">
        <v>0.29836285693079062</v>
      </c>
      <c r="G99" s="26">
        <v>0</v>
      </c>
      <c r="H99" s="26">
        <v>0.37658203548825397</v>
      </c>
      <c r="I99" s="26">
        <v>0</v>
      </c>
      <c r="J99" s="26">
        <v>0</v>
      </c>
      <c r="K99" s="26">
        <v>0.40195329262958862</v>
      </c>
      <c r="L99" s="26">
        <v>0</v>
      </c>
      <c r="M99" s="26">
        <v>0.23229424758443284</v>
      </c>
      <c r="N99" s="26">
        <v>0.119595045519343</v>
      </c>
      <c r="O99" s="26">
        <v>-8.7063990339796005E-3</v>
      </c>
      <c r="P99" s="26">
        <v>0.64368634965741744</v>
      </c>
      <c r="Q99" s="26">
        <v>0</v>
      </c>
      <c r="R99" s="26">
        <v>0.12951183143554706</v>
      </c>
      <c r="S99" s="26">
        <v>0</v>
      </c>
      <c r="T99" s="26">
        <v>0.71177534079323124</v>
      </c>
      <c r="U99" s="26">
        <v>-0.28042406755457122</v>
      </c>
      <c r="V99" s="26">
        <v>0</v>
      </c>
      <c r="W99" s="26">
        <v>-0.26843216749581877</v>
      </c>
      <c r="X99" s="26">
        <v>0</v>
      </c>
      <c r="Y99" s="46" t="s">
        <v>114</v>
      </c>
      <c r="Z99" s="13" t="s">
        <v>324</v>
      </c>
    </row>
    <row r="100" spans="1:26" ht="30" hidden="1" customHeight="1" outlineLevel="1">
      <c r="A100" s="95" t="s">
        <v>325</v>
      </c>
      <c r="B100" s="94">
        <v>-0.13694511404628551</v>
      </c>
      <c r="C100" s="94">
        <v>-0.39354672654609235</v>
      </c>
      <c r="D100" s="94">
        <v>-0.45438849047189322</v>
      </c>
      <c r="E100" s="94">
        <v>0</v>
      </c>
      <c r="F100" s="94">
        <v>0.28917908060142722</v>
      </c>
      <c r="G100" s="94">
        <v>0</v>
      </c>
      <c r="H100" s="94">
        <v>0.36119121864928394</v>
      </c>
      <c r="I100" s="94">
        <v>0</v>
      </c>
      <c r="J100" s="94">
        <v>0</v>
      </c>
      <c r="K100" s="94">
        <v>0.40195329262958857</v>
      </c>
      <c r="L100" s="94">
        <v>0</v>
      </c>
      <c r="M100" s="94">
        <v>0.23229424758443282</v>
      </c>
      <c r="N100" s="94">
        <v>7.8055301927655099E-2</v>
      </c>
      <c r="O100" s="94">
        <v>-2.7479364276253679E-2</v>
      </c>
      <c r="P100" s="94">
        <v>0.64368634965741744</v>
      </c>
      <c r="Q100" s="94">
        <v>0</v>
      </c>
      <c r="R100" s="94">
        <v>4.1483662421462453E-2</v>
      </c>
      <c r="S100" s="94">
        <v>0</v>
      </c>
      <c r="T100" s="94">
        <v>0.71177534079323102</v>
      </c>
      <c r="U100" s="94">
        <v>-0.30185806755457123</v>
      </c>
      <c r="V100" s="94">
        <v>0</v>
      </c>
      <c r="W100" s="94">
        <v>-0.29625193656041854</v>
      </c>
      <c r="X100" s="94">
        <v>0</v>
      </c>
      <c r="Y100" s="46" t="s">
        <v>114</v>
      </c>
      <c r="Z100" s="13" t="s">
        <v>326</v>
      </c>
    </row>
    <row r="101" spans="1:26" ht="30" hidden="1" customHeight="1" outlineLevel="1">
      <c r="A101" s="25" t="s">
        <v>327</v>
      </c>
      <c r="B101" s="26">
        <v>-0.50326254171652207</v>
      </c>
      <c r="C101" s="26">
        <v>0.18911247385606877</v>
      </c>
      <c r="D101" s="26">
        <v>-0.34079136785391984</v>
      </c>
      <c r="E101" s="26">
        <v>9.4758033675685138E-2</v>
      </c>
      <c r="F101" s="26">
        <v>-0.13273823138950366</v>
      </c>
      <c r="G101" s="26">
        <v>0.23235924067092448</v>
      </c>
      <c r="H101" s="26">
        <v>0.41758635234066299</v>
      </c>
      <c r="I101" s="26">
        <v>0</v>
      </c>
      <c r="J101" s="26">
        <v>0</v>
      </c>
      <c r="K101" s="26">
        <v>-0.20479070068396005</v>
      </c>
      <c r="L101" s="26">
        <v>0</v>
      </c>
      <c r="M101" s="26">
        <v>-5.5373722545757689E-2</v>
      </c>
      <c r="N101" s="26">
        <v>0.47886350329304739</v>
      </c>
      <c r="O101" s="26">
        <v>0.29905766493741986</v>
      </c>
      <c r="P101" s="26">
        <v>0.47081768214743852</v>
      </c>
      <c r="Q101" s="26">
        <v>0.20649791162930661</v>
      </c>
      <c r="R101" s="26">
        <v>0.3754534215941614</v>
      </c>
      <c r="S101" s="26">
        <v>0</v>
      </c>
      <c r="T101" s="26">
        <v>0.38674395261923505</v>
      </c>
      <c r="U101" s="26">
        <v>0.13798444933407156</v>
      </c>
      <c r="V101" s="26">
        <v>1.2397980831210881E-2</v>
      </c>
      <c r="W101" s="26">
        <v>-0.30564825961411268</v>
      </c>
      <c r="X101" s="26">
        <v>0</v>
      </c>
      <c r="Y101" s="46" t="s">
        <v>114</v>
      </c>
      <c r="Z101" s="13" t="s">
        <v>328</v>
      </c>
    </row>
    <row r="102" spans="1:26" ht="30" hidden="1" customHeight="1" outlineLevel="1">
      <c r="A102" s="25" t="s">
        <v>329</v>
      </c>
      <c r="B102" s="26">
        <v>-0.50326254171652207</v>
      </c>
      <c r="C102" s="26">
        <v>0.18911247385606877</v>
      </c>
      <c r="D102" s="26">
        <v>-0.34079136785391984</v>
      </c>
      <c r="E102" s="26">
        <v>1.7219663567398846E-2</v>
      </c>
      <c r="F102" s="26">
        <v>-0.13273823138950366</v>
      </c>
      <c r="G102" s="26">
        <v>2.2088046796543526E-2</v>
      </c>
      <c r="H102" s="26">
        <v>0.38776676960139611</v>
      </c>
      <c r="I102" s="26">
        <v>0</v>
      </c>
      <c r="J102" s="26">
        <v>0</v>
      </c>
      <c r="K102" s="26">
        <v>-0.20479070068396005</v>
      </c>
      <c r="L102" s="26">
        <v>0</v>
      </c>
      <c r="M102" s="26">
        <v>-5.5373722545757689E-2</v>
      </c>
      <c r="N102" s="26">
        <v>0.29666366858400856</v>
      </c>
      <c r="O102" s="26">
        <v>0.11132801251467903</v>
      </c>
      <c r="P102" s="26">
        <v>0.45096119254406225</v>
      </c>
      <c r="Q102" s="26">
        <v>4.4042078603935941E-2</v>
      </c>
      <c r="R102" s="26">
        <v>0.3754534215941614</v>
      </c>
      <c r="S102" s="26">
        <v>0</v>
      </c>
      <c r="T102" s="26">
        <v>0.38674389981065466</v>
      </c>
      <c r="U102" s="26">
        <v>-7.6355550665928446E-2</v>
      </c>
      <c r="V102" s="26">
        <v>0</v>
      </c>
      <c r="W102" s="26">
        <v>-0.30564825961411268</v>
      </c>
      <c r="X102" s="26">
        <v>0</v>
      </c>
      <c r="Y102" s="46" t="s">
        <v>114</v>
      </c>
      <c r="Z102" s="13" t="s">
        <v>330</v>
      </c>
    </row>
    <row r="103" spans="1:26" ht="30" hidden="1" customHeight="1" outlineLevel="1">
      <c r="A103" s="25" t="s">
        <v>331</v>
      </c>
      <c r="B103" s="26">
        <v>-0.50326254171652196</v>
      </c>
      <c r="C103" s="26">
        <v>6.1395765487984089E-2</v>
      </c>
      <c r="D103" s="26">
        <v>-0.34079136785391984</v>
      </c>
      <c r="E103" s="26">
        <v>0</v>
      </c>
      <c r="F103" s="26">
        <v>-0.13273823138950361</v>
      </c>
      <c r="G103" s="26">
        <v>0</v>
      </c>
      <c r="H103" s="26">
        <v>0.35698560604568152</v>
      </c>
      <c r="I103" s="26">
        <v>0</v>
      </c>
      <c r="J103" s="26">
        <v>0</v>
      </c>
      <c r="K103" s="26">
        <v>-0.20479070068396005</v>
      </c>
      <c r="L103" s="26">
        <v>0</v>
      </c>
      <c r="M103" s="26">
        <v>-5.5373722545757675E-2</v>
      </c>
      <c r="N103" s="26">
        <v>0.1757498609462316</v>
      </c>
      <c r="O103" s="26">
        <v>4.875146170709875E-2</v>
      </c>
      <c r="P103" s="26">
        <v>0.45096119254406214</v>
      </c>
      <c r="Q103" s="26">
        <v>5.1361353888918215E-3</v>
      </c>
      <c r="R103" s="26">
        <v>0.35388269986774012</v>
      </c>
      <c r="S103" s="26">
        <v>0</v>
      </c>
      <c r="T103" s="26">
        <v>0.38674388220779465</v>
      </c>
      <c r="U103" s="26">
        <v>-0.14780221733259505</v>
      </c>
      <c r="V103" s="26">
        <v>0</v>
      </c>
      <c r="W103" s="26">
        <v>-0.30564825961411268</v>
      </c>
      <c r="X103" s="26">
        <v>0</v>
      </c>
      <c r="Y103" s="46" t="s">
        <v>114</v>
      </c>
      <c r="Z103" s="13" t="s">
        <v>332</v>
      </c>
    </row>
    <row r="104" spans="1:26" ht="30" hidden="1" customHeight="1" outlineLevel="1">
      <c r="A104" s="25" t="s">
        <v>333</v>
      </c>
      <c r="B104" s="26">
        <v>-0.50326254171652207</v>
      </c>
      <c r="C104" s="26">
        <v>-0.10067505741999466</v>
      </c>
      <c r="D104" s="26">
        <v>-0.34079136785391984</v>
      </c>
      <c r="E104" s="26">
        <v>0</v>
      </c>
      <c r="F104" s="26">
        <v>-0.13273823138950366</v>
      </c>
      <c r="G104" s="26">
        <v>0</v>
      </c>
      <c r="H104" s="26">
        <v>0.34159476066586691</v>
      </c>
      <c r="I104" s="26">
        <v>0</v>
      </c>
      <c r="J104" s="26">
        <v>0</v>
      </c>
      <c r="K104" s="26">
        <v>-0.20479070068396005</v>
      </c>
      <c r="L104" s="26">
        <v>0</v>
      </c>
      <c r="M104" s="26">
        <v>-5.5373722545757689E-2</v>
      </c>
      <c r="N104" s="26">
        <v>0.1152929571273431</v>
      </c>
      <c r="O104" s="26">
        <v>1.7463186303308592E-2</v>
      </c>
      <c r="P104" s="26">
        <v>0.45096119254406225</v>
      </c>
      <c r="Q104" s="26">
        <v>0</v>
      </c>
      <c r="R104" s="26">
        <v>0.20716908484426597</v>
      </c>
      <c r="S104" s="26">
        <v>0</v>
      </c>
      <c r="T104" s="26">
        <v>0.38674387340636457</v>
      </c>
      <c r="U104" s="26">
        <v>-0.18352555066592846</v>
      </c>
      <c r="V104" s="26">
        <v>0</v>
      </c>
      <c r="W104" s="26">
        <v>-0.30564825961411268</v>
      </c>
      <c r="X104" s="26">
        <v>0</v>
      </c>
      <c r="Y104" s="46" t="s">
        <v>114</v>
      </c>
      <c r="Z104" s="13" t="s">
        <v>334</v>
      </c>
    </row>
    <row r="105" spans="1:26" ht="30" hidden="1" customHeight="1" outlineLevel="1">
      <c r="A105" s="28" t="s">
        <v>335</v>
      </c>
      <c r="B105" s="27">
        <v>-0.50326254171652196</v>
      </c>
      <c r="C105" s="27">
        <v>-0.19791755116478182</v>
      </c>
      <c r="D105" s="27">
        <v>-0.34079136785391978</v>
      </c>
      <c r="E105" s="27">
        <v>0</v>
      </c>
      <c r="F105" s="27">
        <v>-0.13273823138950358</v>
      </c>
      <c r="G105" s="27">
        <v>0</v>
      </c>
      <c r="H105" s="27">
        <v>0.3262039524853555</v>
      </c>
      <c r="I105" s="27">
        <v>0</v>
      </c>
      <c r="J105" s="27">
        <v>0</v>
      </c>
      <c r="K105" s="27">
        <v>-0.20479070068396002</v>
      </c>
      <c r="L105" s="27">
        <v>0</v>
      </c>
      <c r="M105" s="27">
        <v>-5.5373722545757675E-2</v>
      </c>
      <c r="N105" s="27">
        <v>7.9018814836010032E-2</v>
      </c>
      <c r="O105" s="27">
        <v>-1.3097789389654585E-3</v>
      </c>
      <c r="P105" s="27">
        <v>0.45096119254406219</v>
      </c>
      <c r="Q105" s="27">
        <v>0</v>
      </c>
      <c r="R105" s="27">
        <v>0.11914091583018133</v>
      </c>
      <c r="S105" s="27">
        <v>0</v>
      </c>
      <c r="T105" s="27">
        <v>0.38674386812550643</v>
      </c>
      <c r="U105" s="27">
        <v>-0.20495955066592844</v>
      </c>
      <c r="V105" s="27">
        <v>0</v>
      </c>
      <c r="W105" s="27">
        <v>-0.30564825961411263</v>
      </c>
      <c r="X105" s="27">
        <v>0</v>
      </c>
      <c r="Y105" s="47" t="s">
        <v>114</v>
      </c>
      <c r="Z105" s="22" t="s">
        <v>336</v>
      </c>
    </row>
    <row r="106" spans="1:26" ht="30" hidden="1" customHeight="1" outlineLevel="1">
      <c r="A106" s="43" t="s">
        <v>117</v>
      </c>
      <c r="B106" s="35"/>
      <c r="C106" s="35"/>
      <c r="D106" s="35"/>
      <c r="E106" s="35"/>
      <c r="F106" s="35"/>
      <c r="G106" s="35"/>
      <c r="H106" s="35"/>
      <c r="I106" s="35"/>
      <c r="J106" s="35"/>
      <c r="K106" s="35"/>
      <c r="L106" s="35"/>
      <c r="M106" s="35"/>
      <c r="N106" s="35"/>
      <c r="O106" s="35"/>
      <c r="P106" s="35"/>
      <c r="Q106" s="35"/>
      <c r="R106" s="35"/>
      <c r="S106" s="35"/>
      <c r="T106" s="35"/>
      <c r="U106" s="35"/>
      <c r="V106" s="35"/>
      <c r="W106" s="35"/>
      <c r="X106" s="35"/>
      <c r="Y106" s="23"/>
      <c r="Z106" s="13" t="s">
        <v>182</v>
      </c>
    </row>
    <row r="107" spans="1:26" ht="30" hidden="1" customHeight="1" outlineLevel="1">
      <c r="A107" s="25" t="s">
        <v>337</v>
      </c>
      <c r="B107" s="26">
        <v>0.15150921460353683</v>
      </c>
      <c r="C107" s="26">
        <v>5.5049994472958108E-2</v>
      </c>
      <c r="D107" s="26">
        <v>9.1597682399714442E-3</v>
      </c>
      <c r="E107" s="26">
        <v>0.12348678514601918</v>
      </c>
      <c r="F107" s="26">
        <v>0.37726495309221925</v>
      </c>
      <c r="G107" s="26">
        <v>0.19612891254929921</v>
      </c>
      <c r="H107" s="26">
        <v>0.47941413788428244</v>
      </c>
      <c r="I107" s="26">
        <v>0</v>
      </c>
      <c r="J107" s="26">
        <v>0.14932875606333698</v>
      </c>
      <c r="K107" s="26">
        <v>0.45486556920539783</v>
      </c>
      <c r="L107" s="26">
        <v>0.28302057674485698</v>
      </c>
      <c r="M107" s="26">
        <v>0.21339274058018654</v>
      </c>
      <c r="N107" s="26">
        <v>0.57865727844549009</v>
      </c>
      <c r="O107" s="26">
        <v>0.26672692450822938</v>
      </c>
      <c r="P107" s="26">
        <v>0.79445657275076409</v>
      </c>
      <c r="Q107" s="26">
        <v>0.15111232348478848</v>
      </c>
      <c r="R107" s="26">
        <v>0.45470350725972719</v>
      </c>
      <c r="S107" s="26">
        <v>0</v>
      </c>
      <c r="T107" s="26">
        <v>0.64040859933302963</v>
      </c>
      <c r="U107" s="26">
        <v>3.7633639644903294E-2</v>
      </c>
      <c r="V107" s="26">
        <v>0</v>
      </c>
      <c r="W107" s="26">
        <v>6.7793928691671446E-2</v>
      </c>
      <c r="X107" s="26">
        <v>0</v>
      </c>
      <c r="Y107" s="46" t="s">
        <v>114</v>
      </c>
      <c r="Z107" s="13" t="s">
        <v>338</v>
      </c>
    </row>
    <row r="108" spans="1:26" ht="30" hidden="1" customHeight="1" outlineLevel="1">
      <c r="A108" s="25" t="s">
        <v>339</v>
      </c>
      <c r="B108" s="26">
        <v>3.5621538095192862E-2</v>
      </c>
      <c r="C108" s="26">
        <v>5.5049994472958108E-2</v>
      </c>
      <c r="D108" s="26">
        <v>-5.0113714114800978E-2</v>
      </c>
      <c r="E108" s="26">
        <v>2.365139053795795E-2</v>
      </c>
      <c r="F108" s="26">
        <v>0.36808117676285607</v>
      </c>
      <c r="G108" s="26">
        <v>0</v>
      </c>
      <c r="H108" s="26">
        <v>0.4495945599386092</v>
      </c>
      <c r="I108" s="26">
        <v>0</v>
      </c>
      <c r="J108" s="26">
        <v>0</v>
      </c>
      <c r="K108" s="26">
        <v>0.45486556920539783</v>
      </c>
      <c r="L108" s="26">
        <v>3.2900094817146119E-2</v>
      </c>
      <c r="M108" s="26">
        <v>0.21339274058018654</v>
      </c>
      <c r="N108" s="26">
        <v>0.36964165052188241</v>
      </c>
      <c r="O108" s="26">
        <v>7.2351173125839469E-2</v>
      </c>
      <c r="P108" s="26">
        <v>0.79445657275076409</v>
      </c>
      <c r="Q108" s="26">
        <v>0</v>
      </c>
      <c r="R108" s="26">
        <v>0.45470350725972719</v>
      </c>
      <c r="S108" s="26">
        <v>0</v>
      </c>
      <c r="T108" s="26">
        <v>0.64040859933302963</v>
      </c>
      <c r="U108" s="26">
        <v>-0.22170090360978517</v>
      </c>
      <c r="V108" s="26">
        <v>0</v>
      </c>
      <c r="W108" s="26">
        <v>0.10945992312943065</v>
      </c>
      <c r="X108" s="26">
        <v>0</v>
      </c>
      <c r="Y108" s="46" t="s">
        <v>114</v>
      </c>
      <c r="Z108" s="13" t="s">
        <v>338</v>
      </c>
    </row>
    <row r="109" spans="1:26" ht="30" hidden="1" customHeight="1" outlineLevel="1">
      <c r="A109" s="25" t="s">
        <v>340</v>
      </c>
      <c r="B109" s="26">
        <v>-3.0076874075883886E-3</v>
      </c>
      <c r="C109" s="26">
        <v>5.5049994472958108E-2</v>
      </c>
      <c r="D109" s="26">
        <v>-5.0113714114800978E-2</v>
      </c>
      <c r="E109" s="26">
        <v>0</v>
      </c>
      <c r="F109" s="26">
        <v>0.35889740043349266</v>
      </c>
      <c r="G109" s="26">
        <v>0</v>
      </c>
      <c r="H109" s="26">
        <v>0.41881352502467806</v>
      </c>
      <c r="I109" s="26">
        <v>0</v>
      </c>
      <c r="J109" s="26">
        <v>0</v>
      </c>
      <c r="K109" s="26">
        <v>0.45486556920539789</v>
      </c>
      <c r="L109" s="26">
        <v>0</v>
      </c>
      <c r="M109" s="26">
        <v>0.21339274058018659</v>
      </c>
      <c r="N109" s="26">
        <v>0.21957914842288212</v>
      </c>
      <c r="O109" s="26">
        <v>7.5592559983761187E-3</v>
      </c>
      <c r="P109" s="26">
        <v>0.79445657275076376</v>
      </c>
      <c r="Q109" s="26">
        <v>0</v>
      </c>
      <c r="R109" s="26">
        <v>0.32201861301429718</v>
      </c>
      <c r="S109" s="26">
        <v>0</v>
      </c>
      <c r="T109" s="26">
        <v>0.64040859933302963</v>
      </c>
      <c r="U109" s="26">
        <v>-0.30814575136134781</v>
      </c>
      <c r="V109" s="26">
        <v>0</v>
      </c>
      <c r="W109" s="26">
        <v>-3.3880798224152242E-2</v>
      </c>
      <c r="X109" s="26">
        <v>0</v>
      </c>
      <c r="Y109" s="46" t="s">
        <v>114</v>
      </c>
      <c r="Z109" s="13" t="s">
        <v>341</v>
      </c>
    </row>
    <row r="110" spans="1:26" ht="30" hidden="1" customHeight="1" outlineLevel="1">
      <c r="A110" s="25" t="s">
        <v>342</v>
      </c>
      <c r="B110" s="26">
        <v>-2.2322300158979291E-2</v>
      </c>
      <c r="C110" s="26">
        <v>-0.1060801425133433</v>
      </c>
      <c r="D110" s="26">
        <v>-0.12514141243004429</v>
      </c>
      <c r="E110" s="26">
        <v>0</v>
      </c>
      <c r="F110" s="26">
        <v>0.34971362410412937</v>
      </c>
      <c r="G110" s="26">
        <v>0</v>
      </c>
      <c r="H110" s="26">
        <v>0.40342265105658504</v>
      </c>
      <c r="I110" s="26">
        <v>0</v>
      </c>
      <c r="J110" s="26">
        <v>0</v>
      </c>
      <c r="K110" s="26">
        <v>0.45486556920539783</v>
      </c>
      <c r="L110" s="26">
        <v>0</v>
      </c>
      <c r="M110" s="26">
        <v>0.21339274058018654</v>
      </c>
      <c r="N110" s="26">
        <v>0.14454789737338194</v>
      </c>
      <c r="O110" s="26">
        <v>-2.4836702565355473E-2</v>
      </c>
      <c r="P110" s="26">
        <v>0.79445657275076409</v>
      </c>
      <c r="Q110" s="26">
        <v>0</v>
      </c>
      <c r="R110" s="26">
        <v>0.16864437988546277</v>
      </c>
      <c r="S110" s="26">
        <v>0</v>
      </c>
      <c r="T110" s="26">
        <v>0.64040859933302963</v>
      </c>
      <c r="U110" s="26">
        <v>-0.35136817523712938</v>
      </c>
      <c r="V110" s="26">
        <v>0</v>
      </c>
      <c r="W110" s="26">
        <v>-0.12383595799096003</v>
      </c>
      <c r="X110" s="26">
        <v>0</v>
      </c>
      <c r="Y110" s="46" t="s">
        <v>114</v>
      </c>
      <c r="Z110" s="13" t="s">
        <v>343</v>
      </c>
    </row>
    <row r="111" spans="1:26" ht="30" hidden="1" customHeight="1" outlineLevel="1">
      <c r="A111" s="25" t="s">
        <v>344</v>
      </c>
      <c r="B111" s="26">
        <v>-3.3911067809813678E-2</v>
      </c>
      <c r="C111" s="26">
        <v>-0.23385411511608312</v>
      </c>
      <c r="D111" s="26">
        <v>-0.18463734067960272</v>
      </c>
      <c r="E111" s="26">
        <v>0</v>
      </c>
      <c r="F111" s="26">
        <v>0.34052984777476625</v>
      </c>
      <c r="G111" s="26">
        <v>0</v>
      </c>
      <c r="H111" s="26">
        <v>0.33189061696471883</v>
      </c>
      <c r="I111" s="26">
        <v>0</v>
      </c>
      <c r="J111" s="26">
        <v>0</v>
      </c>
      <c r="K111" s="26">
        <v>0.45486556920539772</v>
      </c>
      <c r="L111" s="26">
        <v>0</v>
      </c>
      <c r="M111" s="26">
        <v>0.21339274058018654</v>
      </c>
      <c r="N111" s="26">
        <v>9.9529146743681837E-2</v>
      </c>
      <c r="O111" s="26">
        <v>-4.4274277703594503E-2</v>
      </c>
      <c r="P111" s="26">
        <v>0.79445657275076376</v>
      </c>
      <c r="Q111" s="26">
        <v>0</v>
      </c>
      <c r="R111" s="26">
        <v>7.6619840008162132E-2</v>
      </c>
      <c r="S111" s="26">
        <v>0</v>
      </c>
      <c r="T111" s="26">
        <v>0.64040859933302963</v>
      </c>
      <c r="U111" s="26">
        <v>-0.37730162956259805</v>
      </c>
      <c r="V111" s="26">
        <v>0</v>
      </c>
      <c r="W111" s="26">
        <v>-0.18364398313321603</v>
      </c>
      <c r="X111" s="26">
        <v>0</v>
      </c>
      <c r="Y111" s="46" t="s">
        <v>114</v>
      </c>
      <c r="Z111" s="13" t="s">
        <v>345</v>
      </c>
    </row>
    <row r="112" spans="1:26" ht="30" hidden="1" customHeight="1" outlineLevel="1">
      <c r="A112" s="25" t="s">
        <v>346</v>
      </c>
      <c r="B112" s="26">
        <v>0.16756244228616701</v>
      </c>
      <c r="C112" s="26">
        <v>0.20403999557836638</v>
      </c>
      <c r="D112" s="26">
        <v>-0.33809684294226938</v>
      </c>
      <c r="E112" s="26">
        <v>0.13872581035722817</v>
      </c>
      <c r="F112" s="26">
        <v>0.33762869015829222</v>
      </c>
      <c r="G112" s="26">
        <v>0.24685041940629759</v>
      </c>
      <c r="H112" s="26">
        <v>0.44605623180641818</v>
      </c>
      <c r="I112" s="26">
        <v>0</v>
      </c>
      <c r="J112" s="26">
        <v>0.19335602734681781</v>
      </c>
      <c r="K112" s="26">
        <v>0.4114319299138689</v>
      </c>
      <c r="L112" s="26">
        <v>0.3264646541669699</v>
      </c>
      <c r="M112" s="26">
        <v>0.23193936799323786</v>
      </c>
      <c r="N112" s="26">
        <v>0.52445144861698223</v>
      </c>
      <c r="O112" s="26">
        <v>0.29171798642209723</v>
      </c>
      <c r="P112" s="26">
        <v>0.65262976712946597</v>
      </c>
      <c r="Q112" s="26">
        <v>0.2208183367738607</v>
      </c>
      <c r="R112" s="26">
        <v>0.42116140786630241</v>
      </c>
      <c r="S112" s="26">
        <v>0</v>
      </c>
      <c r="T112" s="26">
        <v>0.70844375759022216</v>
      </c>
      <c r="U112" s="26">
        <v>0.13384072901779809</v>
      </c>
      <c r="V112" s="26">
        <v>0</v>
      </c>
      <c r="W112" s="26">
        <v>0.14997563317653934</v>
      </c>
      <c r="X112" s="26">
        <v>0</v>
      </c>
      <c r="Y112" s="46" t="s">
        <v>114</v>
      </c>
      <c r="Z112" s="13" t="s">
        <v>347</v>
      </c>
    </row>
    <row r="113" spans="1:34" ht="30" hidden="1" customHeight="1" outlineLevel="1">
      <c r="A113" s="25" t="s">
        <v>348</v>
      </c>
      <c r="B113" s="26">
        <v>5.167476577782304E-2</v>
      </c>
      <c r="C113" s="26">
        <v>0.20403999557836638</v>
      </c>
      <c r="D113" s="26">
        <v>-0.33809684294226938</v>
      </c>
      <c r="E113" s="26">
        <v>3.8888191351978574E-2</v>
      </c>
      <c r="F113" s="26">
        <v>0.32844491382892893</v>
      </c>
      <c r="G113" s="26">
        <v>2.1982195989152131E-2</v>
      </c>
      <c r="H113" s="26">
        <v>0.41623665386074504</v>
      </c>
      <c r="I113" s="26">
        <v>0</v>
      </c>
      <c r="J113" s="26">
        <v>8.6234711064473168E-3</v>
      </c>
      <c r="K113" s="26">
        <v>0.4114319299138689</v>
      </c>
      <c r="L113" s="26">
        <v>7.6344172239259073E-2</v>
      </c>
      <c r="M113" s="26">
        <v>0.23193936799323786</v>
      </c>
      <c r="N113" s="26">
        <v>0.33773082100522611</v>
      </c>
      <c r="O113" s="26">
        <v>9.7342235039707375E-2</v>
      </c>
      <c r="P113" s="26">
        <v>0.62984181805818207</v>
      </c>
      <c r="Q113" s="26">
        <v>2.4854052702573987E-2</v>
      </c>
      <c r="R113" s="26">
        <v>0.42116140786630241</v>
      </c>
      <c r="S113" s="26">
        <v>0</v>
      </c>
      <c r="T113" s="26">
        <v>0.70844375759022216</v>
      </c>
      <c r="U113" s="26">
        <v>-0.12549381423689038</v>
      </c>
      <c r="V113" s="26">
        <v>0</v>
      </c>
      <c r="W113" s="26">
        <v>0.19143837886094361</v>
      </c>
      <c r="X113" s="26">
        <v>0</v>
      </c>
      <c r="Y113" s="46" t="s">
        <v>114</v>
      </c>
      <c r="Z113" s="13" t="s">
        <v>349</v>
      </c>
    </row>
    <row r="114" spans="1:34" ht="30" hidden="1" customHeight="1" outlineLevel="1">
      <c r="A114" s="25" t="s">
        <v>350</v>
      </c>
      <c r="B114" s="26">
        <v>1.3045540275041678E-2</v>
      </c>
      <c r="C114" s="26">
        <v>0.20403999557836638</v>
      </c>
      <c r="D114" s="26">
        <v>-0.33809684294226938</v>
      </c>
      <c r="E114" s="26">
        <v>5.6097264826248383E-3</v>
      </c>
      <c r="F114" s="26">
        <v>0.31926113749956581</v>
      </c>
      <c r="G114" s="26">
        <v>0</v>
      </c>
      <c r="H114" s="26">
        <v>0.38545556018124327</v>
      </c>
      <c r="I114" s="26">
        <v>0</v>
      </c>
      <c r="J114" s="26">
        <v>0</v>
      </c>
      <c r="K114" s="26">
        <v>0.4114319299138689</v>
      </c>
      <c r="L114" s="26">
        <v>0</v>
      </c>
      <c r="M114" s="26">
        <v>0.23193936799323786</v>
      </c>
      <c r="N114" s="26">
        <v>0.20367498579678578</v>
      </c>
      <c r="O114" s="26">
        <v>3.2550317912244067E-2</v>
      </c>
      <c r="P114" s="26">
        <v>0.62984181805818196</v>
      </c>
      <c r="Q114" s="26">
        <v>0</v>
      </c>
      <c r="R114" s="26">
        <v>0.38031427691450514</v>
      </c>
      <c r="S114" s="26">
        <v>0</v>
      </c>
      <c r="T114" s="26">
        <v>0.70844375759022227</v>
      </c>
      <c r="U114" s="26">
        <v>-0.21193866198845321</v>
      </c>
      <c r="V114" s="26">
        <v>0</v>
      </c>
      <c r="W114" s="26">
        <v>5.0694418516295636E-2</v>
      </c>
      <c r="X114" s="26">
        <v>0</v>
      </c>
      <c r="Y114" s="46" t="s">
        <v>114</v>
      </c>
      <c r="Z114" s="13" t="s">
        <v>351</v>
      </c>
    </row>
    <row r="115" spans="1:34" ht="30" hidden="1" customHeight="1" outlineLevel="1">
      <c r="A115" s="25" t="s">
        <v>352</v>
      </c>
      <c r="B115" s="26">
        <v>-6.2690724763490024E-3</v>
      </c>
      <c r="C115" s="26">
        <v>4.2909858592064976E-2</v>
      </c>
      <c r="D115" s="26">
        <v>-0.33809684294226938</v>
      </c>
      <c r="E115" s="26">
        <v>0</v>
      </c>
      <c r="F115" s="26">
        <v>0.31007736117020235</v>
      </c>
      <c r="G115" s="26">
        <v>0</v>
      </c>
      <c r="H115" s="26">
        <v>0.37006470090454291</v>
      </c>
      <c r="I115" s="26">
        <v>0</v>
      </c>
      <c r="J115" s="26">
        <v>0</v>
      </c>
      <c r="K115" s="26">
        <v>0.4114319299138689</v>
      </c>
      <c r="L115" s="26">
        <v>0</v>
      </c>
      <c r="M115" s="26">
        <v>0.23193936799323786</v>
      </c>
      <c r="N115" s="26">
        <v>0.13664706819256567</v>
      </c>
      <c r="O115" s="26">
        <v>1.5435934851240618E-4</v>
      </c>
      <c r="P115" s="26">
        <v>0.62984181805818207</v>
      </c>
      <c r="Q115" s="26">
        <v>0</v>
      </c>
      <c r="R115" s="26">
        <v>0.22694004378567081</v>
      </c>
      <c r="S115" s="26">
        <v>0</v>
      </c>
      <c r="T115" s="26">
        <v>0.70844375759022216</v>
      </c>
      <c r="U115" s="26">
        <v>-0.25516108586423458</v>
      </c>
      <c r="V115" s="26">
        <v>0</v>
      </c>
      <c r="W115" s="26">
        <v>-4.0719473571054932E-2</v>
      </c>
      <c r="X115" s="26">
        <v>0</v>
      </c>
      <c r="Y115" s="46" t="s">
        <v>114</v>
      </c>
      <c r="Z115" s="13" t="s">
        <v>353</v>
      </c>
    </row>
    <row r="116" spans="1:34" ht="30" hidden="1" customHeight="1" outlineLevel="1">
      <c r="A116" s="25" t="s">
        <v>354</v>
      </c>
      <c r="B116" s="26">
        <v>-1.7857840127183389E-2</v>
      </c>
      <c r="C116" s="26">
        <v>-8.4864114010674618E-2</v>
      </c>
      <c r="D116" s="26">
        <v>-0.33809684294226944</v>
      </c>
      <c r="E116" s="26">
        <v>0</v>
      </c>
      <c r="F116" s="26">
        <v>0.30089358484083922</v>
      </c>
      <c r="G116" s="26">
        <v>0</v>
      </c>
      <c r="H116" s="26">
        <v>0.35467411652012204</v>
      </c>
      <c r="I116" s="26">
        <v>0</v>
      </c>
      <c r="J116" s="26">
        <v>0</v>
      </c>
      <c r="K116" s="26">
        <v>0.4114319299138689</v>
      </c>
      <c r="L116" s="26">
        <v>0</v>
      </c>
      <c r="M116" s="26">
        <v>0.23193936799323783</v>
      </c>
      <c r="N116" s="26">
        <v>9.6430317630033555E-2</v>
      </c>
      <c r="O116" s="26">
        <v>-1.9283215789726568E-2</v>
      </c>
      <c r="P116" s="26">
        <v>0.62984181805818196</v>
      </c>
      <c r="Q116" s="26">
        <v>0</v>
      </c>
      <c r="R116" s="26">
        <v>0.1349155039083702</v>
      </c>
      <c r="S116" s="26">
        <v>0</v>
      </c>
      <c r="T116" s="26">
        <v>0.70844375759022216</v>
      </c>
      <c r="U116" s="26">
        <v>-0.28109454018970348</v>
      </c>
      <c r="V116" s="26">
        <v>0</v>
      </c>
      <c r="W116" s="26">
        <v>-0.10023575224920228</v>
      </c>
      <c r="X116" s="26">
        <v>0</v>
      </c>
      <c r="Y116" s="46" t="s">
        <v>114</v>
      </c>
      <c r="Z116" s="13" t="s">
        <v>355</v>
      </c>
    </row>
    <row r="117" spans="1:34" ht="30" hidden="1" customHeight="1" outlineLevel="1">
      <c r="A117" s="25" t="s">
        <v>356</v>
      </c>
      <c r="B117" s="26">
        <v>-0.37877563090496924</v>
      </c>
      <c r="C117" s="26">
        <v>0.30502999668377473</v>
      </c>
      <c r="D117" s="26">
        <v>-0.25357263220670201</v>
      </c>
      <c r="E117" s="26">
        <v>0.15396261117124882</v>
      </c>
      <c r="F117" s="26">
        <v>-9.8287367153471375E-2</v>
      </c>
      <c r="G117" s="26">
        <v>0</v>
      </c>
      <c r="H117" s="26">
        <v>0.41269832572855375</v>
      </c>
      <c r="I117" s="26">
        <v>0</v>
      </c>
      <c r="J117" s="26">
        <v>0</v>
      </c>
      <c r="K117" s="26">
        <v>-0.15688139069096338</v>
      </c>
      <c r="L117" s="26">
        <v>0</v>
      </c>
      <c r="M117" s="26">
        <v>-5.5639882239153914E-2</v>
      </c>
      <c r="N117" s="26">
        <v>0.47024561878847443</v>
      </c>
      <c r="O117" s="26">
        <v>0.31650173978964941</v>
      </c>
      <c r="P117" s="26">
        <v>0.4847709280872472</v>
      </c>
      <c r="Q117" s="26">
        <v>0.29052435006293309</v>
      </c>
      <c r="R117" s="26">
        <v>0.3990990288845816</v>
      </c>
      <c r="S117" s="26">
        <v>0</v>
      </c>
      <c r="T117" s="26">
        <v>0.38424527938153552</v>
      </c>
      <c r="U117" s="26">
        <v>0.23004781839069283</v>
      </c>
      <c r="V117" s="26">
        <v>6.8452441485438359E-2</v>
      </c>
      <c r="W117" s="26">
        <v>-0.25372565022134397</v>
      </c>
      <c r="X117" s="26">
        <v>0</v>
      </c>
      <c r="Y117" s="46" t="s">
        <v>114</v>
      </c>
      <c r="Z117" s="13" t="s">
        <v>357</v>
      </c>
    </row>
    <row r="118" spans="1:34" ht="30" hidden="1" customHeight="1" outlineLevel="1">
      <c r="A118" s="25" t="s">
        <v>358</v>
      </c>
      <c r="B118" s="26">
        <v>-0.37877563090496924</v>
      </c>
      <c r="C118" s="26">
        <v>0.30502999668377473</v>
      </c>
      <c r="D118" s="26">
        <v>-0.25357263220670201</v>
      </c>
      <c r="E118" s="26">
        <v>5.4124992165999253E-2</v>
      </c>
      <c r="F118" s="26">
        <v>-9.8287367153471375E-2</v>
      </c>
      <c r="G118" s="26">
        <v>0</v>
      </c>
      <c r="H118" s="26">
        <v>0.38287874778288072</v>
      </c>
      <c r="I118" s="26">
        <v>0</v>
      </c>
      <c r="J118" s="26">
        <v>0</v>
      </c>
      <c r="K118" s="26">
        <v>-0.15688139069096338</v>
      </c>
      <c r="L118" s="26">
        <v>0</v>
      </c>
      <c r="M118" s="26">
        <v>-5.5639882239153914E-2</v>
      </c>
      <c r="N118" s="26">
        <v>0.30581999148856975</v>
      </c>
      <c r="O118" s="26">
        <v>0.12212598840725948</v>
      </c>
      <c r="P118" s="26">
        <v>0.44057779384463569</v>
      </c>
      <c r="Q118" s="26">
        <v>8.1095838268199272E-2</v>
      </c>
      <c r="R118" s="26">
        <v>0.3990990288845816</v>
      </c>
      <c r="S118" s="26">
        <v>0</v>
      </c>
      <c r="T118" s="26">
        <v>0.38424521949067658</v>
      </c>
      <c r="U118" s="26">
        <v>-2.9286724863995639E-2</v>
      </c>
      <c r="V118" s="26">
        <v>0</v>
      </c>
      <c r="W118" s="26">
        <v>-0.25372565022134397</v>
      </c>
      <c r="X118" s="26">
        <v>0</v>
      </c>
      <c r="Y118" s="46" t="s">
        <v>114</v>
      </c>
      <c r="Z118" s="13" t="s">
        <v>359</v>
      </c>
    </row>
    <row r="119" spans="1:34" ht="30" hidden="1" customHeight="1" outlineLevel="1">
      <c r="A119" s="25" t="s">
        <v>360</v>
      </c>
      <c r="B119" s="26">
        <v>-0.37877563090496924</v>
      </c>
      <c r="C119" s="26">
        <v>0.3050299966837749</v>
      </c>
      <c r="D119" s="26">
        <v>-0.25357263220670206</v>
      </c>
      <c r="E119" s="26">
        <v>2.0846527296645517E-2</v>
      </c>
      <c r="F119" s="26">
        <v>-9.8287367153471361E-2</v>
      </c>
      <c r="G119" s="26">
        <v>0</v>
      </c>
      <c r="H119" s="26">
        <v>0.35209759533780854</v>
      </c>
      <c r="I119" s="26">
        <v>0</v>
      </c>
      <c r="J119" s="26">
        <v>0</v>
      </c>
      <c r="K119" s="26">
        <v>-0.15688139069096338</v>
      </c>
      <c r="L119" s="26">
        <v>0</v>
      </c>
      <c r="M119" s="26">
        <v>-5.56398822391539E-2</v>
      </c>
      <c r="N119" s="26">
        <v>0.18777082317068944</v>
      </c>
      <c r="O119" s="26">
        <v>5.73340712797962E-2</v>
      </c>
      <c r="P119" s="26">
        <v>0.44057779384463563</v>
      </c>
      <c r="Q119" s="26">
        <v>1.1286391741375662E-2</v>
      </c>
      <c r="R119" s="26">
        <v>0.3990990288845816</v>
      </c>
      <c r="S119" s="26">
        <v>0</v>
      </c>
      <c r="T119" s="26">
        <v>0.38424519952705705</v>
      </c>
      <c r="U119" s="26">
        <v>-0.11573157261555841</v>
      </c>
      <c r="V119" s="26">
        <v>0</v>
      </c>
      <c r="W119" s="26">
        <v>-0.25372565022134391</v>
      </c>
      <c r="X119" s="26">
        <v>0</v>
      </c>
      <c r="Y119" s="46" t="s">
        <v>114</v>
      </c>
      <c r="Z119" s="13" t="s">
        <v>361</v>
      </c>
    </row>
    <row r="120" spans="1:34" ht="30" hidden="1" customHeight="1" outlineLevel="1">
      <c r="A120" s="25" t="s">
        <v>362</v>
      </c>
      <c r="B120" s="26">
        <v>-0.37877563090496924</v>
      </c>
      <c r="C120" s="26">
        <v>0.19189985969747347</v>
      </c>
      <c r="D120" s="26">
        <v>-0.25357263220670201</v>
      </c>
      <c r="E120" s="26">
        <v>4.2072948619686357E-3</v>
      </c>
      <c r="F120" s="26">
        <v>-9.8287367153471375E-2</v>
      </c>
      <c r="G120" s="26">
        <v>0</v>
      </c>
      <c r="H120" s="26">
        <v>0.33670675075250084</v>
      </c>
      <c r="I120" s="26">
        <v>0</v>
      </c>
      <c r="J120" s="26">
        <v>0</v>
      </c>
      <c r="K120" s="26">
        <v>-0.15688139069096338</v>
      </c>
      <c r="L120" s="26">
        <v>0</v>
      </c>
      <c r="M120" s="26">
        <v>-5.5639882239153914E-2</v>
      </c>
      <c r="N120" s="26">
        <v>0.12874623901174931</v>
      </c>
      <c r="O120" s="26">
        <v>2.4938112716064553E-2</v>
      </c>
      <c r="P120" s="26">
        <v>0.44057779384463569</v>
      </c>
      <c r="Q120" s="26">
        <v>0</v>
      </c>
      <c r="R120" s="26">
        <v>0.28523570768587891</v>
      </c>
      <c r="S120" s="26">
        <v>0</v>
      </c>
      <c r="T120" s="26">
        <v>0.38424518954524711</v>
      </c>
      <c r="U120" s="26">
        <v>-0.15895399649133987</v>
      </c>
      <c r="V120" s="26">
        <v>0</v>
      </c>
      <c r="W120" s="26">
        <v>-0.25372565022134397</v>
      </c>
      <c r="X120" s="26">
        <v>0</v>
      </c>
      <c r="Y120" s="46" t="s">
        <v>114</v>
      </c>
      <c r="Z120" s="13" t="s">
        <v>363</v>
      </c>
    </row>
    <row r="121" spans="1:34" ht="30" hidden="1" customHeight="1" outlineLevel="1">
      <c r="A121" s="28" t="s">
        <v>364</v>
      </c>
      <c r="B121" s="27">
        <v>-0.37877563090496913</v>
      </c>
      <c r="C121" s="27">
        <v>6.4125887094733769E-2</v>
      </c>
      <c r="D121" s="27">
        <v>-0.25357263220670206</v>
      </c>
      <c r="E121" s="27">
        <v>0</v>
      </c>
      <c r="F121" s="27">
        <v>-9.8287367153471333E-2</v>
      </c>
      <c r="G121" s="27">
        <v>0</v>
      </c>
      <c r="H121" s="27">
        <v>0.32131613992357322</v>
      </c>
      <c r="I121" s="27">
        <v>0</v>
      </c>
      <c r="J121" s="27">
        <v>0</v>
      </c>
      <c r="K121" s="27">
        <v>-0.15688139069096338</v>
      </c>
      <c r="L121" s="27">
        <v>0</v>
      </c>
      <c r="M121" s="27">
        <v>-5.5639882239153907E-2</v>
      </c>
      <c r="N121" s="27">
        <v>9.3331488516385203E-2</v>
      </c>
      <c r="O121" s="27">
        <v>5.5005375778255788E-3</v>
      </c>
      <c r="P121" s="27">
        <v>0.44057779384463558</v>
      </c>
      <c r="Q121" s="27">
        <v>0</v>
      </c>
      <c r="R121" s="27">
        <v>0.19321116780857828</v>
      </c>
      <c r="S121" s="27">
        <v>0</v>
      </c>
      <c r="T121" s="27">
        <v>0.38424518355616122</v>
      </c>
      <c r="U121" s="27">
        <v>-0.18488745081680874</v>
      </c>
      <c r="V121" s="27">
        <v>0</v>
      </c>
      <c r="W121" s="27">
        <v>-0.25372565022134386</v>
      </c>
      <c r="X121" s="27">
        <v>0</v>
      </c>
      <c r="Y121" s="47" t="s">
        <v>114</v>
      </c>
      <c r="Z121" s="22" t="s">
        <v>365</v>
      </c>
    </row>
    <row r="122" spans="1:34" ht="15" hidden="1" customHeight="1" outlineLevel="1">
      <c r="A122" s="246" t="s">
        <v>418</v>
      </c>
      <c r="B122" s="246"/>
      <c r="C122" s="246"/>
      <c r="D122" s="246"/>
      <c r="E122" s="246"/>
      <c r="F122" s="246"/>
      <c r="G122" s="246"/>
      <c r="H122" s="246"/>
      <c r="I122" s="246"/>
      <c r="J122" s="246"/>
      <c r="K122" s="246"/>
      <c r="L122" s="246"/>
      <c r="M122" s="246"/>
      <c r="N122" s="246"/>
      <c r="O122" s="246"/>
      <c r="P122" s="246"/>
      <c r="Q122" s="246"/>
      <c r="R122" s="246"/>
      <c r="S122" s="246"/>
      <c r="T122" s="246"/>
      <c r="U122" s="246"/>
      <c r="V122" s="246"/>
      <c r="W122" s="246"/>
      <c r="X122" s="246"/>
      <c r="Y122" s="246"/>
      <c r="Z122" s="246"/>
    </row>
    <row r="123" spans="1:34" ht="15" customHeight="1" collapsed="1">
      <c r="A123" s="245"/>
      <c r="B123" s="245"/>
      <c r="C123" s="245"/>
      <c r="D123" s="245"/>
      <c r="E123" s="245"/>
      <c r="F123" s="245"/>
      <c r="G123" s="245"/>
      <c r="H123" s="245"/>
      <c r="I123" s="245"/>
      <c r="J123" s="245"/>
    </row>
    <row r="124" spans="1:34" s="15" customFormat="1" ht="40.15" customHeight="1" collapsed="1">
      <c r="A124" s="240" t="s">
        <v>180</v>
      </c>
      <c r="B124" s="240"/>
      <c r="C124" s="240"/>
      <c r="D124" s="240"/>
      <c r="E124" s="240"/>
      <c r="F124" s="240"/>
      <c r="G124" s="240"/>
      <c r="H124" s="240"/>
      <c r="I124" s="240"/>
      <c r="J124" s="240"/>
      <c r="K124" s="240"/>
      <c r="L124" s="240"/>
      <c r="M124" s="240"/>
      <c r="N124" s="240"/>
      <c r="O124" s="240"/>
      <c r="P124" s="240"/>
      <c r="Q124" s="240"/>
      <c r="R124" s="240"/>
      <c r="S124" s="240"/>
      <c r="T124" s="240"/>
      <c r="U124" s="240"/>
      <c r="V124" s="240"/>
      <c r="W124" s="240"/>
      <c r="X124" s="240"/>
      <c r="Y124" s="240"/>
      <c r="Z124" s="240"/>
    </row>
    <row r="125" spans="1:34" s="15" customFormat="1" ht="19.899999999999999" hidden="1" customHeight="1" outlineLevel="1">
      <c r="A125" s="29"/>
      <c r="B125" s="20" t="str">
        <f>A5</f>
        <v>Total Pension Contributors Rate (TPCR), %</v>
      </c>
      <c r="G125" s="20" t="str">
        <f>+A6</f>
        <v>Male Pension Contributors Rate; %</v>
      </c>
      <c r="K125" s="20" t="str">
        <f>+A7</f>
        <v>Female Pension Contributors Rate, %</v>
      </c>
      <c r="P125" s="20" t="str">
        <f>+A8</f>
        <v>Contributory Pension Recipient Rate (TCPRR), %</v>
      </c>
      <c r="T125" s="51" t="str">
        <f>+A9</f>
        <v>Male Contributory Pension Recipient Rate (TCPRR), %</v>
      </c>
      <c r="X125" s="20"/>
      <c r="Y125" s="51" t="str">
        <f>A10</f>
        <v>Female Contributory Pension Recipiecnt Rate (TCPRR), %</v>
      </c>
      <c r="AC125" s="20"/>
    </row>
    <row r="126" spans="1:34" s="15" customFormat="1" ht="66.95" hidden="1" customHeight="1" outlineLevel="1">
      <c r="A126" s="29"/>
      <c r="E126" s="21"/>
      <c r="F126" s="21"/>
      <c r="G126" s="21"/>
      <c r="H126" s="21"/>
      <c r="I126" s="21"/>
      <c r="M126" s="21"/>
      <c r="N126" s="21"/>
      <c r="O126" s="21"/>
      <c r="T126" s="21"/>
      <c r="U126" s="21"/>
      <c r="V126" s="21"/>
      <c r="W126" s="21"/>
      <c r="X126" s="21"/>
      <c r="Y126" s="21"/>
      <c r="Z126" s="21"/>
      <c r="AA126" s="21"/>
      <c r="AB126" s="21"/>
      <c r="AC126" s="21"/>
      <c r="AD126" s="21"/>
      <c r="AE126" s="21"/>
      <c r="AF126" s="21"/>
      <c r="AG126" s="21"/>
      <c r="AH126" s="21"/>
    </row>
    <row r="127" spans="1:34" s="15" customFormat="1" ht="66.95" hidden="1" customHeight="1" outlineLevel="1">
      <c r="A127" s="29"/>
      <c r="C127" s="21"/>
      <c r="D127" s="21"/>
      <c r="E127" s="21"/>
      <c r="F127" s="21"/>
      <c r="G127" s="21"/>
      <c r="H127" s="21"/>
      <c r="I127" s="21"/>
      <c r="K127" s="21"/>
      <c r="L127" s="21"/>
      <c r="M127" s="21"/>
      <c r="N127" s="21"/>
      <c r="O127" s="21"/>
      <c r="R127" s="21"/>
      <c r="S127" s="21"/>
      <c r="T127" s="21"/>
      <c r="U127" s="21"/>
      <c r="V127" s="21"/>
      <c r="W127" s="21"/>
      <c r="X127" s="21"/>
      <c r="Y127" s="21"/>
      <c r="Z127" s="21"/>
      <c r="AA127" s="21"/>
      <c r="AB127" s="21"/>
      <c r="AC127" s="21"/>
      <c r="AD127" s="21"/>
      <c r="AE127" s="21"/>
      <c r="AF127" s="21"/>
      <c r="AG127" s="21"/>
      <c r="AH127" s="21"/>
    </row>
    <row r="128" spans="1:34" s="15" customFormat="1" ht="66.95" hidden="1" customHeight="1" outlineLevel="1">
      <c r="A128" s="29"/>
      <c r="C128" s="21"/>
      <c r="D128" s="21"/>
      <c r="E128" s="21"/>
      <c r="F128" s="21"/>
      <c r="G128" s="21"/>
      <c r="H128" s="21"/>
      <c r="I128" s="21"/>
      <c r="K128" s="21"/>
      <c r="L128" s="21"/>
      <c r="M128" s="21"/>
      <c r="N128" s="21"/>
      <c r="O128" s="21"/>
      <c r="R128" s="21"/>
      <c r="S128" s="21"/>
      <c r="T128" s="21"/>
      <c r="U128" s="21"/>
      <c r="V128" s="21"/>
      <c r="W128" s="21"/>
      <c r="X128" s="21"/>
      <c r="Y128" s="21"/>
      <c r="Z128" s="21"/>
      <c r="AA128" s="21"/>
      <c r="AB128" s="21"/>
      <c r="AC128" s="21"/>
      <c r="AD128" s="21"/>
      <c r="AE128" s="21"/>
      <c r="AF128" s="21"/>
      <c r="AG128" s="21"/>
      <c r="AH128" s="21"/>
    </row>
    <row r="129" spans="1:34" s="15" customFormat="1" ht="66.95" hidden="1" customHeight="1" outlineLevel="1">
      <c r="A129" s="29"/>
      <c r="C129" s="21"/>
      <c r="D129" s="21"/>
      <c r="E129" s="21"/>
      <c r="F129" s="21"/>
      <c r="G129" s="21"/>
      <c r="H129" s="21"/>
      <c r="I129" s="21"/>
      <c r="K129" s="21"/>
      <c r="L129" s="21"/>
      <c r="M129" s="21"/>
      <c r="N129" s="21"/>
      <c r="O129" s="21"/>
      <c r="R129" s="21"/>
      <c r="S129" s="21"/>
      <c r="T129" s="21"/>
      <c r="U129" s="21"/>
      <c r="V129" s="21"/>
      <c r="W129" s="21"/>
      <c r="X129" s="21"/>
      <c r="Y129" s="21"/>
      <c r="Z129" s="21"/>
      <c r="AA129" s="21"/>
      <c r="AB129" s="21"/>
      <c r="AC129" s="21"/>
      <c r="AD129" s="21"/>
      <c r="AE129" s="21"/>
      <c r="AF129" s="21"/>
      <c r="AG129" s="21"/>
      <c r="AH129" s="21"/>
    </row>
    <row r="130" spans="1:34" s="15" customFormat="1" ht="19.899999999999999" hidden="1" customHeight="1" outlineLevel="1">
      <c r="A130" s="29"/>
      <c r="B130" s="20" t="str">
        <f>A11</f>
        <v>Non-Contributory Pension Recipient Rate (TNCPRR), %</v>
      </c>
      <c r="G130" s="20" t="str">
        <f>+A12</f>
        <v>Male Non-Contributory Pension Recipient Rate (TNCPRR), %</v>
      </c>
      <c r="K130" s="20" t="str">
        <f>+A13</f>
        <v>Female Non-Contributory Pension Recipiecnt Rate (TNCPRR), %</v>
      </c>
      <c r="P130" s="20" t="str">
        <f>+A14</f>
        <v>Total Pension Recipient Rate (TPRR), %</v>
      </c>
      <c r="T130" s="20" t="str">
        <f>+A15</f>
        <v>Male Pension Recipient Rate (TPRR), %</v>
      </c>
      <c r="Y130" s="20" t="str">
        <f>A16</f>
        <v>Female Pension Recipient Rate (TPRR), %</v>
      </c>
    </row>
    <row r="131" spans="1:34" s="15" customFormat="1" ht="66.95" hidden="1" customHeight="1" outlineLevel="1">
      <c r="A131" s="29"/>
      <c r="E131" s="21"/>
      <c r="F131" s="21"/>
      <c r="G131" s="21"/>
      <c r="H131" s="21"/>
      <c r="I131" s="21"/>
      <c r="M131" s="21"/>
      <c r="N131" s="21"/>
      <c r="O131" s="21"/>
      <c r="T131" s="21"/>
      <c r="U131" s="21"/>
      <c r="V131" s="21"/>
      <c r="W131" s="21"/>
      <c r="X131" s="21"/>
      <c r="Y131" s="21"/>
      <c r="Z131" s="21"/>
      <c r="AA131" s="21"/>
      <c r="AB131" s="21"/>
      <c r="AC131" s="21"/>
      <c r="AD131" s="21"/>
      <c r="AE131" s="21"/>
      <c r="AF131" s="21"/>
      <c r="AG131" s="21"/>
      <c r="AH131" s="21"/>
    </row>
    <row r="132" spans="1:34" s="15" customFormat="1" ht="66.95" hidden="1" customHeight="1" outlineLevel="1">
      <c r="A132" s="29"/>
      <c r="C132" s="21"/>
      <c r="D132" s="21"/>
      <c r="E132" s="21"/>
      <c r="F132" s="21"/>
      <c r="G132" s="21"/>
      <c r="H132" s="21"/>
      <c r="I132" s="21"/>
      <c r="K132" s="21"/>
      <c r="L132" s="21"/>
      <c r="M132" s="21"/>
      <c r="N132" s="21"/>
      <c r="O132" s="21"/>
      <c r="R132" s="21"/>
      <c r="S132" s="21"/>
      <c r="T132" s="21"/>
      <c r="U132" s="21"/>
      <c r="V132" s="21"/>
      <c r="W132" s="21"/>
      <c r="X132" s="21"/>
      <c r="Y132" s="21"/>
      <c r="Z132" s="21"/>
      <c r="AA132" s="21"/>
      <c r="AB132" s="21"/>
      <c r="AC132" s="21"/>
      <c r="AD132" s="21"/>
      <c r="AE132" s="21"/>
      <c r="AF132" s="21"/>
      <c r="AG132" s="21"/>
      <c r="AH132" s="21"/>
    </row>
    <row r="133" spans="1:34" s="15" customFormat="1" ht="66.95" hidden="1" customHeight="1" outlineLevel="1">
      <c r="A133" s="29"/>
      <c r="C133" s="21"/>
      <c r="D133" s="21"/>
      <c r="E133" s="21"/>
      <c r="F133" s="21"/>
      <c r="G133" s="21"/>
      <c r="H133" s="21"/>
      <c r="I133" s="21"/>
      <c r="K133" s="21"/>
      <c r="L133" s="21"/>
      <c r="M133" s="21"/>
      <c r="N133" s="21"/>
      <c r="O133" s="21"/>
      <c r="R133" s="21"/>
      <c r="S133" s="21"/>
      <c r="T133" s="21"/>
      <c r="U133" s="21"/>
      <c r="V133" s="21"/>
      <c r="W133" s="21"/>
      <c r="X133" s="21"/>
      <c r="Y133" s="21"/>
      <c r="Z133" s="21"/>
      <c r="AA133" s="21"/>
      <c r="AB133" s="21"/>
      <c r="AC133" s="21"/>
      <c r="AD133" s="21"/>
      <c r="AE133" s="21"/>
      <c r="AF133" s="21"/>
      <c r="AG133" s="21"/>
      <c r="AH133" s="21"/>
    </row>
    <row r="134" spans="1:34" s="15" customFormat="1" ht="66.95" hidden="1" customHeight="1" outlineLevel="1">
      <c r="A134" s="29"/>
      <c r="C134" s="21"/>
      <c r="D134" s="21"/>
      <c r="E134" s="21"/>
      <c r="F134" s="21"/>
      <c r="G134" s="21"/>
      <c r="H134" s="21"/>
      <c r="I134" s="21"/>
      <c r="K134" s="21"/>
      <c r="L134" s="21"/>
      <c r="M134" s="21"/>
      <c r="N134" s="21"/>
      <c r="O134" s="21"/>
      <c r="R134" s="21"/>
      <c r="S134" s="21"/>
      <c r="T134" s="21"/>
      <c r="U134" s="21"/>
      <c r="V134" s="21"/>
      <c r="W134" s="21"/>
      <c r="X134" s="21"/>
      <c r="Y134" s="21"/>
      <c r="Z134" s="21"/>
      <c r="AA134" s="21"/>
      <c r="AB134" s="21"/>
      <c r="AC134" s="21"/>
      <c r="AD134" s="21"/>
      <c r="AE134" s="21"/>
      <c r="AF134" s="21"/>
      <c r="AG134" s="21"/>
      <c r="AH134" s="21"/>
    </row>
    <row r="135" spans="1:34" s="15" customFormat="1" ht="15" customHeight="1" collapsed="1">
      <c r="A135" s="29"/>
    </row>
    <row r="136" spans="1:34" s="15" customFormat="1" ht="40.15" customHeight="1" collapsed="1">
      <c r="A136" s="240" t="s">
        <v>181</v>
      </c>
      <c r="B136" s="240"/>
      <c r="C136" s="240"/>
      <c r="D136" s="240"/>
      <c r="E136" s="240"/>
      <c r="F136" s="240"/>
      <c r="G136" s="240"/>
      <c r="H136" s="240"/>
      <c r="I136" s="240"/>
      <c r="J136" s="240"/>
      <c r="K136" s="240"/>
      <c r="L136" s="240"/>
      <c r="M136" s="240"/>
      <c r="N136" s="240"/>
      <c r="O136" s="240"/>
      <c r="P136" s="240"/>
      <c r="Q136" s="240"/>
      <c r="R136" s="240"/>
      <c r="S136" s="240"/>
      <c r="T136" s="240"/>
      <c r="U136" s="240"/>
      <c r="V136" s="240"/>
      <c r="W136" s="240"/>
      <c r="X136" s="240"/>
      <c r="Y136" s="240"/>
      <c r="Z136" s="240"/>
    </row>
    <row r="137" spans="1:34" s="15" customFormat="1" ht="19.899999999999999" hidden="1" customHeight="1" outlineLevel="1">
      <c r="A137" s="29"/>
      <c r="B137" s="20" t="str">
        <f>+A19</f>
        <v>Total Rate of Contribution Density (TRCD)</v>
      </c>
      <c r="G137" s="20" t="str">
        <f>+A20</f>
        <v>Rate of contribution density (male)</v>
      </c>
      <c r="K137" s="20" t="str">
        <f>+A21</f>
        <v>Rate of contribution density (female)</v>
      </c>
      <c r="W137" s="20"/>
      <c r="X137" s="20"/>
    </row>
    <row r="138" spans="1:34" s="15" customFormat="1" ht="66.95" hidden="1" customHeight="1" outlineLevel="1">
      <c r="A138" s="29"/>
      <c r="E138" s="21"/>
      <c r="F138" s="21"/>
      <c r="G138" s="21"/>
      <c r="H138" s="21"/>
      <c r="I138" s="21"/>
      <c r="M138" s="21"/>
      <c r="N138" s="21"/>
      <c r="O138" s="21"/>
      <c r="T138" s="21"/>
      <c r="U138" s="21"/>
      <c r="V138" s="21"/>
      <c r="W138" s="21"/>
      <c r="X138" s="21"/>
      <c r="Y138" s="21"/>
      <c r="Z138" s="21"/>
      <c r="AA138" s="21"/>
      <c r="AB138" s="21"/>
      <c r="AC138" s="21"/>
      <c r="AD138" s="21"/>
      <c r="AE138" s="21"/>
      <c r="AF138" s="21"/>
      <c r="AG138" s="21"/>
      <c r="AH138" s="21"/>
    </row>
    <row r="139" spans="1:34" s="15" customFormat="1" ht="66.95" hidden="1" customHeight="1" outlineLevel="1">
      <c r="A139" s="29"/>
      <c r="C139" s="21"/>
      <c r="D139" s="21"/>
      <c r="E139" s="21"/>
      <c r="F139" s="21"/>
      <c r="G139" s="21"/>
      <c r="H139" s="21"/>
      <c r="I139" s="21"/>
      <c r="K139" s="21"/>
      <c r="L139" s="21"/>
      <c r="M139" s="21"/>
      <c r="N139" s="21"/>
      <c r="O139" s="21"/>
      <c r="R139" s="21"/>
      <c r="S139" s="21"/>
      <c r="T139" s="21"/>
      <c r="U139" s="21"/>
      <c r="V139" s="21"/>
      <c r="W139" s="21"/>
      <c r="X139" s="21"/>
      <c r="Y139" s="21"/>
      <c r="Z139" s="21"/>
      <c r="AA139" s="21"/>
      <c r="AB139" s="21"/>
      <c r="AC139" s="21"/>
      <c r="AD139" s="21"/>
      <c r="AE139" s="21"/>
      <c r="AF139" s="21"/>
      <c r="AG139" s="21"/>
      <c r="AH139" s="21"/>
    </row>
    <row r="140" spans="1:34" s="15" customFormat="1" ht="66.95" hidden="1" customHeight="1" outlineLevel="1">
      <c r="A140" s="29"/>
      <c r="C140" s="21"/>
      <c r="D140" s="21"/>
      <c r="E140" s="21"/>
      <c r="F140" s="21"/>
      <c r="G140" s="21"/>
      <c r="H140" s="21"/>
      <c r="I140" s="21"/>
      <c r="K140" s="21"/>
      <c r="L140" s="21"/>
      <c r="M140" s="21"/>
      <c r="N140" s="21"/>
      <c r="O140" s="21"/>
      <c r="R140" s="21"/>
      <c r="S140" s="21"/>
      <c r="T140" s="21"/>
      <c r="U140" s="21"/>
      <c r="V140" s="21"/>
      <c r="W140" s="21"/>
      <c r="X140" s="21"/>
      <c r="Y140" s="21"/>
      <c r="Z140" s="21"/>
      <c r="AA140" s="21"/>
      <c r="AB140" s="21"/>
      <c r="AC140" s="21"/>
      <c r="AD140" s="21"/>
      <c r="AE140" s="21"/>
      <c r="AF140" s="21"/>
      <c r="AG140" s="21"/>
      <c r="AH140" s="21"/>
    </row>
    <row r="141" spans="1:34" s="15" customFormat="1" ht="66.95" hidden="1" customHeight="1" outlineLevel="1">
      <c r="A141" s="29"/>
      <c r="C141" s="21"/>
      <c r="D141" s="21"/>
      <c r="E141" s="21"/>
      <c r="F141" s="21"/>
      <c r="G141" s="21"/>
      <c r="H141" s="21"/>
      <c r="I141" s="21"/>
      <c r="K141" s="21"/>
      <c r="L141" s="21"/>
      <c r="M141" s="21"/>
      <c r="N141" s="21"/>
      <c r="O141" s="21"/>
      <c r="R141" s="21"/>
      <c r="S141" s="21"/>
      <c r="T141" s="21"/>
      <c r="U141" s="21"/>
      <c r="V141" s="21"/>
      <c r="W141" s="21"/>
      <c r="X141" s="21"/>
      <c r="Y141" s="21"/>
      <c r="Z141" s="21"/>
      <c r="AA141" s="21"/>
      <c r="AB141" s="21"/>
      <c r="AC141" s="21"/>
      <c r="AD141" s="21"/>
      <c r="AE141" s="21"/>
      <c r="AF141" s="21"/>
      <c r="AG141" s="21"/>
      <c r="AH141" s="21"/>
    </row>
    <row r="142" spans="1:34" ht="15" customHeight="1" collapsed="1"/>
    <row r="143" spans="1:34" s="15" customFormat="1" ht="40.15" customHeight="1" collapsed="1">
      <c r="A143" s="240" t="s">
        <v>199</v>
      </c>
      <c r="B143" s="240"/>
      <c r="C143" s="240"/>
      <c r="D143" s="240"/>
      <c r="E143" s="240"/>
      <c r="F143" s="240"/>
      <c r="G143" s="240"/>
      <c r="H143" s="240"/>
      <c r="I143" s="240"/>
      <c r="J143" s="240"/>
      <c r="K143" s="240"/>
      <c r="L143" s="240"/>
      <c r="M143" s="240"/>
      <c r="N143" s="240"/>
      <c r="O143" s="240"/>
      <c r="P143" s="240"/>
      <c r="Q143" s="240"/>
      <c r="R143" s="240"/>
      <c r="S143" s="240"/>
      <c r="T143" s="240"/>
      <c r="U143" s="240"/>
      <c r="V143" s="240"/>
      <c r="W143" s="240"/>
      <c r="X143" s="240"/>
      <c r="Y143" s="240"/>
      <c r="Z143" s="240"/>
    </row>
    <row r="144" spans="1:34" s="15" customFormat="1" ht="29.25" customHeight="1">
      <c r="A144" s="43" t="str">
        <f>+A24</f>
        <v>Male Replacement Rates</v>
      </c>
      <c r="B144" s="20"/>
      <c r="G144" s="20"/>
      <c r="K144" s="20"/>
      <c r="P144" s="20"/>
      <c r="T144" s="51"/>
      <c r="X144" s="20"/>
    </row>
    <row r="145" spans="1:34" s="15" customFormat="1" ht="19.899999999999999" hidden="1" customHeight="1" outlineLevel="1">
      <c r="A145" s="25"/>
      <c r="B145" s="20" t="str">
        <f>A25</f>
        <v>Male Replacement rate, IG1-D1</v>
      </c>
      <c r="G145" s="20" t="str">
        <f>+A26</f>
        <v>Male Replacement rate, IG2-D1</v>
      </c>
      <c r="K145" s="20" t="str">
        <f>+A27</f>
        <v>Male Replacement rate, IG3-D1</v>
      </c>
      <c r="P145" s="20" t="str">
        <f>+A28</f>
        <v>Male Replacement rate, IG4-D1</v>
      </c>
      <c r="T145" s="51" t="str">
        <f>+A29</f>
        <v>Male Replacement rate, IG5-D1</v>
      </c>
      <c r="X145" s="20"/>
    </row>
    <row r="146" spans="1:34" s="15" customFormat="1" ht="66.95" hidden="1" customHeight="1" outlineLevel="1">
      <c r="A146" s="25"/>
      <c r="E146" s="21"/>
      <c r="F146" s="21"/>
      <c r="G146" s="21"/>
      <c r="H146" s="21"/>
      <c r="I146" s="21"/>
      <c r="M146" s="21"/>
      <c r="N146" s="21"/>
      <c r="O146" s="21"/>
      <c r="T146" s="21"/>
      <c r="U146" s="21"/>
      <c r="V146" s="21"/>
      <c r="W146" s="21"/>
      <c r="X146" s="21"/>
      <c r="Y146" s="21"/>
      <c r="Z146" s="21"/>
      <c r="AA146" s="21"/>
      <c r="AB146" s="21"/>
      <c r="AC146" s="21"/>
      <c r="AD146" s="21"/>
      <c r="AE146" s="21"/>
      <c r="AF146" s="21"/>
      <c r="AG146" s="21"/>
      <c r="AH146" s="21"/>
    </row>
    <row r="147" spans="1:34" s="15" customFormat="1" ht="66.95" hidden="1" customHeight="1" outlineLevel="1">
      <c r="A147" s="25"/>
      <c r="C147" s="21"/>
      <c r="D147" s="21"/>
      <c r="E147" s="21"/>
      <c r="F147" s="21"/>
      <c r="G147" s="21"/>
      <c r="H147" s="21"/>
      <c r="I147" s="21"/>
      <c r="K147" s="21"/>
      <c r="L147" s="21"/>
      <c r="M147" s="21"/>
      <c r="N147" s="21"/>
      <c r="O147" s="21"/>
      <c r="R147" s="21"/>
      <c r="S147" s="21"/>
      <c r="T147" s="21"/>
      <c r="U147" s="21"/>
      <c r="V147" s="21"/>
      <c r="W147" s="21"/>
      <c r="X147" s="21"/>
      <c r="Y147" s="21"/>
      <c r="Z147" s="21"/>
      <c r="AA147" s="21"/>
      <c r="AB147" s="21"/>
      <c r="AC147" s="21"/>
      <c r="AD147" s="21"/>
      <c r="AE147" s="21"/>
      <c r="AF147" s="21"/>
      <c r="AG147" s="21"/>
      <c r="AH147" s="21"/>
    </row>
    <row r="148" spans="1:34" s="15" customFormat="1" ht="66.95" hidden="1" customHeight="1" outlineLevel="1">
      <c r="A148" s="25"/>
      <c r="C148" s="21"/>
      <c r="D148" s="21"/>
      <c r="E148" s="21"/>
      <c r="F148" s="21"/>
      <c r="G148" s="21"/>
      <c r="H148" s="21"/>
      <c r="I148" s="21"/>
      <c r="K148" s="21"/>
      <c r="L148" s="21"/>
      <c r="M148" s="21"/>
      <c r="N148" s="21"/>
      <c r="O148" s="21"/>
      <c r="R148" s="21"/>
      <c r="S148" s="21"/>
      <c r="T148" s="21"/>
      <c r="U148" s="21"/>
      <c r="V148" s="21"/>
      <c r="W148" s="21"/>
      <c r="X148" s="21"/>
      <c r="Y148" s="21"/>
      <c r="Z148" s="21"/>
      <c r="AA148" s="21"/>
      <c r="AB148" s="21"/>
      <c r="AC148" s="21"/>
      <c r="AD148" s="21"/>
      <c r="AE148" s="21"/>
      <c r="AF148" s="21"/>
      <c r="AG148" s="21"/>
      <c r="AH148" s="21"/>
    </row>
    <row r="149" spans="1:34" s="15" customFormat="1" ht="66.95" hidden="1" customHeight="1" outlineLevel="1">
      <c r="A149" s="25"/>
      <c r="C149" s="21"/>
      <c r="D149" s="21"/>
      <c r="E149" s="21"/>
      <c r="F149" s="21"/>
      <c r="G149" s="21"/>
      <c r="H149" s="21"/>
      <c r="I149" s="21"/>
      <c r="K149" s="21"/>
      <c r="L149" s="21"/>
      <c r="M149" s="21"/>
      <c r="N149" s="21"/>
      <c r="O149" s="21"/>
      <c r="R149" s="21"/>
      <c r="S149" s="21"/>
      <c r="T149" s="21"/>
      <c r="U149" s="21"/>
      <c r="V149" s="21"/>
      <c r="W149" s="21"/>
      <c r="X149" s="21"/>
      <c r="Y149" s="21"/>
      <c r="Z149" s="21"/>
      <c r="AA149" s="21"/>
      <c r="AB149" s="21"/>
      <c r="AC149" s="21"/>
      <c r="AD149" s="21"/>
      <c r="AE149" s="21"/>
      <c r="AF149" s="21"/>
      <c r="AG149" s="21"/>
      <c r="AH149" s="21"/>
    </row>
    <row r="150" spans="1:34" s="15" customFormat="1" ht="19.899999999999999" hidden="1" customHeight="1" outlineLevel="1">
      <c r="A150" s="25"/>
      <c r="B150" s="20" t="str">
        <f>+A30</f>
        <v>Male Replacement rate, IG1-D2</v>
      </c>
      <c r="G150" s="20" t="str">
        <f>+A31</f>
        <v>Male Replacement rate, IG2-D2</v>
      </c>
      <c r="K150" s="20" t="str">
        <f>+A32</f>
        <v>Male Replacement rate, IG3-D2</v>
      </c>
      <c r="P150" s="20" t="str">
        <f>+A33</f>
        <v>Male Replacement rate, IG4-D2</v>
      </c>
      <c r="T150" s="51" t="str">
        <f>+A34</f>
        <v>Male Replacement rate, IG5-D2</v>
      </c>
      <c r="X150" s="20"/>
    </row>
    <row r="151" spans="1:34" s="15" customFormat="1" ht="66.95" hidden="1" customHeight="1" outlineLevel="1">
      <c r="A151" s="25"/>
      <c r="E151" s="21"/>
      <c r="F151" s="21"/>
      <c r="G151" s="21"/>
      <c r="H151" s="21"/>
      <c r="I151" s="21"/>
      <c r="M151" s="21"/>
      <c r="N151" s="21"/>
      <c r="O151" s="21"/>
      <c r="T151" s="21"/>
      <c r="U151" s="21"/>
      <c r="V151" s="21"/>
      <c r="W151" s="21"/>
      <c r="X151" s="21"/>
      <c r="Y151" s="21"/>
      <c r="Z151" s="21"/>
      <c r="AA151" s="21"/>
      <c r="AB151" s="21"/>
      <c r="AC151" s="21"/>
      <c r="AD151" s="21"/>
      <c r="AE151" s="21"/>
      <c r="AF151" s="21"/>
      <c r="AG151" s="21"/>
      <c r="AH151" s="21"/>
    </row>
    <row r="152" spans="1:34" s="15" customFormat="1" ht="66.95" hidden="1" customHeight="1" outlineLevel="1">
      <c r="A152" s="25"/>
      <c r="C152" s="21"/>
      <c r="D152" s="21"/>
      <c r="E152" s="21"/>
      <c r="F152" s="21"/>
      <c r="G152" s="21"/>
      <c r="H152" s="21"/>
      <c r="I152" s="21"/>
      <c r="K152" s="21"/>
      <c r="L152" s="21"/>
      <c r="M152" s="21"/>
      <c r="N152" s="21"/>
      <c r="O152" s="21"/>
      <c r="R152" s="21"/>
      <c r="S152" s="21"/>
      <c r="T152" s="21"/>
      <c r="U152" s="21"/>
      <c r="V152" s="21"/>
      <c r="W152" s="21"/>
      <c r="X152" s="21"/>
      <c r="Y152" s="21"/>
      <c r="Z152" s="21"/>
      <c r="AA152" s="21"/>
      <c r="AB152" s="21"/>
      <c r="AC152" s="21"/>
      <c r="AD152" s="21"/>
      <c r="AE152" s="21"/>
      <c r="AF152" s="21"/>
      <c r="AG152" s="21"/>
      <c r="AH152" s="21"/>
    </row>
    <row r="153" spans="1:34" s="15" customFormat="1" ht="66.95" hidden="1" customHeight="1" outlineLevel="1">
      <c r="A153" s="25"/>
      <c r="C153" s="21"/>
      <c r="D153" s="21"/>
      <c r="E153" s="21"/>
      <c r="F153" s="21"/>
      <c r="G153" s="21"/>
      <c r="H153" s="21"/>
      <c r="I153" s="21"/>
      <c r="K153" s="21"/>
      <c r="L153" s="21"/>
      <c r="M153" s="21"/>
      <c r="N153" s="21"/>
      <c r="O153" s="21"/>
      <c r="R153" s="21"/>
      <c r="S153" s="21"/>
      <c r="T153" s="21"/>
      <c r="U153" s="21"/>
      <c r="V153" s="21"/>
      <c r="W153" s="21"/>
      <c r="X153" s="21"/>
      <c r="Y153" s="21"/>
      <c r="Z153" s="21"/>
      <c r="AA153" s="21"/>
      <c r="AB153" s="21"/>
      <c r="AC153" s="21"/>
      <c r="AD153" s="21"/>
      <c r="AE153" s="21"/>
      <c r="AF153" s="21"/>
      <c r="AG153" s="21"/>
      <c r="AH153" s="21"/>
    </row>
    <row r="154" spans="1:34" s="15" customFormat="1" ht="66.95" hidden="1" customHeight="1" outlineLevel="1">
      <c r="A154" s="25"/>
      <c r="C154" s="21"/>
      <c r="D154" s="21"/>
      <c r="E154" s="21"/>
      <c r="F154" s="21"/>
      <c r="G154" s="21"/>
      <c r="H154" s="21"/>
      <c r="I154" s="21"/>
      <c r="K154" s="21"/>
      <c r="L154" s="21"/>
      <c r="M154" s="21"/>
      <c r="N154" s="21"/>
      <c r="O154" s="21"/>
      <c r="R154" s="21"/>
      <c r="S154" s="21"/>
      <c r="T154" s="21"/>
      <c r="U154" s="21"/>
      <c r="V154" s="21"/>
      <c r="W154" s="21"/>
      <c r="X154" s="21"/>
      <c r="Y154" s="21"/>
      <c r="Z154" s="21"/>
      <c r="AA154" s="21"/>
      <c r="AB154" s="21"/>
      <c r="AC154" s="21"/>
      <c r="AD154" s="21"/>
      <c r="AE154" s="21"/>
      <c r="AF154" s="21"/>
      <c r="AG154" s="21"/>
      <c r="AH154" s="21"/>
    </row>
    <row r="155" spans="1:34" s="15" customFormat="1" ht="19.899999999999999" hidden="1" customHeight="1" outlineLevel="1">
      <c r="A155" s="25"/>
      <c r="B155" s="20" t="str">
        <f>+A35</f>
        <v>Male Replacement rate, IG1-D3</v>
      </c>
      <c r="G155" s="20" t="str">
        <f>+A36</f>
        <v>Male Replacement rate, IG2-D3</v>
      </c>
      <c r="K155" s="20" t="str">
        <f>+A37</f>
        <v>Male Replacement rate, IG3-D3</v>
      </c>
      <c r="P155" s="20" t="str">
        <f>+A38</f>
        <v>Male Replacement rate, IG4-D3</v>
      </c>
      <c r="T155" s="51" t="str">
        <f>+A39</f>
        <v>Male Replacement rate, IG5-D3</v>
      </c>
      <c r="X155" s="20"/>
    </row>
    <row r="156" spans="1:34" s="15" customFormat="1" ht="66.95" hidden="1" customHeight="1" outlineLevel="1">
      <c r="A156" s="25"/>
      <c r="E156" s="21"/>
      <c r="F156" s="21"/>
      <c r="G156" s="21"/>
      <c r="H156" s="21"/>
      <c r="I156" s="21"/>
      <c r="M156" s="21"/>
      <c r="N156" s="21"/>
      <c r="O156" s="21"/>
      <c r="T156" s="21"/>
      <c r="U156" s="21"/>
      <c r="V156" s="21"/>
      <c r="W156" s="21"/>
      <c r="X156" s="21"/>
      <c r="Y156" s="21"/>
      <c r="Z156" s="21"/>
      <c r="AA156" s="21"/>
      <c r="AB156" s="21"/>
      <c r="AC156" s="21"/>
      <c r="AD156" s="21"/>
      <c r="AE156" s="21"/>
      <c r="AF156" s="21"/>
      <c r="AG156" s="21"/>
      <c r="AH156" s="21"/>
    </row>
    <row r="157" spans="1:34" s="15" customFormat="1" ht="66.95" hidden="1" customHeight="1" outlineLevel="1">
      <c r="A157" s="25"/>
      <c r="C157" s="21"/>
      <c r="D157" s="21"/>
      <c r="E157" s="21"/>
      <c r="F157" s="21"/>
      <c r="G157" s="21"/>
      <c r="H157" s="21"/>
      <c r="I157" s="21"/>
      <c r="K157" s="21"/>
      <c r="L157" s="21"/>
      <c r="M157" s="21"/>
      <c r="N157" s="21"/>
      <c r="O157" s="21"/>
      <c r="R157" s="21"/>
      <c r="S157" s="21"/>
      <c r="T157" s="21"/>
      <c r="U157" s="21"/>
      <c r="V157" s="21"/>
      <c r="W157" s="21"/>
      <c r="X157" s="21"/>
      <c r="Y157" s="21"/>
      <c r="Z157" s="21"/>
      <c r="AA157" s="21"/>
      <c r="AB157" s="21"/>
      <c r="AC157" s="21"/>
      <c r="AD157" s="21"/>
      <c r="AE157" s="21"/>
      <c r="AF157" s="21"/>
      <c r="AG157" s="21"/>
      <c r="AH157" s="21"/>
    </row>
    <row r="158" spans="1:34" s="15" customFormat="1" ht="66.95" hidden="1" customHeight="1" outlineLevel="1">
      <c r="A158" s="25"/>
      <c r="C158" s="21"/>
      <c r="D158" s="21"/>
      <c r="E158" s="21"/>
      <c r="F158" s="21"/>
      <c r="G158" s="21"/>
      <c r="H158" s="21"/>
      <c r="I158" s="21"/>
      <c r="K158" s="21"/>
      <c r="L158" s="21"/>
      <c r="M158" s="21"/>
      <c r="N158" s="21"/>
      <c r="O158" s="21"/>
      <c r="R158" s="21"/>
      <c r="S158" s="21"/>
      <c r="T158" s="21"/>
      <c r="U158" s="21"/>
      <c r="V158" s="21"/>
      <c r="W158" s="21"/>
      <c r="X158" s="21"/>
      <c r="Y158" s="21"/>
      <c r="Z158" s="21"/>
      <c r="AA158" s="21"/>
      <c r="AB158" s="21"/>
      <c r="AC158" s="21"/>
      <c r="AD158" s="21"/>
      <c r="AE158" s="21"/>
      <c r="AF158" s="21"/>
      <c r="AG158" s="21"/>
      <c r="AH158" s="21"/>
    </row>
    <row r="159" spans="1:34" s="15" customFormat="1" ht="66.95" hidden="1" customHeight="1" outlineLevel="1">
      <c r="A159" s="25"/>
      <c r="C159" s="21"/>
      <c r="D159" s="21"/>
      <c r="E159" s="21"/>
      <c r="F159" s="21"/>
      <c r="G159" s="21"/>
      <c r="H159" s="21"/>
      <c r="I159" s="21"/>
      <c r="K159" s="21"/>
      <c r="L159" s="21"/>
      <c r="M159" s="21"/>
      <c r="N159" s="21"/>
      <c r="O159" s="21"/>
      <c r="R159" s="21"/>
      <c r="S159" s="21"/>
      <c r="T159" s="21"/>
      <c r="U159" s="21"/>
      <c r="V159" s="21"/>
      <c r="W159" s="21"/>
      <c r="X159" s="21"/>
      <c r="Y159" s="21"/>
      <c r="Z159" s="21"/>
      <c r="AA159" s="21"/>
      <c r="AB159" s="21"/>
      <c r="AC159" s="21"/>
      <c r="AD159" s="21"/>
      <c r="AE159" s="21"/>
      <c r="AF159" s="21"/>
      <c r="AG159" s="21"/>
      <c r="AH159" s="21"/>
    </row>
    <row r="160" spans="1:34" ht="15" customHeight="1" collapsed="1"/>
    <row r="161" spans="1:34" s="15" customFormat="1" ht="26.25" customHeight="1">
      <c r="A161" s="43" t="str">
        <f>A40</f>
        <v>Female Replacement Rates</v>
      </c>
      <c r="B161" s="20"/>
      <c r="G161" s="20"/>
      <c r="K161" s="20"/>
      <c r="P161" s="20"/>
      <c r="T161" s="51"/>
      <c r="X161" s="20"/>
    </row>
    <row r="162" spans="1:34" s="15" customFormat="1" ht="19.899999999999999" hidden="1" customHeight="1" outlineLevel="1">
      <c r="A162" s="25"/>
      <c r="B162" s="20" t="str">
        <f>A41</f>
        <v>Female Replacement rate, IG1-D1</v>
      </c>
      <c r="G162" s="20" t="str">
        <f>+A42</f>
        <v>Female Replacement rate, IG2-D1</v>
      </c>
      <c r="K162" s="20" t="str">
        <f>+A43</f>
        <v>Female Replacement rate, IG3-D1</v>
      </c>
      <c r="P162" s="20" t="str">
        <f>+A44</f>
        <v>Female Replacement rate, IG4-D1</v>
      </c>
      <c r="T162" s="51" t="str">
        <f>+A45</f>
        <v>Female Replacement rate, IG5-D1</v>
      </c>
      <c r="X162" s="20"/>
    </row>
    <row r="163" spans="1:34" s="15" customFormat="1" ht="66.95" hidden="1" customHeight="1" outlineLevel="1">
      <c r="A163" s="25"/>
      <c r="E163" s="21"/>
      <c r="F163" s="21"/>
      <c r="G163" s="21"/>
      <c r="H163" s="21"/>
      <c r="I163" s="21"/>
      <c r="M163" s="21"/>
      <c r="N163" s="21"/>
      <c r="O163" s="21"/>
      <c r="T163" s="21"/>
      <c r="U163" s="21"/>
      <c r="V163" s="21"/>
      <c r="W163" s="21"/>
      <c r="X163" s="21"/>
      <c r="Y163" s="70"/>
      <c r="Z163" s="21"/>
      <c r="AA163" s="21"/>
      <c r="AB163" s="21"/>
      <c r="AC163" s="21"/>
      <c r="AD163" s="21"/>
      <c r="AE163" s="21"/>
      <c r="AF163" s="21"/>
      <c r="AG163" s="21"/>
      <c r="AH163" s="21"/>
    </row>
    <row r="164" spans="1:34" s="15" customFormat="1" ht="66.95" hidden="1" customHeight="1" outlineLevel="1">
      <c r="A164" s="25"/>
      <c r="C164" s="21"/>
      <c r="D164" s="21"/>
      <c r="E164" s="21"/>
      <c r="F164" s="21"/>
      <c r="G164" s="21"/>
      <c r="H164" s="21"/>
      <c r="I164" s="21"/>
      <c r="K164" s="21"/>
      <c r="L164" s="21"/>
      <c r="M164" s="21"/>
      <c r="N164" s="21"/>
      <c r="O164" s="21"/>
      <c r="R164" s="21"/>
      <c r="S164" s="21"/>
      <c r="T164" s="21"/>
      <c r="U164" s="21"/>
      <c r="V164" s="21"/>
      <c r="W164" s="21"/>
      <c r="X164" s="21"/>
      <c r="Y164" s="21"/>
      <c r="Z164" s="21"/>
      <c r="AA164" s="21"/>
      <c r="AB164" s="21"/>
      <c r="AC164" s="21"/>
      <c r="AD164" s="21"/>
      <c r="AE164" s="21"/>
      <c r="AF164" s="21"/>
      <c r="AG164" s="21"/>
      <c r="AH164" s="21"/>
    </row>
    <row r="165" spans="1:34" s="15" customFormat="1" ht="66.95" hidden="1" customHeight="1" outlineLevel="1">
      <c r="A165" s="25"/>
      <c r="C165" s="21"/>
      <c r="D165" s="21"/>
      <c r="E165" s="21"/>
      <c r="F165" s="21"/>
      <c r="G165" s="21"/>
      <c r="H165" s="21"/>
      <c r="I165" s="21"/>
      <c r="K165" s="21"/>
      <c r="L165" s="21"/>
      <c r="M165" s="21"/>
      <c r="N165" s="21"/>
      <c r="O165" s="21"/>
      <c r="R165" s="21"/>
      <c r="S165" s="21"/>
      <c r="T165" s="21"/>
      <c r="U165" s="21"/>
      <c r="V165" s="21"/>
      <c r="W165" s="21"/>
      <c r="X165" s="21"/>
      <c r="Y165" s="21"/>
      <c r="Z165" s="21"/>
      <c r="AA165" s="21"/>
      <c r="AB165" s="21"/>
      <c r="AC165" s="21"/>
      <c r="AD165" s="21"/>
      <c r="AE165" s="21"/>
      <c r="AF165" s="21"/>
      <c r="AG165" s="21"/>
      <c r="AH165" s="21"/>
    </row>
    <row r="166" spans="1:34" s="15" customFormat="1" ht="66.95" hidden="1" customHeight="1" outlineLevel="1">
      <c r="A166" s="25"/>
      <c r="C166" s="21"/>
      <c r="D166" s="21"/>
      <c r="E166" s="21"/>
      <c r="F166" s="21"/>
      <c r="G166" s="21"/>
      <c r="H166" s="21"/>
      <c r="I166" s="21"/>
      <c r="K166" s="21"/>
      <c r="L166" s="21"/>
      <c r="M166" s="21"/>
      <c r="N166" s="21"/>
      <c r="O166" s="21"/>
      <c r="R166" s="21"/>
      <c r="S166" s="21"/>
      <c r="T166" s="21"/>
      <c r="U166" s="21"/>
      <c r="V166" s="21"/>
      <c r="W166" s="21"/>
      <c r="X166" s="21"/>
      <c r="Y166" s="21"/>
      <c r="Z166" s="21"/>
      <c r="AA166" s="21"/>
      <c r="AB166" s="21"/>
      <c r="AC166" s="21"/>
      <c r="AD166" s="21"/>
      <c r="AE166" s="21"/>
      <c r="AF166" s="21"/>
      <c r="AG166" s="21"/>
      <c r="AH166" s="21"/>
    </row>
    <row r="167" spans="1:34" s="15" customFormat="1" ht="19.899999999999999" hidden="1" customHeight="1" outlineLevel="1">
      <c r="A167" s="25"/>
      <c r="B167" s="20" t="str">
        <f>+A46</f>
        <v>Female Replacement rate, IG1-D2</v>
      </c>
      <c r="G167" s="20" t="str">
        <f>+A47</f>
        <v>Female Replacement rate, IG2-D2</v>
      </c>
      <c r="K167" s="20" t="str">
        <f>+A48</f>
        <v>Female Replacement rate, IG3-D2</v>
      </c>
      <c r="P167" s="20" t="str">
        <f>+A49</f>
        <v>Female Replacement rate, IG4-D2</v>
      </c>
      <c r="T167" s="51" t="str">
        <f>+A50</f>
        <v>Female Replacement rate, IG5-D2</v>
      </c>
      <c r="X167" s="20"/>
    </row>
    <row r="168" spans="1:34" s="15" customFormat="1" ht="66.95" hidden="1" customHeight="1" outlineLevel="1">
      <c r="A168" s="25"/>
      <c r="E168" s="21"/>
      <c r="F168" s="21"/>
      <c r="G168" s="21"/>
      <c r="H168" s="21"/>
      <c r="I168" s="21"/>
      <c r="M168" s="21"/>
      <c r="N168" s="21"/>
      <c r="O168" s="21"/>
      <c r="T168" s="21"/>
      <c r="U168" s="21"/>
      <c r="V168" s="21"/>
      <c r="W168" s="21"/>
      <c r="X168" s="21"/>
      <c r="Y168" s="21"/>
      <c r="Z168" s="21"/>
      <c r="AA168" s="21"/>
      <c r="AB168" s="21"/>
      <c r="AC168" s="21"/>
      <c r="AD168" s="21"/>
      <c r="AE168" s="21"/>
      <c r="AF168" s="21"/>
      <c r="AG168" s="21"/>
      <c r="AH168" s="21"/>
    </row>
    <row r="169" spans="1:34" s="15" customFormat="1" ht="66.95" hidden="1" customHeight="1" outlineLevel="1">
      <c r="A169" s="25"/>
      <c r="C169" s="21"/>
      <c r="D169" s="21"/>
      <c r="E169" s="21"/>
      <c r="F169" s="21"/>
      <c r="G169" s="21"/>
      <c r="H169" s="21"/>
      <c r="I169" s="21"/>
      <c r="K169" s="21"/>
      <c r="L169" s="21"/>
      <c r="M169" s="21"/>
      <c r="N169" s="21"/>
      <c r="O169" s="21"/>
      <c r="R169" s="21"/>
      <c r="S169" s="21"/>
      <c r="T169" s="21"/>
      <c r="U169" s="21"/>
      <c r="V169" s="21"/>
      <c r="W169" s="21"/>
      <c r="X169" s="21"/>
      <c r="Y169" s="21"/>
      <c r="Z169" s="21"/>
      <c r="AA169" s="21"/>
      <c r="AB169" s="21"/>
      <c r="AC169" s="21"/>
      <c r="AD169" s="21"/>
      <c r="AE169" s="21"/>
      <c r="AF169" s="21"/>
      <c r="AG169" s="21"/>
      <c r="AH169" s="21"/>
    </row>
    <row r="170" spans="1:34" s="15" customFormat="1" ht="66.95" hidden="1" customHeight="1" outlineLevel="1">
      <c r="A170" s="25"/>
      <c r="C170" s="21"/>
      <c r="D170" s="21"/>
      <c r="E170" s="21"/>
      <c r="F170" s="21"/>
      <c r="G170" s="21"/>
      <c r="H170" s="21"/>
      <c r="I170" s="21"/>
      <c r="K170" s="21"/>
      <c r="L170" s="21"/>
      <c r="M170" s="21"/>
      <c r="N170" s="21"/>
      <c r="O170" s="21"/>
      <c r="R170" s="21"/>
      <c r="S170" s="21"/>
      <c r="T170" s="21"/>
      <c r="U170" s="21"/>
      <c r="V170" s="21"/>
      <c r="W170" s="21"/>
      <c r="X170" s="21"/>
      <c r="Y170" s="21"/>
      <c r="Z170" s="21"/>
      <c r="AA170" s="21"/>
      <c r="AB170" s="21"/>
      <c r="AC170" s="21"/>
      <c r="AD170" s="21"/>
      <c r="AE170" s="21"/>
      <c r="AF170" s="21"/>
      <c r="AG170" s="21"/>
      <c r="AH170" s="21"/>
    </row>
    <row r="171" spans="1:34" s="15" customFormat="1" ht="66.95" hidden="1" customHeight="1" outlineLevel="1">
      <c r="A171" s="25"/>
      <c r="C171" s="21"/>
      <c r="D171" s="21"/>
      <c r="E171" s="21"/>
      <c r="F171" s="21"/>
      <c r="G171" s="21"/>
      <c r="H171" s="21"/>
      <c r="I171" s="21"/>
      <c r="K171" s="21"/>
      <c r="L171" s="21"/>
      <c r="M171" s="21"/>
      <c r="N171" s="21"/>
      <c r="O171" s="21"/>
      <c r="R171" s="21"/>
      <c r="S171" s="21"/>
      <c r="T171" s="21"/>
      <c r="U171" s="21"/>
      <c r="V171" s="21"/>
      <c r="W171" s="21"/>
      <c r="X171" s="21"/>
      <c r="Y171" s="21"/>
      <c r="Z171" s="21"/>
      <c r="AA171" s="21"/>
      <c r="AB171" s="21"/>
      <c r="AC171" s="21"/>
      <c r="AD171" s="21"/>
      <c r="AE171" s="21"/>
      <c r="AF171" s="21"/>
      <c r="AG171" s="21"/>
      <c r="AH171" s="21"/>
    </row>
    <row r="172" spans="1:34" s="15" customFormat="1" ht="19.899999999999999" hidden="1" customHeight="1" outlineLevel="1">
      <c r="A172" s="25"/>
      <c r="B172" s="20" t="str">
        <f>+A51</f>
        <v>Female Replacement rate, IG1-D3</v>
      </c>
      <c r="G172" s="20" t="str">
        <f>+A52</f>
        <v>Female Replacement rate, IG2-D3</v>
      </c>
      <c r="K172" s="20" t="str">
        <f>+A53</f>
        <v>Female Replacement rate, IG3-D3</v>
      </c>
      <c r="P172" s="20" t="str">
        <f>+A54</f>
        <v>Female Replacement rate, IG4-D3</v>
      </c>
      <c r="T172" s="51" t="str">
        <f>+A55</f>
        <v>Female Replacement rate, IG5-D3</v>
      </c>
      <c r="X172" s="20"/>
    </row>
    <row r="173" spans="1:34" s="15" customFormat="1" ht="66.95" hidden="1" customHeight="1" outlineLevel="1">
      <c r="A173" s="25"/>
      <c r="E173" s="21"/>
      <c r="F173" s="21"/>
      <c r="G173" s="21"/>
      <c r="H173" s="21"/>
      <c r="I173" s="21"/>
      <c r="M173" s="21"/>
      <c r="N173" s="21"/>
      <c r="O173" s="21"/>
      <c r="T173" s="21"/>
      <c r="U173" s="21"/>
      <c r="V173" s="21"/>
      <c r="W173" s="21"/>
      <c r="X173" s="21"/>
      <c r="Y173" s="21"/>
      <c r="Z173" s="21"/>
      <c r="AA173" s="21"/>
      <c r="AB173" s="21"/>
      <c r="AC173" s="21"/>
      <c r="AD173" s="21"/>
      <c r="AE173" s="21"/>
      <c r="AF173" s="21"/>
      <c r="AG173" s="21"/>
      <c r="AH173" s="21"/>
    </row>
    <row r="174" spans="1:34" s="15" customFormat="1" ht="66.95" hidden="1" customHeight="1" outlineLevel="1">
      <c r="A174" s="25"/>
      <c r="C174" s="21"/>
      <c r="D174" s="21"/>
      <c r="E174" s="21"/>
      <c r="F174" s="21"/>
      <c r="G174" s="21"/>
      <c r="H174" s="21"/>
      <c r="I174" s="21"/>
      <c r="K174" s="21"/>
      <c r="L174" s="21"/>
      <c r="M174" s="21"/>
      <c r="N174" s="21"/>
      <c r="O174" s="21"/>
      <c r="R174" s="21"/>
      <c r="S174" s="21"/>
      <c r="T174" s="21"/>
      <c r="U174" s="21"/>
      <c r="V174" s="21"/>
      <c r="W174" s="21"/>
      <c r="X174" s="21"/>
      <c r="Y174" s="21"/>
      <c r="Z174" s="21"/>
      <c r="AA174" s="21"/>
      <c r="AB174" s="21"/>
      <c r="AC174" s="21"/>
      <c r="AD174" s="21"/>
      <c r="AE174" s="21"/>
      <c r="AF174" s="21"/>
      <c r="AG174" s="21"/>
      <c r="AH174" s="21"/>
    </row>
    <row r="175" spans="1:34" s="15" customFormat="1" ht="66.95" hidden="1" customHeight="1" outlineLevel="1">
      <c r="A175" s="25"/>
      <c r="C175" s="21"/>
      <c r="D175" s="21"/>
      <c r="E175" s="21"/>
      <c r="F175" s="21"/>
      <c r="G175" s="21"/>
      <c r="H175" s="21"/>
      <c r="I175" s="21"/>
      <c r="K175" s="21"/>
      <c r="L175" s="21"/>
      <c r="M175" s="21"/>
      <c r="N175" s="21"/>
      <c r="O175" s="21"/>
      <c r="R175" s="21"/>
      <c r="S175" s="21"/>
      <c r="T175" s="21"/>
      <c r="U175" s="21"/>
      <c r="V175" s="21"/>
      <c r="W175" s="21"/>
      <c r="X175" s="21"/>
      <c r="Y175" s="21"/>
      <c r="Z175" s="21"/>
      <c r="AA175" s="21"/>
      <c r="AB175" s="21"/>
      <c r="AC175" s="21"/>
      <c r="AD175" s="21"/>
      <c r="AE175" s="21"/>
      <c r="AF175" s="21"/>
      <c r="AG175" s="21"/>
      <c r="AH175" s="21"/>
    </row>
    <row r="176" spans="1:34" s="15" customFormat="1" ht="66.95" hidden="1" customHeight="1" outlineLevel="1">
      <c r="A176" s="25"/>
      <c r="C176" s="21"/>
      <c r="D176" s="21"/>
      <c r="E176" s="21"/>
      <c r="F176" s="21"/>
      <c r="G176" s="21"/>
      <c r="H176" s="21"/>
      <c r="I176" s="21"/>
      <c r="K176" s="21"/>
      <c r="L176" s="21"/>
      <c r="M176" s="21"/>
      <c r="N176" s="21"/>
      <c r="O176" s="21"/>
      <c r="R176" s="21"/>
      <c r="S176" s="21"/>
      <c r="T176" s="21"/>
      <c r="U176" s="21"/>
      <c r="V176" s="21"/>
      <c r="W176" s="21"/>
      <c r="X176" s="21"/>
      <c r="Y176" s="21"/>
      <c r="Z176" s="21"/>
      <c r="AA176" s="21"/>
      <c r="AB176" s="21"/>
      <c r="AC176" s="21"/>
      <c r="AD176" s="21"/>
      <c r="AE176" s="21"/>
      <c r="AF176" s="21"/>
      <c r="AG176" s="21"/>
      <c r="AH176" s="21"/>
    </row>
    <row r="177" spans="1:34" s="15" customFormat="1" ht="15" customHeight="1" collapsed="1">
      <c r="A177" s="25"/>
      <c r="C177" s="21"/>
      <c r="D177" s="21"/>
      <c r="E177" s="21"/>
      <c r="F177" s="21"/>
      <c r="G177" s="21"/>
      <c r="H177" s="21"/>
      <c r="I177" s="21"/>
      <c r="K177" s="21"/>
      <c r="L177" s="21"/>
      <c r="M177" s="21"/>
      <c r="N177" s="21"/>
      <c r="O177" s="21"/>
      <c r="R177" s="21"/>
      <c r="S177" s="21"/>
      <c r="T177" s="21"/>
      <c r="U177" s="21"/>
      <c r="V177" s="21"/>
      <c r="W177" s="21"/>
      <c r="X177" s="21"/>
      <c r="Y177" s="21"/>
      <c r="Z177" s="21"/>
      <c r="AA177" s="21"/>
      <c r="AB177" s="21"/>
      <c r="AC177" s="21"/>
      <c r="AD177" s="21"/>
      <c r="AE177" s="21"/>
      <c r="AF177" s="21"/>
      <c r="AG177" s="21"/>
      <c r="AH177" s="21"/>
    </row>
    <row r="178" spans="1:34" s="15" customFormat="1" ht="24.75" customHeight="1">
      <c r="A178" s="43" t="str">
        <f>A57</f>
        <v>Implicit Rates of Return, Male</v>
      </c>
      <c r="B178" s="20"/>
      <c r="G178" s="20"/>
      <c r="K178" s="20"/>
      <c r="P178" s="20"/>
      <c r="T178" s="51"/>
      <c r="X178" s="20"/>
    </row>
    <row r="179" spans="1:34" s="15" customFormat="1" ht="19.899999999999999" hidden="1" customHeight="1" outlineLevel="1">
      <c r="A179" s="25"/>
      <c r="B179" s="20" t="str">
        <f>A58</f>
        <v>Implicit Rate Return, Male, IG1-D1</v>
      </c>
      <c r="G179" s="20" t="str">
        <f>+A59</f>
        <v>Implicit Rate Return, Male, IG2-D1</v>
      </c>
      <c r="K179" s="20" t="str">
        <f>+A60</f>
        <v>Implicit Rate Return, Male, IG3-D1</v>
      </c>
      <c r="P179" s="20" t="str">
        <f>+A61</f>
        <v>Implicit Rate Return, Male, IG4-D1</v>
      </c>
      <c r="T179" s="51" t="str">
        <f>+A62</f>
        <v>Implicit Rate Return, Male, IG5-D1</v>
      </c>
      <c r="X179" s="20"/>
    </row>
    <row r="180" spans="1:34" s="15" customFormat="1" ht="66.95" hidden="1" customHeight="1" outlineLevel="1">
      <c r="A180" s="25"/>
      <c r="E180" s="21"/>
      <c r="F180" s="21"/>
      <c r="G180" s="21"/>
      <c r="H180" s="21"/>
      <c r="I180" s="21"/>
      <c r="M180" s="21"/>
      <c r="N180" s="21"/>
      <c r="O180" s="21"/>
      <c r="T180" s="21"/>
      <c r="U180" s="21"/>
      <c r="V180" s="21"/>
      <c r="W180" s="21"/>
      <c r="X180" s="21"/>
      <c r="Y180" s="21"/>
      <c r="Z180" s="21"/>
      <c r="AA180" s="21"/>
      <c r="AB180" s="21"/>
      <c r="AC180" s="21"/>
      <c r="AD180" s="21"/>
      <c r="AE180" s="21"/>
      <c r="AF180" s="21"/>
      <c r="AG180" s="21"/>
      <c r="AH180" s="21"/>
    </row>
    <row r="181" spans="1:34" s="15" customFormat="1" ht="66.95" hidden="1" customHeight="1" outlineLevel="1">
      <c r="A181" s="25"/>
      <c r="C181" s="21"/>
      <c r="D181" s="21"/>
      <c r="E181" s="21"/>
      <c r="F181" s="21"/>
      <c r="G181" s="21"/>
      <c r="H181" s="21"/>
      <c r="I181" s="21"/>
      <c r="K181" s="21"/>
      <c r="L181" s="21"/>
      <c r="M181" s="21"/>
      <c r="N181" s="21"/>
      <c r="O181" s="21"/>
      <c r="R181" s="21"/>
      <c r="S181" s="21"/>
      <c r="T181" s="21"/>
      <c r="U181" s="21"/>
      <c r="V181" s="21"/>
      <c r="W181" s="21"/>
      <c r="X181" s="21"/>
      <c r="Y181" s="21"/>
      <c r="Z181" s="21"/>
      <c r="AA181" s="21"/>
      <c r="AB181" s="21"/>
      <c r="AC181" s="21"/>
      <c r="AD181" s="21"/>
      <c r="AE181" s="21"/>
      <c r="AF181" s="21"/>
      <c r="AG181" s="21"/>
      <c r="AH181" s="21"/>
    </row>
    <row r="182" spans="1:34" s="15" customFormat="1" ht="66.95" hidden="1" customHeight="1" outlineLevel="1">
      <c r="A182" s="25"/>
      <c r="C182" s="21"/>
      <c r="D182" s="21"/>
      <c r="E182" s="21"/>
      <c r="F182" s="21"/>
      <c r="G182" s="21"/>
      <c r="H182" s="21"/>
      <c r="I182" s="21"/>
      <c r="K182" s="21"/>
      <c r="L182" s="21"/>
      <c r="M182" s="21"/>
      <c r="N182" s="21"/>
      <c r="O182" s="21"/>
      <c r="R182" s="21"/>
      <c r="S182" s="21"/>
      <c r="T182" s="21"/>
      <c r="U182" s="21"/>
      <c r="V182" s="21"/>
      <c r="W182" s="21"/>
      <c r="X182" s="21"/>
      <c r="Y182" s="21"/>
      <c r="Z182" s="21"/>
      <c r="AA182" s="21"/>
      <c r="AB182" s="21"/>
      <c r="AC182" s="21"/>
      <c r="AD182" s="21"/>
      <c r="AE182" s="21"/>
      <c r="AF182" s="21"/>
      <c r="AG182" s="21"/>
      <c r="AH182" s="21"/>
    </row>
    <row r="183" spans="1:34" s="15" customFormat="1" ht="66.95" hidden="1" customHeight="1" outlineLevel="1">
      <c r="A183" s="25"/>
      <c r="C183" s="21"/>
      <c r="D183" s="21"/>
      <c r="E183" s="21"/>
      <c r="F183" s="21"/>
      <c r="G183" s="21"/>
      <c r="H183" s="21"/>
      <c r="I183" s="21"/>
      <c r="K183" s="21"/>
      <c r="L183" s="21"/>
      <c r="M183" s="21"/>
      <c r="N183" s="21"/>
      <c r="O183" s="21"/>
      <c r="R183" s="21"/>
      <c r="S183" s="21"/>
      <c r="T183" s="21"/>
      <c r="U183" s="21"/>
      <c r="V183" s="21"/>
      <c r="W183" s="21"/>
      <c r="X183" s="21"/>
      <c r="Y183" s="21"/>
      <c r="Z183" s="21"/>
      <c r="AA183" s="21"/>
      <c r="AB183" s="21"/>
      <c r="AC183" s="21"/>
      <c r="AD183" s="21"/>
      <c r="AE183" s="21"/>
      <c r="AF183" s="21"/>
      <c r="AG183" s="21"/>
      <c r="AH183" s="21"/>
    </row>
    <row r="184" spans="1:34" s="15" customFormat="1" ht="19.899999999999999" hidden="1" customHeight="1" outlineLevel="1">
      <c r="A184" s="25"/>
      <c r="B184" s="20" t="str">
        <f>+A63</f>
        <v>Implicit Rate Return, Male, IG1-D2</v>
      </c>
      <c r="G184" s="20" t="str">
        <f>+A64</f>
        <v>Implicit Rate Return, Male, IG2-D2</v>
      </c>
      <c r="K184" s="20" t="str">
        <f>+A65</f>
        <v>Implicit Rate Return, Male, IG3-D2</v>
      </c>
      <c r="P184" s="20" t="str">
        <f>+A66</f>
        <v>Implicit Rate Return, Male, IG4-D2</v>
      </c>
      <c r="T184" s="51" t="str">
        <f>+A67</f>
        <v>Implicit Rate Return, Male, IG5-D2</v>
      </c>
      <c r="X184" s="20"/>
    </row>
    <row r="185" spans="1:34" s="15" customFormat="1" ht="66.95" hidden="1" customHeight="1" outlineLevel="1">
      <c r="A185" s="25"/>
      <c r="E185" s="21"/>
      <c r="F185" s="21"/>
      <c r="G185" s="21"/>
      <c r="H185" s="21"/>
      <c r="I185" s="21"/>
      <c r="M185" s="21"/>
      <c r="N185" s="21"/>
      <c r="O185" s="21"/>
      <c r="T185" s="21"/>
      <c r="U185" s="21"/>
      <c r="V185" s="21"/>
      <c r="W185" s="21"/>
      <c r="X185" s="21"/>
      <c r="Y185" s="21"/>
      <c r="Z185" s="21"/>
      <c r="AA185" s="21"/>
      <c r="AB185" s="21"/>
      <c r="AC185" s="21"/>
      <c r="AD185" s="21"/>
      <c r="AE185" s="21"/>
      <c r="AF185" s="21"/>
      <c r="AG185" s="21"/>
      <c r="AH185" s="21"/>
    </row>
    <row r="186" spans="1:34" s="15" customFormat="1" ht="66.95" hidden="1" customHeight="1" outlineLevel="1">
      <c r="A186" s="25"/>
      <c r="C186" s="21"/>
      <c r="D186" s="21"/>
      <c r="E186" s="21"/>
      <c r="F186" s="21"/>
      <c r="G186" s="21"/>
      <c r="H186" s="21"/>
      <c r="I186" s="21"/>
      <c r="K186" s="21"/>
      <c r="L186" s="21"/>
      <c r="M186" s="21"/>
      <c r="N186" s="21"/>
      <c r="O186" s="21"/>
      <c r="R186" s="21"/>
      <c r="S186" s="21"/>
      <c r="T186" s="21"/>
      <c r="U186" s="21"/>
      <c r="V186" s="21"/>
      <c r="W186" s="21"/>
      <c r="X186" s="21"/>
      <c r="Y186" s="21"/>
      <c r="Z186" s="21"/>
      <c r="AA186" s="21"/>
      <c r="AB186" s="21"/>
      <c r="AC186" s="21"/>
      <c r="AD186" s="21"/>
      <c r="AE186" s="21"/>
      <c r="AF186" s="21"/>
      <c r="AG186" s="21"/>
      <c r="AH186" s="21"/>
    </row>
    <row r="187" spans="1:34" s="15" customFormat="1" ht="66.95" hidden="1" customHeight="1" outlineLevel="1">
      <c r="A187" s="25"/>
      <c r="C187" s="21"/>
      <c r="D187" s="21"/>
      <c r="E187" s="21"/>
      <c r="F187" s="21"/>
      <c r="G187" s="21"/>
      <c r="H187" s="21"/>
      <c r="I187" s="21"/>
      <c r="K187" s="21"/>
      <c r="L187" s="21"/>
      <c r="M187" s="21"/>
      <c r="N187" s="21"/>
      <c r="O187" s="21"/>
      <c r="R187" s="21"/>
      <c r="S187" s="21"/>
      <c r="T187" s="21"/>
      <c r="U187" s="21"/>
      <c r="V187" s="21"/>
      <c r="W187" s="21"/>
      <c r="X187" s="21"/>
      <c r="Y187" s="21"/>
      <c r="Z187" s="21"/>
      <c r="AA187" s="21"/>
      <c r="AB187" s="21"/>
      <c r="AC187" s="21"/>
      <c r="AD187" s="21"/>
      <c r="AE187" s="21"/>
      <c r="AF187" s="21"/>
      <c r="AG187" s="21"/>
      <c r="AH187" s="21"/>
    </row>
    <row r="188" spans="1:34" s="15" customFormat="1" ht="66.95" hidden="1" customHeight="1" outlineLevel="1">
      <c r="A188" s="25"/>
      <c r="C188" s="21"/>
      <c r="D188" s="21"/>
      <c r="E188" s="21"/>
      <c r="F188" s="21"/>
      <c r="G188" s="21"/>
      <c r="H188" s="21"/>
      <c r="I188" s="21"/>
      <c r="K188" s="21"/>
      <c r="L188" s="21"/>
      <c r="M188" s="21"/>
      <c r="N188" s="21"/>
      <c r="O188" s="21"/>
      <c r="R188" s="21"/>
      <c r="S188" s="21"/>
      <c r="T188" s="21"/>
      <c r="U188" s="21"/>
      <c r="V188" s="21"/>
      <c r="W188" s="21"/>
      <c r="X188" s="21"/>
      <c r="Y188" s="21"/>
      <c r="Z188" s="21"/>
      <c r="AA188" s="21"/>
      <c r="AB188" s="21"/>
      <c r="AC188" s="21"/>
      <c r="AD188" s="21"/>
      <c r="AE188" s="21"/>
      <c r="AF188" s="21"/>
      <c r="AG188" s="21"/>
      <c r="AH188" s="21"/>
    </row>
    <row r="189" spans="1:34" s="15" customFormat="1" ht="19.899999999999999" hidden="1" customHeight="1" outlineLevel="1">
      <c r="A189" s="25"/>
      <c r="B189" s="20" t="str">
        <f>+A68</f>
        <v>Implicit Rate Return, Male, IG1-D3</v>
      </c>
      <c r="G189" s="20" t="str">
        <f>+A69</f>
        <v>Implicit Rate Return, Male, IG2-D3</v>
      </c>
      <c r="K189" s="20" t="str">
        <f>+A70</f>
        <v>Implicit Rate Return, Male, IG3-D3</v>
      </c>
      <c r="P189" s="20" t="str">
        <f>+A71</f>
        <v>Implicit Rate Return, Male, IG4-D3</v>
      </c>
      <c r="T189" s="51" t="str">
        <f>+A72</f>
        <v>Implicit Rate Return, Male, IG5-D3</v>
      </c>
      <c r="X189" s="20"/>
    </row>
    <row r="190" spans="1:34" s="15" customFormat="1" ht="66.95" hidden="1" customHeight="1" outlineLevel="1">
      <c r="A190" s="25"/>
      <c r="E190" s="21"/>
      <c r="F190" s="21"/>
      <c r="G190" s="21"/>
      <c r="H190" s="21"/>
      <c r="I190" s="21"/>
      <c r="M190" s="21"/>
      <c r="N190" s="21"/>
      <c r="O190" s="21"/>
      <c r="T190" s="21"/>
      <c r="U190" s="21"/>
      <c r="V190" s="21"/>
      <c r="W190" s="21"/>
      <c r="X190" s="21"/>
      <c r="Y190" s="21"/>
      <c r="Z190" s="21"/>
      <c r="AA190" s="21"/>
      <c r="AB190" s="21"/>
      <c r="AC190" s="21"/>
      <c r="AD190" s="21"/>
      <c r="AE190" s="21"/>
      <c r="AF190" s="21"/>
      <c r="AG190" s="21"/>
      <c r="AH190" s="21"/>
    </row>
    <row r="191" spans="1:34" s="15" customFormat="1" ht="66.95" hidden="1" customHeight="1" outlineLevel="1">
      <c r="A191" s="25"/>
      <c r="C191" s="21"/>
      <c r="D191" s="21"/>
      <c r="E191" s="21"/>
      <c r="F191" s="21"/>
      <c r="G191" s="21"/>
      <c r="H191" s="21"/>
      <c r="I191" s="21"/>
      <c r="K191" s="21"/>
      <c r="L191" s="21"/>
      <c r="M191" s="21"/>
      <c r="N191" s="21"/>
      <c r="O191" s="21"/>
      <c r="R191" s="21"/>
      <c r="S191" s="21"/>
      <c r="T191" s="21"/>
      <c r="U191" s="21"/>
      <c r="V191" s="21"/>
      <c r="W191" s="21"/>
      <c r="X191" s="21"/>
      <c r="Y191" s="21"/>
      <c r="Z191" s="21"/>
      <c r="AA191" s="21"/>
      <c r="AB191" s="21"/>
      <c r="AC191" s="21"/>
      <c r="AD191" s="21"/>
      <c r="AE191" s="21"/>
      <c r="AF191" s="21"/>
      <c r="AG191" s="21"/>
      <c r="AH191" s="21"/>
    </row>
    <row r="192" spans="1:34" s="15" customFormat="1" ht="66.95" hidden="1" customHeight="1" outlineLevel="1">
      <c r="A192" s="25"/>
      <c r="C192" s="21"/>
      <c r="D192" s="21"/>
      <c r="E192" s="21"/>
      <c r="F192" s="21"/>
      <c r="G192" s="21"/>
      <c r="H192" s="21"/>
      <c r="I192" s="21"/>
      <c r="K192" s="21"/>
      <c r="L192" s="21"/>
      <c r="M192" s="21"/>
      <c r="N192" s="21"/>
      <c r="O192" s="21"/>
      <c r="R192" s="21"/>
      <c r="S192" s="21"/>
      <c r="T192" s="21"/>
      <c r="U192" s="21"/>
      <c r="V192" s="21"/>
      <c r="W192" s="21"/>
      <c r="X192" s="21"/>
      <c r="Y192" s="21"/>
      <c r="Z192" s="21"/>
      <c r="AA192" s="21"/>
      <c r="AB192" s="21"/>
      <c r="AC192" s="21"/>
      <c r="AD192" s="21"/>
      <c r="AE192" s="21"/>
      <c r="AF192" s="21"/>
      <c r="AG192" s="21"/>
      <c r="AH192" s="21"/>
    </row>
    <row r="193" spans="1:34" s="15" customFormat="1" ht="66.95" hidden="1" customHeight="1" outlineLevel="1">
      <c r="A193" s="25"/>
      <c r="C193" s="21"/>
      <c r="D193" s="21"/>
      <c r="E193" s="21"/>
      <c r="F193" s="21"/>
      <c r="G193" s="21"/>
      <c r="H193" s="21"/>
      <c r="I193" s="21"/>
      <c r="K193" s="21"/>
      <c r="L193" s="21"/>
      <c r="M193" s="21"/>
      <c r="N193" s="21"/>
      <c r="O193" s="21"/>
      <c r="R193" s="21"/>
      <c r="S193" s="21"/>
      <c r="T193" s="21"/>
      <c r="U193" s="21"/>
      <c r="V193" s="21"/>
      <c r="W193" s="21"/>
      <c r="X193" s="21"/>
      <c r="Y193" s="21"/>
      <c r="Z193" s="21"/>
      <c r="AA193" s="21"/>
      <c r="AB193" s="21"/>
      <c r="AC193" s="21"/>
      <c r="AD193" s="21"/>
      <c r="AE193" s="21"/>
      <c r="AF193" s="21"/>
      <c r="AG193" s="21"/>
      <c r="AH193" s="21"/>
    </row>
    <row r="194" spans="1:34" s="15" customFormat="1" ht="15" customHeight="1" collapsed="1">
      <c r="A194" s="25"/>
      <c r="C194" s="21"/>
      <c r="D194" s="21"/>
      <c r="E194" s="21"/>
      <c r="F194" s="21"/>
      <c r="G194" s="21"/>
      <c r="H194" s="21"/>
      <c r="I194" s="21"/>
      <c r="K194" s="21"/>
      <c r="L194" s="21"/>
      <c r="M194" s="21"/>
      <c r="N194" s="21"/>
      <c r="O194" s="21"/>
      <c r="R194" s="21"/>
      <c r="S194" s="21"/>
      <c r="T194" s="21"/>
      <c r="U194" s="21"/>
      <c r="V194" s="21"/>
      <c r="W194" s="21"/>
      <c r="X194" s="21"/>
      <c r="Y194" s="21"/>
      <c r="Z194" s="21"/>
      <c r="AA194" s="21"/>
      <c r="AB194" s="21"/>
      <c r="AC194" s="21"/>
      <c r="AD194" s="21"/>
      <c r="AE194" s="21"/>
      <c r="AF194" s="21"/>
      <c r="AG194" s="21"/>
      <c r="AH194" s="21"/>
    </row>
    <row r="195" spans="1:34" s="15" customFormat="1" ht="19.899999999999999" customHeight="1">
      <c r="A195" s="43" t="str">
        <f>A73</f>
        <v>Implicit Rates of Return, Female</v>
      </c>
      <c r="B195" s="20"/>
      <c r="G195" s="20"/>
      <c r="K195" s="20"/>
      <c r="P195" s="20"/>
      <c r="T195" s="51"/>
      <c r="X195" s="20"/>
    </row>
    <row r="196" spans="1:34" s="15" customFormat="1" ht="19.899999999999999" hidden="1" customHeight="1" outlineLevel="1">
      <c r="A196" s="25"/>
      <c r="B196" s="20" t="str">
        <f>A74</f>
        <v>Implicit Rate Return, Female, IG1-D1</v>
      </c>
      <c r="G196" s="20" t="str">
        <f>+A75</f>
        <v>Implicit Rate Return,Female, IG2-D1</v>
      </c>
      <c r="K196" s="20" t="str">
        <f>+A76</f>
        <v>Implicit Rate Return, Female, IG3-D1</v>
      </c>
      <c r="P196" s="20" t="str">
        <f>+A77</f>
        <v>Implicit Rate Return, Female, IG4-D1</v>
      </c>
      <c r="T196" s="51" t="str">
        <f>+A78</f>
        <v>Implicit Rate Return, Female, IG5-D1</v>
      </c>
      <c r="X196" s="20"/>
    </row>
    <row r="197" spans="1:34" s="15" customFormat="1" ht="66.95" hidden="1" customHeight="1" outlineLevel="1">
      <c r="A197" s="25"/>
      <c r="E197" s="21"/>
      <c r="F197" s="21"/>
      <c r="G197" s="21"/>
      <c r="H197" s="21"/>
      <c r="I197" s="21"/>
      <c r="M197" s="21"/>
      <c r="N197" s="21"/>
      <c r="O197" s="21"/>
      <c r="T197" s="21"/>
      <c r="U197" s="21"/>
      <c r="V197" s="21"/>
      <c r="W197" s="21"/>
      <c r="X197" s="21"/>
      <c r="Y197" s="21"/>
      <c r="Z197" s="21"/>
      <c r="AA197" s="21"/>
      <c r="AB197" s="21"/>
      <c r="AC197" s="21"/>
      <c r="AD197" s="21"/>
      <c r="AE197" s="21"/>
      <c r="AF197" s="21"/>
      <c r="AG197" s="21"/>
      <c r="AH197" s="21"/>
    </row>
    <row r="198" spans="1:34" s="15" customFormat="1" ht="66.95" hidden="1" customHeight="1" outlineLevel="1">
      <c r="A198" s="25"/>
      <c r="C198" s="21"/>
      <c r="D198" s="21"/>
      <c r="E198" s="21"/>
      <c r="F198" s="21"/>
      <c r="G198" s="21"/>
      <c r="H198" s="21"/>
      <c r="I198" s="21"/>
      <c r="K198" s="21"/>
      <c r="L198" s="21"/>
      <c r="M198" s="21"/>
      <c r="N198" s="21"/>
      <c r="O198" s="21"/>
      <c r="R198" s="21"/>
      <c r="S198" s="21"/>
      <c r="T198" s="21"/>
      <c r="U198" s="21"/>
      <c r="V198" s="21"/>
      <c r="W198" s="21"/>
      <c r="X198" s="21"/>
      <c r="Y198" s="21"/>
      <c r="Z198" s="21"/>
      <c r="AA198" s="21"/>
      <c r="AB198" s="21"/>
      <c r="AC198" s="21"/>
      <c r="AD198" s="21"/>
      <c r="AE198" s="21"/>
      <c r="AF198" s="21"/>
      <c r="AG198" s="21"/>
      <c r="AH198" s="21"/>
    </row>
    <row r="199" spans="1:34" s="15" customFormat="1" ht="66.95" hidden="1" customHeight="1" outlineLevel="1">
      <c r="A199" s="25"/>
      <c r="C199" s="21"/>
      <c r="D199" s="21"/>
      <c r="E199" s="21"/>
      <c r="F199" s="21"/>
      <c r="G199" s="21"/>
      <c r="H199" s="21"/>
      <c r="I199" s="21"/>
      <c r="K199" s="21"/>
      <c r="L199" s="21"/>
      <c r="M199" s="21"/>
      <c r="N199" s="21"/>
      <c r="O199" s="21"/>
      <c r="R199" s="21"/>
      <c r="S199" s="21"/>
      <c r="T199" s="21"/>
      <c r="U199" s="21"/>
      <c r="V199" s="21"/>
      <c r="W199" s="21"/>
      <c r="X199" s="21"/>
      <c r="Y199" s="21"/>
      <c r="Z199" s="21"/>
      <c r="AA199" s="21"/>
      <c r="AB199" s="21"/>
      <c r="AC199" s="21"/>
      <c r="AD199" s="21"/>
      <c r="AE199" s="21"/>
      <c r="AF199" s="21"/>
      <c r="AG199" s="21"/>
      <c r="AH199" s="21"/>
    </row>
    <row r="200" spans="1:34" s="15" customFormat="1" ht="66.95" hidden="1" customHeight="1" outlineLevel="1">
      <c r="A200" s="25"/>
      <c r="C200" s="21"/>
      <c r="D200" s="21"/>
      <c r="E200" s="21"/>
      <c r="F200" s="21"/>
      <c r="G200" s="21"/>
      <c r="H200" s="21"/>
      <c r="I200" s="21"/>
      <c r="K200" s="21"/>
      <c r="L200" s="21"/>
      <c r="M200" s="21"/>
      <c r="N200" s="21"/>
      <c r="O200" s="21"/>
      <c r="R200" s="21"/>
      <c r="S200" s="21"/>
      <c r="T200" s="21"/>
      <c r="U200" s="21"/>
      <c r="V200" s="21"/>
      <c r="W200" s="21"/>
      <c r="X200" s="21"/>
      <c r="Y200" s="21"/>
      <c r="Z200" s="21"/>
      <c r="AA200" s="21"/>
      <c r="AB200" s="21"/>
      <c r="AC200" s="21"/>
      <c r="AD200" s="21"/>
      <c r="AE200" s="21"/>
      <c r="AF200" s="21"/>
      <c r="AG200" s="21"/>
      <c r="AH200" s="21"/>
    </row>
    <row r="201" spans="1:34" s="15" customFormat="1" ht="19.899999999999999" hidden="1" customHeight="1" outlineLevel="1">
      <c r="A201" s="25"/>
      <c r="B201" s="20" t="str">
        <f>+A79</f>
        <v>Implicit Rate Return, Female, IG1-D2</v>
      </c>
      <c r="G201" s="20" t="str">
        <f>+A80</f>
        <v>Implicit Rate Return, Female, IG2-D2</v>
      </c>
      <c r="K201" s="20" t="str">
        <f>+A81</f>
        <v>Implicit Rate Return, Female, IG3-D2</v>
      </c>
      <c r="P201" s="20" t="str">
        <f>+A82</f>
        <v>Implicit Rate Return, Female, IG4-D2</v>
      </c>
      <c r="T201" s="51" t="str">
        <f>+A83</f>
        <v>Implicit Rate Return, Female, IG5-D2</v>
      </c>
      <c r="X201" s="20"/>
    </row>
    <row r="202" spans="1:34" s="15" customFormat="1" ht="66.95" hidden="1" customHeight="1" outlineLevel="1">
      <c r="A202" s="25"/>
      <c r="E202" s="21"/>
      <c r="F202" s="21"/>
      <c r="G202" s="21"/>
      <c r="H202" s="21"/>
      <c r="I202" s="21"/>
      <c r="M202" s="21"/>
      <c r="N202" s="21"/>
      <c r="O202" s="21"/>
      <c r="T202" s="21"/>
      <c r="U202" s="21"/>
      <c r="V202" s="21"/>
      <c r="W202" s="21"/>
      <c r="X202" s="21"/>
      <c r="Y202" s="21"/>
      <c r="Z202" s="21"/>
      <c r="AA202" s="21"/>
      <c r="AB202" s="21"/>
      <c r="AC202" s="21"/>
      <c r="AD202" s="21"/>
      <c r="AE202" s="21"/>
      <c r="AF202" s="21"/>
      <c r="AG202" s="21"/>
      <c r="AH202" s="21"/>
    </row>
    <row r="203" spans="1:34" s="15" customFormat="1" ht="66.95" hidden="1" customHeight="1" outlineLevel="1">
      <c r="A203" s="25"/>
      <c r="C203" s="21"/>
      <c r="D203" s="21"/>
      <c r="E203" s="21"/>
      <c r="F203" s="21"/>
      <c r="G203" s="21"/>
      <c r="H203" s="21"/>
      <c r="I203" s="21"/>
      <c r="K203" s="21"/>
      <c r="L203" s="21"/>
      <c r="M203" s="21"/>
      <c r="N203" s="21"/>
      <c r="O203" s="21"/>
      <c r="R203" s="21"/>
      <c r="S203" s="21"/>
      <c r="T203" s="21"/>
      <c r="U203" s="21"/>
      <c r="V203" s="21"/>
      <c r="W203" s="21"/>
      <c r="X203" s="21"/>
      <c r="Y203" s="21"/>
      <c r="Z203" s="21"/>
      <c r="AA203" s="21"/>
      <c r="AB203" s="21"/>
      <c r="AC203" s="21"/>
      <c r="AD203" s="21"/>
      <c r="AE203" s="21"/>
      <c r="AF203" s="21"/>
      <c r="AG203" s="21"/>
      <c r="AH203" s="21"/>
    </row>
    <row r="204" spans="1:34" s="15" customFormat="1" ht="66.95" hidden="1" customHeight="1" outlineLevel="1">
      <c r="A204" s="25"/>
      <c r="C204" s="21"/>
      <c r="D204" s="21"/>
      <c r="E204" s="21"/>
      <c r="F204" s="21"/>
      <c r="G204" s="21"/>
      <c r="H204" s="21"/>
      <c r="I204" s="21"/>
      <c r="K204" s="21"/>
      <c r="L204" s="21"/>
      <c r="M204" s="21"/>
      <c r="N204" s="21"/>
      <c r="O204" s="21"/>
      <c r="R204" s="21"/>
      <c r="S204" s="21"/>
      <c r="T204" s="21"/>
      <c r="U204" s="21"/>
      <c r="V204" s="21"/>
      <c r="W204" s="21"/>
      <c r="X204" s="21"/>
      <c r="Y204" s="21"/>
      <c r="Z204" s="21"/>
      <c r="AA204" s="21"/>
      <c r="AB204" s="21"/>
      <c r="AC204" s="21"/>
      <c r="AD204" s="21"/>
      <c r="AE204" s="21"/>
      <c r="AF204" s="21"/>
      <c r="AG204" s="21"/>
      <c r="AH204" s="21"/>
    </row>
    <row r="205" spans="1:34" s="15" customFormat="1" ht="66.95" hidden="1" customHeight="1" outlineLevel="1">
      <c r="A205" s="25"/>
      <c r="C205" s="21"/>
      <c r="D205" s="21"/>
      <c r="E205" s="21"/>
      <c r="F205" s="21"/>
      <c r="G205" s="21"/>
      <c r="H205" s="21"/>
      <c r="I205" s="21"/>
      <c r="K205" s="21"/>
      <c r="L205" s="21"/>
      <c r="M205" s="21"/>
      <c r="N205" s="21"/>
      <c r="O205" s="21"/>
      <c r="R205" s="21"/>
      <c r="S205" s="21"/>
      <c r="T205" s="21"/>
      <c r="U205" s="21"/>
      <c r="V205" s="21"/>
      <c r="W205" s="21"/>
      <c r="X205" s="21"/>
      <c r="Y205" s="21"/>
      <c r="Z205" s="21"/>
      <c r="AA205" s="21"/>
      <c r="AB205" s="21"/>
      <c r="AC205" s="21"/>
      <c r="AD205" s="21"/>
      <c r="AE205" s="21"/>
      <c r="AF205" s="21"/>
      <c r="AG205" s="21"/>
      <c r="AH205" s="21"/>
    </row>
    <row r="206" spans="1:34" s="15" customFormat="1" ht="19.899999999999999" hidden="1" customHeight="1" outlineLevel="1">
      <c r="A206" s="25"/>
      <c r="B206" s="20" t="str">
        <f>+A84</f>
        <v>Implicit Rate Return, Female, IG1-D3</v>
      </c>
      <c r="G206" s="20" t="str">
        <f>+A85</f>
        <v>Implicit Rate Return, Female, IG2-D3</v>
      </c>
      <c r="K206" s="20" t="str">
        <f>+A86</f>
        <v>Implicit Rate Return, Female, IG3-D3</v>
      </c>
      <c r="P206" s="20" t="str">
        <f>+A87</f>
        <v>Implicit Rate Return, Female, IG4-D3</v>
      </c>
      <c r="T206" s="51" t="str">
        <f>+A88</f>
        <v>Implicit Rate Return, Female, IG5-D3</v>
      </c>
      <c r="X206" s="20"/>
    </row>
    <row r="207" spans="1:34" s="15" customFormat="1" ht="66.95" hidden="1" customHeight="1" outlineLevel="1">
      <c r="A207" s="25"/>
      <c r="E207" s="21"/>
      <c r="F207" s="21"/>
      <c r="G207" s="21"/>
      <c r="H207" s="21"/>
      <c r="I207" s="21"/>
      <c r="M207" s="21"/>
      <c r="N207" s="21"/>
      <c r="O207" s="21"/>
      <c r="T207" s="21"/>
      <c r="U207" s="21"/>
      <c r="V207" s="21"/>
      <c r="W207" s="21"/>
      <c r="X207" s="21"/>
      <c r="Y207" s="21"/>
      <c r="Z207" s="21"/>
      <c r="AA207" s="21"/>
      <c r="AB207" s="21"/>
      <c r="AC207" s="21"/>
      <c r="AD207" s="21"/>
      <c r="AE207" s="21"/>
      <c r="AF207" s="21"/>
      <c r="AG207" s="21"/>
      <c r="AH207" s="21"/>
    </row>
    <row r="208" spans="1:34" s="15" customFormat="1" ht="66.95" hidden="1" customHeight="1" outlineLevel="1">
      <c r="A208" s="25"/>
      <c r="C208" s="21"/>
      <c r="D208" s="21"/>
      <c r="E208" s="21"/>
      <c r="F208" s="21"/>
      <c r="G208" s="21"/>
      <c r="H208" s="21"/>
      <c r="I208" s="21"/>
      <c r="K208" s="21"/>
      <c r="L208" s="21"/>
      <c r="M208" s="21"/>
      <c r="N208" s="21"/>
      <c r="O208" s="21"/>
      <c r="R208" s="21"/>
      <c r="S208" s="21"/>
      <c r="T208" s="21"/>
      <c r="U208" s="21"/>
      <c r="V208" s="21"/>
      <c r="W208" s="21"/>
      <c r="X208" s="21"/>
      <c r="Y208" s="21"/>
      <c r="Z208" s="21"/>
      <c r="AA208" s="21"/>
      <c r="AB208" s="21"/>
      <c r="AC208" s="21"/>
      <c r="AD208" s="21"/>
      <c r="AE208" s="21"/>
      <c r="AF208" s="21"/>
      <c r="AG208" s="21"/>
      <c r="AH208" s="21"/>
    </row>
    <row r="209" spans="1:34" s="15" customFormat="1" ht="66.95" hidden="1" customHeight="1" outlineLevel="1">
      <c r="A209" s="25"/>
      <c r="C209" s="21"/>
      <c r="D209" s="21"/>
      <c r="E209" s="21"/>
      <c r="F209" s="21"/>
      <c r="G209" s="21"/>
      <c r="H209" s="21"/>
      <c r="I209" s="21"/>
      <c r="K209" s="21"/>
      <c r="L209" s="21"/>
      <c r="M209" s="21"/>
      <c r="N209" s="21"/>
      <c r="O209" s="21"/>
      <c r="R209" s="21"/>
      <c r="S209" s="21"/>
      <c r="T209" s="21"/>
      <c r="U209" s="21"/>
      <c r="V209" s="21"/>
      <c r="W209" s="21"/>
      <c r="X209" s="21"/>
      <c r="Y209" s="21"/>
      <c r="Z209" s="21"/>
      <c r="AA209" s="21"/>
      <c r="AB209" s="21"/>
      <c r="AC209" s="21"/>
      <c r="AD209" s="21"/>
      <c r="AE209" s="21"/>
      <c r="AF209" s="21"/>
      <c r="AG209" s="21"/>
      <c r="AH209" s="21"/>
    </row>
    <row r="210" spans="1:34" s="15" customFormat="1" ht="66.95" hidden="1" customHeight="1" outlineLevel="1">
      <c r="A210" s="25"/>
      <c r="C210" s="21"/>
      <c r="D210" s="21"/>
      <c r="E210" s="21"/>
      <c r="F210" s="21"/>
      <c r="G210" s="21"/>
      <c r="H210" s="21"/>
      <c r="I210" s="21"/>
      <c r="K210" s="21"/>
      <c r="L210" s="21"/>
      <c r="M210" s="21"/>
      <c r="N210" s="21"/>
      <c r="O210" s="21"/>
      <c r="R210" s="21"/>
      <c r="S210" s="21"/>
      <c r="T210" s="21"/>
      <c r="U210" s="21"/>
      <c r="V210" s="21"/>
      <c r="W210" s="21"/>
      <c r="X210" s="21"/>
      <c r="Y210" s="21"/>
      <c r="Z210" s="21"/>
      <c r="AA210" s="21"/>
      <c r="AB210" s="21"/>
      <c r="AC210" s="21"/>
      <c r="AD210" s="21"/>
      <c r="AE210" s="21"/>
      <c r="AF210" s="21"/>
      <c r="AG210" s="21"/>
      <c r="AH210" s="21"/>
    </row>
    <row r="211" spans="1:34" s="15" customFormat="1" ht="15" customHeight="1" collapsed="1">
      <c r="A211" s="25"/>
      <c r="C211" s="21"/>
      <c r="D211" s="21"/>
      <c r="E211" s="21"/>
      <c r="F211" s="21"/>
      <c r="G211" s="21"/>
      <c r="H211" s="21"/>
      <c r="I211" s="21"/>
      <c r="K211" s="21"/>
      <c r="L211" s="21"/>
      <c r="M211" s="21"/>
      <c r="N211" s="21"/>
      <c r="O211" s="21"/>
      <c r="R211" s="21"/>
      <c r="S211" s="21"/>
      <c r="T211" s="21"/>
      <c r="U211" s="21"/>
      <c r="V211" s="21"/>
      <c r="W211" s="21"/>
      <c r="X211" s="21"/>
      <c r="Y211" s="21"/>
      <c r="Z211" s="21"/>
      <c r="AA211" s="21"/>
      <c r="AB211" s="21"/>
      <c r="AC211" s="21"/>
      <c r="AD211" s="21"/>
      <c r="AE211" s="21"/>
      <c r="AF211" s="21"/>
      <c r="AG211" s="21"/>
      <c r="AH211" s="21"/>
    </row>
    <row r="212" spans="1:34" s="15" customFormat="1" ht="25.5" customHeight="1">
      <c r="A212" s="43" t="str">
        <f>A90</f>
        <v>Implicit Subsidy/Tax, % of total replacement rate, Male</v>
      </c>
      <c r="B212" s="20"/>
      <c r="G212" s="20"/>
      <c r="K212" s="20"/>
      <c r="P212" s="20"/>
      <c r="T212" s="51"/>
      <c r="X212" s="20"/>
    </row>
    <row r="213" spans="1:34" s="32" customFormat="1" ht="19.899999999999999" hidden="1" customHeight="1" outlineLevel="1">
      <c r="A213" s="13"/>
      <c r="B213" s="56" t="str">
        <f>A91</f>
        <v>Implicit Subsidy/Tax, % of total replacement rate, Male, IG1-D1</v>
      </c>
      <c r="G213" s="56" t="str">
        <f>+A92</f>
        <v>Implicit Subsidy/Tax, % of total replacement rate, Male, IG2-D1</v>
      </c>
      <c r="K213" s="56" t="str">
        <f>+A93</f>
        <v>Implicit Subsidy/Tax, % of total replacement rate, IG3-D1</v>
      </c>
      <c r="P213" s="56" t="str">
        <f>+A94</f>
        <v>Implicit Subsidy/Tax, % of total replacement rate, IG4-D1</v>
      </c>
      <c r="T213" s="57" t="str">
        <f>+A95</f>
        <v>Implicit Subsidy/Tax, % of total replacement rate, IG5-D1</v>
      </c>
      <c r="X213" s="56"/>
    </row>
    <row r="214" spans="1:34" s="15" customFormat="1" ht="66.95" hidden="1" customHeight="1" outlineLevel="1">
      <c r="A214" s="25"/>
      <c r="E214" s="21"/>
      <c r="F214" s="21"/>
      <c r="G214" s="21"/>
      <c r="H214" s="21"/>
      <c r="I214" s="21"/>
      <c r="M214" s="21"/>
      <c r="N214" s="21"/>
      <c r="O214" s="21"/>
      <c r="T214" s="21"/>
      <c r="U214" s="21"/>
      <c r="V214" s="21"/>
      <c r="W214" s="21"/>
      <c r="X214" s="21"/>
      <c r="Y214" s="21"/>
      <c r="Z214" s="21"/>
      <c r="AA214" s="21"/>
      <c r="AB214" s="21"/>
      <c r="AC214" s="21"/>
      <c r="AD214" s="21"/>
      <c r="AE214" s="21"/>
      <c r="AF214" s="21"/>
      <c r="AG214" s="21"/>
      <c r="AH214" s="21"/>
    </row>
    <row r="215" spans="1:34" s="15" customFormat="1" ht="66.95" hidden="1" customHeight="1" outlineLevel="1">
      <c r="A215" s="25"/>
      <c r="C215" s="21"/>
      <c r="D215" s="21"/>
      <c r="E215" s="21"/>
      <c r="F215" s="21"/>
      <c r="G215" s="21"/>
      <c r="H215" s="21"/>
      <c r="I215" s="21"/>
      <c r="K215" s="21"/>
      <c r="L215" s="21"/>
      <c r="M215" s="21"/>
      <c r="N215" s="21"/>
      <c r="O215" s="21"/>
      <c r="R215" s="21"/>
      <c r="S215" s="21"/>
      <c r="T215" s="21"/>
      <c r="U215" s="21"/>
      <c r="V215" s="21"/>
      <c r="W215" s="21"/>
      <c r="X215" s="21"/>
      <c r="Y215" s="21"/>
      <c r="Z215" s="21"/>
      <c r="AA215" s="21"/>
      <c r="AB215" s="21"/>
      <c r="AC215" s="21"/>
      <c r="AD215" s="21"/>
      <c r="AE215" s="21"/>
      <c r="AF215" s="21"/>
      <c r="AG215" s="21"/>
      <c r="AH215" s="21"/>
    </row>
    <row r="216" spans="1:34" s="15" customFormat="1" ht="66.95" hidden="1" customHeight="1" outlineLevel="1">
      <c r="A216" s="25"/>
      <c r="C216" s="21"/>
      <c r="D216" s="21"/>
      <c r="E216" s="21"/>
      <c r="F216" s="21"/>
      <c r="G216" s="21"/>
      <c r="H216" s="21"/>
      <c r="I216" s="21"/>
      <c r="K216" s="21"/>
      <c r="L216" s="21"/>
      <c r="M216" s="21"/>
      <c r="N216" s="21"/>
      <c r="O216" s="21"/>
      <c r="R216" s="21"/>
      <c r="S216" s="21"/>
      <c r="T216" s="21"/>
      <c r="U216" s="21"/>
      <c r="V216" s="21"/>
      <c r="W216" s="21"/>
      <c r="X216" s="21"/>
      <c r="Y216" s="21"/>
      <c r="Z216" s="21"/>
      <c r="AA216" s="21"/>
      <c r="AB216" s="21"/>
      <c r="AC216" s="21"/>
      <c r="AD216" s="21"/>
      <c r="AE216" s="21"/>
      <c r="AF216" s="21"/>
      <c r="AG216" s="21"/>
      <c r="AH216" s="21"/>
    </row>
    <row r="217" spans="1:34" s="15" customFormat="1" ht="66.95" hidden="1" customHeight="1" outlineLevel="1">
      <c r="A217" s="25"/>
      <c r="C217" s="21"/>
      <c r="D217" s="21"/>
      <c r="E217" s="21"/>
      <c r="F217" s="21"/>
      <c r="G217" s="21"/>
      <c r="H217" s="21"/>
      <c r="I217" s="21"/>
      <c r="K217" s="21"/>
      <c r="L217" s="21"/>
      <c r="M217" s="21"/>
      <c r="N217" s="21"/>
      <c r="O217" s="21"/>
      <c r="R217" s="21"/>
      <c r="S217" s="21"/>
      <c r="T217" s="21"/>
      <c r="U217" s="21"/>
      <c r="V217" s="21"/>
      <c r="W217" s="21"/>
      <c r="X217" s="21"/>
      <c r="Y217" s="21"/>
      <c r="Z217" s="21"/>
      <c r="AA217" s="21"/>
      <c r="AB217" s="21"/>
      <c r="AC217" s="21"/>
      <c r="AD217" s="21"/>
      <c r="AE217" s="21"/>
      <c r="AF217" s="21"/>
      <c r="AG217" s="21"/>
      <c r="AH217" s="21"/>
    </row>
    <row r="218" spans="1:34" s="32" customFormat="1" ht="19.899999999999999" hidden="1" customHeight="1" outlineLevel="1">
      <c r="A218" s="13"/>
      <c r="B218" s="56" t="str">
        <f>+A96</f>
        <v>Implicit Subsidy/Tax, % of total replacement rate, IG1-D2</v>
      </c>
      <c r="G218" s="56" t="str">
        <f>+A97</f>
        <v>Implicit Subsidy/Tax, % of total replacement rate, IG2-D2</v>
      </c>
      <c r="K218" s="56" t="str">
        <f>+A98</f>
        <v>Implicit Subsidy/Tax, % of total replacement rate, IG3-D2</v>
      </c>
      <c r="P218" s="56" t="str">
        <f>+A99</f>
        <v>Implicit Subsidy/Tax, % of total replacement rate,, IG4-D2</v>
      </c>
      <c r="T218" s="57" t="str">
        <f>+A100</f>
        <v>Implicit Subsidy/Tax, % of total replacement rate, IG5-D2</v>
      </c>
      <c r="X218" s="56"/>
    </row>
    <row r="219" spans="1:34" s="15" customFormat="1" ht="66.95" hidden="1" customHeight="1" outlineLevel="1">
      <c r="A219" s="25"/>
      <c r="E219" s="21"/>
      <c r="F219" s="21"/>
      <c r="G219" s="21"/>
      <c r="H219" s="21"/>
      <c r="I219" s="21"/>
      <c r="M219" s="21"/>
      <c r="N219" s="21"/>
      <c r="O219" s="21"/>
      <c r="T219" s="21"/>
      <c r="U219" s="21"/>
      <c r="V219" s="21"/>
      <c r="W219" s="21"/>
      <c r="X219" s="21"/>
      <c r="Y219" s="21"/>
      <c r="Z219" s="21"/>
      <c r="AA219" s="21"/>
      <c r="AB219" s="21"/>
      <c r="AC219" s="21"/>
      <c r="AD219" s="21"/>
      <c r="AE219" s="21"/>
      <c r="AF219" s="21"/>
      <c r="AG219" s="21"/>
      <c r="AH219" s="21"/>
    </row>
    <row r="220" spans="1:34" s="15" customFormat="1" ht="66.95" hidden="1" customHeight="1" outlineLevel="1">
      <c r="A220" s="25"/>
      <c r="C220" s="21"/>
      <c r="D220" s="21"/>
      <c r="E220" s="21"/>
      <c r="F220" s="21"/>
      <c r="G220" s="21"/>
      <c r="H220" s="21"/>
      <c r="I220" s="21"/>
      <c r="K220" s="21"/>
      <c r="L220" s="21"/>
      <c r="M220" s="21"/>
      <c r="N220" s="21"/>
      <c r="O220" s="21"/>
      <c r="R220" s="21"/>
      <c r="S220" s="21"/>
      <c r="T220" s="21"/>
      <c r="U220" s="21"/>
      <c r="V220" s="21"/>
      <c r="W220" s="21"/>
      <c r="X220" s="21"/>
      <c r="Y220" s="21"/>
      <c r="Z220" s="21"/>
      <c r="AA220" s="21"/>
      <c r="AB220" s="21"/>
      <c r="AC220" s="21"/>
      <c r="AD220" s="21"/>
      <c r="AE220" s="21"/>
      <c r="AF220" s="21"/>
      <c r="AG220" s="21"/>
      <c r="AH220" s="21"/>
    </row>
    <row r="221" spans="1:34" s="15" customFormat="1" ht="66.95" hidden="1" customHeight="1" outlineLevel="1">
      <c r="A221" s="25"/>
      <c r="C221" s="21"/>
      <c r="D221" s="21"/>
      <c r="E221" s="21"/>
      <c r="F221" s="21"/>
      <c r="G221" s="21"/>
      <c r="H221" s="21"/>
      <c r="I221" s="21"/>
      <c r="K221" s="21"/>
      <c r="L221" s="21"/>
      <c r="M221" s="21"/>
      <c r="N221" s="21"/>
      <c r="O221" s="21"/>
      <c r="R221" s="21"/>
      <c r="S221" s="21"/>
      <c r="T221" s="21"/>
      <c r="U221" s="21"/>
      <c r="V221" s="21"/>
      <c r="W221" s="21"/>
      <c r="X221" s="21"/>
      <c r="Y221" s="21"/>
      <c r="Z221" s="21"/>
      <c r="AA221" s="21"/>
      <c r="AB221" s="21"/>
      <c r="AC221" s="21"/>
      <c r="AD221" s="21"/>
      <c r="AE221" s="21"/>
      <c r="AF221" s="21"/>
      <c r="AG221" s="21"/>
      <c r="AH221" s="21"/>
    </row>
    <row r="222" spans="1:34" s="15" customFormat="1" ht="66.95" hidden="1" customHeight="1" outlineLevel="1">
      <c r="A222" s="25"/>
      <c r="C222" s="21"/>
      <c r="D222" s="21"/>
      <c r="E222" s="21"/>
      <c r="F222" s="21"/>
      <c r="G222" s="21"/>
      <c r="H222" s="21"/>
      <c r="I222" s="21"/>
      <c r="K222" s="21"/>
      <c r="L222" s="21"/>
      <c r="M222" s="21"/>
      <c r="N222" s="21"/>
      <c r="O222" s="21"/>
      <c r="R222" s="21"/>
      <c r="S222" s="21"/>
      <c r="T222" s="21"/>
      <c r="U222" s="21"/>
      <c r="V222" s="21"/>
      <c r="W222" s="21"/>
      <c r="X222" s="21"/>
      <c r="Y222" s="21"/>
      <c r="Z222" s="21"/>
      <c r="AA222" s="21"/>
      <c r="AB222" s="21"/>
      <c r="AC222" s="21"/>
      <c r="AD222" s="21"/>
      <c r="AE222" s="21"/>
      <c r="AF222" s="21"/>
      <c r="AG222" s="21"/>
      <c r="AH222" s="21"/>
    </row>
    <row r="223" spans="1:34" s="32" customFormat="1" ht="19.899999999999999" hidden="1" customHeight="1" outlineLevel="1">
      <c r="A223" s="13"/>
      <c r="B223" s="56" t="str">
        <f>+A101</f>
        <v>Implicit Subsidy/Tax, % of total replacement rate, IG1-D3</v>
      </c>
      <c r="G223" s="56" t="str">
        <f>+A102</f>
        <v>Implicit Subsidy/Tax, % of total replacement rate, IG2-D3</v>
      </c>
      <c r="K223" s="56" t="str">
        <f>+A103</f>
        <v>Implicit Subsidy/Tax, % of total replacement rate, IG3-D3</v>
      </c>
      <c r="P223" s="56" t="str">
        <f>+A104</f>
        <v>Implicit Subsidy/Tax, % of total replacement rate, IG4-D3</v>
      </c>
      <c r="T223" s="57" t="str">
        <f>+A105</f>
        <v>Implicit Subsidy/Tax, % of total replacement rate, IG5-D3</v>
      </c>
      <c r="X223" s="56"/>
    </row>
    <row r="224" spans="1:34" s="15" customFormat="1" ht="66.95" hidden="1" customHeight="1" outlineLevel="1">
      <c r="A224" s="25"/>
      <c r="E224" s="21"/>
      <c r="F224" s="21"/>
      <c r="G224" s="21"/>
      <c r="H224" s="21"/>
      <c r="I224" s="21"/>
      <c r="M224" s="21"/>
      <c r="N224" s="21"/>
      <c r="O224" s="21"/>
      <c r="T224" s="21"/>
      <c r="U224" s="21"/>
      <c r="V224" s="21"/>
      <c r="W224" s="21"/>
      <c r="X224" s="21"/>
      <c r="Y224" s="21"/>
      <c r="Z224" s="21"/>
      <c r="AA224" s="21"/>
      <c r="AB224" s="21"/>
      <c r="AC224" s="21"/>
      <c r="AD224" s="21"/>
      <c r="AE224" s="21"/>
      <c r="AF224" s="21"/>
      <c r="AG224" s="21"/>
      <c r="AH224" s="21"/>
    </row>
    <row r="225" spans="1:34" s="15" customFormat="1" ht="66.95" hidden="1" customHeight="1" outlineLevel="1">
      <c r="A225" s="25"/>
      <c r="C225" s="21"/>
      <c r="D225" s="21"/>
      <c r="E225" s="21"/>
      <c r="F225" s="21"/>
      <c r="G225" s="21"/>
      <c r="H225" s="21"/>
      <c r="I225" s="21"/>
      <c r="K225" s="21"/>
      <c r="L225" s="21"/>
      <c r="M225" s="21"/>
      <c r="N225" s="21"/>
      <c r="O225" s="21"/>
      <c r="R225" s="21"/>
      <c r="S225" s="21"/>
      <c r="T225" s="21"/>
      <c r="U225" s="21"/>
      <c r="V225" s="21"/>
      <c r="W225" s="21"/>
      <c r="X225" s="21"/>
      <c r="Y225" s="21"/>
      <c r="Z225" s="21"/>
      <c r="AA225" s="21"/>
      <c r="AB225" s="21"/>
      <c r="AC225" s="21"/>
      <c r="AD225" s="21"/>
      <c r="AE225" s="21"/>
      <c r="AF225" s="21"/>
      <c r="AG225" s="21"/>
      <c r="AH225" s="21"/>
    </row>
    <row r="226" spans="1:34" s="15" customFormat="1" ht="66.95" hidden="1" customHeight="1" outlineLevel="1">
      <c r="A226" s="25"/>
      <c r="C226" s="21"/>
      <c r="D226" s="21"/>
      <c r="E226" s="21"/>
      <c r="F226" s="21"/>
      <c r="G226" s="21"/>
      <c r="H226" s="21"/>
      <c r="I226" s="21"/>
      <c r="K226" s="21"/>
      <c r="L226" s="21"/>
      <c r="M226" s="21"/>
      <c r="N226" s="21"/>
      <c r="O226" s="21"/>
      <c r="R226" s="21"/>
      <c r="S226" s="21"/>
      <c r="T226" s="21"/>
      <c r="U226" s="21"/>
      <c r="V226" s="21"/>
      <c r="W226" s="21"/>
      <c r="X226" s="21"/>
      <c r="Y226" s="21"/>
      <c r="Z226" s="21"/>
      <c r="AA226" s="21"/>
      <c r="AB226" s="21"/>
      <c r="AC226" s="21"/>
      <c r="AD226" s="21"/>
      <c r="AE226" s="21"/>
      <c r="AF226" s="21"/>
      <c r="AG226" s="21"/>
      <c r="AH226" s="21"/>
    </row>
    <row r="227" spans="1:34" s="15" customFormat="1" ht="66.95" hidden="1" customHeight="1" outlineLevel="1">
      <c r="A227" s="25"/>
      <c r="C227" s="21"/>
      <c r="D227" s="21"/>
      <c r="E227" s="21"/>
      <c r="F227" s="21"/>
      <c r="G227" s="21"/>
      <c r="H227" s="21"/>
      <c r="I227" s="21"/>
      <c r="K227" s="21"/>
      <c r="L227" s="21"/>
      <c r="M227" s="21"/>
      <c r="N227" s="21"/>
      <c r="O227" s="21"/>
      <c r="R227" s="21"/>
      <c r="S227" s="21"/>
      <c r="T227" s="21"/>
      <c r="U227" s="21"/>
      <c r="V227" s="21"/>
      <c r="W227" s="21"/>
      <c r="X227" s="21"/>
      <c r="Y227" s="21"/>
      <c r="Z227" s="21"/>
      <c r="AA227" s="21"/>
      <c r="AB227" s="21"/>
      <c r="AC227" s="21"/>
      <c r="AD227" s="21"/>
      <c r="AE227" s="21"/>
      <c r="AF227" s="21"/>
      <c r="AG227" s="21"/>
      <c r="AH227" s="21"/>
    </row>
    <row r="228" spans="1:34" s="15" customFormat="1" ht="15" customHeight="1" collapsed="1">
      <c r="A228" s="25"/>
      <c r="C228" s="21"/>
      <c r="D228" s="21"/>
      <c r="E228" s="21"/>
      <c r="F228" s="21"/>
      <c r="G228" s="21"/>
      <c r="H228" s="21"/>
      <c r="I228" s="21"/>
      <c r="K228" s="21"/>
      <c r="L228" s="21"/>
      <c r="M228" s="21"/>
      <c r="N228" s="21"/>
      <c r="O228" s="21"/>
      <c r="R228" s="21"/>
      <c r="S228" s="21"/>
      <c r="T228" s="21"/>
      <c r="U228" s="21"/>
      <c r="V228" s="21"/>
      <c r="W228" s="21"/>
      <c r="X228" s="21"/>
      <c r="Y228" s="21"/>
      <c r="Z228" s="21"/>
      <c r="AA228" s="21"/>
      <c r="AB228" s="21"/>
      <c r="AC228" s="21"/>
      <c r="AD228" s="21"/>
      <c r="AE228" s="21"/>
      <c r="AF228" s="21"/>
      <c r="AG228" s="21"/>
      <c r="AH228" s="21"/>
    </row>
    <row r="229" spans="1:34" s="15" customFormat="1" ht="33.75" customHeight="1">
      <c r="A229" s="43" t="str">
        <f>A106</f>
        <v>Implicit Subsidy/Tax, % of total replacement rate, Female</v>
      </c>
      <c r="B229" s="20"/>
      <c r="G229" s="20"/>
      <c r="K229" s="20"/>
      <c r="P229" s="20"/>
      <c r="T229" s="51"/>
      <c r="X229" s="20"/>
    </row>
    <row r="230" spans="1:34" s="32" customFormat="1" ht="19.899999999999999" hidden="1" customHeight="1" outlineLevel="1">
      <c r="B230" s="56" t="str">
        <f>A107</f>
        <v>Implicit Subsidy/Tax, % of total replacement rate, Female, IG1-D1</v>
      </c>
      <c r="G230" s="56" t="str">
        <f>+A108</f>
        <v>Implicit Subsidy/Tax, % of total replacement rate, Female, IG2-D1</v>
      </c>
      <c r="K230" s="56" t="str">
        <f>+A109</f>
        <v>Implicit Subsidy/Tax, % of total replacement rate, Female, IG3-D1</v>
      </c>
      <c r="P230" s="56" t="str">
        <f>+A110</f>
        <v>Implicit Subsidy/Tax, % of total replacement rate, Female, IG4-D1</v>
      </c>
      <c r="T230" s="57" t="str">
        <f>+A111</f>
        <v>Implicit Subsidy/Tax, % of total replacement rate, Female, IG5-D1</v>
      </c>
      <c r="X230" s="56"/>
    </row>
    <row r="231" spans="1:34" s="15" customFormat="1" ht="66.95" hidden="1" customHeight="1" outlineLevel="1">
      <c r="A231" s="29"/>
      <c r="E231" s="21"/>
      <c r="F231" s="21"/>
      <c r="G231" s="21"/>
      <c r="H231" s="21"/>
      <c r="I231" s="21"/>
      <c r="M231" s="21"/>
      <c r="N231" s="21"/>
      <c r="O231" s="21"/>
      <c r="T231" s="21"/>
      <c r="U231" s="21"/>
      <c r="V231" s="21"/>
      <c r="W231" s="21"/>
      <c r="X231" s="21"/>
      <c r="Y231" s="21"/>
      <c r="Z231" s="21"/>
      <c r="AA231" s="21"/>
      <c r="AB231" s="21"/>
      <c r="AC231" s="21"/>
      <c r="AD231" s="21"/>
      <c r="AE231" s="21"/>
      <c r="AF231" s="21"/>
      <c r="AG231" s="21"/>
      <c r="AH231" s="21"/>
    </row>
    <row r="232" spans="1:34" s="15" customFormat="1" ht="66.95" hidden="1" customHeight="1" outlineLevel="1">
      <c r="A232" s="29"/>
      <c r="C232" s="21"/>
      <c r="D232" s="21"/>
      <c r="E232" s="21"/>
      <c r="F232" s="21"/>
      <c r="G232" s="21"/>
      <c r="H232" s="21"/>
      <c r="I232" s="21"/>
      <c r="K232" s="21"/>
      <c r="L232" s="21"/>
      <c r="M232" s="21"/>
      <c r="N232" s="21"/>
      <c r="O232" s="21"/>
      <c r="R232" s="21"/>
      <c r="S232" s="21"/>
      <c r="T232" s="21"/>
      <c r="U232" s="21"/>
      <c r="V232" s="21"/>
      <c r="W232" s="21"/>
      <c r="X232" s="21"/>
      <c r="Y232" s="21"/>
      <c r="Z232" s="21"/>
      <c r="AA232" s="21"/>
      <c r="AB232" s="21"/>
      <c r="AC232" s="21"/>
      <c r="AD232" s="21"/>
      <c r="AE232" s="21"/>
      <c r="AF232" s="21"/>
      <c r="AG232" s="21"/>
      <c r="AH232" s="21"/>
    </row>
    <row r="233" spans="1:34" s="15" customFormat="1" ht="66.95" hidden="1" customHeight="1" outlineLevel="1">
      <c r="A233" s="29"/>
      <c r="C233" s="21"/>
      <c r="D233" s="21"/>
      <c r="E233" s="21"/>
      <c r="F233" s="21"/>
      <c r="G233" s="21"/>
      <c r="H233" s="21"/>
      <c r="I233" s="21"/>
      <c r="K233" s="21"/>
      <c r="L233" s="21"/>
      <c r="M233" s="21"/>
      <c r="N233" s="21"/>
      <c r="O233" s="21"/>
      <c r="R233" s="21"/>
      <c r="S233" s="21"/>
      <c r="T233" s="21"/>
      <c r="U233" s="21"/>
      <c r="V233" s="21"/>
      <c r="W233" s="21"/>
      <c r="X233" s="21"/>
      <c r="Y233" s="21"/>
      <c r="Z233" s="21"/>
      <c r="AA233" s="21"/>
      <c r="AB233" s="21"/>
      <c r="AC233" s="21"/>
      <c r="AD233" s="21"/>
      <c r="AE233" s="21"/>
      <c r="AF233" s="21"/>
      <c r="AG233" s="21"/>
      <c r="AH233" s="21"/>
    </row>
    <row r="234" spans="1:34" s="15" customFormat="1" ht="66.95" hidden="1" customHeight="1" outlineLevel="1">
      <c r="A234" s="29"/>
      <c r="C234" s="21"/>
      <c r="D234" s="21"/>
      <c r="E234" s="21"/>
      <c r="F234" s="21"/>
      <c r="G234" s="21"/>
      <c r="H234" s="21"/>
      <c r="I234" s="21"/>
      <c r="K234" s="21"/>
      <c r="L234" s="21"/>
      <c r="M234" s="21"/>
      <c r="N234" s="21"/>
      <c r="O234" s="21"/>
      <c r="R234" s="21"/>
      <c r="S234" s="21"/>
      <c r="T234" s="21"/>
      <c r="U234" s="21"/>
      <c r="V234" s="21"/>
      <c r="W234" s="21"/>
      <c r="X234" s="21"/>
      <c r="Y234" s="21"/>
      <c r="Z234" s="21"/>
      <c r="AA234" s="21"/>
      <c r="AB234" s="21"/>
      <c r="AC234" s="21"/>
      <c r="AD234" s="21"/>
      <c r="AE234" s="21"/>
      <c r="AF234" s="21"/>
      <c r="AG234" s="21"/>
      <c r="AH234" s="21"/>
    </row>
    <row r="235" spans="1:34" s="32" customFormat="1" ht="19.899999999999999" hidden="1" customHeight="1" outlineLevel="1">
      <c r="B235" s="56" t="str">
        <f>+A112</f>
        <v>Implicit Subsidy/Tax, % of total replacement rate, Female, IG1-D2</v>
      </c>
      <c r="G235" s="56" t="str">
        <f>+A113</f>
        <v>Implicit Subsidy/Tax, % of total replacement rate, Female, IG2-D2</v>
      </c>
      <c r="K235" s="56" t="str">
        <f>+A114</f>
        <v>Implicit Subsidy/Tax, % of total replacement rate, Female, IG3-D2</v>
      </c>
      <c r="P235" s="56" t="str">
        <f>+A115</f>
        <v>Implicit Subsidy/Tax, % of total replacement rate, Female, IG4-D2</v>
      </c>
      <c r="T235" s="57" t="str">
        <f>+A116</f>
        <v>Implicit Subsidy/Tax, % of total replacement rate, Female, IG5-D2</v>
      </c>
      <c r="X235" s="56"/>
    </row>
    <row r="236" spans="1:34" s="15" customFormat="1" ht="66.95" hidden="1" customHeight="1" outlineLevel="1">
      <c r="A236" s="29"/>
      <c r="E236" s="21"/>
      <c r="F236" s="21"/>
      <c r="G236" s="21"/>
      <c r="H236" s="21"/>
      <c r="I236" s="21"/>
      <c r="M236" s="21"/>
      <c r="N236" s="21"/>
      <c r="O236" s="21"/>
      <c r="T236" s="21"/>
      <c r="U236" s="21"/>
      <c r="V236" s="21"/>
      <c r="W236" s="21"/>
      <c r="X236" s="21"/>
      <c r="Y236" s="21"/>
      <c r="Z236" s="21"/>
      <c r="AA236" s="21"/>
      <c r="AB236" s="21"/>
      <c r="AC236" s="21"/>
      <c r="AD236" s="21"/>
      <c r="AE236" s="21"/>
      <c r="AF236" s="21"/>
      <c r="AG236" s="21"/>
      <c r="AH236" s="21"/>
    </row>
    <row r="237" spans="1:34" s="15" customFormat="1" ht="66.95" hidden="1" customHeight="1" outlineLevel="1">
      <c r="A237" s="29"/>
      <c r="C237" s="21"/>
      <c r="D237" s="21"/>
      <c r="E237" s="21"/>
      <c r="F237" s="21"/>
      <c r="G237" s="21"/>
      <c r="H237" s="21"/>
      <c r="I237" s="21"/>
      <c r="K237" s="21"/>
      <c r="L237" s="21"/>
      <c r="M237" s="21"/>
      <c r="N237" s="21"/>
      <c r="O237" s="21"/>
      <c r="R237" s="21"/>
      <c r="S237" s="21"/>
      <c r="T237" s="21"/>
      <c r="U237" s="21"/>
      <c r="V237" s="21"/>
      <c r="W237" s="21"/>
      <c r="X237" s="21"/>
      <c r="Y237" s="21"/>
      <c r="Z237" s="21"/>
      <c r="AA237" s="21"/>
      <c r="AB237" s="21"/>
      <c r="AC237" s="21"/>
      <c r="AD237" s="21"/>
      <c r="AE237" s="21"/>
      <c r="AF237" s="21"/>
      <c r="AG237" s="21"/>
      <c r="AH237" s="21"/>
    </row>
    <row r="238" spans="1:34" s="15" customFormat="1" ht="66.95" hidden="1" customHeight="1" outlineLevel="1">
      <c r="A238" s="29"/>
      <c r="C238" s="21"/>
      <c r="D238" s="21"/>
      <c r="E238" s="21"/>
      <c r="F238" s="21"/>
      <c r="G238" s="21"/>
      <c r="H238" s="21"/>
      <c r="I238" s="21"/>
      <c r="K238" s="21"/>
      <c r="L238" s="21"/>
      <c r="M238" s="21"/>
      <c r="N238" s="21"/>
      <c r="O238" s="21"/>
      <c r="R238" s="21"/>
      <c r="S238" s="21"/>
      <c r="T238" s="21"/>
      <c r="U238" s="21"/>
      <c r="V238" s="21"/>
      <c r="W238" s="21"/>
      <c r="X238" s="21"/>
      <c r="Y238" s="21"/>
      <c r="Z238" s="21"/>
      <c r="AA238" s="21"/>
      <c r="AB238" s="21"/>
      <c r="AC238" s="21"/>
      <c r="AD238" s="21"/>
      <c r="AE238" s="21"/>
      <c r="AF238" s="21"/>
      <c r="AG238" s="21"/>
      <c r="AH238" s="21"/>
    </row>
    <row r="239" spans="1:34" s="15" customFormat="1" ht="66.95" hidden="1" customHeight="1" outlineLevel="1">
      <c r="A239" s="29"/>
      <c r="C239" s="21"/>
      <c r="D239" s="21"/>
      <c r="E239" s="21"/>
      <c r="F239" s="21"/>
      <c r="G239" s="21"/>
      <c r="H239" s="21"/>
      <c r="I239" s="21"/>
      <c r="K239" s="21"/>
      <c r="L239" s="21"/>
      <c r="M239" s="21"/>
      <c r="N239" s="21"/>
      <c r="O239" s="21"/>
      <c r="R239" s="21"/>
      <c r="S239" s="21"/>
      <c r="T239" s="21"/>
      <c r="U239" s="21"/>
      <c r="V239" s="21"/>
      <c r="W239" s="21"/>
      <c r="X239" s="21"/>
      <c r="Y239" s="21"/>
      <c r="Z239" s="21"/>
      <c r="AA239" s="21"/>
      <c r="AB239" s="21"/>
      <c r="AC239" s="21"/>
      <c r="AD239" s="21"/>
      <c r="AE239" s="21"/>
      <c r="AF239" s="21"/>
      <c r="AG239" s="21"/>
      <c r="AH239" s="21"/>
    </row>
    <row r="240" spans="1:34" s="32" customFormat="1" ht="19.899999999999999" hidden="1" customHeight="1" outlineLevel="1">
      <c r="B240" s="56" t="str">
        <f>+A117</f>
        <v>Implicit Subsidy/Tax, % of total replacement rate, Female, IG1-D3</v>
      </c>
      <c r="G240" s="56" t="str">
        <f>+A118</f>
        <v>Implicit Subsidy/Tax, % of total replacement rate, Female, IG2-D3</v>
      </c>
      <c r="K240" s="56" t="str">
        <f>+A119</f>
        <v>Implicit Subsidy/Tax, % of total replacement rate, Female, IG3-D3</v>
      </c>
      <c r="P240" s="56" t="str">
        <f>+A120</f>
        <v>Implicit Subsidy/Tax, % of total replacement rate, Female, IG4-D3</v>
      </c>
      <c r="T240" s="57" t="str">
        <f>+A121</f>
        <v>Implicit Subsidy/Tax, % of total replacement rate, Female, IG5-D3</v>
      </c>
      <c r="X240" s="56"/>
    </row>
    <row r="241" spans="1:34" s="15" customFormat="1" ht="66.95" hidden="1" customHeight="1" outlineLevel="1">
      <c r="A241" s="29"/>
      <c r="E241" s="21"/>
      <c r="F241" s="21"/>
      <c r="G241" s="21"/>
      <c r="H241" s="21"/>
      <c r="I241" s="21"/>
      <c r="M241" s="21"/>
      <c r="N241" s="21"/>
      <c r="O241" s="21"/>
      <c r="T241" s="21"/>
      <c r="U241" s="21"/>
      <c r="V241" s="21"/>
      <c r="W241" s="21"/>
      <c r="X241" s="21"/>
      <c r="Y241" s="21"/>
      <c r="Z241" s="21"/>
      <c r="AA241" s="21"/>
      <c r="AB241" s="21"/>
      <c r="AC241" s="21"/>
      <c r="AD241" s="21"/>
      <c r="AE241" s="21"/>
      <c r="AF241" s="21"/>
      <c r="AG241" s="21"/>
      <c r="AH241" s="21"/>
    </row>
    <row r="242" spans="1:34" s="15" customFormat="1" ht="66.95" hidden="1" customHeight="1" outlineLevel="1">
      <c r="A242" s="29"/>
      <c r="C242" s="21"/>
      <c r="D242" s="21"/>
      <c r="E242" s="21"/>
      <c r="F242" s="21"/>
      <c r="G242" s="21"/>
      <c r="H242" s="21"/>
      <c r="I242" s="21"/>
      <c r="K242" s="21"/>
      <c r="L242" s="21"/>
      <c r="M242" s="21"/>
      <c r="N242" s="21"/>
      <c r="O242" s="21"/>
      <c r="R242" s="21"/>
      <c r="S242" s="21"/>
      <c r="T242" s="21"/>
      <c r="U242" s="21"/>
      <c r="V242" s="21"/>
      <c r="W242" s="21"/>
      <c r="X242" s="21"/>
      <c r="Y242" s="21"/>
      <c r="Z242" s="21"/>
      <c r="AA242" s="21"/>
      <c r="AB242" s="21"/>
      <c r="AC242" s="21"/>
      <c r="AD242" s="21"/>
      <c r="AE242" s="21"/>
      <c r="AF242" s="21"/>
      <c r="AG242" s="21"/>
      <c r="AH242" s="21"/>
    </row>
    <row r="243" spans="1:34" s="15" customFormat="1" ht="66.95" hidden="1" customHeight="1" outlineLevel="1">
      <c r="A243" s="29"/>
      <c r="C243" s="21"/>
      <c r="D243" s="21"/>
      <c r="E243" s="21"/>
      <c r="F243" s="21"/>
      <c r="G243" s="21"/>
      <c r="H243" s="21"/>
      <c r="I243" s="21"/>
      <c r="K243" s="21"/>
      <c r="L243" s="21"/>
      <c r="M243" s="21"/>
      <c r="N243" s="21"/>
      <c r="O243" s="21"/>
      <c r="R243" s="21"/>
      <c r="S243" s="21"/>
      <c r="T243" s="21"/>
      <c r="U243" s="21"/>
      <c r="V243" s="21"/>
      <c r="W243" s="21"/>
      <c r="X243" s="21"/>
      <c r="Y243" s="21"/>
      <c r="Z243" s="21"/>
      <c r="AA243" s="21"/>
      <c r="AB243" s="21"/>
      <c r="AC243" s="21"/>
      <c r="AD243" s="21"/>
      <c r="AE243" s="21"/>
      <c r="AF243" s="21"/>
      <c r="AG243" s="21"/>
      <c r="AH243" s="21"/>
    </row>
    <row r="244" spans="1:34" s="15" customFormat="1" ht="66.95" hidden="1" customHeight="1" outlineLevel="1">
      <c r="A244" s="29"/>
      <c r="C244" s="21"/>
      <c r="D244" s="21"/>
      <c r="E244" s="21"/>
      <c r="F244" s="21"/>
      <c r="G244" s="21"/>
      <c r="H244" s="21"/>
      <c r="I244" s="21"/>
      <c r="K244" s="21"/>
      <c r="L244" s="21"/>
      <c r="M244" s="21"/>
      <c r="N244" s="21"/>
      <c r="O244" s="21"/>
      <c r="R244" s="21"/>
      <c r="S244" s="21"/>
      <c r="T244" s="21"/>
      <c r="U244" s="21"/>
      <c r="V244" s="21"/>
      <c r="W244" s="21"/>
      <c r="X244" s="21"/>
      <c r="Y244" s="21"/>
      <c r="Z244" s="21"/>
      <c r="AA244" s="21"/>
      <c r="AB244" s="21"/>
      <c r="AC244" s="21"/>
      <c r="AD244" s="21"/>
      <c r="AE244" s="21"/>
      <c r="AF244" s="21"/>
      <c r="AG244" s="21"/>
      <c r="AH244" s="21"/>
    </row>
    <row r="245" spans="1:34" ht="15" customHeight="1" collapsed="1"/>
    <row r="246" spans="1:34" s="71" customFormat="1" ht="20.100000000000001" customHeight="1">
      <c r="A246" s="69"/>
      <c r="B246" s="65"/>
      <c r="C246" s="65"/>
      <c r="D246" s="65"/>
      <c r="E246" s="65"/>
      <c r="F246" s="65"/>
      <c r="G246" s="65"/>
      <c r="H246" s="65"/>
      <c r="I246" s="65"/>
      <c r="J246" s="65"/>
      <c r="K246" s="65"/>
      <c r="L246" s="65"/>
      <c r="M246" s="65"/>
      <c r="N246" s="65"/>
      <c r="O246" s="65"/>
      <c r="P246" s="65"/>
      <c r="Q246" s="65"/>
      <c r="R246" s="65"/>
      <c r="S246" s="65"/>
      <c r="T246" s="65"/>
      <c r="U246" s="65"/>
      <c r="V246" s="65"/>
      <c r="W246" s="65"/>
      <c r="X246" s="65"/>
    </row>
    <row r="247" spans="1:34" s="71" customFormat="1" ht="20.100000000000001" customHeight="1">
      <c r="A247" s="69" t="s">
        <v>17</v>
      </c>
      <c r="B247" s="65" t="s">
        <v>0</v>
      </c>
      <c r="C247" s="65" t="s">
        <v>1</v>
      </c>
      <c r="D247" s="65" t="s">
        <v>2</v>
      </c>
      <c r="E247" s="65" t="s">
        <v>3</v>
      </c>
      <c r="F247" s="65" t="s">
        <v>4</v>
      </c>
      <c r="G247" s="65" t="s">
        <v>411</v>
      </c>
      <c r="H247" s="65" t="s">
        <v>6</v>
      </c>
      <c r="I247" s="65" t="s">
        <v>85</v>
      </c>
      <c r="J247" s="65" t="s">
        <v>7</v>
      </c>
      <c r="K247" s="65" t="s">
        <v>86</v>
      </c>
      <c r="L247" s="65" t="s">
        <v>87</v>
      </c>
      <c r="M247" s="65" t="s">
        <v>9</v>
      </c>
      <c r="N247" s="65" t="s">
        <v>88</v>
      </c>
      <c r="O247" s="65" t="s">
        <v>10</v>
      </c>
      <c r="P247" s="65"/>
      <c r="Q247" s="65"/>
      <c r="R247" s="65"/>
      <c r="S247" s="65"/>
      <c r="T247" s="65"/>
      <c r="U247" s="65"/>
      <c r="V247" s="65"/>
      <c r="W247" s="65"/>
      <c r="X247" s="65"/>
    </row>
    <row r="248" spans="1:34" s="71" customFormat="1" ht="20.100000000000001" customHeight="1">
      <c r="A248" s="69" t="str">
        <f>+A5</f>
        <v>Total Pension Contributors Rate (TPCR), %</v>
      </c>
      <c r="B248" s="72">
        <f>+B5</f>
        <v>0.46929999999999999</v>
      </c>
      <c r="C248" s="72">
        <f>+C5</f>
        <v>0.57820000000000005</v>
      </c>
      <c r="D248" s="72">
        <f>+E5</f>
        <v>0.65839999999999999</v>
      </c>
      <c r="E248" s="72">
        <f>+F5</f>
        <v>0.3498</v>
      </c>
      <c r="F248" s="72">
        <f>+H5</f>
        <v>0.65629999999999999</v>
      </c>
      <c r="G248" s="72">
        <f>+J5</f>
        <v>0.38540000000000002</v>
      </c>
      <c r="H248" s="72">
        <f>+K5</f>
        <v>0.27729999999999999</v>
      </c>
      <c r="I248" s="73">
        <f>+M5</f>
        <v>6.4899999999999999E-2</v>
      </c>
      <c r="J248" s="72">
        <f>+N5</f>
        <v>0.18970000000000001</v>
      </c>
      <c r="K248" s="72">
        <f>+P5</f>
        <v>0.29609999999999997</v>
      </c>
      <c r="L248" s="72">
        <f>+R5</f>
        <v>0.51459999999999995</v>
      </c>
      <c r="M248" s="72">
        <f>+T5</f>
        <v>0.20669999999999999</v>
      </c>
      <c r="N248" s="72">
        <f>+U5</f>
        <v>0.2077</v>
      </c>
      <c r="O248" s="72">
        <f>+W5</f>
        <v>0.70650000000000002</v>
      </c>
      <c r="P248" s="65"/>
      <c r="Q248" s="72"/>
      <c r="R248" s="65"/>
      <c r="S248" s="72"/>
      <c r="T248" s="65"/>
      <c r="U248" s="65"/>
      <c r="V248" s="72"/>
      <c r="W248" s="65"/>
      <c r="X248" s="65"/>
    </row>
    <row r="249" spans="1:34" s="71" customFormat="1" ht="20.100000000000001" customHeight="1">
      <c r="A249" s="69" t="str">
        <f t="shared" ref="A249:C249" si="0">+A6</f>
        <v>Male Pension Contributors Rate; %</v>
      </c>
      <c r="B249" s="72">
        <f t="shared" si="0"/>
        <v>0.46739999999999998</v>
      </c>
      <c r="C249" s="72">
        <f t="shared" si="0"/>
        <v>0.57889999999999997</v>
      </c>
      <c r="D249" s="72">
        <f t="shared" ref="D249:E249" si="1">+E6</f>
        <v>0.67469999999999997</v>
      </c>
      <c r="E249" s="72">
        <f t="shared" si="1"/>
        <v>0.36159999999999998</v>
      </c>
      <c r="F249" s="72">
        <f t="shared" ref="F249:F250" si="2">+H6</f>
        <v>0.71209999999999996</v>
      </c>
      <c r="G249" s="72">
        <f t="shared" ref="G249:H249" si="3">+J6</f>
        <v>0.35160000000000002</v>
      </c>
      <c r="H249" s="72">
        <f t="shared" si="3"/>
        <v>0.29980000000000001</v>
      </c>
      <c r="I249" s="73">
        <f t="shared" ref="I249:J249" si="4">+M6</f>
        <v>8.3500000000000005E-2</v>
      </c>
      <c r="J249" s="72">
        <f t="shared" si="4"/>
        <v>0.17799999999999999</v>
      </c>
      <c r="K249" s="72">
        <f t="shared" ref="K249:K250" si="5">+P6</f>
        <v>0.30590000000000001</v>
      </c>
      <c r="L249" s="72">
        <f t="shared" ref="L249:L250" si="6">+R6</f>
        <v>0.50890000000000002</v>
      </c>
      <c r="M249" s="72">
        <f t="shared" ref="M249:N249" si="7">+T6</f>
        <v>0.20910000000000001</v>
      </c>
      <c r="N249" s="72">
        <f t="shared" si="7"/>
        <v>0.23300000000000001</v>
      </c>
      <c r="O249" s="72">
        <f t="shared" ref="O249:O250" si="8">+W6</f>
        <v>0.70699999999999996</v>
      </c>
      <c r="P249" s="65"/>
      <c r="Q249" s="65"/>
      <c r="R249" s="65"/>
      <c r="S249" s="65"/>
      <c r="T249" s="65"/>
      <c r="U249" s="65"/>
      <c r="V249" s="65"/>
      <c r="W249" s="65"/>
      <c r="X249" s="65"/>
    </row>
    <row r="250" spans="1:34" s="71" customFormat="1" ht="20.100000000000001" customHeight="1">
      <c r="A250" s="69" t="str">
        <f t="shared" ref="A250:C250" si="9">+A7</f>
        <v>Female Pension Contributors Rate, %</v>
      </c>
      <c r="B250" s="72">
        <f t="shared" si="9"/>
        <v>0.47189999999999999</v>
      </c>
      <c r="C250" s="72">
        <f t="shared" si="9"/>
        <v>0.57740000000000002</v>
      </c>
      <c r="D250" s="72">
        <f t="shared" ref="D250:E250" si="10">+E7</f>
        <v>0.63800000000000001</v>
      </c>
      <c r="E250" s="72">
        <f t="shared" si="10"/>
        <v>0.33450000000000002</v>
      </c>
      <c r="F250" s="72">
        <f t="shared" si="2"/>
        <v>0.57650000000000001</v>
      </c>
      <c r="G250" s="72">
        <f t="shared" ref="G250:H250" si="11">+J7</f>
        <v>0.43680000000000002</v>
      </c>
      <c r="H250" s="72">
        <f t="shared" si="11"/>
        <v>0.2462</v>
      </c>
      <c r="I250" s="73">
        <f t="shared" ref="I250:J250" si="12">+M7</f>
        <v>4.0800000000000003E-2</v>
      </c>
      <c r="J250" s="72">
        <f t="shared" si="12"/>
        <v>0.20699999999999999</v>
      </c>
      <c r="K250" s="72">
        <f t="shared" si="5"/>
        <v>0.28199999999999997</v>
      </c>
      <c r="L250" s="72">
        <f t="shared" si="6"/>
        <v>0.52259999999999995</v>
      </c>
      <c r="M250" s="72">
        <f t="shared" ref="M250:N250" si="13">+T7</f>
        <v>0.20330000000000001</v>
      </c>
      <c r="N250" s="72">
        <f t="shared" si="13"/>
        <v>0.17829999999999999</v>
      </c>
      <c r="O250" s="72">
        <f t="shared" si="8"/>
        <v>0.70589999999999997</v>
      </c>
      <c r="P250" s="65"/>
      <c r="Q250" s="65"/>
      <c r="R250" s="65"/>
      <c r="S250" s="65"/>
      <c r="T250" s="65"/>
      <c r="U250" s="65"/>
      <c r="V250" s="65"/>
      <c r="W250" s="65"/>
      <c r="X250" s="65"/>
    </row>
    <row r="251" spans="1:34" s="71" customFormat="1" ht="20.100000000000001" customHeight="1">
      <c r="A251" s="69"/>
      <c r="B251" s="65" t="s">
        <v>0</v>
      </c>
      <c r="C251" s="65" t="s">
        <v>1</v>
      </c>
      <c r="D251" s="65" t="s">
        <v>2</v>
      </c>
      <c r="E251" s="65" t="s">
        <v>3</v>
      </c>
      <c r="F251" s="65" t="s">
        <v>4</v>
      </c>
      <c r="G251" s="65" t="s">
        <v>411</v>
      </c>
      <c r="H251" s="65" t="s">
        <v>6</v>
      </c>
      <c r="I251" s="65" t="s">
        <v>7</v>
      </c>
      <c r="J251" s="65" t="s">
        <v>86</v>
      </c>
      <c r="K251" s="65" t="s">
        <v>87</v>
      </c>
      <c r="L251" s="65" t="s">
        <v>9</v>
      </c>
      <c r="M251" s="65" t="s">
        <v>88</v>
      </c>
      <c r="N251" s="65" t="s">
        <v>10</v>
      </c>
      <c r="O251" s="65"/>
      <c r="P251" s="65"/>
      <c r="Q251" s="65"/>
      <c r="R251" s="65"/>
      <c r="S251" s="65"/>
      <c r="T251" s="65"/>
      <c r="U251" s="65"/>
      <c r="V251" s="65"/>
      <c r="W251" s="65"/>
      <c r="X251" s="65"/>
    </row>
    <row r="252" spans="1:34" s="71" customFormat="1" ht="20.100000000000001" customHeight="1">
      <c r="A252" s="69" t="str">
        <f t="shared" ref="A252:B254" si="14">+A8</f>
        <v>Contributory Pension Recipient Rate (TCPRR), %</v>
      </c>
      <c r="B252" s="72">
        <f t="shared" si="14"/>
        <v>0.82909999999999995</v>
      </c>
      <c r="C252" s="72">
        <f t="shared" ref="C252" si="15">+C8</f>
        <v>0.84209999999999996</v>
      </c>
      <c r="D252" s="72">
        <f t="shared" ref="D252:E254" si="16">+E8</f>
        <v>0.61680000000000001</v>
      </c>
      <c r="E252" s="72">
        <f t="shared" si="16"/>
        <v>0.2752</v>
      </c>
      <c r="F252" s="72">
        <f>+H8</f>
        <v>0.46510000000000001</v>
      </c>
      <c r="G252" s="72">
        <f t="shared" ref="G252:H254" si="17">+J8</f>
        <v>0.1565</v>
      </c>
      <c r="H252" s="72">
        <f t="shared" si="17"/>
        <v>0.1032</v>
      </c>
      <c r="I252" s="72">
        <f>+N8</f>
        <v>0.1195</v>
      </c>
      <c r="J252" s="72">
        <f>+P8</f>
        <v>0.29909999999999998</v>
      </c>
      <c r="K252" s="72">
        <f>+R8</f>
        <v>0.45440000000000003</v>
      </c>
      <c r="L252" s="72">
        <f t="shared" ref="L252:M254" si="18">+T8</f>
        <v>0.16109999999999999</v>
      </c>
      <c r="M252" s="72">
        <f t="shared" si="18"/>
        <v>0.2697</v>
      </c>
      <c r="N252" s="72">
        <f>+W8</f>
        <v>0.87209999999999999</v>
      </c>
      <c r="O252" s="65"/>
      <c r="P252" s="65"/>
      <c r="Q252" s="65"/>
      <c r="R252" s="65"/>
      <c r="S252" s="65"/>
      <c r="T252" s="65"/>
      <c r="U252" s="65"/>
      <c r="V252" s="65"/>
      <c r="W252" s="65"/>
      <c r="X252" s="65"/>
    </row>
    <row r="253" spans="1:34" s="71" customFormat="1" ht="20.100000000000001" customHeight="1">
      <c r="A253" s="69" t="str">
        <f t="shared" si="14"/>
        <v>Male Contributory Pension Recipient Rate (TCPRR), %</v>
      </c>
      <c r="B253" s="72">
        <f t="shared" si="14"/>
        <v>0.81189999999999996</v>
      </c>
      <c r="C253" s="72">
        <f t="shared" ref="C253" si="19">+C9</f>
        <v>0.87229999999999985</v>
      </c>
      <c r="D253" s="72">
        <f t="shared" si="16"/>
        <v>0.70669999999999999</v>
      </c>
      <c r="E253" s="72">
        <f t="shared" si="16"/>
        <v>0.32940000000000003</v>
      </c>
      <c r="F253" s="72">
        <f>+H9</f>
        <v>0.58560000000000001</v>
      </c>
      <c r="G253" s="72">
        <f t="shared" si="17"/>
        <v>0.22409999999999999</v>
      </c>
      <c r="H253" s="72">
        <f t="shared" si="17"/>
        <v>0.1404</v>
      </c>
      <c r="I253" s="72">
        <f>+N9</f>
        <v>0.15229999999999999</v>
      </c>
      <c r="J253" s="72">
        <f>+P9</f>
        <v>0.39269999999999999</v>
      </c>
      <c r="K253" s="72">
        <f>+R9</f>
        <v>0.5333</v>
      </c>
      <c r="L253" s="72">
        <f t="shared" si="18"/>
        <v>0.17399999999999999</v>
      </c>
      <c r="M253" s="72">
        <f t="shared" si="18"/>
        <v>0.34110000000000001</v>
      </c>
      <c r="N253" s="72">
        <f>+W9</f>
        <v>0.88370000000000004</v>
      </c>
      <c r="O253" s="65"/>
      <c r="P253" s="65"/>
      <c r="Q253" s="65"/>
      <c r="R253" s="65"/>
      <c r="S253" s="65"/>
      <c r="T253" s="65"/>
      <c r="U253" s="65"/>
      <c r="V253" s="65"/>
      <c r="W253" s="65"/>
      <c r="X253" s="65"/>
    </row>
    <row r="254" spans="1:34" s="71" customFormat="1" ht="20.100000000000001" customHeight="1">
      <c r="A254" s="69" t="str">
        <f t="shared" si="14"/>
        <v>Female Contributory Pension Recipiecnt Rate (TCPRR), %</v>
      </c>
      <c r="B254" s="72">
        <f t="shared" si="14"/>
        <v>0.84109999999999996</v>
      </c>
      <c r="C254" s="72">
        <f t="shared" ref="C254" si="20">+C10</f>
        <v>0.81870000000000009</v>
      </c>
      <c r="D254" s="72">
        <f t="shared" si="16"/>
        <v>0.55120000000000002</v>
      </c>
      <c r="E254" s="72">
        <f t="shared" si="16"/>
        <v>0.23119999999999999</v>
      </c>
      <c r="F254" s="72">
        <f>+H10</f>
        <v>0.36449999999999999</v>
      </c>
      <c r="G254" s="72">
        <f t="shared" si="17"/>
        <v>9.4500000000000001E-2</v>
      </c>
      <c r="H254" s="72">
        <f t="shared" si="17"/>
        <v>7.4999999999999997E-2</v>
      </c>
      <c r="I254" s="72">
        <f>+N10</f>
        <v>9.2999999999999999E-2</v>
      </c>
      <c r="J254" s="72">
        <f>+P10</f>
        <v>0.22059999999999999</v>
      </c>
      <c r="K254" s="72">
        <f>+R10</f>
        <v>0.38129999999999997</v>
      </c>
      <c r="L254" s="72">
        <f t="shared" si="18"/>
        <v>0.14960000000000001</v>
      </c>
      <c r="M254" s="72">
        <f t="shared" si="18"/>
        <v>0.20810000000000001</v>
      </c>
      <c r="N254" s="72">
        <f>+W10</f>
        <v>0.86419999999999997</v>
      </c>
      <c r="O254" s="65"/>
      <c r="P254" s="65"/>
      <c r="Q254" s="65"/>
      <c r="R254" s="65"/>
      <c r="S254" s="65"/>
      <c r="T254" s="65"/>
      <c r="U254" s="65"/>
      <c r="V254" s="65"/>
      <c r="W254" s="65"/>
      <c r="X254" s="65"/>
    </row>
    <row r="255" spans="1:34" s="71" customFormat="1" ht="33" customHeight="1">
      <c r="A255" s="69"/>
      <c r="B255" s="65" t="s">
        <v>2</v>
      </c>
      <c r="C255" s="65" t="s">
        <v>4</v>
      </c>
      <c r="D255" s="65" t="s">
        <v>6</v>
      </c>
      <c r="E255" s="65" t="s">
        <v>86</v>
      </c>
      <c r="F255" s="65" t="s">
        <v>87</v>
      </c>
      <c r="G255" s="65" t="s">
        <v>9</v>
      </c>
      <c r="H255" s="65" t="s">
        <v>88</v>
      </c>
      <c r="I255" s="65"/>
      <c r="J255" s="65"/>
      <c r="K255" s="65"/>
      <c r="L255" s="65"/>
      <c r="M255" s="65"/>
      <c r="N255" s="65"/>
      <c r="O255" s="65"/>
      <c r="P255" s="65"/>
      <c r="Q255" s="65"/>
      <c r="R255" s="65"/>
      <c r="S255" s="65"/>
      <c r="T255" s="65"/>
      <c r="U255" s="65"/>
      <c r="V255" s="65"/>
      <c r="W255" s="65"/>
      <c r="X255" s="65"/>
    </row>
    <row r="256" spans="1:34" s="71" customFormat="1" ht="20.100000000000001" customHeight="1">
      <c r="A256" s="69" t="str">
        <f>+A11</f>
        <v>Non-Contributory Pension Recipient Rate (TNCPRR), %</v>
      </c>
      <c r="B256" s="74">
        <f>+E11</f>
        <v>0.28899999999999998</v>
      </c>
      <c r="C256" s="74">
        <f>+H11</f>
        <v>0.1978</v>
      </c>
      <c r="D256" s="74">
        <f>+K11</f>
        <v>4.8399999999999999E-2</v>
      </c>
      <c r="E256" s="74">
        <f>+P11</f>
        <v>0.50460000000000005</v>
      </c>
      <c r="F256" s="74">
        <f>+R11</f>
        <v>0.2571</v>
      </c>
      <c r="G256" s="74">
        <f t="shared" ref="G256:H258" si="21">+T11</f>
        <v>0.27260000000000001</v>
      </c>
      <c r="H256" s="74">
        <f t="shared" si="21"/>
        <v>0.24529999999999999</v>
      </c>
      <c r="I256" s="65"/>
      <c r="J256" s="65"/>
      <c r="K256" s="65"/>
      <c r="L256" s="65"/>
      <c r="M256" s="65"/>
      <c r="N256" s="65"/>
      <c r="O256" s="65"/>
      <c r="P256" s="74"/>
      <c r="Q256" s="65"/>
      <c r="R256" s="65"/>
      <c r="S256" s="65"/>
      <c r="T256" s="65"/>
      <c r="U256" s="65"/>
      <c r="V256" s="65"/>
      <c r="W256" s="65"/>
      <c r="X256" s="65"/>
    </row>
    <row r="257" spans="1:24" s="71" customFormat="1" ht="20.100000000000001" customHeight="1">
      <c r="A257" s="69" t="str">
        <f>+A12</f>
        <v>Male Non-Contributory Pension Recipient Rate (TNCPRR), %</v>
      </c>
      <c r="B257" s="74">
        <f>+E12</f>
        <v>0.1943</v>
      </c>
      <c r="C257" s="74">
        <f>+H12</f>
        <v>0.15229999999999999</v>
      </c>
      <c r="D257" s="74">
        <f>+K12</f>
        <v>4.6800000000000001E-2</v>
      </c>
      <c r="E257" s="74">
        <f>+P12</f>
        <v>0.44219999999999998</v>
      </c>
      <c r="F257" s="74">
        <f>+R12</f>
        <v>0.22689999999999999</v>
      </c>
      <c r="G257" s="74">
        <f t="shared" si="21"/>
        <v>0.27029999999999998</v>
      </c>
      <c r="H257" s="74">
        <f t="shared" si="21"/>
        <v>0.23430000000000001</v>
      </c>
      <c r="I257" s="65"/>
      <c r="J257" s="65"/>
      <c r="K257" s="65"/>
      <c r="L257" s="65"/>
      <c r="M257" s="65"/>
      <c r="N257" s="65"/>
      <c r="O257" s="65"/>
      <c r="P257" s="74"/>
      <c r="Q257" s="65"/>
      <c r="R257" s="65"/>
      <c r="S257" s="65"/>
      <c r="T257" s="65"/>
      <c r="U257" s="65"/>
      <c r="V257" s="65"/>
      <c r="W257" s="65"/>
      <c r="X257" s="65"/>
    </row>
    <row r="258" spans="1:24" s="71" customFormat="1" ht="20.100000000000001" customHeight="1">
      <c r="A258" s="69" t="str">
        <f>+A13</f>
        <v>Female Non-Contributory Pension Recipiecnt Rate (TNCPRR), %</v>
      </c>
      <c r="B258" s="74">
        <f>+E13</f>
        <v>0.3579</v>
      </c>
      <c r="C258" s="74">
        <f>+H13</f>
        <v>0.23580000000000001</v>
      </c>
      <c r="D258" s="74">
        <f>+K13</f>
        <v>4.9599999999999998E-2</v>
      </c>
      <c r="E258" s="74">
        <f>+P13</f>
        <v>0.55679999999999996</v>
      </c>
      <c r="F258" s="74">
        <f>+R13</f>
        <v>0.28510000000000002</v>
      </c>
      <c r="G258" s="74">
        <f t="shared" si="21"/>
        <v>0.27460000000000001</v>
      </c>
      <c r="H258" s="74">
        <f t="shared" si="21"/>
        <v>0.25480000000000003</v>
      </c>
      <c r="I258" s="65"/>
      <c r="J258" s="65"/>
      <c r="K258" s="65"/>
      <c r="L258" s="65"/>
      <c r="M258" s="65"/>
      <c r="N258" s="65"/>
      <c r="O258" s="65"/>
      <c r="P258" s="74"/>
      <c r="Q258" s="65"/>
      <c r="R258" s="65"/>
      <c r="S258" s="65"/>
      <c r="T258" s="65"/>
      <c r="U258" s="65"/>
      <c r="V258" s="65"/>
      <c r="W258" s="65"/>
      <c r="X258" s="65"/>
    </row>
    <row r="259" spans="1:24" s="71" customFormat="1" ht="20.100000000000001" customHeight="1">
      <c r="A259" s="69"/>
      <c r="B259" s="65" t="s">
        <v>0</v>
      </c>
      <c r="C259" s="65" t="s">
        <v>1</v>
      </c>
      <c r="D259" s="65" t="s">
        <v>2</v>
      </c>
      <c r="E259" s="65" t="s">
        <v>3</v>
      </c>
      <c r="F259" s="65" t="s">
        <v>4</v>
      </c>
      <c r="G259" s="65" t="s">
        <v>5</v>
      </c>
      <c r="H259" s="65" t="s">
        <v>6</v>
      </c>
      <c r="I259" s="65" t="s">
        <v>7</v>
      </c>
      <c r="J259" s="65" t="s">
        <v>86</v>
      </c>
      <c r="K259" s="65" t="s">
        <v>87</v>
      </c>
      <c r="L259" s="65" t="s">
        <v>9</v>
      </c>
      <c r="M259" s="65" t="s">
        <v>88</v>
      </c>
      <c r="N259" s="65" t="s">
        <v>10</v>
      </c>
      <c r="O259" s="65"/>
      <c r="P259" s="65"/>
      <c r="Q259" s="65"/>
      <c r="R259" s="65"/>
      <c r="S259" s="65"/>
      <c r="T259" s="65"/>
      <c r="U259" s="65"/>
      <c r="V259" s="65"/>
      <c r="W259" s="65"/>
      <c r="X259" s="65"/>
    </row>
    <row r="260" spans="1:24" s="71" customFormat="1" ht="20.100000000000001" customHeight="1">
      <c r="A260" s="69" t="str">
        <f>+A14</f>
        <v>Total Pension Recipient Rate (TPRR), %</v>
      </c>
      <c r="B260" s="72">
        <f>+B14</f>
        <v>0.82909999999999995</v>
      </c>
      <c r="C260" s="72">
        <f>+C14</f>
        <v>0.84209999999999996</v>
      </c>
      <c r="D260" s="72">
        <f>+E14</f>
        <v>0.90189999999999992</v>
      </c>
      <c r="E260" s="72">
        <f>+F14</f>
        <v>0.2752</v>
      </c>
      <c r="F260" s="72">
        <f>+H14</f>
        <v>0.66290000000000004</v>
      </c>
      <c r="G260" s="72">
        <f>+J14</f>
        <v>0.1565</v>
      </c>
      <c r="H260" s="72">
        <f>+K14</f>
        <v>0.1512</v>
      </c>
      <c r="I260" s="72">
        <f>+N14</f>
        <v>0.14699999999999999</v>
      </c>
      <c r="J260" s="72">
        <f>+P14</f>
        <v>0.74950000000000006</v>
      </c>
      <c r="K260" s="72">
        <f>+R14</f>
        <v>0.71150000000000002</v>
      </c>
      <c r="L260" s="72">
        <f>+T14</f>
        <v>0.43369999999999997</v>
      </c>
      <c r="M260" s="72">
        <f>+U14</f>
        <v>0.51160000000000005</v>
      </c>
      <c r="N260" s="72">
        <f>+W14</f>
        <v>0.87209999999999999</v>
      </c>
      <c r="O260" s="65"/>
      <c r="P260" s="65"/>
      <c r="Q260" s="65"/>
      <c r="R260" s="65"/>
      <c r="S260" s="65"/>
      <c r="T260" s="65"/>
      <c r="U260" s="65"/>
      <c r="V260" s="65"/>
      <c r="W260" s="65"/>
      <c r="X260" s="65"/>
    </row>
    <row r="261" spans="1:24" s="71" customFormat="1" ht="20.100000000000001" customHeight="1">
      <c r="A261" s="69" t="str">
        <f t="shared" ref="A261:C262" si="22">+A15</f>
        <v>Male Pension Recipient Rate (TPRR), %</v>
      </c>
      <c r="B261" s="72">
        <f t="shared" si="22"/>
        <v>0.81189999999999996</v>
      </c>
      <c r="C261" s="72">
        <f t="shared" si="22"/>
        <v>0.87229999999999985</v>
      </c>
      <c r="D261" s="72">
        <f t="shared" ref="D261:E261" si="23">+E15</f>
        <v>0.9002</v>
      </c>
      <c r="E261" s="72">
        <f t="shared" si="23"/>
        <v>0.32940000000000003</v>
      </c>
      <c r="F261" s="72">
        <f t="shared" ref="F261:F262" si="24">+H15</f>
        <v>0.73799999999999999</v>
      </c>
      <c r="G261" s="72">
        <f t="shared" ref="G261:H261" si="25">+J15</f>
        <v>0.22409999999999999</v>
      </c>
      <c r="H261" s="72">
        <f t="shared" si="25"/>
        <v>0.18609999999999999</v>
      </c>
      <c r="I261" s="72">
        <f t="shared" ref="I261:I262" si="26">+N15</f>
        <v>0.1764</v>
      </c>
      <c r="J261" s="72">
        <f t="shared" ref="J261:J262" si="27">+P15</f>
        <v>0.77649999999999997</v>
      </c>
      <c r="K261" s="72">
        <f t="shared" ref="K261:K262" si="28">+R15</f>
        <v>0.76019999999999999</v>
      </c>
      <c r="L261" s="72">
        <f t="shared" ref="L261:M261" si="29">+T15</f>
        <v>0.44429999999999997</v>
      </c>
      <c r="M261" s="72">
        <f t="shared" si="29"/>
        <v>0.56869999999999998</v>
      </c>
      <c r="N261" s="72">
        <f t="shared" ref="N261:N262" si="30">+W15</f>
        <v>0.88370000000000004</v>
      </c>
      <c r="O261" s="65"/>
      <c r="P261" s="65"/>
      <c r="Q261" s="65"/>
      <c r="R261" s="65"/>
      <c r="S261" s="65"/>
      <c r="T261" s="65"/>
      <c r="U261" s="65"/>
      <c r="V261" s="65"/>
      <c r="W261" s="65"/>
      <c r="X261" s="65"/>
    </row>
    <row r="262" spans="1:24" s="71" customFormat="1" ht="20.100000000000001" customHeight="1">
      <c r="A262" s="69" t="str">
        <f t="shared" si="22"/>
        <v>Female Pension Recipient Rate (TPRR), %</v>
      </c>
      <c r="B262" s="72">
        <f t="shared" si="22"/>
        <v>0.84109999999999996</v>
      </c>
      <c r="C262" s="72">
        <f t="shared" si="22"/>
        <v>0.81870000000000009</v>
      </c>
      <c r="D262" s="72">
        <f t="shared" ref="D262:E262" si="31">+E16</f>
        <v>0.90310000000000001</v>
      </c>
      <c r="E262" s="72">
        <f t="shared" si="31"/>
        <v>0.23119999999999999</v>
      </c>
      <c r="F262" s="72">
        <f t="shared" si="24"/>
        <v>0.60019999999999996</v>
      </c>
      <c r="G262" s="72">
        <f t="shared" ref="G262:H262" si="32">+J16</f>
        <v>9.4500000000000001E-2</v>
      </c>
      <c r="H262" s="72">
        <f t="shared" si="32"/>
        <v>0.12470000000000001</v>
      </c>
      <c r="I262" s="72">
        <f t="shared" si="26"/>
        <v>0.1231</v>
      </c>
      <c r="J262" s="72">
        <f t="shared" si="27"/>
        <v>0.72699999999999998</v>
      </c>
      <c r="K262" s="72">
        <f t="shared" si="28"/>
        <v>0.66639999999999999</v>
      </c>
      <c r="L262" s="72">
        <f t="shared" ref="L262:M262" si="33">+T16</f>
        <v>0.42430000000000001</v>
      </c>
      <c r="M262" s="72">
        <f t="shared" si="33"/>
        <v>0.46250000000000002</v>
      </c>
      <c r="N262" s="72">
        <f t="shared" si="30"/>
        <v>0.86419999999999997</v>
      </c>
      <c r="O262" s="65"/>
      <c r="P262" s="65"/>
      <c r="Q262" s="65"/>
      <c r="R262" s="65"/>
      <c r="S262" s="65"/>
      <c r="T262" s="65"/>
      <c r="U262" s="65"/>
      <c r="V262" s="65"/>
      <c r="W262" s="65"/>
      <c r="X262" s="65"/>
    </row>
    <row r="263" spans="1:24" s="71" customFormat="1" ht="20.100000000000001" customHeight="1">
      <c r="A263" s="69"/>
      <c r="B263" s="65" t="str">
        <f>+$E$2</f>
        <v>Chile</v>
      </c>
      <c r="C263" s="65" t="str">
        <f>+$F$2</f>
        <v>Colombia</v>
      </c>
      <c r="D263" s="65" t="str">
        <f>+$K$2</f>
        <v>El Salvador</v>
      </c>
      <c r="E263" s="65" t="str">
        <f>+$T$2</f>
        <v>Paraguay</v>
      </c>
      <c r="F263" s="65" t="str">
        <f>+$W$2</f>
        <v>Uruguay</v>
      </c>
      <c r="G263" s="65"/>
      <c r="H263" s="65"/>
      <c r="I263" s="65"/>
      <c r="J263" s="65"/>
      <c r="K263" s="65"/>
      <c r="L263" s="65"/>
      <c r="M263" s="65"/>
      <c r="N263" s="65"/>
      <c r="O263" s="65"/>
      <c r="P263" s="65"/>
      <c r="Q263" s="65"/>
      <c r="R263" s="65"/>
      <c r="S263" s="65"/>
      <c r="T263" s="65"/>
      <c r="U263" s="65"/>
      <c r="V263" s="65"/>
      <c r="W263" s="65"/>
      <c r="X263" s="65"/>
    </row>
    <row r="264" spans="1:24" s="71" customFormat="1" ht="20.100000000000001" customHeight="1">
      <c r="A264" s="69" t="str">
        <f>+$A$19</f>
        <v>Total Rate of Contribution Density (TRCD)</v>
      </c>
      <c r="B264" s="66">
        <f>E19</f>
        <v>0.67559999999999998</v>
      </c>
      <c r="C264" s="66">
        <f>F19</f>
        <v>0.31390000000000001</v>
      </c>
      <c r="D264" s="66">
        <f>K19</f>
        <v>0.27639999999999998</v>
      </c>
      <c r="E264" s="66">
        <f>T19</f>
        <v>0.26519999999999999</v>
      </c>
      <c r="F264" s="66">
        <f>W19</f>
        <v>0.67459999999999998</v>
      </c>
      <c r="G264" s="65"/>
      <c r="H264" s="65"/>
      <c r="I264" s="65"/>
      <c r="J264" s="65"/>
      <c r="K264" s="65"/>
      <c r="L264" s="65"/>
      <c r="M264" s="65"/>
      <c r="N264" s="65"/>
      <c r="O264" s="65"/>
      <c r="P264" s="65"/>
      <c r="Q264" s="65"/>
      <c r="R264" s="65"/>
      <c r="S264" s="65"/>
      <c r="T264" s="65"/>
      <c r="U264" s="65"/>
      <c r="V264" s="65"/>
      <c r="W264" s="65"/>
      <c r="X264" s="65"/>
    </row>
    <row r="265" spans="1:24" s="71" customFormat="1" ht="20.100000000000001" customHeight="1">
      <c r="A265" s="69" t="str">
        <f t="shared" ref="A265:A266" si="34">+$A$19</f>
        <v>Total Rate of Contribution Density (TRCD)</v>
      </c>
      <c r="B265" s="66">
        <f>E20</f>
        <v>0.66890000000000005</v>
      </c>
      <c r="C265" s="66">
        <f t="shared" ref="C265" si="35">F20</f>
        <v>0.32030000000000003</v>
      </c>
      <c r="D265" s="66">
        <f t="shared" ref="D265:D266" si="36">K20</f>
        <v>0.29960000000000003</v>
      </c>
      <c r="E265" s="66">
        <f t="shared" ref="E265:E266" si="37">T20</f>
        <v>0.3392</v>
      </c>
      <c r="F265" s="66">
        <f t="shared" ref="F265:F266" si="38">W20</f>
        <v>0.70030000000000003</v>
      </c>
      <c r="G265" s="65"/>
      <c r="H265" s="65"/>
      <c r="I265" s="65"/>
      <c r="J265" s="65"/>
      <c r="K265" s="65"/>
      <c r="L265" s="65"/>
      <c r="M265" s="65"/>
      <c r="N265" s="65"/>
      <c r="O265" s="65"/>
      <c r="P265" s="65"/>
      <c r="Q265" s="65"/>
      <c r="R265" s="65"/>
      <c r="S265" s="65"/>
      <c r="T265" s="65"/>
      <c r="U265" s="65"/>
      <c r="V265" s="65"/>
      <c r="W265" s="65"/>
      <c r="X265" s="65"/>
    </row>
    <row r="266" spans="1:24" s="71" customFormat="1" ht="20.100000000000001" customHeight="1">
      <c r="A266" s="69" t="str">
        <f t="shared" si="34"/>
        <v>Total Rate of Contribution Density (TRCD)</v>
      </c>
      <c r="B266" s="66">
        <f>E21</f>
        <v>0.61929999999999996</v>
      </c>
      <c r="C266" s="66">
        <f t="shared" ref="C266" si="39">F21</f>
        <v>0.29830000000000001</v>
      </c>
      <c r="D266" s="66">
        <f t="shared" si="36"/>
        <v>0.25659999999999999</v>
      </c>
      <c r="E266" s="66">
        <f t="shared" si="37"/>
        <v>0.20370000000000002</v>
      </c>
      <c r="F266" s="66">
        <f t="shared" si="38"/>
        <v>0.63390000000000002</v>
      </c>
      <c r="G266" s="65"/>
      <c r="H266" s="65"/>
      <c r="I266" s="65"/>
      <c r="J266" s="65"/>
      <c r="K266" s="65"/>
      <c r="L266" s="65"/>
      <c r="M266" s="65"/>
      <c r="N266" s="65"/>
      <c r="O266" s="65"/>
      <c r="P266" s="65"/>
      <c r="Q266" s="65"/>
      <c r="R266" s="65"/>
      <c r="S266" s="65"/>
      <c r="T266" s="65"/>
      <c r="U266" s="65"/>
      <c r="V266" s="65"/>
      <c r="W266" s="65"/>
      <c r="X266" s="65"/>
    </row>
    <row r="267" spans="1:24" s="71" customFormat="1" ht="40.5" customHeight="1">
      <c r="A267" s="69"/>
      <c r="B267" s="65" t="s">
        <v>404</v>
      </c>
      <c r="C267" s="65" t="s">
        <v>405</v>
      </c>
      <c r="D267" s="65" t="s">
        <v>191</v>
      </c>
      <c r="E267" s="65" t="s">
        <v>407</v>
      </c>
      <c r="F267" s="65" t="s">
        <v>185</v>
      </c>
      <c r="G267" s="65" t="s">
        <v>187</v>
      </c>
      <c r="H267" s="65" t="s">
        <v>189</v>
      </c>
      <c r="I267" s="65" t="s">
        <v>183</v>
      </c>
      <c r="J267" s="65" t="s">
        <v>406</v>
      </c>
      <c r="K267" s="65" t="s">
        <v>198</v>
      </c>
      <c r="L267" s="65" t="s">
        <v>402</v>
      </c>
      <c r="M267" s="65" t="s">
        <v>184</v>
      </c>
      <c r="N267" s="65" t="s">
        <v>186</v>
      </c>
      <c r="O267" s="65" t="s">
        <v>403</v>
      </c>
      <c r="P267" s="65" t="s">
        <v>188</v>
      </c>
      <c r="Q267" s="65" t="s">
        <v>190</v>
      </c>
      <c r="R267" s="65" t="s">
        <v>192</v>
      </c>
      <c r="S267" s="65" t="s">
        <v>194</v>
      </c>
      <c r="T267" s="65" t="s">
        <v>196</v>
      </c>
      <c r="U267" s="65" t="s">
        <v>401</v>
      </c>
      <c r="V267" s="65" t="s">
        <v>197</v>
      </c>
      <c r="W267" s="65" t="s">
        <v>195</v>
      </c>
      <c r="X267" s="65" t="s">
        <v>193</v>
      </c>
    </row>
    <row r="268" spans="1:24" s="71" customFormat="1" ht="20.100000000000001" customHeight="1">
      <c r="A268" s="69" t="str">
        <f>+A59</f>
        <v>Implicit Rate Return, Male, IG2-D1</v>
      </c>
      <c r="B268" s="74">
        <f>+M59</f>
        <v>9.4138613093432785E-2</v>
      </c>
      <c r="C268" s="74">
        <f>+N59</f>
        <v>8.8461116346595051E-2</v>
      </c>
      <c r="D268" s="74">
        <f>+P59</f>
        <v>8.782704700793087E-2</v>
      </c>
      <c r="E268" s="74">
        <f>+T59</f>
        <v>8.1064847153951042E-2</v>
      </c>
      <c r="F268" s="74">
        <f>+H59</f>
        <v>7.3733746905657233E-2</v>
      </c>
      <c r="G268" s="74">
        <f>+K59</f>
        <v>7.1447403900563713E-2</v>
      </c>
      <c r="H268" s="74">
        <f>+R59</f>
        <v>6.5419275284697528E-2</v>
      </c>
      <c r="I268" s="74">
        <f>+F59</f>
        <v>5.7166740513866547E-2</v>
      </c>
      <c r="J268" s="74">
        <f>+O59</f>
        <v>4.8909686524265819E-2</v>
      </c>
      <c r="K268" s="74">
        <f>+D59</f>
        <v>3.9322820682521797E-2</v>
      </c>
      <c r="L268" s="74">
        <f>+E59</f>
        <v>3.5000000000000003E-2</v>
      </c>
      <c r="M268" s="74">
        <f>+G59</f>
        <v>3.5000000000000003E-2</v>
      </c>
      <c r="N268" s="74">
        <f>+I59</f>
        <v>3.5000000000000003E-2</v>
      </c>
      <c r="O268" s="74">
        <f>+J59</f>
        <v>3.5000000000000003E-2</v>
      </c>
      <c r="P268" s="74">
        <f>+L59</f>
        <v>3.5000000000000003E-2</v>
      </c>
      <c r="Q268" s="74">
        <f>+Q59</f>
        <v>3.5000000000000003E-2</v>
      </c>
      <c r="R268" s="74">
        <f>+S59</f>
        <v>3.5000000000000003E-2</v>
      </c>
      <c r="S268" s="74">
        <f>+V59</f>
        <v>3.5000000000000003E-2</v>
      </c>
      <c r="T268" s="74">
        <f>+X59</f>
        <v>3.5000000000000003E-2</v>
      </c>
      <c r="U268" s="74">
        <f>B59</f>
        <v>2.8255816298076303E-2</v>
      </c>
      <c r="V268" s="74">
        <f>+C59</f>
        <v>2.6442585911483327E-2</v>
      </c>
      <c r="W268" s="74">
        <f>+W59</f>
        <v>2.5808415639321909E-2</v>
      </c>
      <c r="X268" s="74">
        <f>+U59</f>
        <v>-3.053074701424453E-3</v>
      </c>
    </row>
    <row r="269" spans="1:24" s="71" customFormat="1" ht="32.25" customHeight="1">
      <c r="A269" s="69"/>
      <c r="B269" s="65" t="s">
        <v>404</v>
      </c>
      <c r="C269" s="65" t="s">
        <v>191</v>
      </c>
      <c r="D269" s="65" t="s">
        <v>407</v>
      </c>
      <c r="E269" s="65" t="s">
        <v>405</v>
      </c>
      <c r="F269" s="65" t="s">
        <v>185</v>
      </c>
      <c r="G269" s="65" t="s">
        <v>187</v>
      </c>
      <c r="H269" s="65" t="s">
        <v>183</v>
      </c>
      <c r="I269" s="65" t="s">
        <v>189</v>
      </c>
      <c r="J269" s="65" t="s">
        <v>402</v>
      </c>
      <c r="K269" s="65" t="s">
        <v>184</v>
      </c>
      <c r="L269" s="65" t="s">
        <v>186</v>
      </c>
      <c r="M269" s="65" t="s">
        <v>403</v>
      </c>
      <c r="N269" s="65" t="s">
        <v>188</v>
      </c>
      <c r="O269" s="65" t="s">
        <v>190</v>
      </c>
      <c r="P269" s="65" t="s">
        <v>192</v>
      </c>
      <c r="Q269" s="65" t="s">
        <v>194</v>
      </c>
      <c r="R269" s="65" t="s">
        <v>196</v>
      </c>
      <c r="S269" s="65" t="s">
        <v>406</v>
      </c>
      <c r="T269" s="65" t="s">
        <v>198</v>
      </c>
      <c r="U269" s="65" t="s">
        <v>401</v>
      </c>
      <c r="V269" s="65" t="s">
        <v>197</v>
      </c>
      <c r="W269" s="65" t="s">
        <v>195</v>
      </c>
      <c r="X269" s="65" t="s">
        <v>193</v>
      </c>
    </row>
    <row r="270" spans="1:24" s="71" customFormat="1" ht="29.25" customHeight="1">
      <c r="A270" s="69" t="str">
        <f>+A60</f>
        <v>Implicit Rate Return, Male, IG3-D1</v>
      </c>
      <c r="B270" s="74">
        <f>+M60</f>
        <v>9.4138613093432758E-2</v>
      </c>
      <c r="C270" s="74">
        <f>+P60</f>
        <v>8.7827047007930731E-2</v>
      </c>
      <c r="D270" s="74">
        <f>+T60</f>
        <v>8.1064847153951056E-2</v>
      </c>
      <c r="E270" s="74">
        <f>+N60</f>
        <v>7.4470990337127008E-2</v>
      </c>
      <c r="F270" s="74">
        <f>+H60</f>
        <v>7.2179213293994487E-2</v>
      </c>
      <c r="G270" s="74">
        <f>+K60</f>
        <v>7.1447403900563367E-2</v>
      </c>
      <c r="H270" s="74">
        <f>+F60</f>
        <v>5.716674051386661E-2</v>
      </c>
      <c r="I270" s="74">
        <f>+R60</f>
        <v>5.2745002593843161E-2</v>
      </c>
      <c r="J270" s="74">
        <f>+E60</f>
        <v>3.5000000000000003E-2</v>
      </c>
      <c r="K270" s="74">
        <f>+G60</f>
        <v>3.5000000000000003E-2</v>
      </c>
      <c r="L270" s="74">
        <f>+I60</f>
        <v>3.5000000000000003E-2</v>
      </c>
      <c r="M270" s="74">
        <f>+J60</f>
        <v>3.5000000000000003E-2</v>
      </c>
      <c r="N270" s="74">
        <f>+L60</f>
        <v>3.5000000000000003E-2</v>
      </c>
      <c r="O270" s="74">
        <f>+Q60</f>
        <v>3.5000000000000003E-2</v>
      </c>
      <c r="P270" s="74">
        <f>+S60</f>
        <v>3.5000000000000003E-2</v>
      </c>
      <c r="Q270" s="74">
        <f>+V60</f>
        <v>3.5000000000000003E-2</v>
      </c>
      <c r="R270" s="74">
        <f>+X60</f>
        <v>3.5000000000000003E-2</v>
      </c>
      <c r="S270" s="74">
        <f>+O60</f>
        <v>3.3868317082113505E-2</v>
      </c>
      <c r="T270" s="74">
        <f>+D60</f>
        <v>2.7761956592415489E-2</v>
      </c>
      <c r="U270" s="74">
        <f>B60</f>
        <v>2.6281622643428235E-2</v>
      </c>
      <c r="V270" s="74">
        <f>+C60</f>
        <v>1.6995367118655035E-2</v>
      </c>
      <c r="W270" s="74">
        <f>+W60</f>
        <v>5.881895152133723E-3</v>
      </c>
      <c r="X270" s="74">
        <f>+U60</f>
        <v>-2.6796586303665285E-2</v>
      </c>
    </row>
    <row r="271" spans="1:24" s="71" customFormat="1" ht="29.25" customHeight="1">
      <c r="A271" s="69"/>
      <c r="B271" s="65" t="s">
        <v>404</v>
      </c>
      <c r="C271" s="65" t="s">
        <v>191</v>
      </c>
      <c r="D271" s="65" t="s">
        <v>407</v>
      </c>
      <c r="E271" s="65" t="s">
        <v>185</v>
      </c>
      <c r="F271" s="65" t="s">
        <v>187</v>
      </c>
      <c r="G271" s="65" t="s">
        <v>405</v>
      </c>
      <c r="H271" s="65" t="s">
        <v>183</v>
      </c>
      <c r="I271" s="65" t="s">
        <v>189</v>
      </c>
      <c r="J271" s="65" t="s">
        <v>402</v>
      </c>
      <c r="K271" s="65" t="s">
        <v>184</v>
      </c>
      <c r="L271" s="65" t="s">
        <v>186</v>
      </c>
      <c r="M271" s="65" t="s">
        <v>403</v>
      </c>
      <c r="N271" s="65" t="s">
        <v>188</v>
      </c>
      <c r="O271" s="65" t="s">
        <v>190</v>
      </c>
      <c r="P271" s="65" t="s">
        <v>192</v>
      </c>
      <c r="Q271" s="65" t="s">
        <v>194</v>
      </c>
      <c r="R271" s="65" t="s">
        <v>196</v>
      </c>
      <c r="S271" s="65" t="s">
        <v>401</v>
      </c>
      <c r="T271" s="65" t="s">
        <v>406</v>
      </c>
      <c r="U271" s="65" t="s">
        <v>198</v>
      </c>
      <c r="V271" s="65" t="s">
        <v>197</v>
      </c>
      <c r="W271" s="65" t="s">
        <v>195</v>
      </c>
      <c r="X271" s="65" t="s">
        <v>193</v>
      </c>
    </row>
    <row r="272" spans="1:24" s="71" customFormat="1" ht="20.100000000000001" customHeight="1">
      <c r="A272" s="69" t="str">
        <f>+A61</f>
        <v>Implicit Rate Return, Male, IG4-D1</v>
      </c>
      <c r="B272" s="74">
        <f>+M61</f>
        <v>9.4138613093432758E-2</v>
      </c>
      <c r="C272" s="74">
        <f>+P61</f>
        <v>8.7827047007930648E-2</v>
      </c>
      <c r="D272" s="74">
        <f>+T61</f>
        <v>8.1064847153951042E-2</v>
      </c>
      <c r="E272" s="74">
        <f>+H61</f>
        <v>7.1372512698295199E-2</v>
      </c>
      <c r="F272" s="74">
        <f>+K61</f>
        <v>7.1447403900563713E-2</v>
      </c>
      <c r="G272" s="74">
        <f>+N61</f>
        <v>6.4176089766849007E-2</v>
      </c>
      <c r="H272" s="74">
        <f>+F61</f>
        <v>5.7166740513866887E-2</v>
      </c>
      <c r="I272" s="74">
        <f>+R61</f>
        <v>4.0541248572790435E-2</v>
      </c>
      <c r="J272" s="74">
        <f>+E61</f>
        <v>3.5000000000000003E-2</v>
      </c>
      <c r="K272" s="74">
        <f>+G61</f>
        <v>3.5000000000000003E-2</v>
      </c>
      <c r="L272" s="74">
        <f>+I61</f>
        <v>3.5000000000000003E-2</v>
      </c>
      <c r="M272" s="74">
        <f>+J61</f>
        <v>3.5000000000000003E-2</v>
      </c>
      <c r="N272" s="74">
        <f>+L61</f>
        <v>3.5000000000000003E-2</v>
      </c>
      <c r="O272" s="74">
        <f>+Q61</f>
        <v>3.5000000000000003E-2</v>
      </c>
      <c r="P272" s="74">
        <f>+S61</f>
        <v>3.5000000000000003E-2</v>
      </c>
      <c r="Q272" s="74">
        <f>+V61</f>
        <v>3.5000000000000003E-2</v>
      </c>
      <c r="R272" s="74">
        <f>+X61</f>
        <v>3.5000000000000003E-2</v>
      </c>
      <c r="S272" s="74">
        <f>B61</f>
        <v>2.5250592995025425E-2</v>
      </c>
      <c r="T272" s="74">
        <f>+O61</f>
        <v>2.2762445319879192E-2</v>
      </c>
      <c r="U272" s="74">
        <f>+D61</f>
        <v>1.0899168707014307E-2</v>
      </c>
      <c r="V272" s="74">
        <f>+C61</f>
        <v>3.0285665424756702E-3</v>
      </c>
      <c r="W272" s="74">
        <f>+W61</f>
        <v>-4.088753764493254E-2</v>
      </c>
      <c r="X272" s="74">
        <f>+U61</f>
        <v>-4.6990212766009183E-2</v>
      </c>
    </row>
    <row r="273" spans="1:24" s="71" customFormat="1" ht="20.100000000000001" customHeight="1">
      <c r="A273" s="69"/>
      <c r="B273" s="65" t="s">
        <v>404</v>
      </c>
      <c r="C273" s="65" t="s">
        <v>191</v>
      </c>
      <c r="D273" s="65" t="s">
        <v>407</v>
      </c>
      <c r="E273" s="65" t="s">
        <v>187</v>
      </c>
      <c r="F273" s="65" t="s">
        <v>185</v>
      </c>
      <c r="G273" s="65" t="s">
        <v>183</v>
      </c>
      <c r="H273" s="65" t="s">
        <v>405</v>
      </c>
      <c r="I273" s="65" t="s">
        <v>402</v>
      </c>
      <c r="J273" s="65" t="s">
        <v>184</v>
      </c>
      <c r="K273" s="65" t="s">
        <v>186</v>
      </c>
      <c r="L273" s="65" t="s">
        <v>403</v>
      </c>
      <c r="M273" s="65" t="s">
        <v>188</v>
      </c>
      <c r="N273" s="65" t="s">
        <v>190</v>
      </c>
      <c r="O273" s="65" t="s">
        <v>192</v>
      </c>
      <c r="P273" s="65" t="s">
        <v>194</v>
      </c>
      <c r="Q273" s="65" t="s">
        <v>196</v>
      </c>
      <c r="R273" s="65" t="s">
        <v>189</v>
      </c>
      <c r="S273" s="65" t="s">
        <v>401</v>
      </c>
      <c r="T273" s="65" t="s">
        <v>406</v>
      </c>
      <c r="U273" s="65" t="s">
        <v>198</v>
      </c>
      <c r="V273" s="65" t="s">
        <v>197</v>
      </c>
      <c r="W273" s="65" t="s">
        <v>195</v>
      </c>
      <c r="X273" s="65" t="s">
        <v>193</v>
      </c>
    </row>
    <row r="274" spans="1:24" s="71" customFormat="1" ht="19.5" customHeight="1">
      <c r="A274" s="69" t="str">
        <f>+A62</f>
        <v>Implicit Rate Return, Male, IG5-D1</v>
      </c>
      <c r="B274" s="74">
        <f>+M62</f>
        <v>9.4138613093432716E-2</v>
      </c>
      <c r="C274" s="74">
        <f>+P62</f>
        <v>8.782704700793062E-2</v>
      </c>
      <c r="D274" s="74">
        <f>+T62</f>
        <v>8.1064847153950972E-2</v>
      </c>
      <c r="E274" s="74">
        <f>+K62</f>
        <v>7.1447403900564102E-2</v>
      </c>
      <c r="F274" s="74">
        <f>+H62</f>
        <v>6.6684475267200116E-2</v>
      </c>
      <c r="G274" s="74">
        <f>+F62</f>
        <v>5.7166740513867588E-2</v>
      </c>
      <c r="H274" s="74">
        <f>+N62</f>
        <v>5.5920229503755033E-2</v>
      </c>
      <c r="I274" s="74">
        <f>+E62</f>
        <v>3.5000000000000003E-2</v>
      </c>
      <c r="J274" s="74">
        <f>+G62</f>
        <v>3.5000000000000003E-2</v>
      </c>
      <c r="K274" s="74">
        <f>+I62</f>
        <v>3.5000000000000003E-2</v>
      </c>
      <c r="L274" s="74">
        <f>+J62</f>
        <v>3.5000000000000003E-2</v>
      </c>
      <c r="M274" s="74">
        <f>+L62</f>
        <v>3.5000000000000003E-2</v>
      </c>
      <c r="N274" s="74">
        <f>+Q62</f>
        <v>3.5000000000000003E-2</v>
      </c>
      <c r="O274" s="74">
        <f>+S62</f>
        <v>3.5000000000000003E-2</v>
      </c>
      <c r="P274" s="74">
        <f>+V62</f>
        <v>3.5000000000000003E-2</v>
      </c>
      <c r="Q274" s="74">
        <f>+X62</f>
        <v>3.5000000000000003E-2</v>
      </c>
      <c r="R274" s="74">
        <f>+R62</f>
        <v>3.0566779744934998E-2</v>
      </c>
      <c r="S274" s="74">
        <f>B62</f>
        <v>1.9847234197168075E-2</v>
      </c>
      <c r="T274" s="74">
        <f>+O62</f>
        <v>1.3871557662816883E-2</v>
      </c>
      <c r="U274" s="74">
        <f>+D62</f>
        <v>-3.2454778287886966E-3</v>
      </c>
      <c r="V274" s="74">
        <f>+C62</f>
        <v>-8.8750008110906279E-3</v>
      </c>
      <c r="W274" s="74">
        <f>+W62</f>
        <v>-5.9229026832394518E-2</v>
      </c>
      <c r="X274" s="74">
        <f>+U62</f>
        <v>-6.5393269785005245E-2</v>
      </c>
    </row>
    <row r="275" spans="1:24" s="71" customFormat="1" ht="30" customHeight="1">
      <c r="A275" s="69"/>
      <c r="B275" s="65" t="s">
        <v>405</v>
      </c>
      <c r="C275" s="65" t="s">
        <v>404</v>
      </c>
      <c r="D275" s="65" t="s">
        <v>407</v>
      </c>
      <c r="E275" s="65" t="s">
        <v>191</v>
      </c>
      <c r="F275" s="65" t="s">
        <v>406</v>
      </c>
      <c r="G275" s="65" t="s">
        <v>185</v>
      </c>
      <c r="H275" s="65" t="s">
        <v>187</v>
      </c>
      <c r="I275" s="65" t="s">
        <v>189</v>
      </c>
      <c r="J275" s="65" t="s">
        <v>188</v>
      </c>
      <c r="K275" s="65" t="s">
        <v>403</v>
      </c>
      <c r="L275" s="65" t="s">
        <v>183</v>
      </c>
      <c r="M275" s="65" t="s">
        <v>184</v>
      </c>
      <c r="N275" s="65" t="s">
        <v>190</v>
      </c>
      <c r="O275" s="65" t="s">
        <v>402</v>
      </c>
      <c r="P275" s="65" t="s">
        <v>195</v>
      </c>
      <c r="Q275" s="65" t="s">
        <v>193</v>
      </c>
      <c r="R275" s="65" t="s">
        <v>401</v>
      </c>
      <c r="S275" s="65" t="s">
        <v>197</v>
      </c>
      <c r="T275" s="65" t="s">
        <v>186</v>
      </c>
      <c r="U275" s="65" t="s">
        <v>192</v>
      </c>
      <c r="V275" s="65" t="s">
        <v>194</v>
      </c>
      <c r="W275" s="65" t="s">
        <v>196</v>
      </c>
      <c r="X275" s="65"/>
    </row>
    <row r="276" spans="1:24" s="71" customFormat="1" ht="30" customHeight="1">
      <c r="A276" s="69" t="str">
        <f>+A63</f>
        <v>Implicit Rate Return, Male, IG1-D2</v>
      </c>
      <c r="B276" s="74">
        <f>+N63</f>
        <v>0.10545578392394785</v>
      </c>
      <c r="C276" s="74">
        <f>+M63</f>
        <v>0.10421583590959389</v>
      </c>
      <c r="D276" s="74">
        <f>+T63</f>
        <v>8.9871147028633205E-2</v>
      </c>
      <c r="E276" s="74">
        <f>+P63</f>
        <v>8.8012229122515787E-2</v>
      </c>
      <c r="F276" s="74">
        <f>+O63</f>
        <v>8.0898868342108771E-2</v>
      </c>
      <c r="G276" s="74">
        <f>+H63</f>
        <v>7.8653932805304902E-2</v>
      </c>
      <c r="H276" s="74">
        <f>+K63</f>
        <v>7.4382894830832796E-2</v>
      </c>
      <c r="I276" s="74">
        <f>+R63</f>
        <v>6.877092372102532E-2</v>
      </c>
      <c r="J276" s="74">
        <f>+L63</f>
        <v>6.7098973999854386E-2</v>
      </c>
      <c r="K276" s="74">
        <f>+J63</f>
        <v>6.4480610732535817E-2</v>
      </c>
      <c r="L276" s="74">
        <f>+F63</f>
        <v>6.2728765333054978E-2</v>
      </c>
      <c r="M276" s="74">
        <f>+G63</f>
        <v>5.6982530924956441E-2</v>
      </c>
      <c r="N276" s="74">
        <f>+Q63</f>
        <v>5.394320047265206E-2</v>
      </c>
      <c r="O276" s="74">
        <f>+E63</f>
        <v>4.5164164209697953E-2</v>
      </c>
      <c r="P276" s="74">
        <f>+W63</f>
        <v>4.337848887546597E-2</v>
      </c>
      <c r="Q276" s="74">
        <f>+U63</f>
        <v>3.9140663638994239E-2</v>
      </c>
      <c r="R276" s="74">
        <f>+B63</f>
        <v>3.5955338001431476E-2</v>
      </c>
      <c r="S276" s="74">
        <f>+C63</f>
        <v>3.5915969052745855E-2</v>
      </c>
      <c r="T276" s="74">
        <f>+I63</f>
        <v>3.5000000000000003E-2</v>
      </c>
      <c r="U276" s="74">
        <f>+S63</f>
        <v>3.5000000000000003E-2</v>
      </c>
      <c r="V276" s="74">
        <f>+V63</f>
        <v>3.5000000000000003E-2</v>
      </c>
      <c r="W276" s="74">
        <f>+X63</f>
        <v>3.5000000000000003E-2</v>
      </c>
      <c r="X276" s="65"/>
    </row>
    <row r="277" spans="1:24" s="71" customFormat="1" ht="30" customHeight="1">
      <c r="A277" s="69"/>
      <c r="B277" s="65" t="s">
        <v>404</v>
      </c>
      <c r="C277" s="65" t="s">
        <v>405</v>
      </c>
      <c r="D277" s="65" t="s">
        <v>407</v>
      </c>
      <c r="E277" s="65" t="s">
        <v>191</v>
      </c>
      <c r="F277" s="65" t="s">
        <v>185</v>
      </c>
      <c r="G277" s="65" t="s">
        <v>187</v>
      </c>
      <c r="H277" s="65" t="s">
        <v>189</v>
      </c>
      <c r="I277" s="65" t="s">
        <v>183</v>
      </c>
      <c r="J277" s="65" t="s">
        <v>406</v>
      </c>
      <c r="K277" s="65" t="s">
        <v>188</v>
      </c>
      <c r="L277" s="65" t="s">
        <v>195</v>
      </c>
      <c r="M277" s="65" t="s">
        <v>197</v>
      </c>
      <c r="N277" s="65" t="s">
        <v>403</v>
      </c>
      <c r="O277" s="65" t="s">
        <v>184</v>
      </c>
      <c r="P277" s="65" t="s">
        <v>190</v>
      </c>
      <c r="Q277" s="65" t="s">
        <v>402</v>
      </c>
      <c r="R277" s="65" t="s">
        <v>186</v>
      </c>
      <c r="S277" s="65" t="s">
        <v>192</v>
      </c>
      <c r="T277" s="65" t="s">
        <v>194</v>
      </c>
      <c r="U277" s="65" t="s">
        <v>196</v>
      </c>
      <c r="V277" s="65" t="s">
        <v>401</v>
      </c>
      <c r="W277" s="65" t="s">
        <v>193</v>
      </c>
      <c r="X277" s="65"/>
    </row>
    <row r="278" spans="1:24" s="71" customFormat="1" ht="30" customHeight="1">
      <c r="A278" s="69" t="str">
        <f>+A64</f>
        <v>Implicit Rate Return, Male, IG2-D2</v>
      </c>
      <c r="B278" s="74">
        <f>+M64</f>
        <v>0.10421583590959389</v>
      </c>
      <c r="C278" s="74">
        <f>+N64</f>
        <v>9.1963873090606607E-2</v>
      </c>
      <c r="D278" s="74">
        <f>+T64</f>
        <v>8.9871147028633205E-2</v>
      </c>
      <c r="E278" s="74">
        <f>+P64</f>
        <v>8.7598834386730148E-2</v>
      </c>
      <c r="F278" s="74">
        <f>+H64</f>
        <v>7.7040286823806467E-2</v>
      </c>
      <c r="G278" s="74">
        <f>+K64</f>
        <v>7.4382894830832796E-2</v>
      </c>
      <c r="H278" s="74">
        <f>+R64</f>
        <v>6.877092372102532E-2</v>
      </c>
      <c r="I278" s="74">
        <f>+F64</f>
        <v>6.2183260676311219E-2</v>
      </c>
      <c r="J278" s="74">
        <f>+O64</f>
        <v>5.7032244759518798E-2</v>
      </c>
      <c r="K278" s="74">
        <f>+L64</f>
        <v>3.6631232695875843E-2</v>
      </c>
      <c r="L278" s="74">
        <f>+W64</f>
        <v>3.6557516227713582E-2</v>
      </c>
      <c r="M278" s="74">
        <f>+C64</f>
        <v>3.5915969052745855E-2</v>
      </c>
      <c r="N278" s="74">
        <f>+J64</f>
        <v>3.5000000000000003E-2</v>
      </c>
      <c r="O278" s="74">
        <f>+G64</f>
        <v>3.5000000000000003E-2</v>
      </c>
      <c r="P278" s="74">
        <f>+Q64</f>
        <v>3.5000000000000003E-2</v>
      </c>
      <c r="Q278" s="74">
        <f>+E64</f>
        <v>3.5000000000000003E-2</v>
      </c>
      <c r="R278" s="74">
        <f>+I64</f>
        <v>3.5000000000000003E-2</v>
      </c>
      <c r="S278" s="74">
        <f>+S64</f>
        <v>3.5000000000000003E-2</v>
      </c>
      <c r="T278" s="74">
        <f>+V64</f>
        <v>3.5000000000000003E-2</v>
      </c>
      <c r="U278" s="74">
        <f>+X64</f>
        <v>3.5000000000000003E-2</v>
      </c>
      <c r="V278" s="74">
        <f>+B64</f>
        <v>2.9665608112331151E-2</v>
      </c>
      <c r="W278" s="74">
        <f>+U64</f>
        <v>8.36506968057746E-3</v>
      </c>
      <c r="X278" s="65"/>
    </row>
    <row r="279" spans="1:24" s="71" customFormat="1" ht="30" customHeight="1">
      <c r="A279" s="69"/>
      <c r="B279" s="65" t="s">
        <v>404</v>
      </c>
      <c r="C279" s="65" t="s">
        <v>407</v>
      </c>
      <c r="D279" s="65" t="s">
        <v>191</v>
      </c>
      <c r="E279" s="65" t="s">
        <v>405</v>
      </c>
      <c r="F279" s="65" t="s">
        <v>185</v>
      </c>
      <c r="G279" s="65" t="s">
        <v>187</v>
      </c>
      <c r="H279" s="65" t="s">
        <v>189</v>
      </c>
      <c r="I279" s="65" t="s">
        <v>183</v>
      </c>
      <c r="J279" s="65" t="s">
        <v>406</v>
      </c>
      <c r="K279" s="65" t="s">
        <v>188</v>
      </c>
      <c r="L279" s="65" t="s">
        <v>403</v>
      </c>
      <c r="M279" s="65" t="s">
        <v>184</v>
      </c>
      <c r="N279" s="65" t="s">
        <v>190</v>
      </c>
      <c r="O279" s="65" t="s">
        <v>402</v>
      </c>
      <c r="P279" s="65" t="s">
        <v>186</v>
      </c>
      <c r="Q279" s="65" t="s">
        <v>192</v>
      </c>
      <c r="R279" s="65" t="s">
        <v>194</v>
      </c>
      <c r="S279" s="65" t="s">
        <v>196</v>
      </c>
      <c r="T279" s="65" t="s">
        <v>401</v>
      </c>
      <c r="U279" s="65" t="s">
        <v>197</v>
      </c>
      <c r="V279" s="65" t="s">
        <v>195</v>
      </c>
      <c r="W279" s="65" t="s">
        <v>193</v>
      </c>
      <c r="X279" s="65"/>
    </row>
    <row r="280" spans="1:24" s="71" customFormat="1" ht="30" customHeight="1">
      <c r="A280" s="69" t="str">
        <f>+A65</f>
        <v>Implicit Rate Return, Male, IG3-D2</v>
      </c>
      <c r="B280" s="74">
        <f>+M65</f>
        <v>0.10421586176658468</v>
      </c>
      <c r="C280" s="74">
        <f>+T65</f>
        <v>8.9871147028633233E-2</v>
      </c>
      <c r="D280" s="74">
        <f>+P65</f>
        <v>8.7598834386729815E-2</v>
      </c>
      <c r="E280" s="74">
        <f>+N65</f>
        <v>7.8104227354597114E-2</v>
      </c>
      <c r="F280" s="74">
        <f>+H65</f>
        <v>7.5283663557628985E-2</v>
      </c>
      <c r="G280" s="74">
        <f>+K65</f>
        <v>7.4382894830832796E-2</v>
      </c>
      <c r="H280" s="74">
        <f>+R65</f>
        <v>6.1804010919802754E-2</v>
      </c>
      <c r="I280" s="74">
        <f>+F65</f>
        <v>6.1629090069136465E-2</v>
      </c>
      <c r="J280" s="74">
        <f>+O65</f>
        <v>4.2401783333397419E-2</v>
      </c>
      <c r="K280" s="74">
        <f>+L65</f>
        <v>3.5000000000000003E-2</v>
      </c>
      <c r="L280" s="74">
        <f>+J65</f>
        <v>3.5000000000000003E-2</v>
      </c>
      <c r="M280" s="74">
        <f>+G65</f>
        <v>3.5000000000000003E-2</v>
      </c>
      <c r="N280" s="74">
        <f>+Q65</f>
        <v>3.5000000000000003E-2</v>
      </c>
      <c r="O280" s="74">
        <f>+E65</f>
        <v>3.5000000000000003E-2</v>
      </c>
      <c r="P280" s="74">
        <f>+I65</f>
        <v>3.5000000000000003E-2</v>
      </c>
      <c r="Q280" s="74">
        <f>+S65</f>
        <v>3.5000000000000003E-2</v>
      </c>
      <c r="R280" s="74">
        <f>+V65</f>
        <v>3.5000000000000003E-2</v>
      </c>
      <c r="S280" s="74">
        <f>+X65</f>
        <v>3.5000000000000003E-2</v>
      </c>
      <c r="T280" s="74">
        <f>+B65</f>
        <v>2.7282828183300231E-2</v>
      </c>
      <c r="U280" s="74">
        <f>+C65</f>
        <v>2.7002830903964041E-2</v>
      </c>
      <c r="V280" s="74">
        <f>+W65</f>
        <v>1.7580313934253834E-2</v>
      </c>
      <c r="W280" s="74">
        <f>+U65</f>
        <v>-1.3175729853151012E-2</v>
      </c>
      <c r="X280" s="65"/>
    </row>
    <row r="281" spans="1:24" s="71" customFormat="1" ht="30" customHeight="1">
      <c r="A281" s="69"/>
      <c r="B281" s="65" t="s">
        <v>404</v>
      </c>
      <c r="C281" s="65" t="s">
        <v>407</v>
      </c>
      <c r="D281" s="65" t="s">
        <v>191</v>
      </c>
      <c r="E281" s="65" t="s">
        <v>185</v>
      </c>
      <c r="F281" s="65" t="s">
        <v>187</v>
      </c>
      <c r="G281" s="65" t="s">
        <v>183</v>
      </c>
      <c r="H281" s="65" t="s">
        <v>405</v>
      </c>
      <c r="I281" s="65" t="s">
        <v>189</v>
      </c>
      <c r="J281" s="65" t="s">
        <v>188</v>
      </c>
      <c r="K281" s="65" t="s">
        <v>403</v>
      </c>
      <c r="L281" s="65" t="s">
        <v>184</v>
      </c>
      <c r="M281" s="65" t="s">
        <v>190</v>
      </c>
      <c r="N281" s="65" t="s">
        <v>402</v>
      </c>
      <c r="O281" s="65" t="s">
        <v>186</v>
      </c>
      <c r="P281" s="65" t="s">
        <v>192</v>
      </c>
      <c r="Q281" s="65" t="s">
        <v>194</v>
      </c>
      <c r="R281" s="65" t="s">
        <v>196</v>
      </c>
      <c r="S281" s="65" t="s">
        <v>406</v>
      </c>
      <c r="T281" s="65" t="s">
        <v>401</v>
      </c>
      <c r="U281" s="65" t="s">
        <v>197</v>
      </c>
      <c r="V281" s="65" t="s">
        <v>195</v>
      </c>
      <c r="W281" s="65" t="s">
        <v>193</v>
      </c>
      <c r="X281" s="65"/>
    </row>
    <row r="282" spans="1:24" s="71" customFormat="1" ht="30" customHeight="1">
      <c r="A282" s="69" t="str">
        <f>+A66</f>
        <v>Implicit Rate Return, Male, IG4-D2</v>
      </c>
      <c r="B282" s="74">
        <f>+M66</f>
        <v>0.10421586176658412</v>
      </c>
      <c r="C282" s="74">
        <f>+T66</f>
        <v>8.9871147028633205E-2</v>
      </c>
      <c r="D282" s="74">
        <f>+P66</f>
        <v>8.7598833376353602E-2</v>
      </c>
      <c r="E282" s="74">
        <f>+H66</f>
        <v>7.4367471086178416E-2</v>
      </c>
      <c r="F282" s="74">
        <f>+K66</f>
        <v>7.4382894830832796E-2</v>
      </c>
      <c r="G282" s="74">
        <f>+F66</f>
        <v>6.106598039812302E-2</v>
      </c>
      <c r="H282" s="74">
        <f>+N66</f>
        <v>6.7931761911281752E-2</v>
      </c>
      <c r="I282" s="74">
        <f>+R66</f>
        <v>5.006306969885032E-2</v>
      </c>
      <c r="J282" s="74">
        <f>+L66</f>
        <v>3.5000000000000003E-2</v>
      </c>
      <c r="K282" s="74">
        <f>+J66</f>
        <v>3.5000000000000003E-2</v>
      </c>
      <c r="L282" s="74">
        <f>+G66</f>
        <v>3.5000000000000003E-2</v>
      </c>
      <c r="M282" s="74">
        <f>+Q66</f>
        <v>3.5000000000000003E-2</v>
      </c>
      <c r="N282" s="74">
        <f>+E66</f>
        <v>3.5000000000000003E-2</v>
      </c>
      <c r="O282" s="74">
        <f>+I66</f>
        <v>3.5000000000000003E-2</v>
      </c>
      <c r="P282" s="74">
        <f>+S66</f>
        <v>3.5000000000000003E-2</v>
      </c>
      <c r="Q282" s="74">
        <f>+V66</f>
        <v>3.5000000000000003E-2</v>
      </c>
      <c r="R282" s="74">
        <f>+X66</f>
        <v>3.5000000000000003E-2</v>
      </c>
      <c r="S282" s="74">
        <f>+O66</f>
        <v>3.1648701563496036E-2</v>
      </c>
      <c r="T282" s="74">
        <f>+B66</f>
        <v>2.6026726903117026E-2</v>
      </c>
      <c r="U282" s="74">
        <f>+C66</f>
        <v>1.3976837178081538E-2</v>
      </c>
      <c r="V282" s="74">
        <f>+W66</f>
        <v>-2.5067647177695416E-2</v>
      </c>
      <c r="W282" s="74">
        <f>+U66</f>
        <v>-3.1038917242993559E-2</v>
      </c>
      <c r="X282" s="65"/>
    </row>
    <row r="283" spans="1:24" s="71" customFormat="1" ht="30" customHeight="1">
      <c r="A283" s="69"/>
      <c r="B283" s="65" t="s">
        <v>404</v>
      </c>
      <c r="C283" s="65" t="s">
        <v>407</v>
      </c>
      <c r="D283" s="65" t="s">
        <v>191</v>
      </c>
      <c r="E283" s="65" t="s">
        <v>185</v>
      </c>
      <c r="F283" s="65" t="s">
        <v>187</v>
      </c>
      <c r="G283" s="65" t="s">
        <v>183</v>
      </c>
      <c r="H283" s="65" t="s">
        <v>405</v>
      </c>
      <c r="I283" s="65" t="s">
        <v>189</v>
      </c>
      <c r="J283" s="65" t="s">
        <v>188</v>
      </c>
      <c r="K283" s="65" t="s">
        <v>403</v>
      </c>
      <c r="L283" s="65" t="s">
        <v>184</v>
      </c>
      <c r="M283" s="65" t="s">
        <v>190</v>
      </c>
      <c r="N283" s="65" t="s">
        <v>402</v>
      </c>
      <c r="O283" s="65" t="s">
        <v>186</v>
      </c>
      <c r="P283" s="65" t="s">
        <v>192</v>
      </c>
      <c r="Q283" s="65" t="s">
        <v>194</v>
      </c>
      <c r="R283" s="65" t="s">
        <v>196</v>
      </c>
      <c r="S283" s="65" t="s">
        <v>406</v>
      </c>
      <c r="T283" s="65" t="s">
        <v>401</v>
      </c>
      <c r="U283" s="65" t="s">
        <v>197</v>
      </c>
      <c r="V283" s="65" t="s">
        <v>195</v>
      </c>
      <c r="W283" s="65" t="s">
        <v>193</v>
      </c>
      <c r="X283" s="65"/>
    </row>
    <row r="284" spans="1:24" s="71" customFormat="1" ht="30" customHeight="1">
      <c r="A284" s="69" t="str">
        <f>+A67</f>
        <v>Implicit Rate Return, Male, IG5-D2</v>
      </c>
      <c r="B284" s="74">
        <f>+M67</f>
        <v>0.10421586176658409</v>
      </c>
      <c r="C284" s="74">
        <f>+T67</f>
        <v>8.9871147028633219E-2</v>
      </c>
      <c r="D284" s="74">
        <f>+P67</f>
        <v>8.7598833376353602E-2</v>
      </c>
      <c r="E284" s="74">
        <f>+H67</f>
        <v>7.3424078743769022E-2</v>
      </c>
      <c r="F284" s="74">
        <f>+K67</f>
        <v>7.4382894830832783E-2</v>
      </c>
      <c r="G284" s="74">
        <f>+F67</f>
        <v>6.0493645680580029E-2</v>
      </c>
      <c r="H284" s="74">
        <f>+N67</f>
        <v>5.9793359937086454E-2</v>
      </c>
      <c r="I284" s="74">
        <f>+R67</f>
        <v>4.0541248572790359E-2</v>
      </c>
      <c r="J284" s="74">
        <f>+L67</f>
        <v>3.5000000000000003E-2</v>
      </c>
      <c r="K284" s="74">
        <f>+J67</f>
        <v>3.5000000000000003E-2</v>
      </c>
      <c r="L284" s="74">
        <f>+G67</f>
        <v>3.5000000000000003E-2</v>
      </c>
      <c r="M284" s="74">
        <f>+Q67</f>
        <v>3.5000000000000003E-2</v>
      </c>
      <c r="N284" s="74">
        <f>+E67</f>
        <v>3.5000000000000003E-2</v>
      </c>
      <c r="O284" s="74">
        <f>+I67</f>
        <v>3.5000000000000003E-2</v>
      </c>
      <c r="P284" s="74">
        <f>+S67</f>
        <v>3.5000000000000003E-2</v>
      </c>
      <c r="Q284" s="74">
        <f>+V67</f>
        <v>3.5000000000000003E-2</v>
      </c>
      <c r="R284" s="74">
        <f>+X67</f>
        <v>3.5000000000000003E-2</v>
      </c>
      <c r="S284" s="74">
        <f>+O67</f>
        <v>2.3068585820962835E-2</v>
      </c>
      <c r="T284" s="74">
        <f>+B67</f>
        <v>2.5250592995025536E-2</v>
      </c>
      <c r="U284" s="74">
        <f>+C67</f>
        <v>3.0285665424756702E-3</v>
      </c>
      <c r="V284" s="74">
        <f>+W67</f>
        <v>-4.1263909873194421E-2</v>
      </c>
      <c r="W284" s="74">
        <f>+U67</f>
        <v>-4.6990212766009183E-2</v>
      </c>
      <c r="X284" s="65"/>
    </row>
    <row r="285" spans="1:24" s="71" customFormat="1" ht="30" customHeight="1">
      <c r="A285" s="69"/>
      <c r="B285" s="65" t="s">
        <v>405</v>
      </c>
      <c r="C285" s="65" t="s">
        <v>406</v>
      </c>
      <c r="D285" s="65" t="s">
        <v>191</v>
      </c>
      <c r="E285" s="65" t="s">
        <v>407</v>
      </c>
      <c r="F285" s="65" t="s">
        <v>185</v>
      </c>
      <c r="G285" s="65" t="s">
        <v>189</v>
      </c>
      <c r="H285" s="65" t="s">
        <v>184</v>
      </c>
      <c r="I285" s="65" t="s">
        <v>190</v>
      </c>
      <c r="J285" s="65" t="s">
        <v>402</v>
      </c>
      <c r="K285" s="65" t="s">
        <v>193</v>
      </c>
      <c r="L285" s="65" t="s">
        <v>197</v>
      </c>
      <c r="M285" s="65" t="s">
        <v>194</v>
      </c>
      <c r="N285" s="65" t="s">
        <v>186</v>
      </c>
      <c r="O285" s="65" t="s">
        <v>403</v>
      </c>
      <c r="P285" s="65" t="s">
        <v>192</v>
      </c>
      <c r="Q285" s="65" t="s">
        <v>196</v>
      </c>
      <c r="R285" s="65" t="s">
        <v>183</v>
      </c>
      <c r="S285" s="65"/>
      <c r="T285" s="65"/>
      <c r="U285" s="65"/>
      <c r="V285" s="65"/>
      <c r="W285" s="65"/>
      <c r="X285" s="65"/>
    </row>
    <row r="286" spans="1:24" s="71" customFormat="1" ht="30" customHeight="1">
      <c r="A286" s="69" t="str">
        <f>+A68</f>
        <v>Implicit Rate Return, Male, IG1-D3</v>
      </c>
      <c r="B286" s="74">
        <f>N68</f>
        <v>0.11041592512733105</v>
      </c>
      <c r="C286" s="74">
        <f>O68</f>
        <v>9.0521543249745984E-2</v>
      </c>
      <c r="D286" s="74">
        <f>P68</f>
        <v>8.6954791272467025E-2</v>
      </c>
      <c r="E286" s="74">
        <f>T68</f>
        <v>8.1064854315786E-2</v>
      </c>
      <c r="F286" s="74">
        <f>H68</f>
        <v>8.3722298757499425E-2</v>
      </c>
      <c r="G286" s="74">
        <f>R68</f>
        <v>7.4452887575821608E-2</v>
      </c>
      <c r="H286" s="74">
        <f>G68</f>
        <v>6.8430605538037315E-2</v>
      </c>
      <c r="I286" s="74">
        <f>Q68</f>
        <v>6.461955610311082E-2</v>
      </c>
      <c r="J286" s="74">
        <f>E68</f>
        <v>5.0735431653735098E-2</v>
      </c>
      <c r="K286" s="74">
        <f>U68</f>
        <v>5.0511046221172591E-2</v>
      </c>
      <c r="L286" s="74">
        <f>C68</f>
        <v>4.6270771338992822E-2</v>
      </c>
      <c r="M286" s="74">
        <f>V68</f>
        <v>3.7171894270184552E-2</v>
      </c>
      <c r="N286" s="74">
        <f>I68</f>
        <v>3.5000000000000003E-2</v>
      </c>
      <c r="O286" s="74">
        <f>J68</f>
        <v>3.5000000000000003E-2</v>
      </c>
      <c r="P286" s="74">
        <f>S68</f>
        <v>3.5000000000000003E-2</v>
      </c>
      <c r="Q286" s="74">
        <f>X68</f>
        <v>3.5000000000000003E-2</v>
      </c>
      <c r="R286" s="75">
        <f>+F68</f>
        <v>4.4213900655850944E-5</v>
      </c>
      <c r="S286" s="65"/>
      <c r="T286" s="65"/>
      <c r="U286" s="65"/>
      <c r="V286" s="65"/>
      <c r="W286" s="74"/>
      <c r="X286" s="65"/>
    </row>
    <row r="287" spans="1:24" s="71" customFormat="1" ht="30" customHeight="1">
      <c r="A287" s="69"/>
      <c r="B287" s="65" t="s">
        <v>405</v>
      </c>
      <c r="C287" s="65" t="s">
        <v>191</v>
      </c>
      <c r="D287" s="65" t="s">
        <v>185</v>
      </c>
      <c r="E287" s="65" t="s">
        <v>407</v>
      </c>
      <c r="F287" s="65" t="s">
        <v>189</v>
      </c>
      <c r="G287" s="65" t="s">
        <v>406</v>
      </c>
      <c r="H287" s="65" t="s">
        <v>197</v>
      </c>
      <c r="I287" s="65" t="s">
        <v>190</v>
      </c>
      <c r="J287" s="65" t="s">
        <v>184</v>
      </c>
      <c r="K287" s="65" t="s">
        <v>402</v>
      </c>
      <c r="L287" s="65" t="s">
        <v>194</v>
      </c>
      <c r="M287" s="65" t="s">
        <v>186</v>
      </c>
      <c r="N287" s="65" t="s">
        <v>403</v>
      </c>
      <c r="O287" s="65" t="s">
        <v>192</v>
      </c>
      <c r="P287" s="65" t="s">
        <v>196</v>
      </c>
      <c r="Q287" s="65" t="s">
        <v>193</v>
      </c>
      <c r="R287" s="65" t="s">
        <v>183</v>
      </c>
      <c r="S287" s="65"/>
      <c r="T287" s="65"/>
      <c r="U287" s="65"/>
      <c r="V287" s="65"/>
      <c r="W287" s="65"/>
      <c r="X287" s="65"/>
    </row>
    <row r="288" spans="1:24" s="71" customFormat="1" ht="30" customHeight="1">
      <c r="A288" s="69" t="str">
        <f>+A69</f>
        <v>Implicit Rate Return, Male, IG2-D3</v>
      </c>
      <c r="B288" s="74">
        <f>N69</f>
        <v>9.7049485747162753E-2</v>
      </c>
      <c r="C288" s="74">
        <f>P69</f>
        <v>8.5854250126120191E-2</v>
      </c>
      <c r="D288" s="74">
        <f>H69</f>
        <v>8.1883291417156348E-2</v>
      </c>
      <c r="E288" s="74">
        <f>T69</f>
        <v>8.1064850734284974E-2</v>
      </c>
      <c r="F288" s="74">
        <f>R69</f>
        <v>7.4452887575821608E-2</v>
      </c>
      <c r="G288" s="74">
        <f>O69</f>
        <v>6.7189249810708479E-2</v>
      </c>
      <c r="H288" s="74">
        <f>C69</f>
        <v>4.6270771338992822E-2</v>
      </c>
      <c r="I288" s="74">
        <f>Q69</f>
        <v>4.5476031145099481E-2</v>
      </c>
      <c r="J288" s="74">
        <f>G69</f>
        <v>3.9913584283263574E-2</v>
      </c>
      <c r="K288" s="74">
        <f>E69</f>
        <v>3.8465820204670015E-2</v>
      </c>
      <c r="L288" s="74">
        <f>V69</f>
        <v>3.5000000000000003E-2</v>
      </c>
      <c r="M288" s="74">
        <f>I69</f>
        <v>3.5000000000000003E-2</v>
      </c>
      <c r="N288" s="74">
        <f>J69</f>
        <v>3.5000000000000003E-2</v>
      </c>
      <c r="O288" s="74">
        <f>S69</f>
        <v>3.5000000000000003E-2</v>
      </c>
      <c r="P288" s="74">
        <f>X69</f>
        <v>3.5000000000000003E-2</v>
      </c>
      <c r="Q288" s="74">
        <f>U69</f>
        <v>2.1855309464503002E-2</v>
      </c>
      <c r="R288" s="75">
        <f>+F69</f>
        <v>4.4213900655850944E-5</v>
      </c>
      <c r="S288" s="65"/>
      <c r="T288" s="65"/>
      <c r="U288" s="65"/>
      <c r="V288" s="65"/>
      <c r="W288" s="65"/>
      <c r="X288" s="65"/>
    </row>
    <row r="289" spans="1:24" s="71" customFormat="1" ht="30" customHeight="1">
      <c r="A289" s="69"/>
      <c r="B289" s="65" t="s">
        <v>405</v>
      </c>
      <c r="C289" s="65" t="s">
        <v>191</v>
      </c>
      <c r="D289" s="65" t="s">
        <v>185</v>
      </c>
      <c r="E289" s="65" t="s">
        <v>407</v>
      </c>
      <c r="F289" s="65" t="s">
        <v>189</v>
      </c>
      <c r="G289" s="65" t="s">
        <v>406</v>
      </c>
      <c r="H289" s="65" t="s">
        <v>197</v>
      </c>
      <c r="I289" s="65" t="s">
        <v>190</v>
      </c>
      <c r="J289" s="65" t="s">
        <v>184</v>
      </c>
      <c r="K289" s="65" t="s">
        <v>402</v>
      </c>
      <c r="L289" s="65" t="s">
        <v>194</v>
      </c>
      <c r="M289" s="65" t="s">
        <v>186</v>
      </c>
      <c r="N289" s="65" t="s">
        <v>403</v>
      </c>
      <c r="O289" s="65" t="s">
        <v>192</v>
      </c>
      <c r="P289" s="65" t="s">
        <v>196</v>
      </c>
      <c r="Q289" s="65" t="s">
        <v>193</v>
      </c>
      <c r="R289" s="65" t="s">
        <v>183</v>
      </c>
      <c r="S289" s="65"/>
      <c r="T289" s="65"/>
      <c r="U289" s="65"/>
      <c r="V289" s="65"/>
      <c r="W289" s="65"/>
      <c r="X289" s="65"/>
    </row>
    <row r="290" spans="1:24" s="71" customFormat="1" ht="30" customHeight="1">
      <c r="A290" s="69" t="str">
        <f>+A70</f>
        <v>Implicit Rate Return, Male, IG3-D3</v>
      </c>
      <c r="B290" s="74">
        <f>N70</f>
        <v>8.3362508272476238E-2</v>
      </c>
      <c r="C290" s="74">
        <f>P70</f>
        <v>8.5854250126120191E-2</v>
      </c>
      <c r="D290" s="74">
        <f>H70</f>
        <v>7.9865330921284367E-2</v>
      </c>
      <c r="E290" s="74">
        <f>T70</f>
        <v>8.1064849540450137E-2</v>
      </c>
      <c r="F290" s="74">
        <f>R70</f>
        <v>7.306777416193555E-2</v>
      </c>
      <c r="G290" s="74">
        <f>O70</f>
        <v>5.2990620136940184E-2</v>
      </c>
      <c r="H290" s="74">
        <f>C70</f>
        <v>3.9089533387453024E-2</v>
      </c>
      <c r="I290" s="74">
        <f>Q70</f>
        <v>3.6685633059716581E-2</v>
      </c>
      <c r="J290" s="74">
        <f>G70</f>
        <v>3.5000000000000003E-2</v>
      </c>
      <c r="K290" s="74">
        <f>E70</f>
        <v>3.5000000000000003E-2</v>
      </c>
      <c r="L290" s="74">
        <f>V70</f>
        <v>3.5000000000000003E-2</v>
      </c>
      <c r="M290" s="74">
        <f>I70</f>
        <v>3.5000000000000003E-2</v>
      </c>
      <c r="N290" s="74">
        <f>J70</f>
        <v>3.5000000000000003E-2</v>
      </c>
      <c r="O290" s="74">
        <f>S70</f>
        <v>3.5000000000000003E-2</v>
      </c>
      <c r="P290" s="74">
        <f>X70</f>
        <v>3.5000000000000003E-2</v>
      </c>
      <c r="Q290" s="74">
        <f>U70</f>
        <v>2.457614674690127E-3</v>
      </c>
      <c r="R290" s="75">
        <f>+F70</f>
        <v>4.421389982816555E-5</v>
      </c>
      <c r="S290" s="65"/>
      <c r="T290" s="65"/>
      <c r="U290" s="65"/>
      <c r="V290" s="65"/>
      <c r="W290" s="65"/>
      <c r="X290" s="65"/>
    </row>
    <row r="291" spans="1:24" s="71" customFormat="1" ht="30" customHeight="1">
      <c r="A291" s="69"/>
      <c r="B291" s="65" t="s">
        <v>191</v>
      </c>
      <c r="C291" s="65" t="s">
        <v>407</v>
      </c>
      <c r="D291" s="65" t="s">
        <v>185</v>
      </c>
      <c r="E291" s="65" t="s">
        <v>405</v>
      </c>
      <c r="F291" s="65" t="s">
        <v>189</v>
      </c>
      <c r="G291" s="65" t="s">
        <v>406</v>
      </c>
      <c r="H291" s="65" t="s">
        <v>190</v>
      </c>
      <c r="I291" s="65" t="s">
        <v>184</v>
      </c>
      <c r="J291" s="65" t="s">
        <v>402</v>
      </c>
      <c r="K291" s="65" t="s">
        <v>194</v>
      </c>
      <c r="L291" s="65" t="s">
        <v>186</v>
      </c>
      <c r="M291" s="65" t="s">
        <v>403</v>
      </c>
      <c r="N291" s="65" t="s">
        <v>192</v>
      </c>
      <c r="O291" s="65" t="s">
        <v>196</v>
      </c>
      <c r="P291" s="65" t="s">
        <v>197</v>
      </c>
      <c r="Q291" s="65" t="s">
        <v>183</v>
      </c>
      <c r="R291" s="65" t="s">
        <v>193</v>
      </c>
      <c r="S291" s="65"/>
      <c r="T291" s="65"/>
      <c r="U291" s="65"/>
      <c r="V291" s="65"/>
      <c r="W291" s="65"/>
      <c r="X291" s="65"/>
    </row>
    <row r="292" spans="1:24" s="71" customFormat="1" ht="30" customHeight="1">
      <c r="A292" s="69" t="str">
        <f>+A71</f>
        <v>Implicit Rate Return, Male, IG4-D3</v>
      </c>
      <c r="B292" s="74">
        <f>P71</f>
        <v>8.5854250126120191E-2</v>
      </c>
      <c r="C292" s="74">
        <f>T71</f>
        <v>8.1064848943533177E-2</v>
      </c>
      <c r="D292" s="74">
        <f>H71</f>
        <v>7.8805830236965496E-2</v>
      </c>
      <c r="E292" s="74">
        <f>N71</f>
        <v>7.3351677875727023E-2</v>
      </c>
      <c r="F292" s="74">
        <f>R71</f>
        <v>6.1804010919802754E-2</v>
      </c>
      <c r="G292" s="74">
        <f>O71</f>
        <v>4.2607726897361968E-2</v>
      </c>
      <c r="H292" s="74">
        <f>Q71</f>
        <v>3.5000000000000003E-2</v>
      </c>
      <c r="I292" s="74">
        <f>G71</f>
        <v>3.5000000000000003E-2</v>
      </c>
      <c r="J292" s="74">
        <f>E71</f>
        <v>3.5000000000000003E-2</v>
      </c>
      <c r="K292" s="74">
        <f>V71</f>
        <v>3.5000000000000003E-2</v>
      </c>
      <c r="L292" s="74">
        <f>I71</f>
        <v>3.5000000000000003E-2</v>
      </c>
      <c r="M292" s="74">
        <f>J71</f>
        <v>3.5000000000000003E-2</v>
      </c>
      <c r="N292" s="74">
        <f>S71</f>
        <v>3.5000000000000003E-2</v>
      </c>
      <c r="O292" s="74">
        <f>X71</f>
        <v>3.5000000000000003E-2</v>
      </c>
      <c r="P292" s="74">
        <f>C71</f>
        <v>2.700283090396283E-2</v>
      </c>
      <c r="Q292" s="75">
        <f>+F71</f>
        <v>4.4213900655850944E-5</v>
      </c>
      <c r="R292" s="74">
        <f>U71</f>
        <v>-1.3175729853150759E-2</v>
      </c>
      <c r="S292" s="65"/>
      <c r="T292" s="65"/>
      <c r="U292" s="65"/>
      <c r="V292" s="65"/>
      <c r="W292" s="65"/>
      <c r="X292" s="65"/>
    </row>
    <row r="293" spans="1:24" s="71" customFormat="1" ht="30" customHeight="1">
      <c r="A293" s="69"/>
      <c r="B293" s="65" t="s">
        <v>191</v>
      </c>
      <c r="C293" s="65" t="s">
        <v>407</v>
      </c>
      <c r="D293" s="65" t="s">
        <v>185</v>
      </c>
      <c r="E293" s="65" t="s">
        <v>405</v>
      </c>
      <c r="F293" s="65" t="s">
        <v>189</v>
      </c>
      <c r="G293" s="65" t="s">
        <v>190</v>
      </c>
      <c r="H293" s="65" t="s">
        <v>184</v>
      </c>
      <c r="I293" s="65" t="s">
        <v>402</v>
      </c>
      <c r="J293" s="65" t="s">
        <v>194</v>
      </c>
      <c r="K293" s="65" t="s">
        <v>186</v>
      </c>
      <c r="L293" s="65" t="s">
        <v>403</v>
      </c>
      <c r="M293" s="65" t="s">
        <v>192</v>
      </c>
      <c r="N293" s="65" t="s">
        <v>196</v>
      </c>
      <c r="O293" s="65" t="s">
        <v>406</v>
      </c>
      <c r="P293" s="65" t="s">
        <v>197</v>
      </c>
      <c r="Q293" s="65" t="s">
        <v>183</v>
      </c>
      <c r="R293" s="65" t="s">
        <v>193</v>
      </c>
      <c r="S293" s="65"/>
      <c r="T293" s="65"/>
      <c r="U293" s="65"/>
      <c r="V293" s="65"/>
      <c r="W293" s="65"/>
      <c r="X293" s="65"/>
    </row>
    <row r="294" spans="1:24" s="71" customFormat="1" ht="30" customHeight="1">
      <c r="A294" s="69" t="str">
        <f>+A72</f>
        <v>Implicit Rate Return, Male, IG5-D3</v>
      </c>
      <c r="B294" s="74">
        <f>P72</f>
        <v>8.5854250126120177E-2</v>
      </c>
      <c r="C294" s="74">
        <f>T72</f>
        <v>8.1064848585383001E-2</v>
      </c>
      <c r="D294" s="74">
        <f>H72</f>
        <v>7.7709606851949928E-2</v>
      </c>
      <c r="E294" s="74">
        <f>N72</f>
        <v>6.5367912453451402E-2</v>
      </c>
      <c r="F294" s="74">
        <f>R72</f>
        <v>5.2745002593843279E-2</v>
      </c>
      <c r="G294" s="74">
        <f>Q72</f>
        <v>3.5000000000000003E-2</v>
      </c>
      <c r="H294" s="74">
        <f>G72</f>
        <v>3.5000000000000003E-2</v>
      </c>
      <c r="I294" s="74">
        <f>E72</f>
        <v>3.5000000000000003E-2</v>
      </c>
      <c r="J294" s="74">
        <f>V72</f>
        <v>3.5000000000000003E-2</v>
      </c>
      <c r="K294" s="74">
        <f>I72</f>
        <v>3.5000000000000003E-2</v>
      </c>
      <c r="L294" s="74">
        <f>J72</f>
        <v>3.5000000000000003E-2</v>
      </c>
      <c r="M294" s="74">
        <f>S72</f>
        <v>3.5000000000000003E-2</v>
      </c>
      <c r="N294" s="74">
        <f>X72</f>
        <v>3.5000000000000003E-2</v>
      </c>
      <c r="O294" s="74">
        <f>O72</f>
        <v>3.4353747973982156E-2</v>
      </c>
      <c r="P294" s="74">
        <f>C72</f>
        <v>1.6995367118655035E-2</v>
      </c>
      <c r="Q294" s="75">
        <f>+F72</f>
        <v>4.4213897926556241E-5</v>
      </c>
      <c r="R294" s="74">
        <f>U72</f>
        <v>-2.6796586303665808E-2</v>
      </c>
      <c r="S294" s="65"/>
      <c r="T294" s="65"/>
      <c r="U294" s="65"/>
      <c r="V294" s="65"/>
      <c r="W294" s="65"/>
      <c r="X294" s="65"/>
    </row>
    <row r="295" spans="1:24" s="71" customFormat="1" ht="30" customHeight="1">
      <c r="A295" s="69"/>
      <c r="B295" s="74" t="s">
        <v>401</v>
      </c>
      <c r="C295" s="74" t="s">
        <v>197</v>
      </c>
      <c r="D295" s="74" t="s">
        <v>198</v>
      </c>
      <c r="E295" s="74" t="s">
        <v>402</v>
      </c>
      <c r="F295" s="74" t="s">
        <v>183</v>
      </c>
      <c r="G295" s="74" t="s">
        <v>184</v>
      </c>
      <c r="H295" s="74" t="s">
        <v>185</v>
      </c>
      <c r="I295" s="74" t="s">
        <v>186</v>
      </c>
      <c r="J295" s="74" t="s">
        <v>403</v>
      </c>
      <c r="K295" s="74" t="s">
        <v>187</v>
      </c>
      <c r="L295" s="74" t="s">
        <v>188</v>
      </c>
      <c r="M295" s="74" t="s">
        <v>404</v>
      </c>
      <c r="N295" s="74" t="s">
        <v>405</v>
      </c>
      <c r="O295" s="74" t="s">
        <v>406</v>
      </c>
      <c r="P295" s="74" t="s">
        <v>191</v>
      </c>
      <c r="Q295" s="75" t="s">
        <v>190</v>
      </c>
      <c r="R295" s="74" t="s">
        <v>189</v>
      </c>
      <c r="S295" s="65" t="s">
        <v>192</v>
      </c>
      <c r="T295" s="65" t="s">
        <v>407</v>
      </c>
      <c r="U295" s="65" t="s">
        <v>193</v>
      </c>
      <c r="V295" s="65" t="s">
        <v>194</v>
      </c>
      <c r="W295" s="65" t="s">
        <v>195</v>
      </c>
      <c r="X295" s="65" t="s">
        <v>196</v>
      </c>
    </row>
    <row r="296" spans="1:24" s="71" customFormat="1" ht="30" customHeight="1">
      <c r="A296" s="69" t="str">
        <f>+A74</f>
        <v>Implicit Rate Return, Female, IG1-D1</v>
      </c>
      <c r="B296" s="74">
        <f>+B74</f>
        <v>4.4935251322859672E-2</v>
      </c>
      <c r="C296" s="74">
        <f t="shared" ref="C296:X296" si="40">+C74</f>
        <v>3.8343333706479146E-2</v>
      </c>
      <c r="D296" s="74">
        <f t="shared" si="40"/>
        <v>3.6379273432981064E-2</v>
      </c>
      <c r="E296" s="74">
        <f t="shared" si="40"/>
        <v>5.3344916220044211E-2</v>
      </c>
      <c r="F296" s="74">
        <f t="shared" si="40"/>
        <v>6.9908732184715425E-2</v>
      </c>
      <c r="G296" s="74">
        <f t="shared" si="40"/>
        <v>6.2852150483786035E-2</v>
      </c>
      <c r="H296" s="74">
        <f t="shared" si="40"/>
        <v>7.4076640833196442E-2</v>
      </c>
      <c r="I296" s="74">
        <f t="shared" si="40"/>
        <v>3.5000000000000003E-2</v>
      </c>
      <c r="J296" s="74">
        <f t="shared" si="40"/>
        <v>5.8241038507659423E-2</v>
      </c>
      <c r="K296" s="74">
        <f t="shared" si="40"/>
        <v>8.5335941589060077E-2</v>
      </c>
      <c r="L296" s="74">
        <f t="shared" si="40"/>
        <v>7.7184925649853811E-2</v>
      </c>
      <c r="M296" s="74">
        <f t="shared" si="40"/>
        <v>9.3919887776898733E-2</v>
      </c>
      <c r="N296" s="74">
        <f t="shared" si="40"/>
        <v>0.12051273359650735</v>
      </c>
      <c r="O296" s="74">
        <f t="shared" si="40"/>
        <v>7.7290851794488732E-2</v>
      </c>
      <c r="P296" s="74">
        <f t="shared" si="40"/>
        <v>8.5600911693572826E-2</v>
      </c>
      <c r="Q296" s="74">
        <f t="shared" si="40"/>
        <v>4.942045373880101E-2</v>
      </c>
      <c r="R296" s="74">
        <f t="shared" si="40"/>
        <v>7.9410439405370556E-2</v>
      </c>
      <c r="S296" s="74">
        <f t="shared" si="40"/>
        <v>3.5000000000000003E-2</v>
      </c>
      <c r="T296" s="74">
        <f t="shared" si="40"/>
        <v>8.0573026715657317E-2</v>
      </c>
      <c r="U296" s="74">
        <f t="shared" si="40"/>
        <v>3.8104183751717979E-2</v>
      </c>
      <c r="V296" s="74">
        <f t="shared" si="40"/>
        <v>3.5000000000000003E-2</v>
      </c>
      <c r="W296" s="74">
        <f t="shared" si="40"/>
        <v>3.5000000000000003E-2</v>
      </c>
      <c r="X296" s="74">
        <f t="shared" si="40"/>
        <v>3.5000000000000003E-2</v>
      </c>
    </row>
    <row r="297" spans="1:24" s="71" customFormat="1" ht="30" customHeight="1">
      <c r="A297" s="69"/>
      <c r="B297" s="74" t="s">
        <v>401</v>
      </c>
      <c r="C297" s="74" t="s">
        <v>197</v>
      </c>
      <c r="D297" s="74" t="s">
        <v>198</v>
      </c>
      <c r="E297" s="74" t="s">
        <v>402</v>
      </c>
      <c r="F297" s="74" t="s">
        <v>183</v>
      </c>
      <c r="G297" s="74" t="s">
        <v>184</v>
      </c>
      <c r="H297" s="74" t="s">
        <v>185</v>
      </c>
      <c r="I297" s="74" t="s">
        <v>186</v>
      </c>
      <c r="J297" s="74" t="s">
        <v>403</v>
      </c>
      <c r="K297" s="74" t="s">
        <v>187</v>
      </c>
      <c r="L297" s="74" t="s">
        <v>188</v>
      </c>
      <c r="M297" s="74" t="s">
        <v>404</v>
      </c>
      <c r="N297" s="74" t="s">
        <v>405</v>
      </c>
      <c r="O297" s="74" t="s">
        <v>406</v>
      </c>
      <c r="P297" s="74" t="s">
        <v>191</v>
      </c>
      <c r="Q297" s="75" t="s">
        <v>190</v>
      </c>
      <c r="R297" s="74" t="s">
        <v>189</v>
      </c>
      <c r="S297" s="65" t="s">
        <v>192</v>
      </c>
      <c r="T297" s="65" t="s">
        <v>407</v>
      </c>
      <c r="U297" s="65" t="s">
        <v>193</v>
      </c>
      <c r="V297" s="65" t="s">
        <v>194</v>
      </c>
      <c r="W297" s="65" t="s">
        <v>195</v>
      </c>
      <c r="X297" s="65" t="s">
        <v>196</v>
      </c>
    </row>
    <row r="298" spans="1:24" s="71" customFormat="1" ht="30" customHeight="1">
      <c r="A298" s="69" t="str">
        <f t="shared" ref="A298:X298" si="41">+A75</f>
        <v>Implicit Rate Return,Female, IG2-D1</v>
      </c>
      <c r="B298" s="74">
        <f t="shared" si="41"/>
        <v>3.7578793591662531E-2</v>
      </c>
      <c r="C298" s="74">
        <f t="shared" si="41"/>
        <v>3.8343333706479146E-2</v>
      </c>
      <c r="D298" s="74">
        <f t="shared" si="41"/>
        <v>2.6740289191657211E-2</v>
      </c>
      <c r="E298" s="74">
        <f t="shared" si="41"/>
        <v>3.9268385561268472E-2</v>
      </c>
      <c r="F298" s="74">
        <f t="shared" si="41"/>
        <v>6.9335483463081118E-2</v>
      </c>
      <c r="G298" s="74">
        <f t="shared" si="41"/>
        <v>3.5000000000000003E-2</v>
      </c>
      <c r="H298" s="74">
        <f t="shared" si="41"/>
        <v>7.2634959344436145E-2</v>
      </c>
      <c r="I298" s="74">
        <f t="shared" si="41"/>
        <v>3.5000000000000003E-2</v>
      </c>
      <c r="J298" s="74">
        <f t="shared" si="41"/>
        <v>3.5000000000000003E-2</v>
      </c>
      <c r="K298" s="74">
        <f t="shared" si="41"/>
        <v>8.5335941589060077E-2</v>
      </c>
      <c r="L298" s="74">
        <f t="shared" si="41"/>
        <v>4.2586728378363838E-2</v>
      </c>
      <c r="M298" s="74">
        <f t="shared" si="41"/>
        <v>9.3919887776898733E-2</v>
      </c>
      <c r="N298" s="74">
        <f t="shared" si="41"/>
        <v>0.1062536714660845</v>
      </c>
      <c r="O298" s="74">
        <f t="shared" si="41"/>
        <v>5.2540090363887071E-2</v>
      </c>
      <c r="P298" s="74">
        <f t="shared" si="41"/>
        <v>8.5600908734805164E-2</v>
      </c>
      <c r="Q298" s="74">
        <f t="shared" si="41"/>
        <v>3.5000000000000003E-2</v>
      </c>
      <c r="R298" s="74">
        <f t="shared" si="41"/>
        <v>7.9410439405370556E-2</v>
      </c>
      <c r="S298" s="74">
        <f t="shared" si="41"/>
        <v>3.5000000000000003E-2</v>
      </c>
      <c r="T298" s="74">
        <f t="shared" si="41"/>
        <v>8.0573026715657317E-2</v>
      </c>
      <c r="U298" s="74">
        <f t="shared" si="41"/>
        <v>7.1107879148171287E-3</v>
      </c>
      <c r="V298" s="74">
        <f t="shared" si="41"/>
        <v>3.5000000000000003E-2</v>
      </c>
      <c r="W298" s="74">
        <f t="shared" si="41"/>
        <v>3.5000000000000003E-2</v>
      </c>
      <c r="X298" s="74">
        <f t="shared" si="41"/>
        <v>3.5000000000000003E-2</v>
      </c>
    </row>
    <row r="299" spans="1:24" s="71" customFormat="1" ht="30" customHeight="1">
      <c r="A299" s="69"/>
      <c r="B299" s="74" t="s">
        <v>404</v>
      </c>
      <c r="C299" s="74" t="s">
        <v>405</v>
      </c>
      <c r="D299" s="74" t="s">
        <v>191</v>
      </c>
      <c r="E299" s="74" t="s">
        <v>187</v>
      </c>
      <c r="F299" s="65" t="s">
        <v>407</v>
      </c>
      <c r="G299" s="74" t="s">
        <v>185</v>
      </c>
      <c r="H299" s="74" t="s">
        <v>189</v>
      </c>
      <c r="I299" s="74" t="s">
        <v>183</v>
      </c>
      <c r="J299" s="74" t="s">
        <v>197</v>
      </c>
      <c r="K299" s="74" t="s">
        <v>406</v>
      </c>
      <c r="L299" s="74" t="s">
        <v>401</v>
      </c>
      <c r="M299" s="74" t="s">
        <v>402</v>
      </c>
      <c r="N299" s="74" t="s">
        <v>184</v>
      </c>
      <c r="O299" s="74" t="s">
        <v>186</v>
      </c>
      <c r="P299" s="74" t="s">
        <v>403</v>
      </c>
      <c r="Q299" s="74" t="s">
        <v>188</v>
      </c>
      <c r="R299" s="75" t="s">
        <v>190</v>
      </c>
      <c r="S299" s="65" t="s">
        <v>192</v>
      </c>
      <c r="T299" s="65" t="s">
        <v>194</v>
      </c>
      <c r="U299" s="65" t="s">
        <v>195</v>
      </c>
      <c r="V299" s="65" t="s">
        <v>196</v>
      </c>
      <c r="W299" s="74" t="s">
        <v>198</v>
      </c>
      <c r="X299" s="65" t="s">
        <v>193</v>
      </c>
    </row>
    <row r="300" spans="1:24" s="71" customFormat="1" ht="30" customHeight="1">
      <c r="A300" s="69" t="str">
        <f>+A76</f>
        <v>Implicit Rate Return, Female, IG3-D1</v>
      </c>
      <c r="B300" s="74">
        <f>+M76</f>
        <v>9.3919887776898622E-2</v>
      </c>
      <c r="C300" s="74">
        <f>+N76</f>
        <v>9.0699281586367461E-2</v>
      </c>
      <c r="D300" s="74">
        <f>+P76</f>
        <v>8.5600908734804901E-2</v>
      </c>
      <c r="E300" s="74">
        <f>+K76</f>
        <v>8.5335941589060202E-2</v>
      </c>
      <c r="F300" s="74">
        <f>+T76</f>
        <v>8.0573026715657567E-2</v>
      </c>
      <c r="G300" s="74">
        <f>+H76</f>
        <v>7.1074988734066341E-2</v>
      </c>
      <c r="H300" s="74">
        <f>+R76</f>
        <v>7.0679049659266815E-2</v>
      </c>
      <c r="I300" s="74">
        <f>+F76</f>
        <v>6.875388806472664E-2</v>
      </c>
      <c r="J300" s="74">
        <f>+C76</f>
        <v>3.8343333706479812E-2</v>
      </c>
      <c r="K300" s="74">
        <f>+O76</f>
        <v>3.7313527504035077E-2</v>
      </c>
      <c r="L300" s="74">
        <f>+B76</f>
        <v>3.4774129528382915E-2</v>
      </c>
      <c r="M300" s="74">
        <f>+E76</f>
        <v>3.5000000000000003E-2</v>
      </c>
      <c r="N300" s="74">
        <f>+G76</f>
        <v>3.5000000000000003E-2</v>
      </c>
      <c r="O300" s="74">
        <f>+I76</f>
        <v>3.5000000000000003E-2</v>
      </c>
      <c r="P300" s="74">
        <f>+J76</f>
        <v>3.5000000000000003E-2</v>
      </c>
      <c r="Q300" s="74">
        <f>+L76</f>
        <v>3.5000000000000003E-2</v>
      </c>
      <c r="R300" s="74">
        <f>+Q76</f>
        <v>3.5000000000000003E-2</v>
      </c>
      <c r="S300" s="74">
        <f>+S76</f>
        <v>3.5000000000000003E-2</v>
      </c>
      <c r="T300" s="74">
        <f>+V76</f>
        <v>3.5000000000000003E-2</v>
      </c>
      <c r="U300" s="74">
        <f>+W76</f>
        <v>3.5000000000000003E-2</v>
      </c>
      <c r="V300" s="74">
        <f>+X76</f>
        <v>3.5000000000000003E-2</v>
      </c>
      <c r="W300" s="74">
        <f>+D76</f>
        <v>2.67402505223353E-2</v>
      </c>
      <c r="X300" s="74">
        <f>+U76</f>
        <v>-1.4653866000183964E-2</v>
      </c>
    </row>
    <row r="301" spans="1:24" s="71" customFormat="1" ht="30" customHeight="1">
      <c r="A301" s="69"/>
      <c r="B301" s="74" t="s">
        <v>404</v>
      </c>
      <c r="C301" s="74" t="s">
        <v>191</v>
      </c>
      <c r="D301" s="74" t="s">
        <v>187</v>
      </c>
      <c r="E301" s="65" t="s">
        <v>407</v>
      </c>
      <c r="F301" s="74" t="s">
        <v>405</v>
      </c>
      <c r="G301" s="74" t="s">
        <v>185</v>
      </c>
      <c r="H301" s="74" t="s">
        <v>183</v>
      </c>
      <c r="I301" s="74" t="s">
        <v>189</v>
      </c>
      <c r="J301" s="74" t="s">
        <v>402</v>
      </c>
      <c r="K301" s="74" t="s">
        <v>184</v>
      </c>
      <c r="L301" s="74" t="s">
        <v>186</v>
      </c>
      <c r="M301" s="74" t="s">
        <v>403</v>
      </c>
      <c r="N301" s="74" t="s">
        <v>188</v>
      </c>
      <c r="O301" s="75" t="s">
        <v>190</v>
      </c>
      <c r="P301" s="65" t="s">
        <v>192</v>
      </c>
      <c r="Q301" s="65" t="s">
        <v>194</v>
      </c>
      <c r="R301" s="65" t="s">
        <v>195</v>
      </c>
      <c r="S301" s="65" t="s">
        <v>196</v>
      </c>
      <c r="T301" s="74" t="s">
        <v>401</v>
      </c>
      <c r="U301" s="74" t="s">
        <v>197</v>
      </c>
      <c r="V301" s="74" t="s">
        <v>406</v>
      </c>
      <c r="W301" s="74" t="s">
        <v>198</v>
      </c>
      <c r="X301" s="65" t="s">
        <v>193</v>
      </c>
    </row>
    <row r="302" spans="1:24" s="71" customFormat="1" ht="30" customHeight="1">
      <c r="A302" s="69" t="str">
        <f>+A77</f>
        <v>Implicit Rate Return, Female, IG4-D1</v>
      </c>
      <c r="B302" s="74">
        <f>+M77</f>
        <v>9.3919887776899122E-2</v>
      </c>
      <c r="C302" s="74">
        <f>+P77</f>
        <v>8.5600908734805164E-2</v>
      </c>
      <c r="D302" s="74">
        <f>+K77</f>
        <v>8.5335941589060077E-2</v>
      </c>
      <c r="E302" s="74">
        <f>+T77</f>
        <v>8.0573026715657317E-2</v>
      </c>
      <c r="F302" s="74">
        <f>+N77</f>
        <v>7.9332583112792135E-2</v>
      </c>
      <c r="G302" s="74">
        <f>+H77</f>
        <v>7.0265398813047678E-2</v>
      </c>
      <c r="H302" s="74">
        <f>+F77</f>
        <v>6.8163704559986604E-2</v>
      </c>
      <c r="I302" s="74">
        <f>+R77</f>
        <v>5.7423207519296672E-2</v>
      </c>
      <c r="J302" s="74">
        <f>+E77</f>
        <v>3.5000000000000003E-2</v>
      </c>
      <c r="K302" s="74">
        <f>+G77</f>
        <v>3.5000000000000003E-2</v>
      </c>
      <c r="L302" s="74">
        <f>+I77</f>
        <v>3.5000000000000003E-2</v>
      </c>
      <c r="M302" s="74">
        <f>+J77</f>
        <v>3.5000000000000003E-2</v>
      </c>
      <c r="N302" s="74">
        <f>+L77</f>
        <v>3.5000000000000003E-2</v>
      </c>
      <c r="O302" s="74">
        <f>+Q77</f>
        <v>3.5000000000000003E-2</v>
      </c>
      <c r="P302" s="74">
        <f>+S77</f>
        <v>3.5000000000000003E-2</v>
      </c>
      <c r="Q302" s="74">
        <f>+V77</f>
        <v>3.5000000000000003E-2</v>
      </c>
      <c r="R302" s="74">
        <f>+W77</f>
        <v>3.5000000000000003E-2</v>
      </c>
      <c r="S302" s="74">
        <f>+X77</f>
        <v>3.5000000000000003E-2</v>
      </c>
      <c r="T302" s="74">
        <f>+B77</f>
        <v>3.3291224767150761E-2</v>
      </c>
      <c r="U302" s="74">
        <f>+C77</f>
        <v>2.7605019590024708E-2</v>
      </c>
      <c r="V302" s="74">
        <f>+O77</f>
        <v>2.6095683533209946E-2</v>
      </c>
      <c r="W302" s="74">
        <f>+D77</f>
        <v>1.1345482211041005E-2</v>
      </c>
      <c r="X302" s="74">
        <f>+U77</f>
        <v>-3.2752457250112478E-2</v>
      </c>
    </row>
    <row r="303" spans="1:24" s="71" customFormat="1" ht="30" customHeight="1">
      <c r="A303" s="69"/>
      <c r="B303" s="74" t="s">
        <v>404</v>
      </c>
      <c r="C303" s="74" t="s">
        <v>191</v>
      </c>
      <c r="D303" s="74" t="s">
        <v>187</v>
      </c>
      <c r="E303" s="65" t="s">
        <v>407</v>
      </c>
      <c r="F303" s="74" t="s">
        <v>405</v>
      </c>
      <c r="G303" s="74" t="s">
        <v>183</v>
      </c>
      <c r="H303" s="74" t="s">
        <v>185</v>
      </c>
      <c r="I303" s="74" t="s">
        <v>189</v>
      </c>
      <c r="J303" s="74" t="s">
        <v>402</v>
      </c>
      <c r="K303" s="74" t="s">
        <v>184</v>
      </c>
      <c r="L303" s="74" t="s">
        <v>186</v>
      </c>
      <c r="M303" s="74" t="s">
        <v>403</v>
      </c>
      <c r="N303" s="74" t="s">
        <v>188</v>
      </c>
      <c r="O303" s="75" t="s">
        <v>190</v>
      </c>
      <c r="P303" s="65" t="s">
        <v>192</v>
      </c>
      <c r="Q303" s="65" t="s">
        <v>194</v>
      </c>
      <c r="R303" s="65" t="s">
        <v>195</v>
      </c>
      <c r="S303" s="65" t="s">
        <v>196</v>
      </c>
      <c r="T303" s="74" t="s">
        <v>401</v>
      </c>
      <c r="U303" s="74" t="s">
        <v>197</v>
      </c>
      <c r="V303" s="74" t="s">
        <v>406</v>
      </c>
      <c r="W303" s="74" t="s">
        <v>198</v>
      </c>
      <c r="X303" s="65" t="s">
        <v>193</v>
      </c>
    </row>
    <row r="304" spans="1:24" s="71" customFormat="1" ht="30" customHeight="1">
      <c r="A304" s="69" t="str">
        <f>+A78</f>
        <v>Implicit Rate Return, Female, IG5-D1</v>
      </c>
      <c r="B304" s="74">
        <f>+M78</f>
        <v>9.3919887776898595E-2</v>
      </c>
      <c r="C304" s="74">
        <f>+P78</f>
        <v>8.5600908734805095E-2</v>
      </c>
      <c r="D304" s="74">
        <f>+K78</f>
        <v>8.5335941589060535E-2</v>
      </c>
      <c r="E304" s="74">
        <f>+T78</f>
        <v>8.0573026715657567E-2</v>
      </c>
      <c r="F304" s="74">
        <f>+N78</f>
        <v>7.0272955986178595E-2</v>
      </c>
      <c r="G304" s="74">
        <f>+F78</f>
        <v>6.7564681071648536E-2</v>
      </c>
      <c r="H304" s="74">
        <f>+H78</f>
        <v>6.6207654345278463E-2</v>
      </c>
      <c r="I304" s="74">
        <f>+R78</f>
        <v>4.6710002337847667E-2</v>
      </c>
      <c r="J304" s="74">
        <f>+E78</f>
        <v>3.5000000000000003E-2</v>
      </c>
      <c r="K304" s="74">
        <f>+G78</f>
        <v>3.5000000000000003E-2</v>
      </c>
      <c r="L304" s="74">
        <f>+I78</f>
        <v>3.5000000000000003E-2</v>
      </c>
      <c r="M304" s="74">
        <f>+J78</f>
        <v>3.5000000000000003E-2</v>
      </c>
      <c r="N304" s="74">
        <f>+L78</f>
        <v>3.5000000000000003E-2</v>
      </c>
      <c r="O304" s="74">
        <f>+Q78</f>
        <v>3.5000000000000003E-2</v>
      </c>
      <c r="P304" s="74">
        <f>+S78</f>
        <v>3.5000000000000003E-2</v>
      </c>
      <c r="Q304" s="74">
        <f>+V78</f>
        <v>3.5000000000000003E-2</v>
      </c>
      <c r="R304" s="74">
        <f>+W78</f>
        <v>3.5000000000000003E-2</v>
      </c>
      <c r="S304" s="74">
        <f>+X78</f>
        <v>3.5000000000000003E-2</v>
      </c>
      <c r="T304" s="74">
        <f>+B78</f>
        <v>3.2373355550867879E-2</v>
      </c>
      <c r="U304" s="74">
        <f>+C78</f>
        <v>1.6323747819399478E-2</v>
      </c>
      <c r="V304" s="74">
        <f>+O78</f>
        <v>1.7130052693111051E-2</v>
      </c>
      <c r="W304" s="74">
        <f>+D78</f>
        <v>-4.9733550233764436E-3</v>
      </c>
      <c r="X304" s="74">
        <f>+U78</f>
        <v>-4.8951052702782445E-2</v>
      </c>
    </row>
    <row r="305" spans="1:24" s="71" customFormat="1" ht="30" customHeight="1">
      <c r="A305" s="69"/>
      <c r="B305" s="74" t="s">
        <v>404</v>
      </c>
      <c r="C305" s="74" t="s">
        <v>191</v>
      </c>
      <c r="D305" s="74" t="s">
        <v>187</v>
      </c>
      <c r="E305" s="65" t="s">
        <v>407</v>
      </c>
      <c r="F305" s="74" t="s">
        <v>405</v>
      </c>
      <c r="G305" s="74" t="s">
        <v>183</v>
      </c>
      <c r="H305" s="74" t="s">
        <v>185</v>
      </c>
      <c r="I305" s="74" t="s">
        <v>189</v>
      </c>
      <c r="J305" s="74" t="s">
        <v>402</v>
      </c>
      <c r="K305" s="74" t="s">
        <v>184</v>
      </c>
      <c r="L305" s="74" t="s">
        <v>186</v>
      </c>
      <c r="M305" s="74" t="s">
        <v>403</v>
      </c>
      <c r="N305" s="74" t="s">
        <v>188</v>
      </c>
      <c r="O305" s="75" t="s">
        <v>190</v>
      </c>
      <c r="P305" s="65" t="s">
        <v>192</v>
      </c>
      <c r="Q305" s="65" t="s">
        <v>194</v>
      </c>
      <c r="R305" s="65" t="s">
        <v>195</v>
      </c>
      <c r="S305" s="65" t="s">
        <v>196</v>
      </c>
      <c r="T305" s="74" t="s">
        <v>401</v>
      </c>
      <c r="U305" s="74" t="s">
        <v>197</v>
      </c>
      <c r="V305" s="74" t="s">
        <v>406</v>
      </c>
      <c r="W305" s="65" t="s">
        <v>193</v>
      </c>
      <c r="X305" s="65"/>
    </row>
    <row r="306" spans="1:24" s="71" customFormat="1" ht="30" customHeight="1">
      <c r="A306" s="69" t="str">
        <f>+A79</f>
        <v>Implicit Rate Return, Female, IG1-D2</v>
      </c>
      <c r="B306" s="74">
        <f>+M79</f>
        <v>0.10400124341984288</v>
      </c>
      <c r="C306" s="74">
        <f>+P79</f>
        <v>8.6275296323137005E-2</v>
      </c>
      <c r="D306" s="74">
        <f>+K79</f>
        <v>8.8972645478107973E-2</v>
      </c>
      <c r="E306" s="74">
        <f>+T79</f>
        <v>8.9389834870617496E-2</v>
      </c>
      <c r="F306" s="74">
        <f>+N79</f>
        <v>0.1245865271777309</v>
      </c>
      <c r="G306" s="74">
        <f>+F79</f>
        <v>7.2591098803261742E-2</v>
      </c>
      <c r="H306" s="74">
        <f>+H79</f>
        <v>7.7571270323233923E-2</v>
      </c>
      <c r="I306" s="74">
        <f>+R79</f>
        <v>8.343620004388122E-2</v>
      </c>
      <c r="J306" s="74">
        <f>+E79</f>
        <v>5.879602496044601E-2</v>
      </c>
      <c r="K306" s="74">
        <f>+G79</f>
        <v>7.3010073079908283E-2</v>
      </c>
      <c r="L306" s="74">
        <f>+I79</f>
        <v>3.5000000000000003E-2</v>
      </c>
      <c r="M306" s="74">
        <f>+J79</f>
        <v>6.7645479792338314E-2</v>
      </c>
      <c r="N306" s="74">
        <f>+L79</f>
        <v>8.763010896189298E-2</v>
      </c>
      <c r="O306" s="74">
        <f>+Q79</f>
        <v>5.7893367461197262E-2</v>
      </c>
      <c r="P306" s="74">
        <f>+S79</f>
        <v>3.5000000000000003E-2</v>
      </c>
      <c r="Q306" s="74">
        <f>+V79</f>
        <v>3.5000000000000003E-2</v>
      </c>
      <c r="R306" s="74">
        <f>+W79</f>
        <v>5.1697457815764833E-2</v>
      </c>
      <c r="S306" s="74">
        <f>+X79</f>
        <v>3.5000000000000003E-2</v>
      </c>
      <c r="T306" s="74">
        <f>+B79</f>
        <v>4.8139172245867064E-2</v>
      </c>
      <c r="U306" s="74">
        <f>+C79</f>
        <v>4.8491811097486168E-2</v>
      </c>
      <c r="V306" s="74">
        <f>+O79</f>
        <v>8.5039970801317061E-2</v>
      </c>
      <c r="W306" s="74">
        <f>+U79</f>
        <v>4.7020945928259263E-2</v>
      </c>
      <c r="X306" s="65"/>
    </row>
    <row r="307" spans="1:24" s="71" customFormat="1" ht="30" customHeight="1">
      <c r="A307" s="69"/>
      <c r="B307" s="74" t="s">
        <v>404</v>
      </c>
      <c r="C307" s="74" t="s">
        <v>191</v>
      </c>
      <c r="D307" s="74" t="s">
        <v>187</v>
      </c>
      <c r="E307" s="65" t="s">
        <v>407</v>
      </c>
      <c r="F307" s="74" t="s">
        <v>405</v>
      </c>
      <c r="G307" s="74" t="s">
        <v>183</v>
      </c>
      <c r="H307" s="74" t="s">
        <v>185</v>
      </c>
      <c r="I307" s="74" t="s">
        <v>189</v>
      </c>
      <c r="J307" s="74" t="s">
        <v>402</v>
      </c>
      <c r="K307" s="74" t="s">
        <v>184</v>
      </c>
      <c r="L307" s="74" t="s">
        <v>186</v>
      </c>
      <c r="M307" s="74" t="s">
        <v>403</v>
      </c>
      <c r="N307" s="74" t="s">
        <v>188</v>
      </c>
      <c r="O307" s="75" t="s">
        <v>190</v>
      </c>
      <c r="P307" s="65" t="s">
        <v>192</v>
      </c>
      <c r="Q307" s="65" t="s">
        <v>194</v>
      </c>
      <c r="R307" s="65" t="s">
        <v>195</v>
      </c>
      <c r="S307" s="65" t="s">
        <v>196</v>
      </c>
      <c r="T307" s="74" t="s">
        <v>401</v>
      </c>
      <c r="U307" s="74" t="s">
        <v>197</v>
      </c>
      <c r="V307" s="74" t="s">
        <v>406</v>
      </c>
      <c r="W307" s="65" t="s">
        <v>193</v>
      </c>
      <c r="X307" s="65"/>
    </row>
    <row r="308" spans="1:24" s="71" customFormat="1" ht="30" customHeight="1">
      <c r="A308" s="69" t="str">
        <f>+A80</f>
        <v>Implicit Rate Return, Female, IG2-D2</v>
      </c>
      <c r="B308" s="74">
        <f>+M80</f>
        <v>0.10400124341984288</v>
      </c>
      <c r="C308" s="74">
        <f>+P80</f>
        <v>8.5371438143094627E-2</v>
      </c>
      <c r="D308" s="74">
        <f>+K80</f>
        <v>8.8972645478107973E-2</v>
      </c>
      <c r="E308" s="74">
        <f>+T80</f>
        <v>8.9389834870617496E-2</v>
      </c>
      <c r="F308" s="74">
        <f>+N80</f>
        <v>0.11041135698298862</v>
      </c>
      <c r="G308" s="74">
        <f>+F80</f>
        <v>7.1920332777646409E-2</v>
      </c>
      <c r="H308" s="74">
        <f>+H80</f>
        <v>7.5952512595592575E-2</v>
      </c>
      <c r="I308" s="74">
        <f>+R80</f>
        <v>8.343620004388122E-2</v>
      </c>
      <c r="J308" s="74">
        <f>+E80</f>
        <v>4.3308715812549026E-2</v>
      </c>
      <c r="K308" s="74">
        <f>+G80</f>
        <v>4.0232362757327784E-2</v>
      </c>
      <c r="L308" s="74">
        <f>+I80</f>
        <v>3.5000000000000003E-2</v>
      </c>
      <c r="M308" s="74">
        <f>+J80</f>
        <v>3.7247648413568875E-2</v>
      </c>
      <c r="N308" s="74">
        <f>+L80</f>
        <v>5.4158827128519174E-2</v>
      </c>
      <c r="O308" s="74">
        <f>+Q80</f>
        <v>3.9304788641437931E-2</v>
      </c>
      <c r="P308" s="74">
        <f>+S80</f>
        <v>3.5000000000000003E-2</v>
      </c>
      <c r="Q308" s="74">
        <f>+V80</f>
        <v>3.5000000000000003E-2</v>
      </c>
      <c r="R308" s="74">
        <f>+W80</f>
        <v>5.5252807466029813E-2</v>
      </c>
      <c r="S308" s="74">
        <f>+X80</f>
        <v>3.5000000000000003E-2</v>
      </c>
      <c r="T308" s="74">
        <f>+B80</f>
        <v>3.9555331752885683E-2</v>
      </c>
      <c r="U308" s="74">
        <f>+C80</f>
        <v>4.8491811097486168E-2</v>
      </c>
      <c r="V308" s="74">
        <f>+O80</f>
        <v>6.0774108312228646E-2</v>
      </c>
      <c r="W308" s="74">
        <f>+U80</f>
        <v>1.7764543137175626E-2</v>
      </c>
      <c r="X308" s="65"/>
    </row>
    <row r="309" spans="1:24" s="71" customFormat="1" ht="30" customHeight="1">
      <c r="A309" s="69"/>
      <c r="B309" s="74" t="s">
        <v>404</v>
      </c>
      <c r="C309" s="74" t="s">
        <v>405</v>
      </c>
      <c r="D309" s="74" t="s">
        <v>187</v>
      </c>
      <c r="E309" s="65" t="s">
        <v>407</v>
      </c>
      <c r="F309" s="74" t="s">
        <v>191</v>
      </c>
      <c r="G309" s="74" t="s">
        <v>189</v>
      </c>
      <c r="H309" s="74" t="s">
        <v>185</v>
      </c>
      <c r="I309" s="74" t="s">
        <v>183</v>
      </c>
      <c r="J309" s="74" t="s">
        <v>197</v>
      </c>
      <c r="K309" s="74" t="s">
        <v>406</v>
      </c>
      <c r="L309" s="65" t="s">
        <v>195</v>
      </c>
      <c r="M309" s="74" t="s">
        <v>401</v>
      </c>
      <c r="N309" s="74" t="s">
        <v>402</v>
      </c>
      <c r="O309" s="74" t="s">
        <v>184</v>
      </c>
      <c r="P309" s="74" t="s">
        <v>186</v>
      </c>
      <c r="Q309" s="74" t="s">
        <v>403</v>
      </c>
      <c r="R309" s="74" t="s">
        <v>188</v>
      </c>
      <c r="S309" s="75" t="s">
        <v>190</v>
      </c>
      <c r="T309" s="65" t="s">
        <v>192</v>
      </c>
      <c r="U309" s="65" t="s">
        <v>194</v>
      </c>
      <c r="V309" s="65" t="s">
        <v>196</v>
      </c>
      <c r="W309" s="65" t="s">
        <v>193</v>
      </c>
      <c r="X309" s="65"/>
    </row>
    <row r="310" spans="1:24" s="71" customFormat="1" ht="30" customHeight="1">
      <c r="A310" s="69" t="str">
        <f>+A81</f>
        <v>Implicit Rate Return, Female, IG3-D2</v>
      </c>
      <c r="B310" s="74">
        <f>+M81</f>
        <v>0.10400126593027716</v>
      </c>
      <c r="C310" s="74">
        <f>+N81</f>
        <v>9.4980621073407268E-2</v>
      </c>
      <c r="D310" s="74">
        <f>+K81</f>
        <v>8.8972645478107848E-2</v>
      </c>
      <c r="E310" s="74">
        <f>+T81</f>
        <v>8.9389834870617538E-2</v>
      </c>
      <c r="F310" s="74">
        <f>+P81</f>
        <v>8.5371438143094586E-2</v>
      </c>
      <c r="G310" s="74">
        <f>+R81</f>
        <v>8.0613996482307257E-2</v>
      </c>
      <c r="H310" s="74">
        <f>+H81</f>
        <v>7.4190130761722359E-2</v>
      </c>
      <c r="I310" s="74">
        <f>+F81</f>
        <v>7.1238079820358402E-2</v>
      </c>
      <c r="J310" s="74">
        <f>+C81</f>
        <v>4.8491811097486667E-2</v>
      </c>
      <c r="K310" s="74">
        <f>+O81</f>
        <v>4.5940932486755487E-2</v>
      </c>
      <c r="L310" s="74">
        <f>+W81</f>
        <v>4.1499920145461396E-2</v>
      </c>
      <c r="M310" s="74">
        <f>+B81</f>
        <v>3.6202054576165626E-2</v>
      </c>
      <c r="N310" s="74">
        <f>+E81</f>
        <v>3.6315753727810672E-2</v>
      </c>
      <c r="O310" s="74">
        <f>+G81</f>
        <v>3.5000000000000003E-2</v>
      </c>
      <c r="P310" s="74">
        <f>+I81</f>
        <v>3.5000000000000003E-2</v>
      </c>
      <c r="Q310" s="74">
        <f>+J81</f>
        <v>3.5000000000000003E-2</v>
      </c>
      <c r="R310" s="74">
        <f>+L81</f>
        <v>3.5000000000000003E-2</v>
      </c>
      <c r="S310" s="74">
        <f>+Q81</f>
        <v>3.5000000000000003E-2</v>
      </c>
      <c r="T310" s="74">
        <f>+S81</f>
        <v>3.5000000000000003E-2</v>
      </c>
      <c r="U310" s="74">
        <f>+V81</f>
        <v>3.5000000000000003E-2</v>
      </c>
      <c r="V310" s="74">
        <f>+X81</f>
        <v>3.5000000000000003E-2</v>
      </c>
      <c r="W310" s="74">
        <f>+U81</f>
        <v>-2.2335053199804065E-3</v>
      </c>
      <c r="X310" s="65"/>
    </row>
    <row r="311" spans="1:24" s="71" customFormat="1" ht="30" customHeight="1">
      <c r="A311" s="69"/>
      <c r="B311" s="74" t="s">
        <v>404</v>
      </c>
      <c r="C311" s="74" t="s">
        <v>187</v>
      </c>
      <c r="D311" s="65" t="s">
        <v>407</v>
      </c>
      <c r="E311" s="74" t="s">
        <v>191</v>
      </c>
      <c r="F311" s="74" t="s">
        <v>405</v>
      </c>
      <c r="G311" s="74" t="s">
        <v>185</v>
      </c>
      <c r="H311" s="74" t="s">
        <v>183</v>
      </c>
      <c r="I311" s="74" t="s">
        <v>189</v>
      </c>
      <c r="J311" s="74" t="s">
        <v>197</v>
      </c>
      <c r="K311" s="74" t="s">
        <v>406</v>
      </c>
      <c r="L311" s="74" t="s">
        <v>402</v>
      </c>
      <c r="M311" s="74" t="s">
        <v>184</v>
      </c>
      <c r="N311" s="74" t="s">
        <v>186</v>
      </c>
      <c r="O311" s="74" t="s">
        <v>403</v>
      </c>
      <c r="P311" s="74" t="s">
        <v>188</v>
      </c>
      <c r="Q311" s="75" t="s">
        <v>190</v>
      </c>
      <c r="R311" s="65" t="s">
        <v>192</v>
      </c>
      <c r="S311" s="65" t="s">
        <v>194</v>
      </c>
      <c r="T311" s="65" t="s">
        <v>196</v>
      </c>
      <c r="U311" s="74" t="s">
        <v>401</v>
      </c>
      <c r="V311" s="65" t="s">
        <v>195</v>
      </c>
      <c r="W311" s="65" t="s">
        <v>193</v>
      </c>
      <c r="X311" s="65"/>
    </row>
    <row r="312" spans="1:24" s="71" customFormat="1" ht="30" customHeight="1">
      <c r="A312" s="69" t="str">
        <f>+A82</f>
        <v>Implicit Rate Return, Female, IG4-D2</v>
      </c>
      <c r="B312" s="74">
        <f>+M82</f>
        <v>0.10400126593027713</v>
      </c>
      <c r="C312" s="74">
        <f>+K82</f>
        <v>8.8972645478107973E-2</v>
      </c>
      <c r="D312" s="74">
        <f>+T82</f>
        <v>8.9389834870617496E-2</v>
      </c>
      <c r="E312" s="74">
        <f>+P82</f>
        <v>8.5371438143094627E-2</v>
      </c>
      <c r="F312" s="74">
        <f>+N82</f>
        <v>8.3730478286101057E-2</v>
      </c>
      <c r="G312" s="74">
        <f>+H82</f>
        <v>7.3270852115602275E-2</v>
      </c>
      <c r="H312" s="74">
        <f>+F82</f>
        <v>7.0543947824933145E-2</v>
      </c>
      <c r="I312" s="74">
        <f>+R82</f>
        <v>6.7752820788391274E-2</v>
      </c>
      <c r="J312" s="74">
        <f>+C82</f>
        <v>3.8261085791040685E-2</v>
      </c>
      <c r="K312" s="74">
        <f>+O82</f>
        <v>3.5061012847041426E-2</v>
      </c>
      <c r="L312" s="74">
        <f>+E82</f>
        <v>3.5000000000000003E-2</v>
      </c>
      <c r="M312" s="74">
        <f>+G82</f>
        <v>3.5000000000000003E-2</v>
      </c>
      <c r="N312" s="74">
        <f>+I82</f>
        <v>3.5000000000000003E-2</v>
      </c>
      <c r="O312" s="74">
        <f>+J82</f>
        <v>3.5000000000000003E-2</v>
      </c>
      <c r="P312" s="74">
        <f>+L82</f>
        <v>3.5000000000000003E-2</v>
      </c>
      <c r="Q312" s="74">
        <f>+Q82</f>
        <v>3.5000000000000003E-2</v>
      </c>
      <c r="R312" s="74">
        <f>+S82</f>
        <v>3.5000000000000003E-2</v>
      </c>
      <c r="S312" s="74">
        <f>+V82</f>
        <v>3.5000000000000003E-2</v>
      </c>
      <c r="T312" s="74">
        <f>+X82</f>
        <v>3.5000000000000003E-2</v>
      </c>
      <c r="U312" s="74">
        <f>+B82</f>
        <v>3.4408714246909791E-2</v>
      </c>
      <c r="V312" s="74">
        <f>+W82</f>
        <v>2.8845427152121517E-2</v>
      </c>
      <c r="W312" s="74">
        <f>+U82</f>
        <v>-1.8486699260307417E-2</v>
      </c>
      <c r="X312" s="65"/>
    </row>
    <row r="313" spans="1:24" s="71" customFormat="1" ht="30" customHeight="1">
      <c r="A313" s="69"/>
      <c r="B313" s="74" t="s">
        <v>404</v>
      </c>
      <c r="C313" s="74" t="s">
        <v>187</v>
      </c>
      <c r="D313" s="65" t="s">
        <v>407</v>
      </c>
      <c r="E313" s="74" t="s">
        <v>191</v>
      </c>
      <c r="F313" s="74" t="s">
        <v>405</v>
      </c>
      <c r="G313" s="74" t="s">
        <v>185</v>
      </c>
      <c r="H313" s="74" t="s">
        <v>183</v>
      </c>
      <c r="I313" s="74" t="s">
        <v>189</v>
      </c>
      <c r="J313" s="74" t="s">
        <v>402</v>
      </c>
      <c r="K313" s="74" t="s">
        <v>184</v>
      </c>
      <c r="L313" s="74" t="s">
        <v>186</v>
      </c>
      <c r="M313" s="74" t="s">
        <v>403</v>
      </c>
      <c r="N313" s="74" t="s">
        <v>188</v>
      </c>
      <c r="O313" s="75" t="s">
        <v>190</v>
      </c>
      <c r="P313" s="65" t="s">
        <v>192</v>
      </c>
      <c r="Q313" s="65" t="s">
        <v>194</v>
      </c>
      <c r="R313" s="65" t="s">
        <v>196</v>
      </c>
      <c r="S313" s="74" t="s">
        <v>401</v>
      </c>
      <c r="T313" s="74" t="s">
        <v>197</v>
      </c>
      <c r="U313" s="74" t="s">
        <v>406</v>
      </c>
      <c r="V313" s="65" t="s">
        <v>195</v>
      </c>
      <c r="W313" s="65" t="s">
        <v>193</v>
      </c>
      <c r="X313" s="65"/>
    </row>
    <row r="314" spans="1:24" s="71" customFormat="1" ht="30" customHeight="1">
      <c r="A314" s="69" t="str">
        <f>+A83</f>
        <v>Implicit Rate Return, Female, IG5-D2</v>
      </c>
      <c r="B314" s="74">
        <f>+M83</f>
        <v>0.10400126593027716</v>
      </c>
      <c r="C314" s="74">
        <f>+K83</f>
        <v>8.897264547810789E-2</v>
      </c>
      <c r="D314" s="74">
        <f>+T83</f>
        <v>8.9389834870617496E-2</v>
      </c>
      <c r="E314" s="74">
        <f>+P83</f>
        <v>8.5371438143094627E-2</v>
      </c>
      <c r="F314" s="74">
        <f>+N83</f>
        <v>7.4782670480361191E-2</v>
      </c>
      <c r="G314" s="74">
        <f>+H83</f>
        <v>7.2324236230406486E-2</v>
      </c>
      <c r="H314" s="74">
        <f>+F83</f>
        <v>6.9837524517615934E-2</v>
      </c>
      <c r="I314" s="74">
        <f>+R83</f>
        <v>5.7423207519296672E-2</v>
      </c>
      <c r="J314" s="74">
        <f>+E83</f>
        <v>3.5000000000000003E-2</v>
      </c>
      <c r="K314" s="74">
        <f>+G83</f>
        <v>3.5000000000000003E-2</v>
      </c>
      <c r="L314" s="74">
        <f>+I83</f>
        <v>3.5000000000000003E-2</v>
      </c>
      <c r="M314" s="74">
        <f>+J83</f>
        <v>3.5000000000000003E-2</v>
      </c>
      <c r="N314" s="74">
        <f>+L83</f>
        <v>3.5000000000000003E-2</v>
      </c>
      <c r="O314" s="74">
        <f>+Q83</f>
        <v>3.5000000000000003E-2</v>
      </c>
      <c r="P314" s="74">
        <f>+S83</f>
        <v>3.5000000000000003E-2</v>
      </c>
      <c r="Q314" s="74">
        <f>+V83</f>
        <v>3.5000000000000003E-2</v>
      </c>
      <c r="R314" s="74">
        <f>+X83</f>
        <v>3.5000000000000003E-2</v>
      </c>
      <c r="S314" s="74">
        <f>+B83</f>
        <v>3.3291224767150698E-2</v>
      </c>
      <c r="T314" s="74">
        <f>+C83</f>
        <v>2.7605019590024277E-2</v>
      </c>
      <c r="U314" s="74">
        <f>+O83</f>
        <v>2.6393318149597573E-2</v>
      </c>
      <c r="V314" s="74">
        <f>+W83</f>
        <v>1.764238541632011E-2</v>
      </c>
      <c r="W314" s="74">
        <f>+U83</f>
        <v>-3.2752457250111382E-2</v>
      </c>
      <c r="X314" s="65"/>
    </row>
    <row r="315" spans="1:24" s="71" customFormat="1" ht="30" customHeight="1">
      <c r="A315" s="69"/>
      <c r="B315" s="74" t="s">
        <v>405</v>
      </c>
      <c r="C315" s="74" t="s">
        <v>406</v>
      </c>
      <c r="D315" s="74" t="s">
        <v>189</v>
      </c>
      <c r="E315" s="74" t="s">
        <v>191</v>
      </c>
      <c r="F315" s="74" t="s">
        <v>185</v>
      </c>
      <c r="G315" s="65" t="s">
        <v>407</v>
      </c>
      <c r="H315" s="75" t="s">
        <v>190</v>
      </c>
      <c r="I315" s="74" t="s">
        <v>402</v>
      </c>
      <c r="J315" s="74" t="s">
        <v>197</v>
      </c>
      <c r="K315" s="65" t="s">
        <v>193</v>
      </c>
      <c r="L315" s="65" t="s">
        <v>194</v>
      </c>
      <c r="M315" s="74" t="s">
        <v>184</v>
      </c>
      <c r="N315" s="74" t="s">
        <v>186</v>
      </c>
      <c r="O315" s="74" t="s">
        <v>403</v>
      </c>
      <c r="P315" s="74" t="s">
        <v>188</v>
      </c>
      <c r="Q315" s="65" t="s">
        <v>192</v>
      </c>
      <c r="R315" s="65" t="s">
        <v>196</v>
      </c>
      <c r="S315" s="65"/>
      <c r="T315" s="65"/>
      <c r="U315" s="65"/>
      <c r="V315" s="65"/>
      <c r="W315" s="65"/>
      <c r="X315" s="65"/>
    </row>
    <row r="316" spans="1:24" s="71" customFormat="1" ht="30" customHeight="1">
      <c r="A316" s="69" t="str">
        <f>+A84</f>
        <v>Implicit Rate Return, Female, IG1-D3</v>
      </c>
      <c r="B316" s="74">
        <f>+N84</f>
        <v>0.13047821758438491</v>
      </c>
      <c r="C316" s="74">
        <f>+O84</f>
        <v>9.4843014294115915E-2</v>
      </c>
      <c r="D316" s="74">
        <f>+R84</f>
        <v>9.021666673722635E-2</v>
      </c>
      <c r="E316" s="74">
        <f>+P84</f>
        <v>8.6029243428406815E-2</v>
      </c>
      <c r="F316" s="74">
        <f>+H84</f>
        <v>8.2654632530000188E-2</v>
      </c>
      <c r="G316" s="74">
        <f>+T84</f>
        <v>8.0573034847601158E-2</v>
      </c>
      <c r="H316" s="74">
        <f>+Q84</f>
        <v>6.8413756756772678E-2</v>
      </c>
      <c r="I316" s="74">
        <f>+E84</f>
        <v>6.6404152487525334E-2</v>
      </c>
      <c r="J316" s="74">
        <f>+C84</f>
        <v>5.8345396589920391E-2</v>
      </c>
      <c r="K316" s="74">
        <f>+U84</f>
        <v>5.7999265283727508E-2</v>
      </c>
      <c r="L316" s="74">
        <f>+V84</f>
        <v>4.5754686441296606E-2</v>
      </c>
      <c r="M316" s="74">
        <f>+G84</f>
        <v>3.5000000000000003E-2</v>
      </c>
      <c r="N316" s="74">
        <f>+I84</f>
        <v>3.5000000000000003E-2</v>
      </c>
      <c r="O316" s="74">
        <f>+J84</f>
        <v>3.5000000000000003E-2</v>
      </c>
      <c r="P316" s="74">
        <f>+L84</f>
        <v>3.5000000000000003E-2</v>
      </c>
      <c r="Q316" s="74">
        <f>+S84</f>
        <v>3.5000000000000003E-2</v>
      </c>
      <c r="R316" s="74">
        <f>+X84</f>
        <v>3.5000000000000003E-2</v>
      </c>
      <c r="S316" s="65"/>
      <c r="T316" s="65"/>
      <c r="U316" s="65"/>
      <c r="V316" s="65"/>
      <c r="W316" s="65"/>
      <c r="X316" s="65"/>
    </row>
    <row r="317" spans="1:24" s="71" customFormat="1" ht="30" customHeight="1">
      <c r="A317" s="69"/>
      <c r="B317" s="74" t="s">
        <v>405</v>
      </c>
      <c r="C317" s="74" t="s">
        <v>406</v>
      </c>
      <c r="D317" s="74" t="s">
        <v>189</v>
      </c>
      <c r="E317" s="74" t="s">
        <v>191</v>
      </c>
      <c r="F317" s="74" t="s">
        <v>185</v>
      </c>
      <c r="G317" s="65" t="s">
        <v>407</v>
      </c>
      <c r="H317" s="75" t="s">
        <v>190</v>
      </c>
      <c r="I317" s="74" t="s">
        <v>402</v>
      </c>
      <c r="J317" s="74" t="s">
        <v>197</v>
      </c>
      <c r="K317" s="65" t="s">
        <v>193</v>
      </c>
      <c r="L317" s="65" t="s">
        <v>194</v>
      </c>
      <c r="M317" s="74" t="s">
        <v>184</v>
      </c>
      <c r="N317" s="74" t="s">
        <v>186</v>
      </c>
      <c r="O317" s="74" t="s">
        <v>403</v>
      </c>
      <c r="P317" s="74" t="s">
        <v>188</v>
      </c>
      <c r="Q317" s="65" t="s">
        <v>192</v>
      </c>
      <c r="R317" s="65" t="s">
        <v>196</v>
      </c>
      <c r="S317" s="65"/>
      <c r="T317" s="65"/>
      <c r="U317" s="65"/>
      <c r="V317" s="65"/>
      <c r="W317" s="65"/>
      <c r="X317" s="65"/>
    </row>
    <row r="318" spans="1:24" s="71" customFormat="1" ht="30" customHeight="1">
      <c r="A318" s="69" t="str">
        <f>+A85</f>
        <v>Implicit Rate Return, Female, IG2-D3</v>
      </c>
      <c r="B318" s="74">
        <f>+N85</f>
        <v>0.11641197874470925</v>
      </c>
      <c r="C318" s="74">
        <f>+O85</f>
        <v>7.1087619463422902E-2</v>
      </c>
      <c r="D318" s="74">
        <f>+R85</f>
        <v>9.021666673722635E-2</v>
      </c>
      <c r="E318" s="74">
        <f>+P85</f>
        <v>8.3617048535591626E-2</v>
      </c>
      <c r="F318" s="74">
        <f>+H85</f>
        <v>8.0810364592100503E-2</v>
      </c>
      <c r="G318" s="74">
        <f>+T85</f>
        <v>8.0573030780523261E-2</v>
      </c>
      <c r="H318" s="74">
        <f>+Q85</f>
        <v>5.0666447798886773E-2</v>
      </c>
      <c r="I318" s="74">
        <f>+E85</f>
        <v>4.9211078274085641E-2</v>
      </c>
      <c r="J318" s="74">
        <f>+C85</f>
        <v>5.8345377485898825E-2</v>
      </c>
      <c r="K318" s="74">
        <f>+U85</f>
        <v>3.0497969282355396E-2</v>
      </c>
      <c r="L318" s="74">
        <f>+V85</f>
        <v>3.5000000000000003E-2</v>
      </c>
      <c r="M318" s="74">
        <f>+G85</f>
        <v>3.5000000000000003E-2</v>
      </c>
      <c r="N318" s="74">
        <f>+I85</f>
        <v>3.5000000000000003E-2</v>
      </c>
      <c r="O318" s="74">
        <f>+J85</f>
        <v>3.5000000000000003E-2</v>
      </c>
      <c r="P318" s="74">
        <f>+L85</f>
        <v>3.5000000000000003E-2</v>
      </c>
      <c r="Q318" s="74">
        <f>+S85</f>
        <v>3.5000000000000003E-2</v>
      </c>
      <c r="R318" s="74">
        <f>+X85</f>
        <v>3.5000000000000003E-2</v>
      </c>
      <c r="S318" s="65"/>
      <c r="T318" s="65"/>
      <c r="U318" s="65"/>
      <c r="V318" s="65"/>
      <c r="W318" s="65"/>
      <c r="X318" s="65"/>
    </row>
    <row r="319" spans="1:24" s="71" customFormat="1" ht="30" customHeight="1">
      <c r="A319" s="69"/>
      <c r="B319" s="74" t="s">
        <v>405</v>
      </c>
      <c r="C319" s="74" t="s">
        <v>406</v>
      </c>
      <c r="D319" s="74" t="s">
        <v>189</v>
      </c>
      <c r="E319" s="74" t="s">
        <v>191</v>
      </c>
      <c r="F319" s="74" t="s">
        <v>185</v>
      </c>
      <c r="G319" s="65" t="s">
        <v>407</v>
      </c>
      <c r="H319" s="75" t="s">
        <v>190</v>
      </c>
      <c r="I319" s="74" t="s">
        <v>402</v>
      </c>
      <c r="J319" s="74" t="s">
        <v>197</v>
      </c>
      <c r="K319" s="65" t="s">
        <v>193</v>
      </c>
      <c r="L319" s="65" t="s">
        <v>194</v>
      </c>
      <c r="M319" s="74" t="s">
        <v>184</v>
      </c>
      <c r="N319" s="74" t="s">
        <v>186</v>
      </c>
      <c r="O319" s="74" t="s">
        <v>403</v>
      </c>
      <c r="P319" s="74" t="s">
        <v>188</v>
      </c>
      <c r="Q319" s="65" t="s">
        <v>192</v>
      </c>
      <c r="R319" s="65" t="s">
        <v>196</v>
      </c>
      <c r="S319" s="65"/>
      <c r="T319" s="65"/>
      <c r="U319" s="65"/>
      <c r="V319" s="65"/>
      <c r="W319" s="65"/>
      <c r="X319" s="65"/>
    </row>
    <row r="320" spans="1:24" s="71" customFormat="1" ht="30" customHeight="1">
      <c r="A320" s="69" t="str">
        <f>+A86</f>
        <v>Implicit Rate Return, Female, IG3-D3</v>
      </c>
      <c r="B320" s="74">
        <f>+N86</f>
        <v>0.10114215841410737</v>
      </c>
      <c r="C320" s="74">
        <f>+O86</f>
        <v>5.6667505474409303E-2</v>
      </c>
      <c r="D320" s="74">
        <f>+R86</f>
        <v>9.0216666737226364E-2</v>
      </c>
      <c r="E320" s="74">
        <f>+P86</f>
        <v>8.3617048535591654E-2</v>
      </c>
      <c r="F320" s="74">
        <f>+H86</f>
        <v>7.878639692750114E-2</v>
      </c>
      <c r="G320" s="74">
        <f>+T86</f>
        <v>8.0573029424829162E-2</v>
      </c>
      <c r="H320" s="74">
        <f>+Q86</f>
        <v>3.7893459673462776E-2</v>
      </c>
      <c r="I320" s="74">
        <f>+E86</f>
        <v>4.1117231933372224E-2</v>
      </c>
      <c r="J320" s="74">
        <f>+C86</f>
        <v>5.8345377485898825E-2</v>
      </c>
      <c r="K320" s="74">
        <f>+U86</f>
        <v>1.2237816222026736E-2</v>
      </c>
      <c r="L320" s="74">
        <f>+V86</f>
        <v>3.5000000000000003E-2</v>
      </c>
      <c r="M320" s="74">
        <f>+G86</f>
        <v>3.5000000000000003E-2</v>
      </c>
      <c r="N320" s="74">
        <f>+I86</f>
        <v>3.5000000000000003E-2</v>
      </c>
      <c r="O320" s="74">
        <f>+J86</f>
        <v>3.5000000000000003E-2</v>
      </c>
      <c r="P320" s="74">
        <f>+L86</f>
        <v>3.5000000000000003E-2</v>
      </c>
      <c r="Q320" s="74">
        <f>+S86</f>
        <v>3.5000000000000003E-2</v>
      </c>
      <c r="R320" s="74">
        <f>+X86</f>
        <v>3.5000000000000003E-2</v>
      </c>
      <c r="S320" s="65"/>
      <c r="T320" s="65"/>
      <c r="U320" s="65"/>
      <c r="V320" s="65"/>
      <c r="W320" s="65"/>
      <c r="X320" s="65"/>
    </row>
    <row r="321" spans="1:24" s="71" customFormat="1" ht="30" customHeight="1">
      <c r="A321" s="69"/>
      <c r="B321" s="74" t="s">
        <v>405</v>
      </c>
      <c r="C321" s="74" t="s">
        <v>191</v>
      </c>
      <c r="D321" s="74" t="s">
        <v>189</v>
      </c>
      <c r="E321" s="65" t="s">
        <v>407</v>
      </c>
      <c r="F321" s="74" t="s">
        <v>185</v>
      </c>
      <c r="G321" s="74" t="s">
        <v>197</v>
      </c>
      <c r="H321" s="74" t="s">
        <v>406</v>
      </c>
      <c r="I321" s="74" t="s">
        <v>402</v>
      </c>
      <c r="J321" s="75" t="s">
        <v>190</v>
      </c>
      <c r="K321" s="65" t="s">
        <v>194</v>
      </c>
      <c r="L321" s="74" t="s">
        <v>184</v>
      </c>
      <c r="M321" s="74" t="s">
        <v>186</v>
      </c>
      <c r="N321" s="74" t="s">
        <v>403</v>
      </c>
      <c r="O321" s="74" t="s">
        <v>188</v>
      </c>
      <c r="P321" s="65" t="s">
        <v>192</v>
      </c>
      <c r="Q321" s="65" t="s">
        <v>196</v>
      </c>
      <c r="R321" s="65" t="s">
        <v>193</v>
      </c>
      <c r="S321" s="65"/>
      <c r="T321" s="65"/>
      <c r="U321" s="65"/>
      <c r="V321" s="65"/>
      <c r="W321" s="65"/>
      <c r="X321" s="65"/>
    </row>
    <row r="322" spans="1:24" s="71" customFormat="1" ht="30" customHeight="1">
      <c r="A322" s="69" t="str">
        <f>+A87</f>
        <v>Implicit Rate Return, Female, IG4-D3</v>
      </c>
      <c r="B322" s="74">
        <f>+N87</f>
        <v>9.0043646116660991E-2</v>
      </c>
      <c r="C322" s="74">
        <f>+P87</f>
        <v>8.3617048535591626E-2</v>
      </c>
      <c r="D322" s="74">
        <f>+R87</f>
        <v>8.0613996482306993E-2</v>
      </c>
      <c r="E322" s="74">
        <f>+T87</f>
        <v>8.05730287469833E-2</v>
      </c>
      <c r="F322" s="74">
        <f>+H87</f>
        <v>7.7723640677315103E-2</v>
      </c>
      <c r="G322" s="74">
        <f>+C87</f>
        <v>5.1269379560884655E-2</v>
      </c>
      <c r="H322" s="74">
        <f>+O87</f>
        <v>4.6141845251641E-2</v>
      </c>
      <c r="I322" s="74">
        <f>+E87</f>
        <v>3.6315753727810672E-2</v>
      </c>
      <c r="J322" s="74">
        <f>+Q87</f>
        <v>3.5000000000000003E-2</v>
      </c>
      <c r="K322" s="74">
        <f>+V87</f>
        <v>3.5000000000000003E-2</v>
      </c>
      <c r="L322" s="74">
        <f>+G87</f>
        <v>3.5000000000000003E-2</v>
      </c>
      <c r="M322" s="74">
        <f>+I87</f>
        <v>3.5000000000000003E-2</v>
      </c>
      <c r="N322" s="74">
        <f>+J87</f>
        <v>3.5000000000000003E-2</v>
      </c>
      <c r="O322" s="74">
        <f>+L87</f>
        <v>3.5000000000000003E-2</v>
      </c>
      <c r="P322" s="74">
        <f>+S87</f>
        <v>3.5000000000000003E-2</v>
      </c>
      <c r="Q322" s="74">
        <f>+X87</f>
        <v>3.5000000000000003E-2</v>
      </c>
      <c r="R322" s="74">
        <f>+U87</f>
        <v>-2.2335053199740752E-3</v>
      </c>
      <c r="S322" s="65"/>
      <c r="T322" s="65"/>
      <c r="U322" s="65"/>
      <c r="V322" s="65"/>
      <c r="W322" s="65"/>
      <c r="X322" s="65"/>
    </row>
    <row r="323" spans="1:24" s="71" customFormat="1" ht="30" customHeight="1">
      <c r="A323" s="69"/>
      <c r="B323" s="74" t="s">
        <v>405</v>
      </c>
      <c r="C323" s="74" t="s">
        <v>191</v>
      </c>
      <c r="D323" s="65" t="s">
        <v>407</v>
      </c>
      <c r="E323" s="74" t="s">
        <v>185</v>
      </c>
      <c r="F323" s="74" t="s">
        <v>189</v>
      </c>
      <c r="G323" s="74" t="s">
        <v>197</v>
      </c>
      <c r="H323" s="74" t="s">
        <v>406</v>
      </c>
      <c r="I323" s="74" t="s">
        <v>402</v>
      </c>
      <c r="J323" s="75" t="s">
        <v>190</v>
      </c>
      <c r="K323" s="65" t="s">
        <v>194</v>
      </c>
      <c r="L323" s="74" t="s">
        <v>184</v>
      </c>
      <c r="M323" s="74" t="s">
        <v>186</v>
      </c>
      <c r="N323" s="74" t="s">
        <v>403</v>
      </c>
      <c r="O323" s="74" t="s">
        <v>188</v>
      </c>
      <c r="P323" s="65" t="s">
        <v>192</v>
      </c>
      <c r="Q323" s="65" t="s">
        <v>196</v>
      </c>
      <c r="R323" s="65" t="s">
        <v>193</v>
      </c>
      <c r="S323" s="65"/>
      <c r="T323" s="65"/>
      <c r="U323" s="65"/>
      <c r="V323" s="65"/>
      <c r="W323" s="65"/>
      <c r="X323" s="65"/>
    </row>
    <row r="324" spans="1:24" s="71" customFormat="1" ht="30" customHeight="1">
      <c r="A324" s="69" t="str">
        <f>+A88</f>
        <v>Implicit Rate Return, Female, IG5-D3</v>
      </c>
      <c r="B324" s="74">
        <f>+N88</f>
        <v>8.1241088763269242E-2</v>
      </c>
      <c r="C324" s="74">
        <f>+P88</f>
        <v>8.361704853559164E-2</v>
      </c>
      <c r="D324" s="74">
        <f>+T88</f>
        <v>8.0573028340276034E-2</v>
      </c>
      <c r="E324" s="74">
        <f>+H88</f>
        <v>7.6623987887621384E-2</v>
      </c>
      <c r="F324" s="74">
        <f>+R88</f>
        <v>7.0679049659266815E-2</v>
      </c>
      <c r="G324" s="74">
        <f>+C88</f>
        <v>4.1244513141530464E-2</v>
      </c>
      <c r="H324" s="74">
        <f>+O88</f>
        <v>3.778641325018256E-2</v>
      </c>
      <c r="I324" s="74">
        <f>+E88</f>
        <v>3.5000000000000003E-2</v>
      </c>
      <c r="J324" s="74">
        <f>+Q88</f>
        <v>3.5000000000000003E-2</v>
      </c>
      <c r="K324" s="74">
        <f>+V88</f>
        <v>3.5000000000000003E-2</v>
      </c>
      <c r="L324" s="74">
        <f>+G88</f>
        <v>3.5000000000000003E-2</v>
      </c>
      <c r="M324" s="74">
        <f>+I88</f>
        <v>3.5000000000000003E-2</v>
      </c>
      <c r="N324" s="74">
        <f>+J88</f>
        <v>3.5000000000000003E-2</v>
      </c>
      <c r="O324" s="74">
        <f>+L88</f>
        <v>3.5000000000000003E-2</v>
      </c>
      <c r="P324" s="74">
        <f>+S88</f>
        <v>3.5000000000000003E-2</v>
      </c>
      <c r="Q324" s="74">
        <f>+X88</f>
        <v>3.5000000000000003E-2</v>
      </c>
      <c r="R324" s="74">
        <f>+U88</f>
        <v>-1.4653866000182151E-2</v>
      </c>
      <c r="S324" s="65"/>
      <c r="T324" s="65"/>
      <c r="U324" s="65"/>
      <c r="V324" s="65"/>
      <c r="W324" s="65"/>
      <c r="X324" s="65"/>
    </row>
    <row r="325" spans="1:24" s="71" customFormat="1" ht="30" customHeight="1">
      <c r="A325" s="69"/>
      <c r="B325" s="65"/>
      <c r="C325" s="65"/>
      <c r="D325" s="65"/>
      <c r="E325" s="65"/>
      <c r="F325" s="65"/>
      <c r="G325" s="65"/>
      <c r="H325" s="65"/>
      <c r="I325" s="65"/>
      <c r="J325" s="65"/>
      <c r="K325" s="65"/>
      <c r="L325" s="65"/>
      <c r="M325" s="65"/>
      <c r="N325" s="65"/>
      <c r="O325" s="65"/>
      <c r="P325" s="65"/>
      <c r="Q325" s="65"/>
      <c r="R325" s="65"/>
      <c r="S325" s="65"/>
      <c r="T325" s="65"/>
      <c r="U325" s="65"/>
      <c r="V325" s="65"/>
      <c r="W325" s="65"/>
      <c r="X325" s="65"/>
    </row>
    <row r="326" spans="1:24" s="71" customFormat="1" ht="30" customHeight="1">
      <c r="A326" s="69"/>
      <c r="B326" s="65" t="s">
        <v>191</v>
      </c>
      <c r="C326" s="65" t="s">
        <v>407</v>
      </c>
      <c r="D326" s="65" t="s">
        <v>405</v>
      </c>
      <c r="E326" s="65" t="s">
        <v>185</v>
      </c>
      <c r="F326" s="65" t="s">
        <v>187</v>
      </c>
      <c r="G326" s="65" t="s">
        <v>189</v>
      </c>
      <c r="H326" s="65" t="s">
        <v>183</v>
      </c>
      <c r="I326" s="65" t="s">
        <v>406</v>
      </c>
      <c r="J326" s="65" t="s">
        <v>404</v>
      </c>
      <c r="K326" s="65" t="s">
        <v>188</v>
      </c>
      <c r="L326" s="65" t="s">
        <v>403</v>
      </c>
      <c r="M326" s="65" t="s">
        <v>184</v>
      </c>
      <c r="N326" s="65" t="s">
        <v>190</v>
      </c>
      <c r="O326" s="65" t="s">
        <v>198</v>
      </c>
      <c r="P326" s="65" t="s">
        <v>402</v>
      </c>
      <c r="Q326" s="65" t="s">
        <v>186</v>
      </c>
      <c r="R326" s="65" t="s">
        <v>192</v>
      </c>
      <c r="S326" s="65" t="s">
        <v>194</v>
      </c>
      <c r="T326" s="65" t="s">
        <v>196</v>
      </c>
      <c r="U326" s="65" t="s">
        <v>195</v>
      </c>
      <c r="V326" s="65" t="s">
        <v>401</v>
      </c>
      <c r="W326" s="65" t="s">
        <v>193</v>
      </c>
      <c r="X326" s="65" t="s">
        <v>197</v>
      </c>
    </row>
    <row r="327" spans="1:24" s="71" customFormat="1" ht="30" customHeight="1">
      <c r="A327" s="69" t="str">
        <f>+A91</f>
        <v>Implicit Subsidy/Tax, % of total replacement rate, Male, IG1-D1</v>
      </c>
      <c r="B327" s="74">
        <f>P91</f>
        <v>0.81176223724980778</v>
      </c>
      <c r="C327" s="74">
        <f>T91</f>
        <v>0.64457307833679067</v>
      </c>
      <c r="D327" s="74">
        <f>N91</f>
        <v>0.59302041928644533</v>
      </c>
      <c r="E327" s="74">
        <f>H91</f>
        <v>0.48756081540085261</v>
      </c>
      <c r="F327" s="74">
        <f>K91</f>
        <v>0.44389504168729471</v>
      </c>
      <c r="G327" s="74">
        <f>R91</f>
        <v>0.41529416177569373</v>
      </c>
      <c r="H327" s="74">
        <f>F91</f>
        <v>0.29833538848741148</v>
      </c>
      <c r="I327" s="74">
        <f>O91</f>
        <v>0.24651063141560167</v>
      </c>
      <c r="J327" s="74">
        <f>M91</f>
        <v>0.21383634006918023</v>
      </c>
      <c r="K327" s="74">
        <f>L91</f>
        <v>0.18612690312537661</v>
      </c>
      <c r="L327" s="74">
        <f>J91</f>
        <v>0.12289164606816955</v>
      </c>
      <c r="M327" s="74">
        <f>G91</f>
        <v>0.10690380928569942</v>
      </c>
      <c r="N327" s="74">
        <f>Q91</f>
        <v>8.6899461048421223E-2</v>
      </c>
      <c r="O327" s="74">
        <f>D91</f>
        <v>4.7201019806258682E-2</v>
      </c>
      <c r="P327" s="74">
        <f>E91</f>
        <v>5.4545562648426804E-2</v>
      </c>
      <c r="Q327" s="74">
        <f>I91</f>
        <v>0</v>
      </c>
      <c r="R327" s="74">
        <f>S91</f>
        <v>0</v>
      </c>
      <c r="S327" s="74">
        <f>V91</f>
        <v>0</v>
      </c>
      <c r="T327" s="74">
        <f>X91</f>
        <v>0</v>
      </c>
      <c r="U327" s="74">
        <f>W91</f>
        <v>-1.8743753629609894E-2</v>
      </c>
      <c r="V327" s="74">
        <f>B91</f>
        <v>-2.8127568344884168E-2</v>
      </c>
      <c r="W327" s="74">
        <f>U91</f>
        <v>-5.5812584443214075E-2</v>
      </c>
      <c r="X327" s="74">
        <f>C91</f>
        <v>-0.17814587690655204</v>
      </c>
    </row>
    <row r="328" spans="1:24" s="71" customFormat="1" ht="30" customHeight="1">
      <c r="A328" s="69"/>
      <c r="B328" s="65" t="s">
        <v>191</v>
      </c>
      <c r="C328" s="65" t="s">
        <v>407</v>
      </c>
      <c r="D328" s="65" t="s">
        <v>185</v>
      </c>
      <c r="E328" s="65" t="s">
        <v>187</v>
      </c>
      <c r="F328" s="65" t="s">
        <v>189</v>
      </c>
      <c r="G328" s="65" t="s">
        <v>405</v>
      </c>
      <c r="H328" s="65" t="s">
        <v>183</v>
      </c>
      <c r="I328" s="65" t="s">
        <v>404</v>
      </c>
      <c r="J328" s="65" t="s">
        <v>406</v>
      </c>
      <c r="K328" s="65" t="s">
        <v>198</v>
      </c>
      <c r="L328" s="65" t="s">
        <v>188</v>
      </c>
      <c r="M328" s="65" t="s">
        <v>403</v>
      </c>
      <c r="N328" s="65" t="s">
        <v>184</v>
      </c>
      <c r="O328" s="65" t="s">
        <v>190</v>
      </c>
      <c r="P328" s="65" t="s">
        <v>402</v>
      </c>
      <c r="Q328" s="65" t="s">
        <v>186</v>
      </c>
      <c r="R328" s="65" t="s">
        <v>192</v>
      </c>
      <c r="S328" s="65" t="s">
        <v>194</v>
      </c>
      <c r="T328" s="65" t="s">
        <v>196</v>
      </c>
      <c r="U328" s="65" t="s">
        <v>195</v>
      </c>
      <c r="V328" s="65" t="s">
        <v>401</v>
      </c>
      <c r="W328" s="65" t="s">
        <v>197</v>
      </c>
      <c r="X328" s="65" t="s">
        <v>193</v>
      </c>
    </row>
    <row r="329" spans="1:24" s="71" customFormat="1" ht="30" customHeight="1">
      <c r="A329" s="69" t="str">
        <f>+A92</f>
        <v>Implicit Subsidy/Tax, % of total replacement rate, Male, IG2-D1</v>
      </c>
      <c r="B329" s="74">
        <f>P92</f>
        <v>0.81176223724980778</v>
      </c>
      <c r="C329" s="74">
        <f>T92</f>
        <v>0.64457307833679067</v>
      </c>
      <c r="D329" s="74">
        <f>H92</f>
        <v>0.45774123266158573</v>
      </c>
      <c r="E329" s="74">
        <f>K92</f>
        <v>0.44389504168729471</v>
      </c>
      <c r="F329" s="74">
        <f>R92</f>
        <v>0.41529416177569373</v>
      </c>
      <c r="G329" s="74">
        <f>N92</f>
        <v>0.35792385837155644</v>
      </c>
      <c r="H329" s="74">
        <f>F92</f>
        <v>0.29833538848741148</v>
      </c>
      <c r="I329" s="74">
        <f>M92</f>
        <v>0.21383634006918023</v>
      </c>
      <c r="J329" s="74">
        <f>O92</f>
        <v>5.8780978992860833E-2</v>
      </c>
      <c r="K329" s="74">
        <f>D92</f>
        <v>4.7201019806258682E-2</v>
      </c>
      <c r="L329" s="74">
        <f>L92</f>
        <v>0</v>
      </c>
      <c r="M329" s="74">
        <f>J92</f>
        <v>0</v>
      </c>
      <c r="N329" s="74">
        <f>G92</f>
        <v>0</v>
      </c>
      <c r="O329" s="74">
        <f>Q92</f>
        <v>0</v>
      </c>
      <c r="P329" s="74">
        <f>E92</f>
        <v>0</v>
      </c>
      <c r="Q329" s="74">
        <f>I92</f>
        <v>0</v>
      </c>
      <c r="R329" s="74">
        <f>S92</f>
        <v>0</v>
      </c>
      <c r="S329" s="74">
        <f>V92</f>
        <v>0</v>
      </c>
      <c r="T329" s="74">
        <f>X92</f>
        <v>0</v>
      </c>
      <c r="U329" s="74">
        <f>W92</f>
        <v>-8.8179274494041726E-2</v>
      </c>
      <c r="V329" s="74">
        <f>B92</f>
        <v>-0.12349678448686596</v>
      </c>
      <c r="W329" s="74">
        <f>C92</f>
        <v>-0.17814587690655204</v>
      </c>
      <c r="X329" s="74">
        <f>U92</f>
        <v>-0.27015258444321411</v>
      </c>
    </row>
    <row r="330" spans="1:24" s="71" customFormat="1" ht="30" customHeight="1">
      <c r="A330" s="69"/>
      <c r="B330" s="65" t="s">
        <v>191</v>
      </c>
      <c r="C330" s="65" t="s">
        <v>407</v>
      </c>
      <c r="D330" s="65" t="s">
        <v>187</v>
      </c>
      <c r="E330" s="65" t="s">
        <v>185</v>
      </c>
      <c r="F330" s="65" t="s">
        <v>183</v>
      </c>
      <c r="G330" s="65" t="s">
        <v>404</v>
      </c>
      <c r="H330" s="65" t="s">
        <v>405</v>
      </c>
      <c r="I330" s="65" t="s">
        <v>189</v>
      </c>
      <c r="J330" s="65" t="s">
        <v>188</v>
      </c>
      <c r="K330" s="65" t="s">
        <v>403</v>
      </c>
      <c r="L330" s="65" t="s">
        <v>184</v>
      </c>
      <c r="M330" s="65" t="s">
        <v>190</v>
      </c>
      <c r="N330" s="65" t="s">
        <v>402</v>
      </c>
      <c r="O330" s="65" t="s">
        <v>186</v>
      </c>
      <c r="P330" s="65" t="s">
        <v>192</v>
      </c>
      <c r="Q330" s="65" t="s">
        <v>194</v>
      </c>
      <c r="R330" s="65" t="s">
        <v>196</v>
      </c>
      <c r="S330" s="65" t="s">
        <v>406</v>
      </c>
      <c r="T330" s="65" t="s">
        <v>198</v>
      </c>
      <c r="U330" s="65" t="s">
        <v>401</v>
      </c>
      <c r="V330" s="65" t="s">
        <v>195</v>
      </c>
      <c r="W330" s="65" t="s">
        <v>197</v>
      </c>
      <c r="X330" s="65" t="s">
        <v>193</v>
      </c>
    </row>
    <row r="331" spans="1:24" s="71" customFormat="1" ht="30" customHeight="1">
      <c r="A331" s="69" t="str">
        <f>+A93</f>
        <v>Implicit Subsidy/Tax, % of total replacement rate, IG3-D1</v>
      </c>
      <c r="B331" s="74">
        <f>P93</f>
        <v>0.81176223724980801</v>
      </c>
      <c r="C331" s="74">
        <f>T93</f>
        <v>0.64457307833679067</v>
      </c>
      <c r="D331" s="74">
        <f>K93</f>
        <v>0.4438950416872946</v>
      </c>
      <c r="E331" s="74">
        <f>H93</f>
        <v>0.42696018455198365</v>
      </c>
      <c r="F331" s="74">
        <f>F93</f>
        <v>0.29833538848741148</v>
      </c>
      <c r="G331" s="74">
        <f>M93</f>
        <v>0.21383634006918029</v>
      </c>
      <c r="H331" s="74">
        <f>N93</f>
        <v>0.20190604206474744</v>
      </c>
      <c r="I331" s="74">
        <f>R93</f>
        <v>0.19856819305030227</v>
      </c>
      <c r="J331" s="74">
        <f>L93</f>
        <v>0</v>
      </c>
      <c r="K331" s="74">
        <f>J93</f>
        <v>0</v>
      </c>
      <c r="L331" s="74">
        <f>G93</f>
        <v>0</v>
      </c>
      <c r="M331" s="74">
        <f>Q93</f>
        <v>0</v>
      </c>
      <c r="N331" s="74">
        <f>E93</f>
        <v>0</v>
      </c>
      <c r="O331" s="74">
        <f>I93</f>
        <v>0</v>
      </c>
      <c r="P331" s="74">
        <f>S93</f>
        <v>0</v>
      </c>
      <c r="Q331" s="74">
        <f>V93</f>
        <v>0</v>
      </c>
      <c r="R331" s="74">
        <f>X93</f>
        <v>0</v>
      </c>
      <c r="S331" s="74">
        <f>O93</f>
        <v>-3.7955718147194284E-3</v>
      </c>
      <c r="T331" s="74">
        <f>D93</f>
        <v>-6.9466593912547836E-2</v>
      </c>
      <c r="U331" s="74">
        <f>B93</f>
        <v>-0.15528652320086</v>
      </c>
      <c r="V331" s="74">
        <f>W93</f>
        <v>-0.22157019681171014</v>
      </c>
      <c r="W331" s="74">
        <f>C93</f>
        <v>-0.32986258527463652</v>
      </c>
      <c r="X331" s="74">
        <f>U93</f>
        <v>-0.34159925110988065</v>
      </c>
    </row>
    <row r="332" spans="1:24" s="71" customFormat="1" ht="30" customHeight="1">
      <c r="A332" s="69"/>
      <c r="B332" s="65" t="s">
        <v>191</v>
      </c>
      <c r="C332" s="65" t="s">
        <v>407</v>
      </c>
      <c r="D332" s="65" t="s">
        <v>187</v>
      </c>
      <c r="E332" s="65" t="s">
        <v>185</v>
      </c>
      <c r="F332" s="65" t="s">
        <v>183</v>
      </c>
      <c r="G332" s="65" t="s">
        <v>404</v>
      </c>
      <c r="H332" s="65" t="s">
        <v>405</v>
      </c>
      <c r="I332" s="65" t="s">
        <v>189</v>
      </c>
      <c r="J332" s="65" t="s">
        <v>188</v>
      </c>
      <c r="K332" s="65" t="s">
        <v>403</v>
      </c>
      <c r="L332" s="65" t="s">
        <v>184</v>
      </c>
      <c r="M332" s="65" t="s">
        <v>190</v>
      </c>
      <c r="N332" s="65" t="s">
        <v>402</v>
      </c>
      <c r="O332" s="65" t="s">
        <v>186</v>
      </c>
      <c r="P332" s="65" t="s">
        <v>192</v>
      </c>
      <c r="Q332" s="65" t="s">
        <v>194</v>
      </c>
      <c r="R332" s="65" t="s">
        <v>196</v>
      </c>
      <c r="S332" s="65" t="s">
        <v>406</v>
      </c>
      <c r="T332" s="65" t="s">
        <v>198</v>
      </c>
      <c r="U332" s="65" t="s">
        <v>401</v>
      </c>
      <c r="V332" s="65" t="s">
        <v>195</v>
      </c>
      <c r="W332" s="65" t="s">
        <v>193</v>
      </c>
      <c r="X332" s="65" t="s">
        <v>197</v>
      </c>
    </row>
    <row r="333" spans="1:24" s="71" customFormat="1" ht="30" customHeight="1">
      <c r="A333" s="69" t="str">
        <f>+A94</f>
        <v>Implicit Subsidy/Tax, % of total replacement rate, IG4-D1</v>
      </c>
      <c r="B333" s="74">
        <f>P94</f>
        <v>0.81176223724980778</v>
      </c>
      <c r="C333" s="74">
        <f>T94</f>
        <v>0.64457307833679067</v>
      </c>
      <c r="D333" s="74">
        <f>K94</f>
        <v>0.44389504168729471</v>
      </c>
      <c r="E333" s="74">
        <f>H94</f>
        <v>0.41156931031064092</v>
      </c>
      <c r="F333" s="74">
        <f>F94</f>
        <v>0.29833538848741148</v>
      </c>
      <c r="G333" s="74">
        <f>M94</f>
        <v>0.21383634006918023</v>
      </c>
      <c r="H333" s="74">
        <f>N94</f>
        <v>0.1238971339113429</v>
      </c>
      <c r="I333" s="74">
        <f>R94</f>
        <v>5.1854578026828246E-2</v>
      </c>
      <c r="J333" s="74">
        <f>L94</f>
        <v>0</v>
      </c>
      <c r="K333" s="74">
        <f>J94</f>
        <v>0</v>
      </c>
      <c r="L333" s="74">
        <f>G94</f>
        <v>0</v>
      </c>
      <c r="M333" s="74">
        <f>Q94</f>
        <v>0</v>
      </c>
      <c r="N333" s="74">
        <f>E94</f>
        <v>0</v>
      </c>
      <c r="O333" s="74">
        <f>I94</f>
        <v>0</v>
      </c>
      <c r="P333" s="74">
        <f>S94</f>
        <v>0</v>
      </c>
      <c r="Q333" s="74">
        <f>V94</f>
        <v>0</v>
      </c>
      <c r="R333" s="74">
        <f>X94</f>
        <v>0</v>
      </c>
      <c r="S333" s="74">
        <f>O94</f>
        <v>-3.5083847218509601E-2</v>
      </c>
      <c r="T333" s="74">
        <f>D94</f>
        <v>-0.1940963487068777</v>
      </c>
      <c r="U333" s="74">
        <f>B94</f>
        <v>-0.17118139255785692</v>
      </c>
      <c r="V333" s="74">
        <f>W94</f>
        <v>-0.36963306361560644</v>
      </c>
      <c r="W333" s="74">
        <f>U94</f>
        <v>-0.37732258444321409</v>
      </c>
      <c r="X333" s="74">
        <f>C94</f>
        <v>-0.49193340818261549</v>
      </c>
    </row>
    <row r="334" spans="1:24" s="71" customFormat="1" ht="30" customHeight="1">
      <c r="A334" s="69"/>
      <c r="B334" s="65" t="s">
        <v>191</v>
      </c>
      <c r="C334" s="65" t="s">
        <v>407</v>
      </c>
      <c r="D334" s="65" t="s">
        <v>187</v>
      </c>
      <c r="E334" s="65" t="s">
        <v>185</v>
      </c>
      <c r="F334" s="65" t="s">
        <v>183</v>
      </c>
      <c r="G334" s="65" t="s">
        <v>404</v>
      </c>
      <c r="H334" s="65" t="s">
        <v>405</v>
      </c>
      <c r="I334" s="65" t="s">
        <v>188</v>
      </c>
      <c r="J334" s="65" t="s">
        <v>403</v>
      </c>
      <c r="K334" s="65" t="s">
        <v>184</v>
      </c>
      <c r="L334" s="65" t="s">
        <v>190</v>
      </c>
      <c r="M334" s="65" t="s">
        <v>402</v>
      </c>
      <c r="N334" s="65" t="s">
        <v>186</v>
      </c>
      <c r="O334" s="65" t="s">
        <v>192</v>
      </c>
      <c r="P334" s="65" t="s">
        <v>194</v>
      </c>
      <c r="Q334" s="65" t="s">
        <v>196</v>
      </c>
      <c r="R334" s="65" t="s">
        <v>189</v>
      </c>
      <c r="S334" s="65" t="s">
        <v>406</v>
      </c>
      <c r="T334" s="65" t="s">
        <v>401</v>
      </c>
      <c r="U334" s="65" t="s">
        <v>198</v>
      </c>
      <c r="V334" s="65" t="s">
        <v>195</v>
      </c>
      <c r="W334" s="65" t="s">
        <v>193</v>
      </c>
      <c r="X334" s="65" t="s">
        <v>197</v>
      </c>
    </row>
    <row r="335" spans="1:24" s="71" customFormat="1" ht="30" customHeight="1">
      <c r="A335" s="69" t="str">
        <f>+A95</f>
        <v>Implicit Subsidy/Tax, % of total replacement rate, IG5-D1</v>
      </c>
      <c r="B335" s="74">
        <f>P95</f>
        <v>0.81176223724980812</v>
      </c>
      <c r="C335" s="74">
        <f>T95</f>
        <v>0.64457307833679078</v>
      </c>
      <c r="D335" s="74">
        <f>K95</f>
        <v>0.44389504168729482</v>
      </c>
      <c r="E335" s="74">
        <f>H95</f>
        <v>0.32942912794426521</v>
      </c>
      <c r="F335" s="74">
        <f>F95</f>
        <v>0.29833538848741137</v>
      </c>
      <c r="G335" s="74">
        <f>M95</f>
        <v>0.21383634006918026</v>
      </c>
      <c r="H335" s="74">
        <f>N95</f>
        <v>7.7091789019300208E-2</v>
      </c>
      <c r="I335" s="74">
        <f>L95</f>
        <v>0</v>
      </c>
      <c r="J335" s="74">
        <f>J95</f>
        <v>0</v>
      </c>
      <c r="K335" s="74">
        <f>G95</f>
        <v>0</v>
      </c>
      <c r="L335" s="74">
        <f>Q95</f>
        <v>0</v>
      </c>
      <c r="M335" s="74">
        <f>E95</f>
        <v>0</v>
      </c>
      <c r="N335" s="74">
        <f>I95</f>
        <v>0</v>
      </c>
      <c r="O335" s="74">
        <f>S95</f>
        <v>0</v>
      </c>
      <c r="P335" s="74">
        <f>V95</f>
        <v>0</v>
      </c>
      <c r="Q335" s="74">
        <f>X95</f>
        <v>0</v>
      </c>
      <c r="R335" s="74">
        <f>R95</f>
        <v>-3.6173590987256365E-2</v>
      </c>
      <c r="S335" s="74">
        <f>O95</f>
        <v>-5.3856812460783679E-2</v>
      </c>
      <c r="T335" s="74">
        <f>B95</f>
        <v>-0.24720762375670768</v>
      </c>
      <c r="U335" s="74">
        <f>D95</f>
        <v>-0.26887420158347541</v>
      </c>
      <c r="V335" s="74">
        <f>W95</f>
        <v>-0.39758920409718929</v>
      </c>
      <c r="W335" s="74">
        <f>U95</f>
        <v>-0.39875658444321394</v>
      </c>
      <c r="X335" s="74">
        <f>C95</f>
        <v>-0.58917590192740288</v>
      </c>
    </row>
    <row r="336" spans="1:24" s="71" customFormat="1" ht="30" customHeight="1">
      <c r="A336" s="69"/>
      <c r="B336" s="65" t="s">
        <v>407</v>
      </c>
      <c r="C336" s="65" t="s">
        <v>191</v>
      </c>
      <c r="D336" s="65" t="s">
        <v>405</v>
      </c>
      <c r="E336" s="65" t="s">
        <v>185</v>
      </c>
      <c r="F336" s="65" t="s">
        <v>187</v>
      </c>
      <c r="G336" s="65" t="s">
        <v>189</v>
      </c>
      <c r="H336" s="65" t="s">
        <v>183</v>
      </c>
      <c r="I336" s="65" t="s">
        <v>406</v>
      </c>
      <c r="J336" s="65" t="s">
        <v>188</v>
      </c>
      <c r="K336" s="65" t="s">
        <v>404</v>
      </c>
      <c r="L336" s="65" t="s">
        <v>184</v>
      </c>
      <c r="M336" s="65" t="s">
        <v>403</v>
      </c>
      <c r="N336" s="65" t="s">
        <v>190</v>
      </c>
      <c r="O336" s="65" t="s">
        <v>195</v>
      </c>
      <c r="P336" s="65" t="s">
        <v>402</v>
      </c>
      <c r="Q336" s="65" t="s">
        <v>193</v>
      </c>
      <c r="R336" s="65" t="s">
        <v>197</v>
      </c>
      <c r="S336" s="65" t="s">
        <v>401</v>
      </c>
      <c r="T336" s="65" t="s">
        <v>186</v>
      </c>
      <c r="U336" s="65" t="s">
        <v>192</v>
      </c>
      <c r="V336" s="65" t="s">
        <v>194</v>
      </c>
      <c r="W336" s="65" t="s">
        <v>196</v>
      </c>
      <c r="X336" s="65" t="s">
        <v>198</v>
      </c>
    </row>
    <row r="337" spans="1:24" s="71" customFormat="1" ht="30" customHeight="1">
      <c r="A337" s="69" t="str">
        <f>+A96</f>
        <v>Implicit Subsidy/Tax, % of total replacement rate, IG1-D2</v>
      </c>
      <c r="B337" s="74">
        <f>T96</f>
        <v>0.71177534079323124</v>
      </c>
      <c r="C337" s="74">
        <f>P96</f>
        <v>0.65408473418509083</v>
      </c>
      <c r="D337" s="74">
        <f>N96</f>
        <v>0.53594196128974625</v>
      </c>
      <c r="E337" s="74">
        <f>H96</f>
        <v>0.45257358387075786</v>
      </c>
      <c r="F337" s="74">
        <f>K96</f>
        <v>0.40195329262958862</v>
      </c>
      <c r="G337" s="74">
        <f>R96</f>
        <v>0.38963393147907543</v>
      </c>
      <c r="H337" s="74">
        <f>F96</f>
        <v>0.32591418591888038</v>
      </c>
      <c r="I337" s="74">
        <f>O96</f>
        <v>0.27288807960013173</v>
      </c>
      <c r="J337" s="74">
        <f>L96</f>
        <v>0.24283817408401162</v>
      </c>
      <c r="K337" s="74">
        <f>M96</f>
        <v>0.23229424758443284</v>
      </c>
      <c r="L337" s="74">
        <f>G96</f>
        <v>0.16963152497831196</v>
      </c>
      <c r="M337" s="74">
        <f>J96</f>
        <v>0.16712216689310522</v>
      </c>
      <c r="N337" s="74">
        <f>Q96</f>
        <v>0.14669868633886393</v>
      </c>
      <c r="O337" s="74">
        <f>W96</f>
        <v>8.0745487319514475E-2</v>
      </c>
      <c r="P337" s="74">
        <f>E96</f>
        <v>7.4651798162055971E-2</v>
      </c>
      <c r="Q337" s="74">
        <f>U96</f>
        <v>4.1085932445428797E-2</v>
      </c>
      <c r="R337" s="74">
        <f>C96</f>
        <v>1.748329847475838E-2</v>
      </c>
      <c r="S337" s="74">
        <f>B96</f>
        <v>1.5645631780885516E-2</v>
      </c>
      <c r="T337" s="74">
        <f>I96</f>
        <v>0</v>
      </c>
      <c r="U337" s="74">
        <f>S96</f>
        <v>0</v>
      </c>
      <c r="V337" s="74">
        <f>V96</f>
        <v>0</v>
      </c>
      <c r="W337" s="74">
        <f>X96</f>
        <v>0</v>
      </c>
      <c r="X337" s="74">
        <f>D96</f>
        <v>-0.45438849047189311</v>
      </c>
    </row>
    <row r="338" spans="1:24" s="71" customFormat="1" ht="30" customHeight="1">
      <c r="A338" s="69"/>
      <c r="B338" s="65" t="s">
        <v>407</v>
      </c>
      <c r="C338" s="65" t="s">
        <v>191</v>
      </c>
      <c r="D338" s="65" t="s">
        <v>185</v>
      </c>
      <c r="E338" s="65" t="s">
        <v>187</v>
      </c>
      <c r="F338" s="65" t="s">
        <v>189</v>
      </c>
      <c r="G338" s="65" t="s">
        <v>405</v>
      </c>
      <c r="H338" s="65" t="s">
        <v>183</v>
      </c>
      <c r="I338" s="65" t="s">
        <v>404</v>
      </c>
      <c r="J338" s="65" t="s">
        <v>406</v>
      </c>
      <c r="K338" s="65" t="s">
        <v>197</v>
      </c>
      <c r="L338" s="65" t="s">
        <v>195</v>
      </c>
      <c r="M338" s="65" t="s">
        <v>188</v>
      </c>
      <c r="N338" s="65" t="s">
        <v>184</v>
      </c>
      <c r="O338" s="65" t="s">
        <v>403</v>
      </c>
      <c r="P338" s="65" t="s">
        <v>190</v>
      </c>
      <c r="Q338" s="65" t="s">
        <v>402</v>
      </c>
      <c r="R338" s="65" t="s">
        <v>186</v>
      </c>
      <c r="S338" s="65" t="s">
        <v>192</v>
      </c>
      <c r="T338" s="65" t="s">
        <v>194</v>
      </c>
      <c r="U338" s="65" t="s">
        <v>196</v>
      </c>
      <c r="V338" s="65" t="s">
        <v>401</v>
      </c>
      <c r="W338" s="65" t="s">
        <v>193</v>
      </c>
      <c r="X338" s="65" t="s">
        <v>198</v>
      </c>
    </row>
    <row r="339" spans="1:24" s="71" customFormat="1" ht="30" customHeight="1">
      <c r="A339" s="69" t="str">
        <f>+A97</f>
        <v>Implicit Subsidy/Tax, % of total replacement rate, IG2-D2</v>
      </c>
      <c r="B339" s="74">
        <f>T97</f>
        <v>0.71177534079323124</v>
      </c>
      <c r="C339" s="74">
        <f>P97</f>
        <v>0.64368634965741744</v>
      </c>
      <c r="D339" s="74">
        <f>H97</f>
        <v>0.42275400113149098</v>
      </c>
      <c r="E339" s="74">
        <f>K97</f>
        <v>0.40195329262958862</v>
      </c>
      <c r="F339" s="74">
        <f>R97</f>
        <v>0.38963393147907543</v>
      </c>
      <c r="G339" s="74">
        <f>N97</f>
        <v>0.3272937634777825</v>
      </c>
      <c r="H339" s="74">
        <f>F97</f>
        <v>0.31673040958951709</v>
      </c>
      <c r="I339" s="74">
        <f>M97</f>
        <v>0.23229424758443284</v>
      </c>
      <c r="J339" s="74">
        <f>O97</f>
        <v>8.5158427177390833E-2</v>
      </c>
      <c r="K339" s="74">
        <f>C97</f>
        <v>1.748329847475838E-2</v>
      </c>
      <c r="L339" s="74">
        <f>W97</f>
        <v>1.3703478710662631E-2</v>
      </c>
      <c r="M339" s="74">
        <f>L97</f>
        <v>7.9965451247356045E-3</v>
      </c>
      <c r="N339" s="74">
        <f>G97</f>
        <v>0</v>
      </c>
      <c r="O339" s="74">
        <f>J97</f>
        <v>0</v>
      </c>
      <c r="P339" s="74">
        <f>Q97</f>
        <v>0</v>
      </c>
      <c r="Q339" s="74">
        <f>E97</f>
        <v>0</v>
      </c>
      <c r="R339" s="74">
        <f>I97</f>
        <v>0</v>
      </c>
      <c r="S339" s="74">
        <f>S97</f>
        <v>0</v>
      </c>
      <c r="T339" s="74">
        <f>V97</f>
        <v>0</v>
      </c>
      <c r="U339" s="74">
        <f>X97</f>
        <v>0</v>
      </c>
      <c r="V339" s="74">
        <f>B97</f>
        <v>-7.9723584361096278E-2</v>
      </c>
      <c r="W339" s="74">
        <f>U97</f>
        <v>-0.17325406755457121</v>
      </c>
      <c r="X339" s="74">
        <f>D97</f>
        <v>-0.45438849047189311</v>
      </c>
    </row>
    <row r="340" spans="1:24" s="71" customFormat="1" ht="30" customHeight="1">
      <c r="A340" s="69"/>
      <c r="B340" s="65" t="s">
        <v>407</v>
      </c>
      <c r="C340" s="65" t="s">
        <v>191</v>
      </c>
      <c r="D340" s="65" t="s">
        <v>187</v>
      </c>
      <c r="E340" s="65" t="s">
        <v>185</v>
      </c>
      <c r="F340" s="65" t="s">
        <v>183</v>
      </c>
      <c r="G340" s="65" t="s">
        <v>189</v>
      </c>
      <c r="H340" s="65" t="s">
        <v>404</v>
      </c>
      <c r="I340" s="65" t="s">
        <v>405</v>
      </c>
      <c r="J340" s="65" t="s">
        <v>406</v>
      </c>
      <c r="K340" s="65" t="s">
        <v>188</v>
      </c>
      <c r="L340" s="65" t="s">
        <v>184</v>
      </c>
      <c r="M340" s="65" t="s">
        <v>403</v>
      </c>
      <c r="N340" s="65" t="s">
        <v>190</v>
      </c>
      <c r="O340" s="65" t="s">
        <v>402</v>
      </c>
      <c r="P340" s="65" t="s">
        <v>186</v>
      </c>
      <c r="Q340" s="65" t="s">
        <v>192</v>
      </c>
      <c r="R340" s="65" t="s">
        <v>194</v>
      </c>
      <c r="S340" s="65" t="s">
        <v>196</v>
      </c>
      <c r="T340" s="65" t="s">
        <v>401</v>
      </c>
      <c r="U340" s="65" t="s">
        <v>195</v>
      </c>
      <c r="V340" s="65" t="s">
        <v>197</v>
      </c>
      <c r="W340" s="65" t="s">
        <v>193</v>
      </c>
      <c r="X340" s="65" t="s">
        <v>198</v>
      </c>
    </row>
    <row r="341" spans="1:24" s="71" customFormat="1" ht="30" customHeight="1">
      <c r="A341" s="69" t="str">
        <f>+A98</f>
        <v>Implicit Subsidy/Tax, % of total replacement rate, IG3-D2</v>
      </c>
      <c r="B341" s="74">
        <f>T98</f>
        <v>0.71177534079323102</v>
      </c>
      <c r="C341" s="74">
        <f>P98</f>
        <v>0.64368634965741744</v>
      </c>
      <c r="D341" s="74">
        <f>K98</f>
        <v>0.40195329262958851</v>
      </c>
      <c r="E341" s="74">
        <f>H98</f>
        <v>0.39197289529883256</v>
      </c>
      <c r="F341" s="74">
        <f>F98</f>
        <v>0.30754663326015363</v>
      </c>
      <c r="G341" s="74">
        <f>R98</f>
        <v>0.2762254464590212</v>
      </c>
      <c r="H341" s="74">
        <f>M98</f>
        <v>0.23229424758443284</v>
      </c>
      <c r="I341" s="74">
        <f>N98</f>
        <v>0.18882795150548948</v>
      </c>
      <c r="J341" s="74">
        <f>O98</f>
        <v>2.2581876369810558E-2</v>
      </c>
      <c r="K341" s="74">
        <f>L98</f>
        <v>0</v>
      </c>
      <c r="L341" s="74">
        <f>G98</f>
        <v>0</v>
      </c>
      <c r="M341" s="74">
        <f>J98</f>
        <v>0</v>
      </c>
      <c r="N341" s="74">
        <f>Q98</f>
        <v>0</v>
      </c>
      <c r="O341" s="74">
        <f>E98</f>
        <v>0</v>
      </c>
      <c r="P341" s="74">
        <f>I98</f>
        <v>0</v>
      </c>
      <c r="Q341" s="74">
        <f>S98</f>
        <v>0</v>
      </c>
      <c r="R341" s="74">
        <f>V98</f>
        <v>0</v>
      </c>
      <c r="S341" s="74">
        <f>X98</f>
        <v>0</v>
      </c>
      <c r="T341" s="74">
        <f>B98</f>
        <v>-0.11151332307509043</v>
      </c>
      <c r="U341" s="74">
        <f>W98</f>
        <v>-0.12109155857877091</v>
      </c>
      <c r="V341" s="74">
        <f>C98</f>
        <v>-0.13423340989332622</v>
      </c>
      <c r="W341" s="74">
        <f>U98</f>
        <v>-0.24470073422123792</v>
      </c>
      <c r="X341" s="74">
        <f>D98</f>
        <v>-0.45438849047189311</v>
      </c>
    </row>
    <row r="342" spans="1:24" s="71" customFormat="1" ht="30" customHeight="1">
      <c r="A342" s="69"/>
      <c r="B342" s="65" t="s">
        <v>407</v>
      </c>
      <c r="C342" s="65" t="s">
        <v>191</v>
      </c>
      <c r="D342" s="65" t="s">
        <v>187</v>
      </c>
      <c r="E342" s="65" t="s">
        <v>185</v>
      </c>
      <c r="F342" s="65" t="s">
        <v>183</v>
      </c>
      <c r="G342" s="65" t="s">
        <v>404</v>
      </c>
      <c r="H342" s="65" t="s">
        <v>189</v>
      </c>
      <c r="I342" s="65" t="s">
        <v>405</v>
      </c>
      <c r="J342" s="65" t="s">
        <v>188</v>
      </c>
      <c r="K342" s="65" t="s">
        <v>184</v>
      </c>
      <c r="L342" s="65" t="s">
        <v>403</v>
      </c>
      <c r="M342" s="65" t="s">
        <v>190</v>
      </c>
      <c r="N342" s="65" t="s">
        <v>402</v>
      </c>
      <c r="O342" s="65" t="s">
        <v>186</v>
      </c>
      <c r="P342" s="65" t="s">
        <v>192</v>
      </c>
      <c r="Q342" s="65" t="s">
        <v>194</v>
      </c>
      <c r="R342" s="65" t="s">
        <v>196</v>
      </c>
      <c r="S342" s="65" t="s">
        <v>406</v>
      </c>
      <c r="T342" s="65" t="s">
        <v>401</v>
      </c>
      <c r="U342" s="65" t="s">
        <v>195</v>
      </c>
      <c r="V342" s="65" t="s">
        <v>193</v>
      </c>
      <c r="W342" s="65" t="s">
        <v>197</v>
      </c>
      <c r="X342" s="65" t="s">
        <v>198</v>
      </c>
    </row>
    <row r="343" spans="1:24" s="71" customFormat="1" ht="30" customHeight="1">
      <c r="A343" s="69" t="str">
        <f>+A99</f>
        <v>Implicit Subsidy/Tax, % of total replacement rate,, IG4-D2</v>
      </c>
      <c r="B343" s="74">
        <f>T99</f>
        <v>0.71177534079323124</v>
      </c>
      <c r="C343" s="74">
        <f>P99</f>
        <v>0.64368634965741744</v>
      </c>
      <c r="D343" s="74">
        <f>K99</f>
        <v>0.40195329262958862</v>
      </c>
      <c r="E343" s="74">
        <f>H99</f>
        <v>0.37658203548825397</v>
      </c>
      <c r="F343" s="74">
        <f>F99</f>
        <v>0.29836285693079062</v>
      </c>
      <c r="G343" s="74">
        <f>M99</f>
        <v>0.23229424758443284</v>
      </c>
      <c r="H343" s="74">
        <f>R99</f>
        <v>0.12951183143554706</v>
      </c>
      <c r="I343" s="74">
        <f>N99</f>
        <v>0.119595045519343</v>
      </c>
      <c r="J343" s="74">
        <f>L99</f>
        <v>0</v>
      </c>
      <c r="K343" s="74">
        <f>G99</f>
        <v>0</v>
      </c>
      <c r="L343" s="74">
        <f>J99</f>
        <v>0</v>
      </c>
      <c r="M343" s="74">
        <f>Q99</f>
        <v>0</v>
      </c>
      <c r="N343" s="74">
        <f>E99</f>
        <v>0</v>
      </c>
      <c r="O343" s="74">
        <f>I99</f>
        <v>0</v>
      </c>
      <c r="P343" s="74">
        <f>S99</f>
        <v>0</v>
      </c>
      <c r="Q343" s="74">
        <f>V99</f>
        <v>0</v>
      </c>
      <c r="R343" s="74">
        <f>X99</f>
        <v>0</v>
      </c>
      <c r="S343" s="74">
        <f>O99</f>
        <v>-8.7063990339796005E-3</v>
      </c>
      <c r="T343" s="74">
        <f>B99</f>
        <v>-0.12740819243208723</v>
      </c>
      <c r="U343" s="74">
        <f>W99</f>
        <v>-0.26843216749581877</v>
      </c>
      <c r="V343" s="74">
        <f>U99</f>
        <v>-0.28042406755457122</v>
      </c>
      <c r="W343" s="74">
        <f>C99</f>
        <v>-0.29630423280130508</v>
      </c>
      <c r="X343" s="74">
        <f>D99</f>
        <v>-0.45438849047189311</v>
      </c>
    </row>
    <row r="344" spans="1:24" s="71" customFormat="1" ht="30" customHeight="1">
      <c r="A344" s="69"/>
      <c r="B344" s="65" t="s">
        <v>407</v>
      </c>
      <c r="C344" s="65" t="s">
        <v>191</v>
      </c>
      <c r="D344" s="65" t="s">
        <v>187</v>
      </c>
      <c r="E344" s="65" t="s">
        <v>185</v>
      </c>
      <c r="F344" s="65" t="s">
        <v>183</v>
      </c>
      <c r="G344" s="65" t="s">
        <v>404</v>
      </c>
      <c r="H344" s="65" t="s">
        <v>405</v>
      </c>
      <c r="I344" s="65" t="s">
        <v>189</v>
      </c>
      <c r="J344" s="65" t="s">
        <v>188</v>
      </c>
      <c r="K344" s="65" t="s">
        <v>184</v>
      </c>
      <c r="L344" s="65" t="s">
        <v>403</v>
      </c>
      <c r="M344" s="65" t="s">
        <v>190</v>
      </c>
      <c r="N344" s="65" t="s">
        <v>402</v>
      </c>
      <c r="O344" s="65" t="s">
        <v>186</v>
      </c>
      <c r="P344" s="65" t="s">
        <v>192</v>
      </c>
      <c r="Q344" s="65" t="s">
        <v>194</v>
      </c>
      <c r="R344" s="65" t="s">
        <v>196</v>
      </c>
      <c r="S344" s="65" t="s">
        <v>406</v>
      </c>
      <c r="T344" s="65" t="s">
        <v>401</v>
      </c>
      <c r="U344" s="65" t="s">
        <v>195</v>
      </c>
      <c r="V344" s="65" t="s">
        <v>193</v>
      </c>
      <c r="W344" s="65" t="s">
        <v>197</v>
      </c>
      <c r="X344" s="65" t="s">
        <v>198</v>
      </c>
    </row>
    <row r="345" spans="1:24" s="71" customFormat="1" ht="30" customHeight="1">
      <c r="A345" s="69" t="str">
        <f>+A100</f>
        <v>Implicit Subsidy/Tax, % of total replacement rate, IG5-D2</v>
      </c>
      <c r="B345" s="74">
        <f>T100</f>
        <v>0.71177534079323102</v>
      </c>
      <c r="C345" s="74">
        <f>P100</f>
        <v>0.64368634965741744</v>
      </c>
      <c r="D345" s="74">
        <f>K100</f>
        <v>0.40195329262958857</v>
      </c>
      <c r="E345" s="74">
        <f>H100</f>
        <v>0.36119121864928394</v>
      </c>
      <c r="F345" s="74">
        <f>F100</f>
        <v>0.28917908060142722</v>
      </c>
      <c r="G345" s="74">
        <f>M100</f>
        <v>0.23229424758443282</v>
      </c>
      <c r="H345" s="74">
        <f>N100</f>
        <v>7.8055301927655099E-2</v>
      </c>
      <c r="I345" s="74">
        <f>R100</f>
        <v>4.1483662421462453E-2</v>
      </c>
      <c r="J345" s="74">
        <f>L100</f>
        <v>0</v>
      </c>
      <c r="K345" s="74">
        <f>G100</f>
        <v>0</v>
      </c>
      <c r="L345" s="74">
        <f>J100</f>
        <v>0</v>
      </c>
      <c r="M345" s="74">
        <f>Q100</f>
        <v>0</v>
      </c>
      <c r="N345" s="74">
        <f>E100</f>
        <v>0</v>
      </c>
      <c r="O345" s="74">
        <f>I100</f>
        <v>0</v>
      </c>
      <c r="P345" s="74">
        <f>S100</f>
        <v>0</v>
      </c>
      <c r="Q345" s="74">
        <f>V100</f>
        <v>0</v>
      </c>
      <c r="R345" s="74">
        <f>X100</f>
        <v>0</v>
      </c>
      <c r="S345" s="74">
        <f>O100</f>
        <v>-2.7479364276253679E-2</v>
      </c>
      <c r="T345" s="74">
        <f>B100</f>
        <v>-0.13694511404628551</v>
      </c>
      <c r="U345" s="74">
        <f>W100</f>
        <v>-0.29625193656041854</v>
      </c>
      <c r="V345" s="74">
        <f>U100</f>
        <v>-0.30185806755457123</v>
      </c>
      <c r="W345" s="74">
        <f>C100</f>
        <v>-0.39354672654609235</v>
      </c>
      <c r="X345" s="74">
        <f>D100</f>
        <v>-0.45438849047189322</v>
      </c>
    </row>
    <row r="346" spans="1:24" s="71" customFormat="1" ht="30" customHeight="1">
      <c r="A346" s="69"/>
      <c r="B346" s="65" t="s">
        <v>405</v>
      </c>
      <c r="C346" s="65" t="s">
        <v>191</v>
      </c>
      <c r="D346" s="65" t="s">
        <v>185</v>
      </c>
      <c r="E346" s="65" t="s">
        <v>407</v>
      </c>
      <c r="F346" s="65" t="s">
        <v>189</v>
      </c>
      <c r="G346" s="65" t="s">
        <v>406</v>
      </c>
      <c r="H346" s="65" t="s">
        <v>184</v>
      </c>
      <c r="I346" s="65" t="s">
        <v>190</v>
      </c>
      <c r="J346" s="65" t="s">
        <v>197</v>
      </c>
      <c r="K346" s="65" t="s">
        <v>193</v>
      </c>
      <c r="L346" s="65" t="s">
        <v>402</v>
      </c>
      <c r="M346" s="65" t="s">
        <v>188</v>
      </c>
      <c r="N346" s="65" t="s">
        <v>403</v>
      </c>
      <c r="O346" s="65" t="s">
        <v>186</v>
      </c>
      <c r="P346" s="65" t="s">
        <v>192</v>
      </c>
      <c r="Q346" s="65" t="s">
        <v>194</v>
      </c>
      <c r="R346" s="65" t="s">
        <v>196</v>
      </c>
      <c r="S346" s="65" t="s">
        <v>404</v>
      </c>
      <c r="T346" s="65" t="s">
        <v>183</v>
      </c>
      <c r="U346" s="65" t="s">
        <v>187</v>
      </c>
      <c r="V346" s="65" t="s">
        <v>195</v>
      </c>
      <c r="W346" s="65" t="s">
        <v>198</v>
      </c>
      <c r="X346" s="65" t="s">
        <v>401</v>
      </c>
    </row>
    <row r="347" spans="1:24" s="71" customFormat="1" ht="30" customHeight="1">
      <c r="A347" s="69" t="str">
        <f>+A101</f>
        <v>Implicit Subsidy/Tax, % of total replacement rate, IG1-D3</v>
      </c>
      <c r="B347" s="74">
        <f>N101</f>
        <v>0.47886350329304739</v>
      </c>
      <c r="C347" s="74">
        <f>P101</f>
        <v>0.47081768214743852</v>
      </c>
      <c r="D347" s="74">
        <f>H101</f>
        <v>0.41758635234066299</v>
      </c>
      <c r="E347" s="74">
        <f>T101</f>
        <v>0.38674395261923505</v>
      </c>
      <c r="F347" s="74">
        <f>R101</f>
        <v>0.3754534215941614</v>
      </c>
      <c r="G347" s="74">
        <f>O101</f>
        <v>0.29905766493741986</v>
      </c>
      <c r="H347" s="74">
        <f>G101</f>
        <v>0.23235924067092448</v>
      </c>
      <c r="I347" s="74">
        <f>Q101</f>
        <v>0.20649791162930661</v>
      </c>
      <c r="J347" s="74">
        <f>C101</f>
        <v>0.18911247385606877</v>
      </c>
      <c r="K347" s="74">
        <f>U101</f>
        <v>0.13798444933407156</v>
      </c>
      <c r="L347" s="74">
        <f>E101</f>
        <v>9.4758033675685138E-2</v>
      </c>
      <c r="M347" s="74">
        <f>L101</f>
        <v>0</v>
      </c>
      <c r="N347" s="74">
        <f>J101</f>
        <v>0</v>
      </c>
      <c r="O347" s="74">
        <f>I101</f>
        <v>0</v>
      </c>
      <c r="P347" s="74">
        <f>S101</f>
        <v>0</v>
      </c>
      <c r="Q347" s="74">
        <f>V101</f>
        <v>1.2397980831210881E-2</v>
      </c>
      <c r="R347" s="74">
        <f>X101</f>
        <v>0</v>
      </c>
      <c r="S347" s="74">
        <f>M101</f>
        <v>-5.5373722545757689E-2</v>
      </c>
      <c r="T347" s="74">
        <f>F101</f>
        <v>-0.13273823138950366</v>
      </c>
      <c r="U347" s="74">
        <f>K101</f>
        <v>-0.20479070068396005</v>
      </c>
      <c r="V347" s="74">
        <f>W101</f>
        <v>-0.30564825961411268</v>
      </c>
      <c r="W347" s="74">
        <f>D101</f>
        <v>-0.34079136785391984</v>
      </c>
      <c r="X347" s="74">
        <f>B101</f>
        <v>-0.50326254171652207</v>
      </c>
    </row>
    <row r="348" spans="1:24" s="71" customFormat="1" ht="30" customHeight="1">
      <c r="A348" s="69"/>
      <c r="B348" s="65" t="s">
        <v>191</v>
      </c>
      <c r="C348" s="65" t="s">
        <v>185</v>
      </c>
      <c r="D348" s="65" t="s">
        <v>407</v>
      </c>
      <c r="E348" s="65" t="s">
        <v>189</v>
      </c>
      <c r="F348" s="65" t="s">
        <v>405</v>
      </c>
      <c r="G348" s="65" t="s">
        <v>197</v>
      </c>
      <c r="H348" s="65" t="s">
        <v>406</v>
      </c>
      <c r="I348" s="65" t="s">
        <v>190</v>
      </c>
      <c r="J348" s="65" t="s">
        <v>184</v>
      </c>
      <c r="K348" s="65" t="s">
        <v>402</v>
      </c>
      <c r="L348" s="65" t="s">
        <v>188</v>
      </c>
      <c r="M348" s="65" t="s">
        <v>403</v>
      </c>
      <c r="N348" s="65" t="s">
        <v>186</v>
      </c>
      <c r="O348" s="65" t="s">
        <v>192</v>
      </c>
      <c r="P348" s="65" t="s">
        <v>194</v>
      </c>
      <c r="Q348" s="65" t="s">
        <v>196</v>
      </c>
      <c r="R348" s="65" t="s">
        <v>404</v>
      </c>
      <c r="S348" s="65" t="s">
        <v>193</v>
      </c>
      <c r="T348" s="65" t="s">
        <v>183</v>
      </c>
      <c r="U348" s="65" t="s">
        <v>187</v>
      </c>
      <c r="V348" s="65" t="s">
        <v>195</v>
      </c>
      <c r="W348" s="65" t="s">
        <v>198</v>
      </c>
      <c r="X348" s="65" t="s">
        <v>401</v>
      </c>
    </row>
    <row r="349" spans="1:24" s="71" customFormat="1" ht="30" customHeight="1">
      <c r="A349" s="69" t="str">
        <f>+A102</f>
        <v>Implicit Subsidy/Tax, % of total replacement rate, IG2-D3</v>
      </c>
      <c r="B349" s="74">
        <f>P102</f>
        <v>0.45096119254406225</v>
      </c>
      <c r="C349" s="74">
        <f>H102</f>
        <v>0.38776676960139611</v>
      </c>
      <c r="D349" s="74">
        <f>T102</f>
        <v>0.38674389981065466</v>
      </c>
      <c r="E349" s="74">
        <f>R102</f>
        <v>0.3754534215941614</v>
      </c>
      <c r="F349" s="74">
        <f>N102</f>
        <v>0.29666366858400856</v>
      </c>
      <c r="G349" s="74">
        <f>C102</f>
        <v>0.18911247385606877</v>
      </c>
      <c r="H349" s="74">
        <f>O102</f>
        <v>0.11132801251467903</v>
      </c>
      <c r="I349" s="74">
        <f>Q102</f>
        <v>4.4042078603935941E-2</v>
      </c>
      <c r="J349" s="74">
        <f>G102</f>
        <v>2.2088046796543526E-2</v>
      </c>
      <c r="K349" s="74">
        <f>E102</f>
        <v>1.7219663567398846E-2</v>
      </c>
      <c r="L349" s="74">
        <f>L102</f>
        <v>0</v>
      </c>
      <c r="M349" s="74">
        <f>J102</f>
        <v>0</v>
      </c>
      <c r="N349" s="74">
        <f>I102</f>
        <v>0</v>
      </c>
      <c r="O349" s="74">
        <f>S102</f>
        <v>0</v>
      </c>
      <c r="P349" s="74">
        <f>V102</f>
        <v>0</v>
      </c>
      <c r="Q349" s="74">
        <f>X102</f>
        <v>0</v>
      </c>
      <c r="R349" s="74">
        <f>M102</f>
        <v>-5.5373722545757689E-2</v>
      </c>
      <c r="S349" s="74">
        <f>U102</f>
        <v>-7.6355550665928446E-2</v>
      </c>
      <c r="T349" s="74">
        <f>F102</f>
        <v>-0.13273823138950366</v>
      </c>
      <c r="U349" s="74">
        <f>K102</f>
        <v>-0.20479070068396005</v>
      </c>
      <c r="V349" s="74">
        <f>W102</f>
        <v>-0.30564825961411268</v>
      </c>
      <c r="W349" s="74">
        <f>D102</f>
        <v>-0.34079136785391984</v>
      </c>
      <c r="X349" s="74">
        <f>B102</f>
        <v>-0.50326254171652207</v>
      </c>
    </row>
    <row r="350" spans="1:24" s="71" customFormat="1" ht="30" customHeight="1">
      <c r="A350" s="69"/>
      <c r="B350" s="65" t="s">
        <v>191</v>
      </c>
      <c r="C350" s="65" t="s">
        <v>407</v>
      </c>
      <c r="D350" s="65" t="s">
        <v>185</v>
      </c>
      <c r="E350" s="65" t="s">
        <v>189</v>
      </c>
      <c r="F350" s="65" t="s">
        <v>405</v>
      </c>
      <c r="G350" s="65" t="s">
        <v>197</v>
      </c>
      <c r="H350" s="65" t="s">
        <v>406</v>
      </c>
      <c r="I350" s="65" t="s">
        <v>190</v>
      </c>
      <c r="J350" s="65" t="s">
        <v>184</v>
      </c>
      <c r="K350" s="65" t="s">
        <v>402</v>
      </c>
      <c r="L350" s="65" t="s">
        <v>188</v>
      </c>
      <c r="M350" s="65" t="s">
        <v>403</v>
      </c>
      <c r="N350" s="65" t="s">
        <v>186</v>
      </c>
      <c r="O350" s="65" t="s">
        <v>192</v>
      </c>
      <c r="P350" s="65" t="s">
        <v>194</v>
      </c>
      <c r="Q350" s="65" t="s">
        <v>196</v>
      </c>
      <c r="R350" s="65" t="s">
        <v>404</v>
      </c>
      <c r="S350" s="65" t="s">
        <v>183</v>
      </c>
      <c r="T350" s="65" t="s">
        <v>193</v>
      </c>
      <c r="U350" s="65" t="s">
        <v>187</v>
      </c>
      <c r="V350" s="65" t="s">
        <v>195</v>
      </c>
      <c r="W350" s="65" t="s">
        <v>198</v>
      </c>
      <c r="X350" s="65" t="s">
        <v>401</v>
      </c>
    </row>
    <row r="351" spans="1:24" s="71" customFormat="1" ht="30" customHeight="1">
      <c r="A351" s="69" t="str">
        <f>+A103</f>
        <v>Implicit Subsidy/Tax, % of total replacement rate, IG3-D3</v>
      </c>
      <c r="B351" s="74">
        <f>P103</f>
        <v>0.45096119254406214</v>
      </c>
      <c r="C351" s="74">
        <f>T103</f>
        <v>0.38674388220779465</v>
      </c>
      <c r="D351" s="74">
        <f>H103</f>
        <v>0.35698560604568152</v>
      </c>
      <c r="E351" s="74">
        <f>R103</f>
        <v>0.35388269986774012</v>
      </c>
      <c r="F351" s="74">
        <f>N103</f>
        <v>0.1757498609462316</v>
      </c>
      <c r="G351" s="74">
        <f>C103</f>
        <v>6.1395765487984089E-2</v>
      </c>
      <c r="H351" s="74">
        <f>O103</f>
        <v>4.875146170709875E-2</v>
      </c>
      <c r="I351" s="74">
        <f>Q103</f>
        <v>5.1361353888918215E-3</v>
      </c>
      <c r="J351" s="74">
        <f>G103</f>
        <v>0</v>
      </c>
      <c r="K351" s="74">
        <f>E103</f>
        <v>0</v>
      </c>
      <c r="L351" s="74">
        <f>L103</f>
        <v>0</v>
      </c>
      <c r="M351" s="74">
        <f>J103</f>
        <v>0</v>
      </c>
      <c r="N351" s="74">
        <f>I103</f>
        <v>0</v>
      </c>
      <c r="O351" s="74">
        <f>S103</f>
        <v>0</v>
      </c>
      <c r="P351" s="74">
        <f>V103</f>
        <v>0</v>
      </c>
      <c r="Q351" s="74">
        <f>X103</f>
        <v>0</v>
      </c>
      <c r="R351" s="74">
        <f>M103</f>
        <v>-5.5373722545757675E-2</v>
      </c>
      <c r="S351" s="74">
        <f>F103</f>
        <v>-0.13273823138950361</v>
      </c>
      <c r="T351" s="74">
        <f>U103</f>
        <v>-0.14780221733259505</v>
      </c>
      <c r="U351" s="74">
        <f>K103</f>
        <v>-0.20479070068396005</v>
      </c>
      <c r="V351" s="74">
        <f>W103</f>
        <v>-0.30564825961411268</v>
      </c>
      <c r="W351" s="74">
        <f>D103</f>
        <v>-0.34079136785391984</v>
      </c>
      <c r="X351" s="74">
        <f>B103</f>
        <v>-0.50326254171652196</v>
      </c>
    </row>
    <row r="352" spans="1:24" s="71" customFormat="1" ht="30" customHeight="1">
      <c r="A352" s="69"/>
      <c r="B352" s="65" t="s">
        <v>191</v>
      </c>
      <c r="C352" s="65" t="s">
        <v>407</v>
      </c>
      <c r="D352" s="65" t="s">
        <v>185</v>
      </c>
      <c r="E352" s="65" t="s">
        <v>189</v>
      </c>
      <c r="F352" s="65" t="s">
        <v>405</v>
      </c>
      <c r="G352" s="65" t="s">
        <v>406</v>
      </c>
      <c r="H352" s="65" t="s">
        <v>190</v>
      </c>
      <c r="I352" s="65" t="s">
        <v>184</v>
      </c>
      <c r="J352" s="65" t="s">
        <v>402</v>
      </c>
      <c r="K352" s="65" t="s">
        <v>188</v>
      </c>
      <c r="L352" s="65" t="s">
        <v>403</v>
      </c>
      <c r="M352" s="65" t="s">
        <v>186</v>
      </c>
      <c r="N352" s="65" t="s">
        <v>192</v>
      </c>
      <c r="O352" s="65" t="s">
        <v>194</v>
      </c>
      <c r="P352" s="65" t="s">
        <v>196</v>
      </c>
      <c r="Q352" s="65" t="s">
        <v>404</v>
      </c>
      <c r="R352" s="65" t="s">
        <v>197</v>
      </c>
      <c r="S352" s="65" t="s">
        <v>183</v>
      </c>
      <c r="T352" s="65" t="s">
        <v>193</v>
      </c>
      <c r="U352" s="65" t="s">
        <v>187</v>
      </c>
      <c r="V352" s="65" t="s">
        <v>195</v>
      </c>
      <c r="W352" s="65" t="s">
        <v>198</v>
      </c>
      <c r="X352" s="65" t="s">
        <v>401</v>
      </c>
    </row>
    <row r="353" spans="1:24" s="71" customFormat="1" ht="30" customHeight="1">
      <c r="A353" s="69" t="str">
        <f>+A104</f>
        <v>Implicit Subsidy/Tax, % of total replacement rate, IG4-D3</v>
      </c>
      <c r="B353" s="74">
        <f>P104</f>
        <v>0.45096119254406225</v>
      </c>
      <c r="C353" s="74">
        <f>T104</f>
        <v>0.38674387340636457</v>
      </c>
      <c r="D353" s="74">
        <f>H104</f>
        <v>0.34159476066586691</v>
      </c>
      <c r="E353" s="74">
        <f>R104</f>
        <v>0.20716908484426597</v>
      </c>
      <c r="F353" s="74">
        <f>N104</f>
        <v>0.1152929571273431</v>
      </c>
      <c r="G353" s="74">
        <f>O104</f>
        <v>1.7463186303308592E-2</v>
      </c>
      <c r="H353" s="74">
        <f>Q104</f>
        <v>0</v>
      </c>
      <c r="I353" s="74">
        <f>G104</f>
        <v>0</v>
      </c>
      <c r="J353" s="74">
        <f>E104</f>
        <v>0</v>
      </c>
      <c r="K353" s="74">
        <f>L104</f>
        <v>0</v>
      </c>
      <c r="L353" s="74">
        <f>J104</f>
        <v>0</v>
      </c>
      <c r="M353" s="74">
        <f>I104</f>
        <v>0</v>
      </c>
      <c r="N353" s="74">
        <f>S104</f>
        <v>0</v>
      </c>
      <c r="O353" s="74">
        <f>V104</f>
        <v>0</v>
      </c>
      <c r="P353" s="74">
        <f>X104</f>
        <v>0</v>
      </c>
      <c r="Q353" s="74">
        <f>M104</f>
        <v>-5.5373722545757689E-2</v>
      </c>
      <c r="R353" s="74">
        <f>C104</f>
        <v>-0.10067505741999466</v>
      </c>
      <c r="S353" s="74">
        <f>F104</f>
        <v>-0.13273823138950366</v>
      </c>
      <c r="T353" s="74">
        <f>U104</f>
        <v>-0.18352555066592846</v>
      </c>
      <c r="U353" s="74">
        <f>K104</f>
        <v>-0.20479070068396005</v>
      </c>
      <c r="V353" s="74">
        <f>W104</f>
        <v>-0.30564825961411268</v>
      </c>
      <c r="W353" s="74">
        <f>D104</f>
        <v>-0.34079136785391984</v>
      </c>
      <c r="X353" s="74">
        <f>B104</f>
        <v>-0.50326254171652207</v>
      </c>
    </row>
    <row r="354" spans="1:24" s="71" customFormat="1" ht="30" customHeight="1">
      <c r="A354" s="69"/>
      <c r="B354" s="65" t="s">
        <v>191</v>
      </c>
      <c r="C354" s="65" t="s">
        <v>407</v>
      </c>
      <c r="D354" s="65" t="s">
        <v>185</v>
      </c>
      <c r="E354" s="65" t="s">
        <v>189</v>
      </c>
      <c r="F354" s="65" t="s">
        <v>405</v>
      </c>
      <c r="G354" s="65" t="s">
        <v>190</v>
      </c>
      <c r="H354" s="65" t="s">
        <v>184</v>
      </c>
      <c r="I354" s="65" t="s">
        <v>402</v>
      </c>
      <c r="J354" s="65" t="s">
        <v>188</v>
      </c>
      <c r="K354" s="65" t="s">
        <v>403</v>
      </c>
      <c r="L354" s="65" t="s">
        <v>186</v>
      </c>
      <c r="M354" s="65" t="s">
        <v>192</v>
      </c>
      <c r="N354" s="65" t="s">
        <v>194</v>
      </c>
      <c r="O354" s="65" t="s">
        <v>196</v>
      </c>
      <c r="P354" s="65" t="s">
        <v>406</v>
      </c>
      <c r="Q354" s="65" t="s">
        <v>404</v>
      </c>
      <c r="R354" s="65" t="s">
        <v>183</v>
      </c>
      <c r="S354" s="65" t="s">
        <v>197</v>
      </c>
      <c r="T354" s="65" t="s">
        <v>193</v>
      </c>
      <c r="U354" s="65" t="s">
        <v>187</v>
      </c>
      <c r="V354" s="65" t="s">
        <v>195</v>
      </c>
      <c r="W354" s="65" t="s">
        <v>198</v>
      </c>
      <c r="X354" s="65" t="s">
        <v>401</v>
      </c>
    </row>
    <row r="355" spans="1:24" s="71" customFormat="1" ht="30" customHeight="1">
      <c r="A355" s="69" t="str">
        <f>+A105</f>
        <v>Implicit Subsidy/Tax, % of total replacement rate, IG5-D3</v>
      </c>
      <c r="B355" s="74">
        <f>P105</f>
        <v>0.45096119254406219</v>
      </c>
      <c r="C355" s="74">
        <f>T105</f>
        <v>0.38674386812550643</v>
      </c>
      <c r="D355" s="74">
        <f>H105</f>
        <v>0.3262039524853555</v>
      </c>
      <c r="E355" s="74">
        <f>R105</f>
        <v>0.11914091583018133</v>
      </c>
      <c r="F355" s="74">
        <f>N105</f>
        <v>7.9018814836010032E-2</v>
      </c>
      <c r="G355" s="74">
        <f>Q105</f>
        <v>0</v>
      </c>
      <c r="H355" s="74">
        <f>G105</f>
        <v>0</v>
      </c>
      <c r="I355" s="74">
        <f>E105</f>
        <v>0</v>
      </c>
      <c r="J355" s="74">
        <f>L105</f>
        <v>0</v>
      </c>
      <c r="K355" s="74">
        <f>J105</f>
        <v>0</v>
      </c>
      <c r="L355" s="74">
        <f>I105</f>
        <v>0</v>
      </c>
      <c r="M355" s="74">
        <f>S105</f>
        <v>0</v>
      </c>
      <c r="N355" s="74">
        <f>V105</f>
        <v>0</v>
      </c>
      <c r="O355" s="74">
        <f>X105</f>
        <v>0</v>
      </c>
      <c r="P355" s="74">
        <f>O105</f>
        <v>-1.3097789389654585E-3</v>
      </c>
      <c r="Q355" s="74">
        <f>M105</f>
        <v>-5.5373722545757675E-2</v>
      </c>
      <c r="R355" s="74">
        <f>F105</f>
        <v>-0.13273823138950358</v>
      </c>
      <c r="S355" s="74">
        <f>C105</f>
        <v>-0.19791755116478182</v>
      </c>
      <c r="T355" s="74">
        <f>U105</f>
        <v>-0.20495955066592844</v>
      </c>
      <c r="U355" s="74">
        <f>K105</f>
        <v>-0.20479070068396002</v>
      </c>
      <c r="V355" s="74">
        <f>W105</f>
        <v>-0.30564825961411263</v>
      </c>
      <c r="W355" s="74">
        <f>D105</f>
        <v>-0.34079136785391978</v>
      </c>
      <c r="X355" s="74">
        <f>B105</f>
        <v>-0.50326254171652196</v>
      </c>
    </row>
    <row r="356" spans="1:24" s="71" customFormat="1" ht="30" customHeight="1">
      <c r="A356" s="69"/>
      <c r="B356" s="74"/>
      <c r="C356" s="74"/>
      <c r="D356" s="74"/>
      <c r="E356" s="74"/>
      <c r="F356" s="74"/>
      <c r="G356" s="74"/>
      <c r="H356" s="74"/>
      <c r="I356" s="74"/>
      <c r="J356" s="74"/>
      <c r="K356" s="74"/>
      <c r="L356" s="74"/>
      <c r="M356" s="74"/>
      <c r="N356" s="74"/>
      <c r="O356" s="74"/>
      <c r="P356" s="74"/>
      <c r="Q356" s="74"/>
      <c r="R356" s="74"/>
      <c r="S356" s="74"/>
      <c r="T356" s="74"/>
      <c r="U356" s="74"/>
      <c r="V356" s="74"/>
      <c r="W356" s="74"/>
      <c r="X356" s="74"/>
    </row>
    <row r="357" spans="1:24" s="71" customFormat="1" ht="30" customHeight="1">
      <c r="A357" s="69"/>
      <c r="B357" s="74" t="str">
        <f>+P90</f>
        <v>Mexico (DB)</v>
      </c>
      <c r="C357" s="74" t="str">
        <f>+T90</f>
        <v>Paraguay (DB)</v>
      </c>
      <c r="D357" s="74" t="str">
        <f>+N90</f>
        <v>Honduras (DB)</v>
      </c>
      <c r="E357" s="74" t="str">
        <f>+H90</f>
        <v>Costa Rica (DB)</v>
      </c>
      <c r="F357" s="74" t="str">
        <f>+K90</f>
        <v>El Salvador (DB)</v>
      </c>
      <c r="G357" s="74" t="str">
        <f>+R90</f>
        <v>Panama (DB)</v>
      </c>
      <c r="H357" s="74" t="str">
        <f>+F90</f>
        <v>Colombia (DB)</v>
      </c>
      <c r="I357" s="74" t="str">
        <f>+L90</f>
        <v>El Salvador (DC)</v>
      </c>
      <c r="J357" s="74" t="str">
        <f>+O90</f>
        <v>Jamaica (DB)</v>
      </c>
      <c r="K357" s="74" t="str">
        <f>+M90</f>
        <v>Haiti (DB)</v>
      </c>
      <c r="L357" s="74" t="str">
        <f>+G90</f>
        <v>Colombia (DC)</v>
      </c>
      <c r="M357" s="74" t="str">
        <f>+B90</f>
        <v>Argentina (DB)</v>
      </c>
      <c r="N357" s="74" t="str">
        <f>+Q90</f>
        <v>Mexico (DC)</v>
      </c>
      <c r="O357" s="74" t="str">
        <f>+J90</f>
        <v>Dominican Republic (DC)</v>
      </c>
      <c r="P357" s="74" t="str">
        <f>+E90</f>
        <v>Chile (DC)</v>
      </c>
      <c r="Q357" s="74" t="str">
        <f>+W90</f>
        <v>Uruguay (DB)</v>
      </c>
      <c r="R357" s="74" t="str">
        <f>+C90</f>
        <v>Brazil (age)</v>
      </c>
      <c r="S357" s="74" t="str">
        <f>+U90</f>
        <v>Peru (DB)</v>
      </c>
      <c r="T357" s="74" t="str">
        <f>+D90</f>
        <v>Brazil (time)</v>
      </c>
      <c r="U357" s="74" t="str">
        <f>+I90</f>
        <v>Costa Rica (Mix)</v>
      </c>
      <c r="V357" s="74" t="str">
        <f>+S90</f>
        <v>Panama (Mix)</v>
      </c>
      <c r="W357" s="74" t="str">
        <f>+V90</f>
        <v>Peru (DC)</v>
      </c>
      <c r="X357" s="74" t="str">
        <f>+X90</f>
        <v>Uruguay (Mix)</v>
      </c>
    </row>
    <row r="358" spans="1:24" s="71" customFormat="1" ht="30" customHeight="1">
      <c r="A358" s="69" t="str">
        <f>+A107</f>
        <v>Implicit Subsidy/Tax, % of total replacement rate, Female, IG1-D1</v>
      </c>
      <c r="B358" s="74">
        <f>+P107</f>
        <v>0.79445657275076409</v>
      </c>
      <c r="C358" s="74">
        <f>+T107</f>
        <v>0.64040859933302963</v>
      </c>
      <c r="D358" s="74">
        <f>+N107</f>
        <v>0.57865727844549009</v>
      </c>
      <c r="E358" s="74">
        <f>+H107</f>
        <v>0.47941413788428244</v>
      </c>
      <c r="F358" s="74">
        <f>+K107</f>
        <v>0.45486556920539783</v>
      </c>
      <c r="G358" s="74">
        <f>+R107</f>
        <v>0.45470350725972719</v>
      </c>
      <c r="H358" s="74">
        <f>+F107</f>
        <v>0.37726495309221925</v>
      </c>
      <c r="I358" s="74">
        <f>+L107</f>
        <v>0.28302057674485698</v>
      </c>
      <c r="J358" s="74">
        <f>+O107</f>
        <v>0.26672692450822938</v>
      </c>
      <c r="K358" s="74">
        <f>+M107</f>
        <v>0.21339274058018654</v>
      </c>
      <c r="L358" s="74">
        <f>+G107</f>
        <v>0.19612891254929921</v>
      </c>
      <c r="M358" s="74">
        <f>+B107</f>
        <v>0.15150921460353683</v>
      </c>
      <c r="N358" s="74">
        <f>+Q107</f>
        <v>0.15111232348478848</v>
      </c>
      <c r="O358" s="74">
        <f>+J107</f>
        <v>0.14932875606333698</v>
      </c>
      <c r="P358" s="74">
        <f>+E107</f>
        <v>0.12348678514601918</v>
      </c>
      <c r="Q358" s="74">
        <f>+W107</f>
        <v>6.7793928691671446E-2</v>
      </c>
      <c r="R358" s="74">
        <f>+C107</f>
        <v>5.5049994472958108E-2</v>
      </c>
      <c r="S358" s="74">
        <f>+U107</f>
        <v>3.7633639644903294E-2</v>
      </c>
      <c r="T358" s="74">
        <f>+D107</f>
        <v>9.1597682399714442E-3</v>
      </c>
      <c r="U358" s="74">
        <f>+I107</f>
        <v>0</v>
      </c>
      <c r="V358" s="74">
        <f>+S107</f>
        <v>0</v>
      </c>
      <c r="W358" s="74">
        <f>+V107</f>
        <v>0</v>
      </c>
      <c r="X358" s="74">
        <f>+X107</f>
        <v>0</v>
      </c>
    </row>
    <row r="359" spans="1:24" s="71" customFormat="1" ht="30" customHeight="1">
      <c r="A359" s="69"/>
      <c r="B359" s="74" t="s">
        <v>191</v>
      </c>
      <c r="C359" s="74" t="s">
        <v>407</v>
      </c>
      <c r="D359" s="74" t="s">
        <v>187</v>
      </c>
      <c r="E359" s="74" t="s">
        <v>189</v>
      </c>
      <c r="F359" s="74" t="s">
        <v>185</v>
      </c>
      <c r="G359" s="74" t="s">
        <v>405</v>
      </c>
      <c r="H359" s="74" t="s">
        <v>183</v>
      </c>
      <c r="I359" s="74" t="s">
        <v>404</v>
      </c>
      <c r="J359" s="74" t="s">
        <v>195</v>
      </c>
      <c r="K359" s="74" t="s">
        <v>406</v>
      </c>
      <c r="L359" s="74" t="s">
        <v>197</v>
      </c>
      <c r="M359" s="74" t="s">
        <v>401</v>
      </c>
      <c r="N359" s="74" t="s">
        <v>188</v>
      </c>
      <c r="O359" s="74" t="s">
        <v>402</v>
      </c>
      <c r="P359" s="74" t="s">
        <v>184</v>
      </c>
      <c r="Q359" s="74" t="s">
        <v>190</v>
      </c>
      <c r="R359" s="74" t="s">
        <v>403</v>
      </c>
      <c r="S359" s="74" t="s">
        <v>186</v>
      </c>
      <c r="T359" s="74" t="s">
        <v>192</v>
      </c>
      <c r="U359" s="74" t="s">
        <v>194</v>
      </c>
      <c r="V359" s="74" t="s">
        <v>196</v>
      </c>
      <c r="W359" s="74" t="s">
        <v>198</v>
      </c>
      <c r="X359" s="74" t="s">
        <v>193</v>
      </c>
    </row>
    <row r="360" spans="1:24" s="71" customFormat="1" ht="30" customHeight="1">
      <c r="A360" s="69" t="str">
        <f>+A108</f>
        <v>Implicit Subsidy/Tax, % of total replacement rate, Female, IG2-D1</v>
      </c>
      <c r="B360" s="74">
        <f>+P108</f>
        <v>0.79445657275076409</v>
      </c>
      <c r="C360" s="74">
        <f>+T108</f>
        <v>0.64040859933302963</v>
      </c>
      <c r="D360" s="74">
        <f>+K108</f>
        <v>0.45486556920539783</v>
      </c>
      <c r="E360" s="74">
        <f>+R108</f>
        <v>0.45470350725972719</v>
      </c>
      <c r="F360" s="74">
        <f>+H108</f>
        <v>0.4495945599386092</v>
      </c>
      <c r="G360" s="74">
        <f>+N108</f>
        <v>0.36964165052188241</v>
      </c>
      <c r="H360" s="74">
        <f>+F108</f>
        <v>0.36808117676285607</v>
      </c>
      <c r="I360" s="74">
        <f>+M108</f>
        <v>0.21339274058018654</v>
      </c>
      <c r="J360" s="74">
        <f>+W108</f>
        <v>0.10945992312943065</v>
      </c>
      <c r="K360" s="74">
        <f>+O108</f>
        <v>7.2351173125839469E-2</v>
      </c>
      <c r="L360" s="74">
        <f>+C108</f>
        <v>5.5049994472958108E-2</v>
      </c>
      <c r="M360" s="74">
        <f>+B108</f>
        <v>3.5621538095192862E-2</v>
      </c>
      <c r="N360" s="74">
        <f>+L108</f>
        <v>3.2900094817146119E-2</v>
      </c>
      <c r="O360" s="74">
        <f>+E108</f>
        <v>2.365139053795795E-2</v>
      </c>
      <c r="P360" s="74">
        <f>+G108</f>
        <v>0</v>
      </c>
      <c r="Q360" s="74">
        <f>+Q108</f>
        <v>0</v>
      </c>
      <c r="R360" s="74">
        <f>+J108</f>
        <v>0</v>
      </c>
      <c r="S360" s="74">
        <f>+I108</f>
        <v>0</v>
      </c>
      <c r="T360" s="74">
        <f>+S108</f>
        <v>0</v>
      </c>
      <c r="U360" s="74">
        <f>+V108</f>
        <v>0</v>
      </c>
      <c r="V360" s="74">
        <f>+X108</f>
        <v>0</v>
      </c>
      <c r="W360" s="74">
        <f>+D108</f>
        <v>-5.0113714114800978E-2</v>
      </c>
      <c r="X360" s="74">
        <f>+U108</f>
        <v>-0.22170090360978517</v>
      </c>
    </row>
    <row r="361" spans="1:24" s="71" customFormat="1" ht="30" customHeight="1">
      <c r="A361" s="69"/>
      <c r="B361" s="74" t="s">
        <v>191</v>
      </c>
      <c r="C361" s="74" t="s">
        <v>407</v>
      </c>
      <c r="D361" s="74" t="s">
        <v>187</v>
      </c>
      <c r="E361" s="74" t="s">
        <v>185</v>
      </c>
      <c r="F361" s="74" t="s">
        <v>183</v>
      </c>
      <c r="G361" s="74" t="s">
        <v>189</v>
      </c>
      <c r="H361" s="74" t="s">
        <v>405</v>
      </c>
      <c r="I361" s="74" t="s">
        <v>404</v>
      </c>
      <c r="J361" s="74" t="s">
        <v>197</v>
      </c>
      <c r="K361" s="74" t="s">
        <v>406</v>
      </c>
      <c r="L361" s="74" t="s">
        <v>188</v>
      </c>
      <c r="M361" s="74" t="s">
        <v>402</v>
      </c>
      <c r="N361" s="74" t="s">
        <v>184</v>
      </c>
      <c r="O361" s="74" t="s">
        <v>190</v>
      </c>
      <c r="P361" s="74" t="s">
        <v>403</v>
      </c>
      <c r="Q361" s="74" t="s">
        <v>186</v>
      </c>
      <c r="R361" s="74" t="s">
        <v>192</v>
      </c>
      <c r="S361" s="74" t="s">
        <v>194</v>
      </c>
      <c r="T361" s="74" t="s">
        <v>196</v>
      </c>
      <c r="U361" s="74" t="s">
        <v>401</v>
      </c>
      <c r="V361" s="74" t="s">
        <v>195</v>
      </c>
      <c r="W361" s="74" t="s">
        <v>198</v>
      </c>
      <c r="X361" s="74" t="s">
        <v>193</v>
      </c>
    </row>
    <row r="362" spans="1:24" s="71" customFormat="1" ht="30" customHeight="1">
      <c r="A362" s="69" t="str">
        <f>+A109</f>
        <v>Implicit Subsidy/Tax, % of total replacement rate, Female, IG3-D1</v>
      </c>
      <c r="B362" s="74">
        <f>+P109</f>
        <v>0.79445657275076376</v>
      </c>
      <c r="C362" s="74">
        <f>+T109</f>
        <v>0.64040859933302963</v>
      </c>
      <c r="D362" s="74">
        <f>+K109</f>
        <v>0.45486556920539789</v>
      </c>
      <c r="E362" s="74">
        <f>+H109</f>
        <v>0.41881352502467806</v>
      </c>
      <c r="F362" s="74">
        <f>+F109</f>
        <v>0.35889740043349266</v>
      </c>
      <c r="G362" s="74">
        <f>+R109</f>
        <v>0.32201861301429718</v>
      </c>
      <c r="H362" s="74">
        <f>+N109</f>
        <v>0.21957914842288212</v>
      </c>
      <c r="I362" s="74">
        <f>+M109</f>
        <v>0.21339274058018659</v>
      </c>
      <c r="J362" s="74">
        <f>+C109</f>
        <v>5.5049994472958108E-2</v>
      </c>
      <c r="K362" s="74">
        <f>+O109</f>
        <v>7.5592559983761187E-3</v>
      </c>
      <c r="L362" s="74">
        <f>+L109</f>
        <v>0</v>
      </c>
      <c r="M362" s="74">
        <f>+E109</f>
        <v>0</v>
      </c>
      <c r="N362" s="74">
        <f>+G109</f>
        <v>0</v>
      </c>
      <c r="O362" s="74">
        <f>+Q109</f>
        <v>0</v>
      </c>
      <c r="P362" s="74">
        <f>+J109</f>
        <v>0</v>
      </c>
      <c r="Q362" s="74">
        <f>+I109</f>
        <v>0</v>
      </c>
      <c r="R362" s="74">
        <f>+S109</f>
        <v>0</v>
      </c>
      <c r="S362" s="74">
        <f>+V109</f>
        <v>0</v>
      </c>
      <c r="T362" s="74">
        <f>+X109</f>
        <v>0</v>
      </c>
      <c r="U362" s="74">
        <f>+B109</f>
        <v>-3.0076874075883886E-3</v>
      </c>
      <c r="V362" s="74">
        <f>+W109</f>
        <v>-3.3880798224152242E-2</v>
      </c>
      <c r="W362" s="74">
        <f>+D109</f>
        <v>-5.0113714114800978E-2</v>
      </c>
      <c r="X362" s="74">
        <f>+U109</f>
        <v>-0.30814575136134781</v>
      </c>
    </row>
    <row r="363" spans="1:24" s="71" customFormat="1" ht="30" customHeight="1">
      <c r="A363" s="69"/>
      <c r="B363" s="74" t="s">
        <v>191</v>
      </c>
      <c r="C363" s="74" t="s">
        <v>407</v>
      </c>
      <c r="D363" s="74" t="s">
        <v>187</v>
      </c>
      <c r="E363" s="74" t="s">
        <v>185</v>
      </c>
      <c r="F363" s="74" t="s">
        <v>183</v>
      </c>
      <c r="G363" s="74" t="s">
        <v>404</v>
      </c>
      <c r="H363" s="74" t="s">
        <v>189</v>
      </c>
      <c r="I363" s="74" t="s">
        <v>405</v>
      </c>
      <c r="J363" s="74" t="s">
        <v>188</v>
      </c>
      <c r="K363" s="74" t="s">
        <v>402</v>
      </c>
      <c r="L363" s="74" t="s">
        <v>184</v>
      </c>
      <c r="M363" s="74" t="s">
        <v>190</v>
      </c>
      <c r="N363" s="74" t="s">
        <v>403</v>
      </c>
      <c r="O363" s="74" t="s">
        <v>186</v>
      </c>
      <c r="P363" s="74" t="s">
        <v>192</v>
      </c>
      <c r="Q363" s="74" t="s">
        <v>194</v>
      </c>
      <c r="R363" s="74" t="s">
        <v>196</v>
      </c>
      <c r="S363" s="74" t="s">
        <v>401</v>
      </c>
      <c r="T363" s="74" t="s">
        <v>406</v>
      </c>
      <c r="U363" s="74" t="s">
        <v>197</v>
      </c>
      <c r="V363" s="74" t="s">
        <v>195</v>
      </c>
      <c r="W363" s="74" t="s">
        <v>198</v>
      </c>
      <c r="X363" s="74" t="s">
        <v>193</v>
      </c>
    </row>
    <row r="364" spans="1:24" s="71" customFormat="1" ht="30" customHeight="1">
      <c r="A364" s="69" t="str">
        <f>+A110</f>
        <v>Implicit Subsidy/Tax, % of total replacement rate, Female, IG4-D1</v>
      </c>
      <c r="B364" s="74">
        <f>+P110</f>
        <v>0.79445657275076409</v>
      </c>
      <c r="C364" s="74">
        <f>+T110</f>
        <v>0.64040859933302963</v>
      </c>
      <c r="D364" s="74">
        <f>+K110</f>
        <v>0.45486556920539783</v>
      </c>
      <c r="E364" s="74">
        <f>+H110</f>
        <v>0.40342265105658504</v>
      </c>
      <c r="F364" s="74">
        <f>+F110</f>
        <v>0.34971362410412937</v>
      </c>
      <c r="G364" s="74">
        <f>+M110</f>
        <v>0.21339274058018654</v>
      </c>
      <c r="H364" s="74">
        <f>+R110</f>
        <v>0.16864437988546277</v>
      </c>
      <c r="I364" s="74">
        <f>+N110</f>
        <v>0.14454789737338194</v>
      </c>
      <c r="J364" s="74">
        <f>+L110</f>
        <v>0</v>
      </c>
      <c r="K364" s="74">
        <f>+E110</f>
        <v>0</v>
      </c>
      <c r="L364" s="74">
        <f>+G110</f>
        <v>0</v>
      </c>
      <c r="M364" s="74">
        <f>+Q110</f>
        <v>0</v>
      </c>
      <c r="N364" s="74">
        <f>+J110</f>
        <v>0</v>
      </c>
      <c r="O364" s="74">
        <f>+I110</f>
        <v>0</v>
      </c>
      <c r="P364" s="74">
        <f>+S110</f>
        <v>0</v>
      </c>
      <c r="Q364" s="74">
        <f>+V110</f>
        <v>0</v>
      </c>
      <c r="R364" s="74">
        <f>+X110</f>
        <v>0</v>
      </c>
      <c r="S364" s="74">
        <f>+B110</f>
        <v>-2.2322300158979291E-2</v>
      </c>
      <c r="T364" s="74">
        <f>+O110</f>
        <v>-2.4836702565355473E-2</v>
      </c>
      <c r="U364" s="74">
        <f>+C110</f>
        <v>-0.1060801425133433</v>
      </c>
      <c r="V364" s="74">
        <f>+W110</f>
        <v>-0.12383595799096003</v>
      </c>
      <c r="W364" s="74">
        <f>+D110</f>
        <v>-0.12514141243004429</v>
      </c>
      <c r="X364" s="74">
        <f>+U110</f>
        <v>-0.35136817523712938</v>
      </c>
    </row>
    <row r="365" spans="1:24" s="71" customFormat="1" ht="30" customHeight="1">
      <c r="A365" s="69"/>
      <c r="B365" s="74" t="s">
        <v>191</v>
      </c>
      <c r="C365" s="74" t="s">
        <v>407</v>
      </c>
      <c r="D365" s="74" t="s">
        <v>187</v>
      </c>
      <c r="E365" s="74" t="s">
        <v>183</v>
      </c>
      <c r="F365" s="74" t="s">
        <v>185</v>
      </c>
      <c r="G365" s="74" t="s">
        <v>404</v>
      </c>
      <c r="H365" s="74" t="s">
        <v>405</v>
      </c>
      <c r="I365" s="74" t="s">
        <v>189</v>
      </c>
      <c r="J365" s="74" t="s">
        <v>188</v>
      </c>
      <c r="K365" s="74" t="s">
        <v>402</v>
      </c>
      <c r="L365" s="74" t="s">
        <v>184</v>
      </c>
      <c r="M365" s="74" t="s">
        <v>190</v>
      </c>
      <c r="N365" s="74" t="s">
        <v>403</v>
      </c>
      <c r="O365" s="74" t="s">
        <v>186</v>
      </c>
      <c r="P365" s="74" t="s">
        <v>192</v>
      </c>
      <c r="Q365" s="74" t="s">
        <v>194</v>
      </c>
      <c r="R365" s="74" t="s">
        <v>196</v>
      </c>
      <c r="S365" s="74" t="s">
        <v>401</v>
      </c>
      <c r="T365" s="74" t="s">
        <v>406</v>
      </c>
      <c r="U365" s="74" t="s">
        <v>195</v>
      </c>
      <c r="V365" s="74" t="s">
        <v>198</v>
      </c>
      <c r="W365" s="74" t="s">
        <v>197</v>
      </c>
      <c r="X365" s="74" t="s">
        <v>193</v>
      </c>
    </row>
    <row r="366" spans="1:24" s="71" customFormat="1" ht="30" customHeight="1">
      <c r="A366" s="69" t="str">
        <f>+A111</f>
        <v>Implicit Subsidy/Tax, % of total replacement rate, Female, IG5-D1</v>
      </c>
      <c r="B366" s="74">
        <f>+P111</f>
        <v>0.79445657275076376</v>
      </c>
      <c r="C366" s="74">
        <f>+T111</f>
        <v>0.64040859933302963</v>
      </c>
      <c r="D366" s="74">
        <f>+K111</f>
        <v>0.45486556920539772</v>
      </c>
      <c r="E366" s="74">
        <f>+F111</f>
        <v>0.34052984777476625</v>
      </c>
      <c r="F366" s="74">
        <f>+H111</f>
        <v>0.33189061696471883</v>
      </c>
      <c r="G366" s="74">
        <f>+M111</f>
        <v>0.21339274058018654</v>
      </c>
      <c r="H366" s="74">
        <f>+N111</f>
        <v>9.9529146743681837E-2</v>
      </c>
      <c r="I366" s="74">
        <f>+R111</f>
        <v>7.6619840008162132E-2</v>
      </c>
      <c r="J366" s="74">
        <f>+L111</f>
        <v>0</v>
      </c>
      <c r="K366" s="74">
        <f>+E111</f>
        <v>0</v>
      </c>
      <c r="L366" s="74">
        <f>+G111</f>
        <v>0</v>
      </c>
      <c r="M366" s="74">
        <f>+Q111</f>
        <v>0</v>
      </c>
      <c r="N366" s="74">
        <f>+J111</f>
        <v>0</v>
      </c>
      <c r="O366" s="74">
        <f>+I111</f>
        <v>0</v>
      </c>
      <c r="P366" s="74">
        <f>+S111</f>
        <v>0</v>
      </c>
      <c r="Q366" s="74">
        <f>+V111</f>
        <v>0</v>
      </c>
      <c r="R366" s="74">
        <f>+X111</f>
        <v>0</v>
      </c>
      <c r="S366" s="74">
        <f>+B111</f>
        <v>-3.3911067809813678E-2</v>
      </c>
      <c r="T366" s="74">
        <f>+O111</f>
        <v>-4.4274277703594503E-2</v>
      </c>
      <c r="U366" s="74">
        <f>+W111</f>
        <v>-0.18364398313321603</v>
      </c>
      <c r="V366" s="74">
        <f>+D111</f>
        <v>-0.18463734067960272</v>
      </c>
      <c r="W366" s="74">
        <f>+C111</f>
        <v>-0.23385411511608312</v>
      </c>
      <c r="X366" s="74">
        <f>+U111</f>
        <v>-0.37730162956259805</v>
      </c>
    </row>
    <row r="367" spans="1:24" s="71" customFormat="1" ht="30" customHeight="1">
      <c r="A367" s="69"/>
      <c r="B367" s="74" t="s">
        <v>407</v>
      </c>
      <c r="C367" s="74" t="s">
        <v>191</v>
      </c>
      <c r="D367" s="74" t="s">
        <v>405</v>
      </c>
      <c r="E367" s="74" t="s">
        <v>185</v>
      </c>
      <c r="F367" s="74" t="s">
        <v>189</v>
      </c>
      <c r="G367" s="74" t="s">
        <v>187</v>
      </c>
      <c r="H367" s="74" t="s">
        <v>183</v>
      </c>
      <c r="I367" s="74" t="s">
        <v>188</v>
      </c>
      <c r="J367" s="74" t="s">
        <v>406</v>
      </c>
      <c r="K367" s="74" t="s">
        <v>184</v>
      </c>
      <c r="L367" s="74" t="s">
        <v>404</v>
      </c>
      <c r="M367" s="74" t="s">
        <v>190</v>
      </c>
      <c r="N367" s="74" t="s">
        <v>197</v>
      </c>
      <c r="O367" s="74" t="s">
        <v>403</v>
      </c>
      <c r="P367" s="74" t="s">
        <v>401</v>
      </c>
      <c r="Q367" s="74" t="s">
        <v>195</v>
      </c>
      <c r="R367" s="74" t="s">
        <v>402</v>
      </c>
      <c r="S367" s="74" t="s">
        <v>193</v>
      </c>
      <c r="T367" s="74" t="s">
        <v>186</v>
      </c>
      <c r="U367" s="74" t="s">
        <v>192</v>
      </c>
      <c r="V367" s="74" t="s">
        <v>194</v>
      </c>
      <c r="W367" s="74" t="s">
        <v>196</v>
      </c>
      <c r="X367" s="74" t="s">
        <v>198</v>
      </c>
    </row>
    <row r="368" spans="1:24" s="71" customFormat="1" ht="30" customHeight="1">
      <c r="A368" s="69" t="str">
        <f>+A112</f>
        <v>Implicit Subsidy/Tax, % of total replacement rate, Female, IG1-D2</v>
      </c>
      <c r="B368" s="74">
        <f>+T112</f>
        <v>0.70844375759022216</v>
      </c>
      <c r="C368" s="74">
        <f>+P112</f>
        <v>0.65262976712946597</v>
      </c>
      <c r="D368" s="74">
        <f>+N112</f>
        <v>0.52445144861698223</v>
      </c>
      <c r="E368" s="74">
        <f>+H112</f>
        <v>0.44605623180641818</v>
      </c>
      <c r="F368" s="74">
        <f>+R112</f>
        <v>0.42116140786630241</v>
      </c>
      <c r="G368" s="74">
        <f>+K112</f>
        <v>0.4114319299138689</v>
      </c>
      <c r="H368" s="74">
        <f>+F112</f>
        <v>0.33762869015829222</v>
      </c>
      <c r="I368" s="74">
        <f>+L112</f>
        <v>0.3264646541669699</v>
      </c>
      <c r="J368" s="74">
        <f>+O112</f>
        <v>0.29171798642209723</v>
      </c>
      <c r="K368" s="74">
        <f>+G112</f>
        <v>0.24685041940629759</v>
      </c>
      <c r="L368" s="74">
        <f>+M112</f>
        <v>0.23193936799323786</v>
      </c>
      <c r="M368" s="74">
        <f>+Q112</f>
        <v>0.2208183367738607</v>
      </c>
      <c r="N368" s="74">
        <f>+C112</f>
        <v>0.20403999557836638</v>
      </c>
      <c r="O368" s="74">
        <f>+J112</f>
        <v>0.19335602734681781</v>
      </c>
      <c r="P368" s="74">
        <f>+B112</f>
        <v>0.16756244228616701</v>
      </c>
      <c r="Q368" s="74">
        <f>+W112</f>
        <v>0.14997563317653934</v>
      </c>
      <c r="R368" s="74">
        <f>+E112</f>
        <v>0.13872581035722817</v>
      </c>
      <c r="S368" s="74">
        <f>+U112</f>
        <v>0.13384072901779809</v>
      </c>
      <c r="T368" s="74">
        <f>+I112</f>
        <v>0</v>
      </c>
      <c r="U368" s="74">
        <f>+S112</f>
        <v>0</v>
      </c>
      <c r="V368" s="74">
        <f>+V112</f>
        <v>0</v>
      </c>
      <c r="W368" s="74">
        <f>+X112</f>
        <v>0</v>
      </c>
      <c r="X368" s="74">
        <f>+D112</f>
        <v>-0.33809684294226938</v>
      </c>
    </row>
    <row r="369" spans="1:24" s="71" customFormat="1" ht="30" customHeight="1">
      <c r="A369" s="69"/>
      <c r="B369" s="74" t="s">
        <v>407</v>
      </c>
      <c r="C369" s="74" t="s">
        <v>191</v>
      </c>
      <c r="D369" s="74" t="s">
        <v>189</v>
      </c>
      <c r="E369" s="74" t="s">
        <v>185</v>
      </c>
      <c r="F369" s="74" t="s">
        <v>187</v>
      </c>
      <c r="G369" s="74" t="s">
        <v>405</v>
      </c>
      <c r="H369" s="74" t="s">
        <v>183</v>
      </c>
      <c r="I369" s="74" t="s">
        <v>404</v>
      </c>
      <c r="J369" s="74" t="s">
        <v>197</v>
      </c>
      <c r="K369" s="74" t="s">
        <v>195</v>
      </c>
      <c r="L369" s="74" t="s">
        <v>406</v>
      </c>
      <c r="M369" s="74" t="s">
        <v>188</v>
      </c>
      <c r="N369" s="74" t="s">
        <v>401</v>
      </c>
      <c r="O369" s="74" t="s">
        <v>402</v>
      </c>
      <c r="P369" s="74" t="s">
        <v>190</v>
      </c>
      <c r="Q369" s="74" t="s">
        <v>184</v>
      </c>
      <c r="R369" s="74" t="s">
        <v>403</v>
      </c>
      <c r="S369" s="74" t="s">
        <v>186</v>
      </c>
      <c r="T369" s="74" t="s">
        <v>192</v>
      </c>
      <c r="U369" s="74" t="s">
        <v>194</v>
      </c>
      <c r="V369" s="74" t="s">
        <v>196</v>
      </c>
      <c r="W369" s="74" t="s">
        <v>193</v>
      </c>
      <c r="X369" s="74" t="s">
        <v>198</v>
      </c>
    </row>
    <row r="370" spans="1:24" s="71" customFormat="1" ht="30" customHeight="1">
      <c r="A370" s="69" t="str">
        <f>+A113</f>
        <v>Implicit Subsidy/Tax, % of total replacement rate, Female, IG2-D2</v>
      </c>
      <c r="B370" s="74">
        <f>+T113</f>
        <v>0.70844375759022216</v>
      </c>
      <c r="C370" s="74">
        <f>+P113</f>
        <v>0.62984181805818207</v>
      </c>
      <c r="D370" s="74">
        <f>+R113</f>
        <v>0.42116140786630241</v>
      </c>
      <c r="E370" s="74">
        <f>+H113</f>
        <v>0.41623665386074504</v>
      </c>
      <c r="F370" s="74">
        <f>+K113</f>
        <v>0.4114319299138689</v>
      </c>
      <c r="G370" s="74">
        <f>+N113</f>
        <v>0.33773082100522611</v>
      </c>
      <c r="H370" s="74">
        <f>+F113</f>
        <v>0.32844491382892893</v>
      </c>
      <c r="I370" s="74">
        <f>+M113</f>
        <v>0.23193936799323786</v>
      </c>
      <c r="J370" s="74">
        <f>+C113</f>
        <v>0.20403999557836638</v>
      </c>
      <c r="K370" s="74">
        <f>+W113</f>
        <v>0.19143837886094361</v>
      </c>
      <c r="L370" s="74">
        <f>+O113</f>
        <v>9.7342235039707375E-2</v>
      </c>
      <c r="M370" s="74">
        <f>+L113</f>
        <v>7.6344172239259073E-2</v>
      </c>
      <c r="N370" s="74">
        <f>+B113</f>
        <v>5.167476577782304E-2</v>
      </c>
      <c r="O370" s="74">
        <f>+E113</f>
        <v>3.8888191351978574E-2</v>
      </c>
      <c r="P370" s="74">
        <f>+Q113</f>
        <v>2.4854052702573987E-2</v>
      </c>
      <c r="Q370" s="74">
        <f>+G113</f>
        <v>2.1982195989152131E-2</v>
      </c>
      <c r="R370" s="74">
        <f>+J113</f>
        <v>8.6234711064473168E-3</v>
      </c>
      <c r="S370" s="74">
        <f>+I113</f>
        <v>0</v>
      </c>
      <c r="T370" s="74">
        <f>+S113</f>
        <v>0</v>
      </c>
      <c r="U370" s="74">
        <f>+V113</f>
        <v>0</v>
      </c>
      <c r="V370" s="74">
        <f>+X113</f>
        <v>0</v>
      </c>
      <c r="W370" s="74">
        <f>+U113</f>
        <v>-0.12549381423689038</v>
      </c>
      <c r="X370" s="74">
        <f>+D113</f>
        <v>-0.33809684294226938</v>
      </c>
    </row>
    <row r="371" spans="1:24" s="71" customFormat="1" ht="30" customHeight="1">
      <c r="A371" s="69"/>
      <c r="B371" s="74" t="s">
        <v>407</v>
      </c>
      <c r="C371" s="74" t="s">
        <v>191</v>
      </c>
      <c r="D371" s="74" t="s">
        <v>187</v>
      </c>
      <c r="E371" s="74" t="s">
        <v>185</v>
      </c>
      <c r="F371" s="74" t="s">
        <v>189</v>
      </c>
      <c r="G371" s="74" t="s">
        <v>183</v>
      </c>
      <c r="H371" s="74" t="s">
        <v>404</v>
      </c>
      <c r="I371" s="74" t="s">
        <v>197</v>
      </c>
      <c r="J371" s="74" t="s">
        <v>405</v>
      </c>
      <c r="K371" s="74" t="s">
        <v>195</v>
      </c>
      <c r="L371" s="74" t="s">
        <v>406</v>
      </c>
      <c r="M371" s="74" t="s">
        <v>401</v>
      </c>
      <c r="N371" s="74" t="s">
        <v>402</v>
      </c>
      <c r="O371" s="74" t="s">
        <v>188</v>
      </c>
      <c r="P371" s="74" t="s">
        <v>190</v>
      </c>
      <c r="Q371" s="74" t="s">
        <v>184</v>
      </c>
      <c r="R371" s="74" t="s">
        <v>403</v>
      </c>
      <c r="S371" s="74" t="s">
        <v>186</v>
      </c>
      <c r="T371" s="74" t="s">
        <v>192</v>
      </c>
      <c r="U371" s="74" t="s">
        <v>194</v>
      </c>
      <c r="V371" s="74" t="s">
        <v>196</v>
      </c>
      <c r="W371" s="74" t="s">
        <v>193</v>
      </c>
      <c r="X371" s="74" t="s">
        <v>198</v>
      </c>
    </row>
    <row r="372" spans="1:24" s="71" customFormat="1" ht="30" customHeight="1">
      <c r="A372" s="69" t="str">
        <f>+A114</f>
        <v>Implicit Subsidy/Tax, % of total replacement rate, Female, IG3-D2</v>
      </c>
      <c r="B372" s="74">
        <f>+T114</f>
        <v>0.70844375759022227</v>
      </c>
      <c r="C372" s="74">
        <f>+P114</f>
        <v>0.62984181805818196</v>
      </c>
      <c r="D372" s="74">
        <f>+K114</f>
        <v>0.4114319299138689</v>
      </c>
      <c r="E372" s="74">
        <f>+H114</f>
        <v>0.38545556018124327</v>
      </c>
      <c r="F372" s="74">
        <f>+R114</f>
        <v>0.38031427691450514</v>
      </c>
      <c r="G372" s="74">
        <f>+F114</f>
        <v>0.31926113749956581</v>
      </c>
      <c r="H372" s="74">
        <f>+M114</f>
        <v>0.23193936799323786</v>
      </c>
      <c r="I372" s="74">
        <f>+C114</f>
        <v>0.20403999557836638</v>
      </c>
      <c r="J372" s="74">
        <f>+N114</f>
        <v>0.20367498579678578</v>
      </c>
      <c r="K372" s="74">
        <f>+W114</f>
        <v>5.0694418516295636E-2</v>
      </c>
      <c r="L372" s="74">
        <f>+O114</f>
        <v>3.2550317912244067E-2</v>
      </c>
      <c r="M372" s="74">
        <f>+B114</f>
        <v>1.3045540275041678E-2</v>
      </c>
      <c r="N372" s="74">
        <f>+E114</f>
        <v>5.6097264826248383E-3</v>
      </c>
      <c r="O372" s="74">
        <f>+L114</f>
        <v>0</v>
      </c>
      <c r="P372" s="74">
        <f>+Q114</f>
        <v>0</v>
      </c>
      <c r="Q372" s="74">
        <f>+G114</f>
        <v>0</v>
      </c>
      <c r="R372" s="74">
        <f>+J114</f>
        <v>0</v>
      </c>
      <c r="S372" s="74">
        <f>+I114</f>
        <v>0</v>
      </c>
      <c r="T372" s="74">
        <f>+S114</f>
        <v>0</v>
      </c>
      <c r="U372" s="74">
        <f>+V114</f>
        <v>0</v>
      </c>
      <c r="V372" s="74">
        <f>+X114</f>
        <v>0</v>
      </c>
      <c r="W372" s="74">
        <f>+U114</f>
        <v>-0.21193866198845321</v>
      </c>
      <c r="X372" s="74">
        <f>+D114</f>
        <v>-0.33809684294226938</v>
      </c>
    </row>
    <row r="373" spans="1:24" s="71" customFormat="1" ht="30" customHeight="1">
      <c r="A373" s="69"/>
      <c r="B373" s="74" t="s">
        <v>407</v>
      </c>
      <c r="C373" s="74" t="s">
        <v>191</v>
      </c>
      <c r="D373" s="74" t="s">
        <v>187</v>
      </c>
      <c r="E373" s="74" t="s">
        <v>185</v>
      </c>
      <c r="F373" s="74" t="s">
        <v>183</v>
      </c>
      <c r="G373" s="74" t="s">
        <v>404</v>
      </c>
      <c r="H373" s="74" t="s">
        <v>189</v>
      </c>
      <c r="I373" s="74" t="s">
        <v>405</v>
      </c>
      <c r="J373" s="74" t="s">
        <v>197</v>
      </c>
      <c r="K373" s="74" t="s">
        <v>406</v>
      </c>
      <c r="L373" s="74" t="s">
        <v>402</v>
      </c>
      <c r="M373" s="74" t="s">
        <v>188</v>
      </c>
      <c r="N373" s="74" t="s">
        <v>190</v>
      </c>
      <c r="O373" s="74" t="s">
        <v>184</v>
      </c>
      <c r="P373" s="74" t="s">
        <v>403</v>
      </c>
      <c r="Q373" s="74" t="s">
        <v>186</v>
      </c>
      <c r="R373" s="74" t="s">
        <v>192</v>
      </c>
      <c r="S373" s="74" t="s">
        <v>194</v>
      </c>
      <c r="T373" s="74" t="s">
        <v>196</v>
      </c>
      <c r="U373" s="74" t="s">
        <v>401</v>
      </c>
      <c r="V373" s="74" t="s">
        <v>195</v>
      </c>
      <c r="W373" s="74" t="s">
        <v>193</v>
      </c>
      <c r="X373" s="74" t="s">
        <v>198</v>
      </c>
    </row>
    <row r="374" spans="1:24" s="71" customFormat="1" ht="30" customHeight="1">
      <c r="A374" s="69" t="str">
        <f>+A115</f>
        <v>Implicit Subsidy/Tax, % of total replacement rate, Female, IG4-D2</v>
      </c>
      <c r="B374" s="74">
        <f>+T115</f>
        <v>0.70844375759022216</v>
      </c>
      <c r="C374" s="74">
        <f>+P115</f>
        <v>0.62984181805818207</v>
      </c>
      <c r="D374" s="74">
        <f>+K115</f>
        <v>0.4114319299138689</v>
      </c>
      <c r="E374" s="74">
        <f>+H115</f>
        <v>0.37006470090454291</v>
      </c>
      <c r="F374" s="74">
        <f>+F115</f>
        <v>0.31007736117020235</v>
      </c>
      <c r="G374" s="74">
        <f>+M115</f>
        <v>0.23193936799323786</v>
      </c>
      <c r="H374" s="74">
        <f>+R115</f>
        <v>0.22694004378567081</v>
      </c>
      <c r="I374" s="74">
        <f>+N115</f>
        <v>0.13664706819256567</v>
      </c>
      <c r="J374" s="74">
        <f>+C115</f>
        <v>4.2909858592064976E-2</v>
      </c>
      <c r="K374" s="74">
        <f>+O115</f>
        <v>1.5435934851240618E-4</v>
      </c>
      <c r="L374" s="74">
        <f>+E115</f>
        <v>0</v>
      </c>
      <c r="M374" s="74">
        <f>+L115</f>
        <v>0</v>
      </c>
      <c r="N374" s="74">
        <f>+Q115</f>
        <v>0</v>
      </c>
      <c r="O374" s="74">
        <f>+G115</f>
        <v>0</v>
      </c>
      <c r="P374" s="74">
        <f>+J115</f>
        <v>0</v>
      </c>
      <c r="Q374" s="74">
        <f>+I115</f>
        <v>0</v>
      </c>
      <c r="R374" s="74">
        <f>+S115</f>
        <v>0</v>
      </c>
      <c r="S374" s="74">
        <f>+V115</f>
        <v>0</v>
      </c>
      <c r="T374" s="74">
        <f>+X115</f>
        <v>0</v>
      </c>
      <c r="U374" s="74">
        <f>+B115</f>
        <v>-6.2690724763490024E-3</v>
      </c>
      <c r="V374" s="74">
        <f>+W115</f>
        <v>-4.0719473571054932E-2</v>
      </c>
      <c r="W374" s="74">
        <f>+U115</f>
        <v>-0.25516108586423458</v>
      </c>
      <c r="X374" s="74">
        <f>+D115</f>
        <v>-0.33809684294226938</v>
      </c>
    </row>
    <row r="375" spans="1:24" s="71" customFormat="1" ht="30" customHeight="1">
      <c r="A375" s="69"/>
      <c r="B375" s="74" t="s">
        <v>407</v>
      </c>
      <c r="C375" s="74" t="s">
        <v>191</v>
      </c>
      <c r="D375" s="74" t="s">
        <v>187</v>
      </c>
      <c r="E375" s="74" t="s">
        <v>185</v>
      </c>
      <c r="F375" s="74" t="s">
        <v>183</v>
      </c>
      <c r="G375" s="74" t="s">
        <v>404</v>
      </c>
      <c r="H375" s="74" t="s">
        <v>189</v>
      </c>
      <c r="I375" s="74" t="s">
        <v>405</v>
      </c>
      <c r="J375" s="74" t="s">
        <v>402</v>
      </c>
      <c r="K375" s="74" t="s">
        <v>188</v>
      </c>
      <c r="L375" s="74" t="s">
        <v>190</v>
      </c>
      <c r="M375" s="74" t="s">
        <v>184</v>
      </c>
      <c r="N375" s="74" t="s">
        <v>403</v>
      </c>
      <c r="O375" s="74" t="s">
        <v>186</v>
      </c>
      <c r="P375" s="74" t="s">
        <v>192</v>
      </c>
      <c r="Q375" s="74" t="s">
        <v>194</v>
      </c>
      <c r="R375" s="74" t="s">
        <v>196</v>
      </c>
      <c r="S375" s="74" t="s">
        <v>401</v>
      </c>
      <c r="T375" s="74" t="s">
        <v>406</v>
      </c>
      <c r="U375" s="74" t="s">
        <v>197</v>
      </c>
      <c r="V375" s="74" t="s">
        <v>195</v>
      </c>
      <c r="W375" s="74" t="s">
        <v>193</v>
      </c>
      <c r="X375" s="74" t="s">
        <v>198</v>
      </c>
    </row>
    <row r="376" spans="1:24" s="71" customFormat="1" ht="30" customHeight="1">
      <c r="A376" s="69" t="str">
        <f>+A116</f>
        <v>Implicit Subsidy/Tax, % of total replacement rate, Female, IG5-D2</v>
      </c>
      <c r="B376" s="74">
        <f>+T116</f>
        <v>0.70844375759022216</v>
      </c>
      <c r="C376" s="74">
        <f>+P116</f>
        <v>0.62984181805818196</v>
      </c>
      <c r="D376" s="74">
        <f>+K116</f>
        <v>0.4114319299138689</v>
      </c>
      <c r="E376" s="74">
        <f>+H116</f>
        <v>0.35467411652012204</v>
      </c>
      <c r="F376" s="74">
        <f>+F116</f>
        <v>0.30089358484083922</v>
      </c>
      <c r="G376" s="74">
        <f>+M116</f>
        <v>0.23193936799323783</v>
      </c>
      <c r="H376" s="74">
        <f>+R116</f>
        <v>0.1349155039083702</v>
      </c>
      <c r="I376" s="74">
        <f>+N116</f>
        <v>9.6430317630033555E-2</v>
      </c>
      <c r="J376" s="74">
        <f>+E116</f>
        <v>0</v>
      </c>
      <c r="K376" s="74">
        <f>+L116</f>
        <v>0</v>
      </c>
      <c r="L376" s="74">
        <f>+Q116</f>
        <v>0</v>
      </c>
      <c r="M376" s="74">
        <f>+G116</f>
        <v>0</v>
      </c>
      <c r="N376" s="74">
        <f>+J116</f>
        <v>0</v>
      </c>
      <c r="O376" s="74">
        <f>+I116</f>
        <v>0</v>
      </c>
      <c r="P376" s="74">
        <f>+S116</f>
        <v>0</v>
      </c>
      <c r="Q376" s="74">
        <f>+V116</f>
        <v>0</v>
      </c>
      <c r="R376" s="74">
        <f>+X116</f>
        <v>0</v>
      </c>
      <c r="S376" s="74">
        <f>+B116</f>
        <v>-1.7857840127183389E-2</v>
      </c>
      <c r="T376" s="74">
        <f>+O116</f>
        <v>-1.9283215789726568E-2</v>
      </c>
      <c r="U376" s="74">
        <f>+C116</f>
        <v>-8.4864114010674618E-2</v>
      </c>
      <c r="V376" s="74">
        <f>+W116</f>
        <v>-0.10023575224920228</v>
      </c>
      <c r="W376" s="74">
        <f>+U116</f>
        <v>-0.28109454018970348</v>
      </c>
      <c r="X376" s="74">
        <f>+D116</f>
        <v>-0.33809684294226944</v>
      </c>
    </row>
    <row r="377" spans="1:24" s="71" customFormat="1" ht="30" customHeight="1">
      <c r="A377" s="69"/>
      <c r="B377" s="74" t="s">
        <v>191</v>
      </c>
      <c r="C377" s="74" t="s">
        <v>405</v>
      </c>
      <c r="D377" s="74" t="s">
        <v>185</v>
      </c>
      <c r="E377" s="74" t="s">
        <v>189</v>
      </c>
      <c r="F377" s="74" t="s">
        <v>407</v>
      </c>
      <c r="G377" s="74" t="s">
        <v>406</v>
      </c>
      <c r="H377" s="74" t="s">
        <v>197</v>
      </c>
      <c r="I377" s="74" t="s">
        <v>190</v>
      </c>
      <c r="J377" s="74" t="s">
        <v>193</v>
      </c>
      <c r="K377" s="74" t="s">
        <v>402</v>
      </c>
      <c r="L377" s="74" t="s">
        <v>194</v>
      </c>
      <c r="M377" s="74" t="s">
        <v>188</v>
      </c>
      <c r="N377" s="74" t="s">
        <v>184</v>
      </c>
      <c r="O377" s="74" t="s">
        <v>403</v>
      </c>
      <c r="P377" s="74" t="s">
        <v>186</v>
      </c>
      <c r="Q377" s="74" t="s">
        <v>192</v>
      </c>
      <c r="R377" s="74" t="s">
        <v>196</v>
      </c>
      <c r="S377" s="74" t="s">
        <v>404</v>
      </c>
      <c r="T377" s="74" t="s">
        <v>183</v>
      </c>
      <c r="U377" s="74" t="s">
        <v>187</v>
      </c>
      <c r="V377" s="74" t="s">
        <v>195</v>
      </c>
      <c r="W377" s="74" t="s">
        <v>198</v>
      </c>
      <c r="X377" s="74" t="s">
        <v>401</v>
      </c>
    </row>
    <row r="378" spans="1:24" s="71" customFormat="1" ht="30" customHeight="1">
      <c r="A378" s="69" t="str">
        <f>+A117</f>
        <v>Implicit Subsidy/Tax, % of total replacement rate, Female, IG1-D3</v>
      </c>
      <c r="B378" s="74">
        <f>+P117</f>
        <v>0.4847709280872472</v>
      </c>
      <c r="C378" s="74">
        <f>+N117</f>
        <v>0.47024561878847443</v>
      </c>
      <c r="D378" s="74">
        <f>+H117</f>
        <v>0.41269832572855375</v>
      </c>
      <c r="E378" s="74">
        <f>+R117</f>
        <v>0.3990990288845816</v>
      </c>
      <c r="F378" s="74">
        <f>+T117</f>
        <v>0.38424527938153552</v>
      </c>
      <c r="G378" s="74">
        <f>+O117</f>
        <v>0.31650173978964941</v>
      </c>
      <c r="H378" s="74">
        <f>+C117</f>
        <v>0.30502999668377473</v>
      </c>
      <c r="I378" s="74">
        <f>+Q117</f>
        <v>0.29052435006293309</v>
      </c>
      <c r="J378" s="74">
        <f>+U117</f>
        <v>0.23004781839069283</v>
      </c>
      <c r="K378" s="74">
        <f>+E117</f>
        <v>0.15396261117124882</v>
      </c>
      <c r="L378" s="74">
        <f>+V117</f>
        <v>6.8452441485438359E-2</v>
      </c>
      <c r="M378" s="74">
        <f>+L117</f>
        <v>0</v>
      </c>
      <c r="N378" s="74">
        <f>+G117</f>
        <v>0</v>
      </c>
      <c r="O378" s="74">
        <f>+J117</f>
        <v>0</v>
      </c>
      <c r="P378" s="74">
        <f>+I117</f>
        <v>0</v>
      </c>
      <c r="Q378" s="74">
        <f>+S117</f>
        <v>0</v>
      </c>
      <c r="R378" s="74">
        <f>+X117</f>
        <v>0</v>
      </c>
      <c r="S378" s="74">
        <f>+M117</f>
        <v>-5.5639882239153914E-2</v>
      </c>
      <c r="T378" s="74">
        <f>+F117</f>
        <v>-9.8287367153471375E-2</v>
      </c>
      <c r="U378" s="74">
        <f>+K117</f>
        <v>-0.15688139069096338</v>
      </c>
      <c r="V378" s="74">
        <f>+W117</f>
        <v>-0.25372565022134397</v>
      </c>
      <c r="W378" s="74">
        <f>+D117</f>
        <v>-0.25357263220670201</v>
      </c>
      <c r="X378" s="74">
        <f>+B117</f>
        <v>-0.37877563090496924</v>
      </c>
    </row>
    <row r="379" spans="1:24" s="71" customFormat="1" ht="30" customHeight="1">
      <c r="A379" s="69"/>
      <c r="B379" s="74" t="s">
        <v>191</v>
      </c>
      <c r="C379" s="74" t="s">
        <v>189</v>
      </c>
      <c r="D379" s="74" t="s">
        <v>407</v>
      </c>
      <c r="E379" s="74" t="s">
        <v>185</v>
      </c>
      <c r="F379" s="74" t="s">
        <v>405</v>
      </c>
      <c r="G379" s="74" t="s">
        <v>197</v>
      </c>
      <c r="H379" s="74" t="s">
        <v>406</v>
      </c>
      <c r="I379" s="74" t="s">
        <v>190</v>
      </c>
      <c r="J379" s="74" t="s">
        <v>402</v>
      </c>
      <c r="K379" s="74" t="s">
        <v>194</v>
      </c>
      <c r="L379" s="74" t="s">
        <v>188</v>
      </c>
      <c r="M379" s="74" t="s">
        <v>184</v>
      </c>
      <c r="N379" s="74" t="s">
        <v>403</v>
      </c>
      <c r="O379" s="74" t="s">
        <v>186</v>
      </c>
      <c r="P379" s="74" t="s">
        <v>192</v>
      </c>
      <c r="Q379" s="74" t="s">
        <v>196</v>
      </c>
      <c r="R379" s="74" t="s">
        <v>193</v>
      </c>
      <c r="S379" s="74" t="s">
        <v>404</v>
      </c>
      <c r="T379" s="74" t="s">
        <v>183</v>
      </c>
      <c r="U379" s="74" t="s">
        <v>187</v>
      </c>
      <c r="V379" s="74" t="s">
        <v>195</v>
      </c>
      <c r="W379" s="74" t="s">
        <v>198</v>
      </c>
      <c r="X379" s="74" t="s">
        <v>401</v>
      </c>
    </row>
    <row r="380" spans="1:24" s="71" customFormat="1" ht="30" customHeight="1">
      <c r="A380" s="69" t="str">
        <f>+A118</f>
        <v>Implicit Subsidy/Tax, % of total replacement rate, Female, IG2-D3</v>
      </c>
      <c r="B380" s="74">
        <f>+P118</f>
        <v>0.44057779384463569</v>
      </c>
      <c r="C380" s="74">
        <f>+R118</f>
        <v>0.3990990288845816</v>
      </c>
      <c r="D380" s="74">
        <f>+T118</f>
        <v>0.38424521949067658</v>
      </c>
      <c r="E380" s="74">
        <f>+H118</f>
        <v>0.38287874778288072</v>
      </c>
      <c r="F380" s="74">
        <f>+N118</f>
        <v>0.30581999148856975</v>
      </c>
      <c r="G380" s="74">
        <f>+C118</f>
        <v>0.30502999668377473</v>
      </c>
      <c r="H380" s="74">
        <f>+O118</f>
        <v>0.12212598840725948</v>
      </c>
      <c r="I380" s="74">
        <f>+Q118</f>
        <v>8.1095838268199272E-2</v>
      </c>
      <c r="J380" s="74">
        <f>+E118</f>
        <v>5.4124992165999253E-2</v>
      </c>
      <c r="K380" s="74">
        <f>+V118</f>
        <v>0</v>
      </c>
      <c r="L380" s="74">
        <f>+L118</f>
        <v>0</v>
      </c>
      <c r="M380" s="74">
        <f>+G118</f>
        <v>0</v>
      </c>
      <c r="N380" s="74">
        <f>+J118</f>
        <v>0</v>
      </c>
      <c r="O380" s="74">
        <f>+I118</f>
        <v>0</v>
      </c>
      <c r="P380" s="74">
        <f>+S118</f>
        <v>0</v>
      </c>
      <c r="Q380" s="74">
        <f>+X118</f>
        <v>0</v>
      </c>
      <c r="R380" s="74">
        <f>+U118</f>
        <v>-2.9286724863995639E-2</v>
      </c>
      <c r="S380" s="74">
        <f>+M118</f>
        <v>-5.5639882239153914E-2</v>
      </c>
      <c r="T380" s="74">
        <f>+F118</f>
        <v>-9.8287367153471375E-2</v>
      </c>
      <c r="U380" s="74">
        <f>+K118</f>
        <v>-0.15688139069096338</v>
      </c>
      <c r="V380" s="74">
        <f>+W118</f>
        <v>-0.25372565022134397</v>
      </c>
      <c r="W380" s="74">
        <f>+D118</f>
        <v>-0.25357263220670201</v>
      </c>
      <c r="X380" s="74">
        <f>+B118</f>
        <v>-0.37877563090496924</v>
      </c>
    </row>
    <row r="381" spans="1:24" s="71" customFormat="1" ht="30" customHeight="1">
      <c r="A381" s="69"/>
      <c r="B381" s="74" t="s">
        <v>191</v>
      </c>
      <c r="C381" s="74" t="s">
        <v>189</v>
      </c>
      <c r="D381" s="74" t="s">
        <v>407</v>
      </c>
      <c r="E381" s="74" t="s">
        <v>185</v>
      </c>
      <c r="F381" s="74" t="s">
        <v>197</v>
      </c>
      <c r="G381" s="74" t="s">
        <v>405</v>
      </c>
      <c r="H381" s="74" t="s">
        <v>406</v>
      </c>
      <c r="I381" s="74" t="s">
        <v>402</v>
      </c>
      <c r="J381" s="74" t="s">
        <v>190</v>
      </c>
      <c r="K381" s="74" t="s">
        <v>194</v>
      </c>
      <c r="L381" s="74" t="s">
        <v>188</v>
      </c>
      <c r="M381" s="74" t="s">
        <v>184</v>
      </c>
      <c r="N381" s="74" t="s">
        <v>403</v>
      </c>
      <c r="O381" s="74" t="s">
        <v>186</v>
      </c>
      <c r="P381" s="74" t="s">
        <v>192</v>
      </c>
      <c r="Q381" s="74" t="s">
        <v>196</v>
      </c>
      <c r="R381" s="74" t="s">
        <v>404</v>
      </c>
      <c r="S381" s="74" t="s">
        <v>183</v>
      </c>
      <c r="T381" s="74" t="s">
        <v>193</v>
      </c>
      <c r="U381" s="74" t="s">
        <v>187</v>
      </c>
      <c r="V381" s="74" t="s">
        <v>195</v>
      </c>
      <c r="W381" s="74" t="s">
        <v>198</v>
      </c>
      <c r="X381" s="74" t="s">
        <v>401</v>
      </c>
    </row>
    <row r="382" spans="1:24" s="71" customFormat="1" ht="30" customHeight="1">
      <c r="A382" s="69" t="str">
        <f>+A119</f>
        <v>Implicit Subsidy/Tax, % of total replacement rate, Female, IG3-D3</v>
      </c>
      <c r="B382" s="74">
        <f>+P119</f>
        <v>0.44057779384463563</v>
      </c>
      <c r="C382" s="74">
        <f>+R119</f>
        <v>0.3990990288845816</v>
      </c>
      <c r="D382" s="74">
        <f>+T119</f>
        <v>0.38424519952705705</v>
      </c>
      <c r="E382" s="74">
        <f>+H119</f>
        <v>0.35209759533780854</v>
      </c>
      <c r="F382" s="74">
        <f>+C119</f>
        <v>0.3050299966837749</v>
      </c>
      <c r="G382" s="74">
        <f>+N119</f>
        <v>0.18777082317068944</v>
      </c>
      <c r="H382" s="74">
        <f>+O119</f>
        <v>5.73340712797962E-2</v>
      </c>
      <c r="I382" s="74">
        <f>+E119</f>
        <v>2.0846527296645517E-2</v>
      </c>
      <c r="J382" s="74">
        <f>+Q119</f>
        <v>1.1286391741375662E-2</v>
      </c>
      <c r="K382" s="74">
        <f>+V119</f>
        <v>0</v>
      </c>
      <c r="L382" s="74">
        <f>+L119</f>
        <v>0</v>
      </c>
      <c r="M382" s="74">
        <f>+G119</f>
        <v>0</v>
      </c>
      <c r="N382" s="74">
        <f>+J119</f>
        <v>0</v>
      </c>
      <c r="O382" s="74">
        <f>+I119</f>
        <v>0</v>
      </c>
      <c r="P382" s="74">
        <f>+S119</f>
        <v>0</v>
      </c>
      <c r="Q382" s="74">
        <f>+X119</f>
        <v>0</v>
      </c>
      <c r="R382" s="74">
        <f>+M119</f>
        <v>-5.56398822391539E-2</v>
      </c>
      <c r="S382" s="74">
        <f>+F119</f>
        <v>-9.8287367153471361E-2</v>
      </c>
      <c r="T382" s="74">
        <f>+U119</f>
        <v>-0.11573157261555841</v>
      </c>
      <c r="U382" s="74">
        <f>+K119</f>
        <v>-0.15688139069096338</v>
      </c>
      <c r="V382" s="74">
        <f>+W119</f>
        <v>-0.25372565022134391</v>
      </c>
      <c r="W382" s="74">
        <f>+D119</f>
        <v>-0.25357263220670206</v>
      </c>
      <c r="X382" s="74">
        <f>+B119</f>
        <v>-0.37877563090496924</v>
      </c>
    </row>
    <row r="383" spans="1:24" s="71" customFormat="1" ht="30" customHeight="1">
      <c r="A383" s="69"/>
      <c r="B383" s="74" t="s">
        <v>191</v>
      </c>
      <c r="C383" s="74" t="s">
        <v>407</v>
      </c>
      <c r="D383" s="74" t="s">
        <v>185</v>
      </c>
      <c r="E383" s="74" t="s">
        <v>189</v>
      </c>
      <c r="F383" s="74" t="s">
        <v>197</v>
      </c>
      <c r="G383" s="74" t="s">
        <v>405</v>
      </c>
      <c r="H383" s="74" t="s">
        <v>406</v>
      </c>
      <c r="I383" s="74" t="s">
        <v>402</v>
      </c>
      <c r="J383" s="74" t="s">
        <v>190</v>
      </c>
      <c r="K383" s="74" t="s">
        <v>194</v>
      </c>
      <c r="L383" s="74" t="s">
        <v>188</v>
      </c>
      <c r="M383" s="74" t="s">
        <v>184</v>
      </c>
      <c r="N383" s="74" t="s">
        <v>403</v>
      </c>
      <c r="O383" s="74" t="s">
        <v>186</v>
      </c>
      <c r="P383" s="74" t="s">
        <v>192</v>
      </c>
      <c r="Q383" s="74" t="s">
        <v>196</v>
      </c>
      <c r="R383" s="74" t="s">
        <v>404</v>
      </c>
      <c r="S383" s="74" t="s">
        <v>183</v>
      </c>
      <c r="T383" s="74" t="s">
        <v>193</v>
      </c>
      <c r="U383" s="74" t="s">
        <v>187</v>
      </c>
      <c r="V383" s="74" t="s">
        <v>195</v>
      </c>
      <c r="W383" s="74" t="s">
        <v>198</v>
      </c>
      <c r="X383" s="74" t="s">
        <v>401</v>
      </c>
    </row>
    <row r="384" spans="1:24" s="71" customFormat="1" ht="30" customHeight="1">
      <c r="A384" s="69" t="str">
        <f>+A120</f>
        <v>Implicit Subsidy/Tax, % of total replacement rate, Female, IG4-D3</v>
      </c>
      <c r="B384" s="74">
        <f>+P120</f>
        <v>0.44057779384463569</v>
      </c>
      <c r="C384" s="74">
        <f>+T120</f>
        <v>0.38424518954524711</v>
      </c>
      <c r="D384" s="74">
        <f>+H120</f>
        <v>0.33670675075250084</v>
      </c>
      <c r="E384" s="74">
        <f>+R120</f>
        <v>0.28523570768587891</v>
      </c>
      <c r="F384" s="74">
        <f>+C120</f>
        <v>0.19189985969747347</v>
      </c>
      <c r="G384" s="74">
        <f>+N120</f>
        <v>0.12874623901174931</v>
      </c>
      <c r="H384" s="74">
        <f>+O120</f>
        <v>2.4938112716064553E-2</v>
      </c>
      <c r="I384" s="74">
        <f>+E120</f>
        <v>4.2072948619686357E-3</v>
      </c>
      <c r="J384" s="74">
        <f>+Q120</f>
        <v>0</v>
      </c>
      <c r="K384" s="74">
        <f>+V120</f>
        <v>0</v>
      </c>
      <c r="L384" s="74">
        <f>+L120</f>
        <v>0</v>
      </c>
      <c r="M384" s="74">
        <f>+G120</f>
        <v>0</v>
      </c>
      <c r="N384" s="74">
        <f>+J120</f>
        <v>0</v>
      </c>
      <c r="O384" s="74">
        <f>+I120</f>
        <v>0</v>
      </c>
      <c r="P384" s="74">
        <f>+S120</f>
        <v>0</v>
      </c>
      <c r="Q384" s="74">
        <f>+X120</f>
        <v>0</v>
      </c>
      <c r="R384" s="74">
        <f>+M120</f>
        <v>-5.5639882239153914E-2</v>
      </c>
      <c r="S384" s="74">
        <f>+F120</f>
        <v>-9.8287367153471375E-2</v>
      </c>
      <c r="T384" s="74">
        <f>+K120</f>
        <v>-0.15688139069096338</v>
      </c>
      <c r="U384" s="74">
        <f>+U120</f>
        <v>-0.15895399649133987</v>
      </c>
      <c r="V384" s="74">
        <f>+W120</f>
        <v>-0.25372565022134397</v>
      </c>
      <c r="W384" s="74">
        <f>+D120</f>
        <v>-0.25357263220670201</v>
      </c>
      <c r="X384" s="74">
        <f>+B120</f>
        <v>-0.37877563090496924</v>
      </c>
    </row>
    <row r="385" spans="1:24" s="71" customFormat="1" ht="30" customHeight="1">
      <c r="A385" s="69"/>
      <c r="B385" s="74" t="s">
        <v>191</v>
      </c>
      <c r="C385" s="74" t="s">
        <v>407</v>
      </c>
      <c r="D385" s="74" t="s">
        <v>185</v>
      </c>
      <c r="E385" s="74" t="s">
        <v>189</v>
      </c>
      <c r="F385" s="74" t="s">
        <v>197</v>
      </c>
      <c r="G385" s="74" t="s">
        <v>405</v>
      </c>
      <c r="H385" s="74" t="s">
        <v>406</v>
      </c>
      <c r="I385" s="74" t="s">
        <v>402</v>
      </c>
      <c r="J385" s="74" t="s">
        <v>190</v>
      </c>
      <c r="K385" s="74" t="s">
        <v>194</v>
      </c>
      <c r="L385" s="74" t="s">
        <v>188</v>
      </c>
      <c r="M385" s="74" t="s">
        <v>184</v>
      </c>
      <c r="N385" s="74" t="s">
        <v>403</v>
      </c>
      <c r="O385" s="74" t="s">
        <v>186</v>
      </c>
      <c r="P385" s="74" t="s">
        <v>192</v>
      </c>
      <c r="Q385" s="74" t="s">
        <v>196</v>
      </c>
      <c r="R385" s="74" t="s">
        <v>404</v>
      </c>
      <c r="S385" s="74" t="s">
        <v>183</v>
      </c>
      <c r="T385" s="74" t="s">
        <v>187</v>
      </c>
      <c r="U385" s="74" t="s">
        <v>193</v>
      </c>
      <c r="V385" s="74" t="s">
        <v>195</v>
      </c>
      <c r="W385" s="74" t="s">
        <v>198</v>
      </c>
      <c r="X385" s="74" t="s">
        <v>401</v>
      </c>
    </row>
    <row r="386" spans="1:24" s="71" customFormat="1" ht="30" customHeight="1">
      <c r="A386" s="69" t="str">
        <f>+A121</f>
        <v>Implicit Subsidy/Tax, % of total replacement rate, Female, IG5-D3</v>
      </c>
      <c r="B386" s="74">
        <f>+P121</f>
        <v>0.44057779384463558</v>
      </c>
      <c r="C386" s="74">
        <f>+T121</f>
        <v>0.38424518355616122</v>
      </c>
      <c r="D386" s="74">
        <f>+H121</f>
        <v>0.32131613992357322</v>
      </c>
      <c r="E386" s="74">
        <f>+R121</f>
        <v>0.19321116780857828</v>
      </c>
      <c r="F386" s="74">
        <f>+C121</f>
        <v>6.4125887094733769E-2</v>
      </c>
      <c r="G386" s="74">
        <f>+N121</f>
        <v>9.3331488516385203E-2</v>
      </c>
      <c r="H386" s="74">
        <f>+O121</f>
        <v>5.5005375778255788E-3</v>
      </c>
      <c r="I386" s="74">
        <f>+E121</f>
        <v>0</v>
      </c>
      <c r="J386" s="74">
        <f>+Q121</f>
        <v>0</v>
      </c>
      <c r="K386" s="74">
        <f>+V121</f>
        <v>0</v>
      </c>
      <c r="L386" s="74">
        <f>+L121</f>
        <v>0</v>
      </c>
      <c r="M386" s="74">
        <f>+G121</f>
        <v>0</v>
      </c>
      <c r="N386" s="74">
        <f>+J121</f>
        <v>0</v>
      </c>
      <c r="O386" s="74">
        <f>+I121</f>
        <v>0</v>
      </c>
      <c r="P386" s="74">
        <f>+S121</f>
        <v>0</v>
      </c>
      <c r="Q386" s="74">
        <f>+X121</f>
        <v>0</v>
      </c>
      <c r="R386" s="74">
        <f>+M121</f>
        <v>-5.5639882239153907E-2</v>
      </c>
      <c r="S386" s="74">
        <f>+F121</f>
        <v>-9.8287367153471333E-2</v>
      </c>
      <c r="T386" s="74">
        <f>+K121</f>
        <v>-0.15688139069096338</v>
      </c>
      <c r="U386" s="74">
        <f>+U121</f>
        <v>-0.18488745081680874</v>
      </c>
      <c r="V386" s="74">
        <f>+W121</f>
        <v>-0.25372565022134386</v>
      </c>
      <c r="W386" s="74">
        <f>+D121</f>
        <v>-0.25357263220670206</v>
      </c>
      <c r="X386" s="74">
        <f>+B121</f>
        <v>-0.37877563090496913</v>
      </c>
    </row>
    <row r="387" spans="1:24" s="71" customFormat="1" ht="30" customHeight="1">
      <c r="A387" s="69"/>
      <c r="B387" s="65"/>
      <c r="C387" s="65"/>
      <c r="D387" s="65"/>
      <c r="E387" s="65"/>
      <c r="F387" s="65"/>
      <c r="G387" s="65"/>
      <c r="H387" s="65"/>
      <c r="I387" s="65"/>
      <c r="J387" s="65"/>
      <c r="K387" s="65"/>
      <c r="L387" s="65"/>
      <c r="M387" s="65"/>
      <c r="N387" s="65"/>
      <c r="O387" s="65"/>
      <c r="P387" s="65"/>
      <c r="Q387" s="65"/>
      <c r="R387" s="65"/>
      <c r="S387" s="65"/>
      <c r="T387" s="65"/>
      <c r="U387" s="65"/>
      <c r="V387" s="65"/>
      <c r="W387" s="65"/>
      <c r="X387" s="65"/>
    </row>
    <row r="388" spans="1:24" ht="30" customHeight="1"/>
    <row r="389" spans="1:24" ht="30" customHeight="1"/>
    <row r="390" spans="1:24" ht="30" customHeight="1"/>
    <row r="391" spans="1:24" ht="30" customHeight="1"/>
    <row r="392" spans="1:24" ht="30" customHeight="1"/>
    <row r="393" spans="1:24" ht="30" customHeight="1"/>
    <row r="394" spans="1:24" ht="30" customHeight="1"/>
    <row r="395" spans="1:24" ht="30" customHeight="1"/>
    <row r="396" spans="1:24" ht="30" customHeight="1"/>
    <row r="397" spans="1:24" ht="30" customHeight="1"/>
    <row r="398" spans="1:24" ht="30" customHeight="1"/>
    <row r="399" spans="1:24" ht="30" customHeight="1"/>
    <row r="400" spans="1:24" ht="30" customHeight="1"/>
    <row r="401" ht="30" customHeight="1"/>
    <row r="402" ht="30" customHeight="1"/>
    <row r="403" ht="30" customHeight="1"/>
    <row r="404" ht="30" customHeight="1"/>
  </sheetData>
  <mergeCells count="124">
    <mergeCell ref="H13:I13"/>
    <mergeCell ref="P13:Q13"/>
    <mergeCell ref="W12:X12"/>
    <mergeCell ref="W13:X13"/>
    <mergeCell ref="R12:S12"/>
    <mergeCell ref="R13:S13"/>
    <mergeCell ref="U8:V8"/>
    <mergeCell ref="U9:V9"/>
    <mergeCell ref="U10:V10"/>
    <mergeCell ref="U11:V11"/>
    <mergeCell ref="U12:V12"/>
    <mergeCell ref="U13:V13"/>
    <mergeCell ref="W19:X19"/>
    <mergeCell ref="W20:X20"/>
    <mergeCell ref="W21:X21"/>
    <mergeCell ref="K19:L19"/>
    <mergeCell ref="K20:L20"/>
    <mergeCell ref="K21:L21"/>
    <mergeCell ref="U16:V16"/>
    <mergeCell ref="W5:X5"/>
    <mergeCell ref="W6:X6"/>
    <mergeCell ref="W7:X7"/>
    <mergeCell ref="W14:X14"/>
    <mergeCell ref="W15:X15"/>
    <mergeCell ref="W16:X16"/>
    <mergeCell ref="U5:V5"/>
    <mergeCell ref="U6:V6"/>
    <mergeCell ref="U7:V7"/>
    <mergeCell ref="U14:V14"/>
    <mergeCell ref="U15:V15"/>
    <mergeCell ref="W8:X8"/>
    <mergeCell ref="W9:X9"/>
    <mergeCell ref="W10:X10"/>
    <mergeCell ref="W11:X11"/>
    <mergeCell ref="P16:Q16"/>
    <mergeCell ref="R5:S5"/>
    <mergeCell ref="A143:Z143"/>
    <mergeCell ref="A124:Z124"/>
    <mergeCell ref="A136:Z136"/>
    <mergeCell ref="C16:D16"/>
    <mergeCell ref="F5:G5"/>
    <mergeCell ref="F6:G6"/>
    <mergeCell ref="F7:G7"/>
    <mergeCell ref="F14:G14"/>
    <mergeCell ref="F15:G15"/>
    <mergeCell ref="F16:G16"/>
    <mergeCell ref="C5:D5"/>
    <mergeCell ref="C6:D6"/>
    <mergeCell ref="C7:D7"/>
    <mergeCell ref="C14:D14"/>
    <mergeCell ref="C15:D15"/>
    <mergeCell ref="C8:D8"/>
    <mergeCell ref="C9:D9"/>
    <mergeCell ref="C10:D10"/>
    <mergeCell ref="C11:D11"/>
    <mergeCell ref="H16:I16"/>
    <mergeCell ref="K5:L5"/>
    <mergeCell ref="P21:Q21"/>
    <mergeCell ref="R21:S21"/>
    <mergeCell ref="U21:V21"/>
    <mergeCell ref="W2:X2"/>
    <mergeCell ref="A123:J123"/>
    <mergeCell ref="A122:Z122"/>
    <mergeCell ref="K6:L6"/>
    <mergeCell ref="K7:L7"/>
    <mergeCell ref="K14:L14"/>
    <mergeCell ref="K15:L15"/>
    <mergeCell ref="K16:L16"/>
    <mergeCell ref="H5:I5"/>
    <mergeCell ref="H6:I6"/>
    <mergeCell ref="H7:I7"/>
    <mergeCell ref="H14:I14"/>
    <mergeCell ref="H15:I15"/>
    <mergeCell ref="H8:I8"/>
    <mergeCell ref="H9:I9"/>
    <mergeCell ref="H10:I10"/>
    <mergeCell ref="H11:I11"/>
    <mergeCell ref="R6:S6"/>
    <mergeCell ref="R7:S7"/>
    <mergeCell ref="R14:S14"/>
    <mergeCell ref="R15:S15"/>
    <mergeCell ref="R16:S16"/>
    <mergeCell ref="P5:Q5"/>
    <mergeCell ref="P6:Q6"/>
    <mergeCell ref="C2:D2"/>
    <mergeCell ref="F2:G2"/>
    <mergeCell ref="H2:I2"/>
    <mergeCell ref="K2:L2"/>
    <mergeCell ref="P2:Q2"/>
    <mergeCell ref="R2:S2"/>
    <mergeCell ref="U2:V2"/>
    <mergeCell ref="P7:Q7"/>
    <mergeCell ref="P14:Q14"/>
    <mergeCell ref="C12:D12"/>
    <mergeCell ref="C13:D13"/>
    <mergeCell ref="F8:G8"/>
    <mergeCell ref="F9:G9"/>
    <mergeCell ref="F10:G10"/>
    <mergeCell ref="F11:G11"/>
    <mergeCell ref="F12:G12"/>
    <mergeCell ref="F13:G13"/>
    <mergeCell ref="K13:L13"/>
    <mergeCell ref="K8:L8"/>
    <mergeCell ref="K9:L9"/>
    <mergeCell ref="K10:L10"/>
    <mergeCell ref="K11:L11"/>
    <mergeCell ref="K12:L12"/>
    <mergeCell ref="H12:I12"/>
    <mergeCell ref="P19:Q19"/>
    <mergeCell ref="R19:S19"/>
    <mergeCell ref="U19:V19"/>
    <mergeCell ref="P20:Q20"/>
    <mergeCell ref="R20:S20"/>
    <mergeCell ref="U20:V20"/>
    <mergeCell ref="P15:Q15"/>
    <mergeCell ref="R8:S8"/>
    <mergeCell ref="R9:S9"/>
    <mergeCell ref="R10:S10"/>
    <mergeCell ref="R11:S11"/>
    <mergeCell ref="P8:Q8"/>
    <mergeCell ref="P9:Q9"/>
    <mergeCell ref="P10:Q10"/>
    <mergeCell ref="P11:Q11"/>
    <mergeCell ref="P12:Q12"/>
  </mergeCells>
  <hyperlinks>
    <hyperlink ref="A1" location="'Table of Contents'!A1" display="Back to content sheet" xr:uid="{00000000-0004-0000-0300-000000000000}"/>
  </hyperlinks>
  <pageMargins left="0.7" right="0.7" top="0.75" bottom="0.75" header="0.3" footer="0.3"/>
  <pageSetup orientation="portrait" r:id="rId1"/>
  <ignoredErrors>
    <ignoredError sqref="N380:N386 I382:I386 H378 O378 N376 Q380 U382 H322:H324 Q322:Q324 K312 D278" formula="1"/>
  </ignoredErrors>
  <drawing r:id="rId2"/>
  <legacyDrawing r:id="rId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3"/>
  <dimension ref="A1:AH61"/>
  <sheetViews>
    <sheetView zoomScale="70" zoomScaleNormal="70" workbookViewId="0">
      <pane xSplit="1" ySplit="2" topLeftCell="B3" activePane="bottomRight" state="frozen"/>
      <selection activeCell="K41" sqref="K41"/>
      <selection pane="topRight" activeCell="K41" sqref="K41"/>
      <selection pane="bottomLeft" activeCell="K41" sqref="K41"/>
      <selection pane="bottomRight"/>
    </sheetView>
  </sheetViews>
  <sheetFormatPr defaultColWidth="12.42578125" defaultRowHeight="66.95" customHeight="1" outlineLevelRow="1"/>
  <cols>
    <col min="1" max="1" width="54.28515625" style="25" customWidth="1"/>
    <col min="2" max="16" width="15.7109375" style="13" customWidth="1"/>
    <col min="17" max="17" width="46.7109375" style="13" customWidth="1"/>
    <col min="18" max="18" width="140.42578125" style="13" customWidth="1"/>
    <col min="19" max="19" width="27.85546875" style="13" customWidth="1"/>
    <col min="20" max="16384" width="12.42578125" style="13"/>
  </cols>
  <sheetData>
    <row r="1" spans="1:19" ht="15" customHeight="1">
      <c r="A1" s="14" t="s">
        <v>95</v>
      </c>
    </row>
    <row r="2" spans="1:19" s="15" customFormat="1" ht="60" customHeight="1">
      <c r="A2" s="16" t="s">
        <v>17</v>
      </c>
      <c r="B2" s="78" t="s">
        <v>0</v>
      </c>
      <c r="C2" s="78" t="s">
        <v>1</v>
      </c>
      <c r="D2" s="78" t="s">
        <v>2</v>
      </c>
      <c r="E2" s="78" t="s">
        <v>3</v>
      </c>
      <c r="F2" s="78" t="s">
        <v>4</v>
      </c>
      <c r="G2" s="78" t="s">
        <v>5</v>
      </c>
      <c r="H2" s="78" t="s">
        <v>6</v>
      </c>
      <c r="I2" s="78" t="s">
        <v>85</v>
      </c>
      <c r="J2" s="78" t="s">
        <v>7</v>
      </c>
      <c r="K2" s="78" t="s">
        <v>8</v>
      </c>
      <c r="L2" s="78" t="s">
        <v>86</v>
      </c>
      <c r="M2" s="78" t="s">
        <v>87</v>
      </c>
      <c r="N2" s="16" t="s">
        <v>9</v>
      </c>
      <c r="O2" s="16" t="s">
        <v>88</v>
      </c>
      <c r="P2" s="16" t="s">
        <v>10</v>
      </c>
      <c r="Q2" s="16" t="s">
        <v>20</v>
      </c>
      <c r="R2" s="16" t="s">
        <v>21</v>
      </c>
    </row>
    <row r="3" spans="1:19" s="15" customFormat="1" ht="4.9000000000000004" customHeight="1">
      <c r="A3" s="29"/>
      <c r="B3" s="32"/>
      <c r="C3" s="32"/>
      <c r="D3" s="32"/>
      <c r="E3" s="32"/>
      <c r="F3" s="32"/>
      <c r="G3" s="32"/>
      <c r="H3" s="32"/>
      <c r="I3" s="32"/>
      <c r="J3" s="32"/>
      <c r="K3" s="32"/>
      <c r="L3" s="32"/>
      <c r="M3" s="32"/>
      <c r="N3" s="32"/>
      <c r="O3" s="32"/>
      <c r="P3" s="32"/>
      <c r="Q3" s="48"/>
      <c r="R3" s="48"/>
    </row>
    <row r="4" spans="1:19" s="15" customFormat="1" ht="40.15" customHeight="1">
      <c r="A4" s="31" t="s">
        <v>166</v>
      </c>
      <c r="B4" s="40"/>
      <c r="C4" s="40"/>
      <c r="D4" s="40"/>
      <c r="E4" s="40"/>
      <c r="F4" s="40"/>
      <c r="G4" s="40"/>
      <c r="H4" s="40"/>
      <c r="I4" s="40"/>
      <c r="J4" s="40"/>
      <c r="K4" s="40"/>
      <c r="L4" s="40"/>
      <c r="M4" s="40"/>
      <c r="N4" s="40"/>
      <c r="O4" s="40"/>
      <c r="P4" s="40"/>
      <c r="Q4" s="30"/>
      <c r="R4" s="30"/>
    </row>
    <row r="5" spans="1:19" ht="40.15" customHeight="1" outlineLevel="1">
      <c r="A5" s="25" t="s">
        <v>447</v>
      </c>
      <c r="B5" s="39">
        <v>0.10634788914111476</v>
      </c>
      <c r="C5" s="39">
        <v>0.14196310383069186</v>
      </c>
      <c r="D5" s="39">
        <v>2.801729266762288E-2</v>
      </c>
      <c r="E5" s="39" t="s">
        <v>395</v>
      </c>
      <c r="F5" s="39">
        <v>6.0336761441663431E-2</v>
      </c>
      <c r="G5" s="39">
        <v>8.3122854016923937E-3</v>
      </c>
      <c r="H5" s="39">
        <v>2.6821076112078769E-2</v>
      </c>
      <c r="I5" s="39" t="s">
        <v>395</v>
      </c>
      <c r="J5" s="39">
        <v>2.5187689581350557E-2</v>
      </c>
      <c r="K5" s="39">
        <v>1.2579866808493673E-2</v>
      </c>
      <c r="L5" s="39">
        <v>4.7605794268420314E-2</v>
      </c>
      <c r="M5" s="39">
        <v>3.9960952340808799E-2</v>
      </c>
      <c r="N5" s="39" t="s">
        <v>395</v>
      </c>
      <c r="O5" s="39">
        <v>1.8943218207322723E-2</v>
      </c>
      <c r="P5" s="39">
        <v>0.10029860482097272</v>
      </c>
      <c r="Q5" s="13" t="s">
        <v>454</v>
      </c>
      <c r="R5" s="13" t="s">
        <v>446</v>
      </c>
      <c r="S5" s="49"/>
    </row>
    <row r="6" spans="1:19" ht="38.450000000000003" customHeight="1" outlineLevel="1">
      <c r="A6" s="96" t="s">
        <v>448</v>
      </c>
      <c r="B6" s="39">
        <v>0.17675385162696378</v>
      </c>
      <c r="C6" s="39">
        <v>0.33175571308643309</v>
      </c>
      <c r="D6" s="39">
        <v>5.3489625250295214E-2</v>
      </c>
      <c r="E6" s="39" t="s">
        <v>395</v>
      </c>
      <c r="F6" s="39">
        <v>0.13110742072448747</v>
      </c>
      <c r="G6" s="39">
        <v>1.6328535925826754E-2</v>
      </c>
      <c r="H6" s="39">
        <v>5.5875763711717465E-2</v>
      </c>
      <c r="I6" s="39" t="s">
        <v>395</v>
      </c>
      <c r="J6" s="39">
        <v>6.8117766232353466E-2</v>
      </c>
      <c r="K6" s="39">
        <v>2.8734827528344362E-2</v>
      </c>
      <c r="L6" s="39">
        <v>0.11822809935602246</v>
      </c>
      <c r="M6" s="39">
        <v>7.5452338013859616E-2</v>
      </c>
      <c r="N6" s="39" t="s">
        <v>395</v>
      </c>
      <c r="O6" s="39">
        <v>4.1465395901886727E-2</v>
      </c>
      <c r="P6" s="39">
        <v>0.15408445540355692</v>
      </c>
      <c r="Q6" s="13" t="s">
        <v>454</v>
      </c>
      <c r="R6" s="13" t="s">
        <v>449</v>
      </c>
      <c r="S6" s="49"/>
    </row>
    <row r="7" spans="1:19" ht="30" customHeight="1" outlineLevel="1">
      <c r="A7" s="25" t="s">
        <v>123</v>
      </c>
      <c r="B7" s="39">
        <v>3.0577413049609335E-2</v>
      </c>
      <c r="C7" s="39">
        <v>5.6312294964248784E-2</v>
      </c>
      <c r="D7" s="39">
        <v>8.4771330779250963E-4</v>
      </c>
      <c r="E7" s="39">
        <v>2.524283634669721E-2</v>
      </c>
      <c r="F7" s="39">
        <v>2.1875515886150991E-2</v>
      </c>
      <c r="G7" s="39" t="s">
        <v>395</v>
      </c>
      <c r="H7" s="39" t="s">
        <v>395</v>
      </c>
      <c r="I7" s="39" t="s">
        <v>395</v>
      </c>
      <c r="J7" s="39">
        <v>1.0604451777257324E-2</v>
      </c>
      <c r="K7" s="39" t="s">
        <v>395</v>
      </c>
      <c r="L7" s="39" t="s">
        <v>395</v>
      </c>
      <c r="M7" s="39">
        <v>2.5704438389350683E-2</v>
      </c>
      <c r="N7" s="39" t="s">
        <v>395</v>
      </c>
      <c r="O7" s="39">
        <v>1.4735902566590407E-2</v>
      </c>
      <c r="P7" s="39">
        <v>3.7229305320735546E-2</v>
      </c>
      <c r="Q7" s="13" t="s">
        <v>454</v>
      </c>
      <c r="R7" s="13" t="s">
        <v>450</v>
      </c>
    </row>
    <row r="8" spans="1:19" ht="30" customHeight="1" outlineLevel="1">
      <c r="A8" s="25" t="s">
        <v>124</v>
      </c>
      <c r="B8" s="39">
        <v>2.9128011947436801E-2</v>
      </c>
      <c r="C8" s="39">
        <v>4.8412744526799716E-2</v>
      </c>
      <c r="D8" s="39">
        <v>8.7911184537793926E-6</v>
      </c>
      <c r="E8" s="39">
        <v>2.2331107367076622E-2</v>
      </c>
      <c r="F8" s="39">
        <v>1.8861572081333041E-2</v>
      </c>
      <c r="G8" s="39" t="s">
        <v>395</v>
      </c>
      <c r="H8" s="39" t="s">
        <v>395</v>
      </c>
      <c r="I8" s="39" t="s">
        <v>395</v>
      </c>
      <c r="J8" s="39">
        <v>1.0608039798908384E-2</v>
      </c>
      <c r="K8" s="39" t="s">
        <v>395</v>
      </c>
      <c r="L8" s="39" t="s">
        <v>395</v>
      </c>
      <c r="M8" s="39">
        <v>2.4421225059770738E-2</v>
      </c>
      <c r="N8" s="39" t="s">
        <v>395</v>
      </c>
      <c r="O8" s="39">
        <v>1.3773238777322032E-2</v>
      </c>
      <c r="P8" s="39">
        <v>3.484597015139302E-2</v>
      </c>
      <c r="Q8" s="13" t="s">
        <v>454</v>
      </c>
      <c r="R8" s="13" t="s">
        <v>451</v>
      </c>
    </row>
    <row r="9" spans="1:19" ht="30" customHeight="1" outlineLevel="1">
      <c r="A9" s="25" t="s">
        <v>129</v>
      </c>
      <c r="B9" s="121">
        <f>+B7-B5</f>
        <v>-7.5770476091505418E-2</v>
      </c>
      <c r="C9" s="39">
        <f t="shared" ref="C9:P9" si="0">+C7-C5</f>
        <v>-8.5650808866443079E-2</v>
      </c>
      <c r="D9" s="39">
        <f t="shared" si="0"/>
        <v>-2.716957935983037E-2</v>
      </c>
      <c r="E9" s="39" t="s">
        <v>395</v>
      </c>
      <c r="F9" s="121">
        <f t="shared" si="0"/>
        <v>-3.846124555551244E-2</v>
      </c>
      <c r="G9" s="39" t="s">
        <v>395</v>
      </c>
      <c r="H9" s="39" t="s">
        <v>395</v>
      </c>
      <c r="I9" s="39" t="s">
        <v>395</v>
      </c>
      <c r="J9" s="121">
        <f t="shared" si="0"/>
        <v>-1.4583237804093234E-2</v>
      </c>
      <c r="K9" s="39" t="s">
        <v>395</v>
      </c>
      <c r="L9" s="39" t="s">
        <v>395</v>
      </c>
      <c r="M9" s="121">
        <f t="shared" si="0"/>
        <v>-1.4256513951458116E-2</v>
      </c>
      <c r="N9" s="39" t="s">
        <v>395</v>
      </c>
      <c r="O9" s="121">
        <f t="shared" si="0"/>
        <v>-4.2073156407323158E-3</v>
      </c>
      <c r="P9" s="121">
        <f t="shared" si="0"/>
        <v>-6.306929950023718E-2</v>
      </c>
      <c r="Q9" s="13" t="s">
        <v>454</v>
      </c>
      <c r="R9" s="13" t="s">
        <v>452</v>
      </c>
    </row>
    <row r="10" spans="1:19" ht="30" customHeight="1" outlineLevel="1">
      <c r="A10" s="25" t="s">
        <v>125</v>
      </c>
      <c r="B10" s="121">
        <f>+B8-B6</f>
        <v>-0.14762583967952697</v>
      </c>
      <c r="C10" s="39">
        <f t="shared" ref="C10:P10" si="1">+C8-C6</f>
        <v>-0.28334296855963337</v>
      </c>
      <c r="D10" s="39">
        <f t="shared" si="1"/>
        <v>-5.3480834131841432E-2</v>
      </c>
      <c r="E10" s="39" t="s">
        <v>395</v>
      </c>
      <c r="F10" s="121">
        <f t="shared" si="1"/>
        <v>-0.11224584864315443</v>
      </c>
      <c r="G10" s="39" t="s">
        <v>395</v>
      </c>
      <c r="H10" s="39" t="s">
        <v>395</v>
      </c>
      <c r="I10" s="39" t="s">
        <v>395</v>
      </c>
      <c r="J10" s="121">
        <f t="shared" si="1"/>
        <v>-5.7509726433445083E-2</v>
      </c>
      <c r="K10" s="39" t="s">
        <v>395</v>
      </c>
      <c r="L10" s="39" t="s">
        <v>395</v>
      </c>
      <c r="M10" s="121">
        <f t="shared" si="1"/>
        <v>-5.1031112954088881E-2</v>
      </c>
      <c r="N10" s="39" t="s">
        <v>395</v>
      </c>
      <c r="O10" s="121">
        <f t="shared" si="1"/>
        <v>-2.7692157124564694E-2</v>
      </c>
      <c r="P10" s="121">
        <f t="shared" si="1"/>
        <v>-0.11923848525216391</v>
      </c>
      <c r="Q10" s="13" t="s">
        <v>454</v>
      </c>
      <c r="R10" s="13" t="s">
        <v>453</v>
      </c>
    </row>
    <row r="11" spans="1:19" ht="42.75" outlineLevel="1">
      <c r="A11" s="96" t="s">
        <v>456</v>
      </c>
      <c r="B11" s="39">
        <v>7.8E-2</v>
      </c>
      <c r="C11" s="39">
        <v>0.112</v>
      </c>
      <c r="D11" s="39">
        <v>3.5999999999999997E-2</v>
      </c>
      <c r="E11" s="39">
        <v>5.0999999999999997E-2</v>
      </c>
      <c r="F11" s="39" t="s">
        <v>395</v>
      </c>
      <c r="G11" s="39" t="s">
        <v>395</v>
      </c>
      <c r="H11" s="39" t="s">
        <v>395</v>
      </c>
      <c r="I11" s="39" t="s">
        <v>395</v>
      </c>
      <c r="J11" s="39" t="s">
        <v>395</v>
      </c>
      <c r="K11" s="39" t="s">
        <v>395</v>
      </c>
      <c r="L11" s="39">
        <v>1.7000000000000001E-2</v>
      </c>
      <c r="M11" s="39" t="s">
        <v>395</v>
      </c>
      <c r="N11" s="39" t="s">
        <v>395</v>
      </c>
      <c r="O11" s="39" t="s">
        <v>395</v>
      </c>
      <c r="P11" s="39" t="s">
        <v>395</v>
      </c>
      <c r="Q11" s="117" t="s">
        <v>444</v>
      </c>
      <c r="R11" s="77" t="s">
        <v>445</v>
      </c>
    </row>
    <row r="12" spans="1:19" ht="33" customHeight="1" outlineLevel="1">
      <c r="A12" s="28" t="s">
        <v>126</v>
      </c>
      <c r="B12" s="50" t="s">
        <v>395</v>
      </c>
      <c r="C12" s="50" t="s">
        <v>395</v>
      </c>
      <c r="D12" s="50">
        <v>0.69599999999999995</v>
      </c>
      <c r="E12" s="50">
        <v>0.221</v>
      </c>
      <c r="F12" s="50">
        <v>0.14199999999999999</v>
      </c>
      <c r="G12" s="50">
        <v>0.10400000000000001</v>
      </c>
      <c r="H12" s="50">
        <v>0.34499999999999997</v>
      </c>
      <c r="I12" s="118">
        <v>0</v>
      </c>
      <c r="J12" s="118">
        <v>0</v>
      </c>
      <c r="K12" s="118">
        <v>0</v>
      </c>
      <c r="L12" s="50">
        <v>0.14099999999999999</v>
      </c>
      <c r="M12" s="50">
        <v>3.1E-2</v>
      </c>
      <c r="N12" s="50">
        <v>0</v>
      </c>
      <c r="O12" s="50">
        <v>0.20899999999999999</v>
      </c>
      <c r="P12" s="50">
        <v>0.24299999999999999</v>
      </c>
      <c r="Q12" s="115" t="s">
        <v>443</v>
      </c>
      <c r="R12" s="115" t="s">
        <v>127</v>
      </c>
    </row>
    <row r="13" spans="1:19" ht="23.25" customHeight="1">
      <c r="A13" s="54" t="s">
        <v>460</v>
      </c>
      <c r="B13" s="32"/>
      <c r="C13" s="32"/>
      <c r="D13" s="32"/>
      <c r="E13" s="32"/>
      <c r="F13" s="32"/>
      <c r="G13" s="32"/>
      <c r="H13" s="32"/>
      <c r="I13" s="32"/>
      <c r="J13" s="32"/>
      <c r="K13" s="32"/>
      <c r="L13" s="32"/>
      <c r="M13" s="32"/>
      <c r="N13" s="32"/>
      <c r="O13" s="32"/>
      <c r="P13" s="32"/>
    </row>
    <row r="14" spans="1:19" ht="15" customHeight="1">
      <c r="A14" s="96"/>
      <c r="B14" s="32"/>
      <c r="C14" s="32"/>
      <c r="D14" s="32"/>
      <c r="E14" s="32"/>
      <c r="F14" s="32"/>
      <c r="G14" s="32"/>
      <c r="H14" s="32"/>
      <c r="I14" s="32"/>
      <c r="J14" s="32"/>
      <c r="K14" s="32"/>
      <c r="L14" s="32"/>
      <c r="M14" s="32"/>
      <c r="N14" s="32"/>
      <c r="O14" s="32"/>
      <c r="P14" s="32"/>
    </row>
    <row r="15" spans="1:19" s="15" customFormat="1" ht="40.15" customHeight="1">
      <c r="A15" s="31" t="s">
        <v>167</v>
      </c>
      <c r="B15" s="41"/>
      <c r="C15" s="41"/>
      <c r="D15" s="41"/>
      <c r="E15" s="41"/>
      <c r="F15" s="41"/>
      <c r="G15" s="41"/>
      <c r="H15" s="41"/>
      <c r="I15" s="41"/>
      <c r="J15" s="41"/>
      <c r="K15" s="41"/>
      <c r="L15" s="41"/>
      <c r="M15" s="41"/>
      <c r="N15" s="41"/>
      <c r="O15" s="41"/>
      <c r="P15" s="41"/>
      <c r="Q15" s="30"/>
      <c r="R15" s="30"/>
    </row>
    <row r="16" spans="1:19" ht="30" hidden="1" customHeight="1" outlineLevel="1">
      <c r="A16" s="25" t="s">
        <v>128</v>
      </c>
      <c r="B16" s="32" t="s">
        <v>395</v>
      </c>
      <c r="C16" s="39">
        <v>0.55698314613934796</v>
      </c>
      <c r="D16" s="39">
        <v>0.47199999999999998</v>
      </c>
      <c r="E16" s="39">
        <v>0.42699999999999999</v>
      </c>
      <c r="F16" s="39">
        <v>0.13525390371543911</v>
      </c>
      <c r="G16" s="39">
        <v>0.25723140204248068</v>
      </c>
      <c r="H16" s="39">
        <v>0.35499999999999998</v>
      </c>
      <c r="I16" s="39" t="s">
        <v>395</v>
      </c>
      <c r="J16" s="39" t="s">
        <v>395</v>
      </c>
      <c r="K16" s="39" t="s">
        <v>395</v>
      </c>
      <c r="L16" s="39">
        <v>0.23336587928713606</v>
      </c>
      <c r="M16" s="39">
        <v>0.17031974784009268</v>
      </c>
      <c r="N16" s="39" t="s">
        <v>395</v>
      </c>
      <c r="O16" s="39">
        <v>0.46300000000000002</v>
      </c>
      <c r="P16" s="39" t="s">
        <v>395</v>
      </c>
      <c r="Q16" s="13" t="s">
        <v>455</v>
      </c>
      <c r="R16" s="249" t="s">
        <v>459</v>
      </c>
    </row>
    <row r="17" spans="1:34" ht="30" hidden="1" customHeight="1" outlineLevel="1">
      <c r="A17" s="28" t="s">
        <v>457</v>
      </c>
      <c r="B17" s="33" t="s">
        <v>395</v>
      </c>
      <c r="C17" s="50" t="s">
        <v>395</v>
      </c>
      <c r="D17" s="50">
        <v>0.40600000000000003</v>
      </c>
      <c r="E17" s="50">
        <v>0.44400000000000001</v>
      </c>
      <c r="F17" s="50">
        <v>0.18052534211054666</v>
      </c>
      <c r="G17" s="50">
        <v>0.31478678379373809</v>
      </c>
      <c r="H17" s="50">
        <v>0.40110000000000001</v>
      </c>
      <c r="I17" s="50" t="s">
        <v>395</v>
      </c>
      <c r="J17" s="50" t="s">
        <v>395</v>
      </c>
      <c r="K17" s="50" t="s">
        <v>395</v>
      </c>
      <c r="L17" s="50">
        <v>0.26275180140007764</v>
      </c>
      <c r="M17" s="50">
        <v>0.43403264497747501</v>
      </c>
      <c r="N17" s="50" t="s">
        <v>395</v>
      </c>
      <c r="O17" s="50">
        <v>0.42199999999999999</v>
      </c>
      <c r="P17" s="50" t="s">
        <v>395</v>
      </c>
      <c r="Q17" s="22" t="s">
        <v>455</v>
      </c>
      <c r="R17" s="250"/>
    </row>
    <row r="18" spans="1:34" ht="25.5" customHeight="1" collapsed="1">
      <c r="A18" s="54" t="s">
        <v>458</v>
      </c>
    </row>
    <row r="19" spans="1:34" ht="15" customHeight="1">
      <c r="A19" s="54"/>
    </row>
    <row r="20" spans="1:34" s="15" customFormat="1" ht="40.15" customHeight="1" collapsed="1">
      <c r="A20" s="240" t="s">
        <v>366</v>
      </c>
      <c r="B20" s="240"/>
      <c r="C20" s="240"/>
      <c r="D20" s="240"/>
      <c r="E20" s="240"/>
      <c r="F20" s="240"/>
      <c r="G20" s="240"/>
      <c r="H20" s="240"/>
      <c r="I20" s="240"/>
      <c r="J20" s="240"/>
      <c r="K20" s="240"/>
      <c r="L20" s="240"/>
      <c r="M20" s="240"/>
      <c r="N20" s="240"/>
      <c r="O20" s="240"/>
      <c r="P20" s="240"/>
      <c r="Q20" s="240"/>
      <c r="R20" s="240"/>
      <c r="S20" s="125"/>
      <c r="T20" s="125"/>
      <c r="U20" s="125"/>
      <c r="V20" s="125"/>
      <c r="W20" s="125"/>
      <c r="X20" s="125"/>
      <c r="Y20" s="125"/>
      <c r="Z20" s="125"/>
    </row>
    <row r="21" spans="1:34" s="32" customFormat="1" ht="19.899999999999999" hidden="1" customHeight="1" outlineLevel="1">
      <c r="B21" s="56" t="str">
        <f>+A5</f>
        <v>PAYGO pension spending projections, 2030</v>
      </c>
      <c r="G21" s="56" t="str">
        <f>+A6</f>
        <v>PAYGO pension spending projections, 2060</v>
      </c>
      <c r="L21" s="56" t="str">
        <f>+A7</f>
        <v>Contribution projections, 2030</v>
      </c>
      <c r="P21" s="56" t="str">
        <f>+A8</f>
        <v>Contribution projections, 2060</v>
      </c>
      <c r="T21" s="57" t="e">
        <f>+#REF!</f>
        <v>#REF!</v>
      </c>
      <c r="X21" s="56"/>
    </row>
    <row r="22" spans="1:34" s="15" customFormat="1" ht="66.95" hidden="1" customHeight="1" outlineLevel="1">
      <c r="A22" s="29"/>
      <c r="E22" s="21"/>
      <c r="F22" s="21"/>
      <c r="G22" s="21"/>
      <c r="H22" s="21"/>
      <c r="I22" s="21"/>
      <c r="M22" s="21"/>
      <c r="N22" s="21"/>
      <c r="O22" s="21"/>
      <c r="T22" s="21"/>
      <c r="U22" s="21"/>
      <c r="V22" s="21"/>
      <c r="W22" s="21"/>
      <c r="X22" s="21"/>
      <c r="Y22" s="21"/>
      <c r="Z22" s="21"/>
      <c r="AA22" s="21"/>
      <c r="AB22" s="21"/>
      <c r="AC22" s="21"/>
      <c r="AD22" s="21"/>
      <c r="AE22" s="21"/>
      <c r="AF22" s="21"/>
      <c r="AG22" s="21"/>
      <c r="AH22" s="21"/>
    </row>
    <row r="23" spans="1:34" s="15" customFormat="1" ht="66.95" hidden="1" customHeight="1" outlineLevel="1">
      <c r="A23" s="29"/>
      <c r="C23" s="21"/>
      <c r="D23" s="21"/>
      <c r="E23" s="21"/>
      <c r="F23" s="21"/>
      <c r="G23" s="21"/>
      <c r="H23" s="21"/>
      <c r="I23" s="21"/>
      <c r="K23" s="21"/>
      <c r="L23" s="21"/>
      <c r="M23" s="21"/>
      <c r="N23" s="21"/>
      <c r="O23" s="21"/>
      <c r="R23" s="21"/>
      <c r="S23" s="21"/>
      <c r="T23" s="21"/>
      <c r="U23" s="21"/>
      <c r="V23" s="21"/>
      <c r="W23" s="21"/>
      <c r="X23" s="21"/>
      <c r="Y23" s="21"/>
      <c r="Z23" s="21"/>
      <c r="AA23" s="21"/>
      <c r="AB23" s="21"/>
      <c r="AC23" s="21"/>
      <c r="AD23" s="21"/>
      <c r="AE23" s="21"/>
      <c r="AF23" s="21"/>
      <c r="AG23" s="21"/>
      <c r="AH23" s="21"/>
    </row>
    <row r="24" spans="1:34" s="15" customFormat="1" ht="66.95" hidden="1" customHeight="1" outlineLevel="1">
      <c r="A24" s="29"/>
      <c r="C24" s="21"/>
      <c r="D24" s="21"/>
      <c r="E24" s="21"/>
      <c r="F24" s="21"/>
      <c r="G24" s="21"/>
      <c r="H24" s="21"/>
      <c r="I24" s="21"/>
      <c r="K24" s="21"/>
      <c r="L24" s="21"/>
      <c r="M24" s="21"/>
      <c r="N24" s="21"/>
      <c r="O24" s="21"/>
      <c r="R24" s="21"/>
      <c r="S24" s="21"/>
      <c r="T24" s="21"/>
      <c r="U24" s="21"/>
      <c r="V24" s="21"/>
      <c r="W24" s="21"/>
      <c r="X24" s="21"/>
      <c r="Y24" s="21"/>
      <c r="Z24" s="21"/>
      <c r="AA24" s="21"/>
      <c r="AB24" s="21"/>
      <c r="AC24" s="21"/>
      <c r="AD24" s="21"/>
      <c r="AE24" s="21"/>
      <c r="AF24" s="21"/>
      <c r="AG24" s="21"/>
      <c r="AH24" s="21"/>
    </row>
    <row r="25" spans="1:34" s="15" customFormat="1" ht="66.95" hidden="1" customHeight="1" outlineLevel="1">
      <c r="A25" s="29"/>
      <c r="C25" s="21"/>
      <c r="D25" s="21"/>
      <c r="E25" s="21"/>
      <c r="F25" s="21"/>
      <c r="G25" s="21"/>
      <c r="H25" s="21"/>
      <c r="I25" s="21"/>
      <c r="K25" s="21"/>
      <c r="L25" s="21"/>
      <c r="M25" s="21"/>
      <c r="N25" s="21"/>
      <c r="O25" s="21"/>
      <c r="R25" s="21"/>
      <c r="S25" s="21"/>
      <c r="T25" s="21"/>
      <c r="U25" s="21"/>
      <c r="V25" s="21"/>
      <c r="W25" s="21"/>
      <c r="X25" s="21"/>
      <c r="Y25" s="21"/>
      <c r="Z25" s="21"/>
      <c r="AA25" s="21"/>
      <c r="AB25" s="21"/>
      <c r="AC25" s="21"/>
      <c r="AD25" s="21"/>
      <c r="AE25" s="21"/>
      <c r="AF25" s="21"/>
      <c r="AG25" s="21"/>
      <c r="AH25" s="21"/>
    </row>
    <row r="26" spans="1:34" s="32" customFormat="1" ht="19.899999999999999" hidden="1" customHeight="1" outlineLevel="1">
      <c r="B26" s="56" t="str">
        <f>+A9</f>
        <v>Pension Superavit (Deficit) in 2030</v>
      </c>
      <c r="G26" s="56" t="str">
        <f>+A10</f>
        <v>Pension Déficit in 2060</v>
      </c>
      <c r="L26" s="56" t="str">
        <f>+A11</f>
        <v>Old age benefit spending (pensions + health)</v>
      </c>
      <c r="P26" s="56" t="str">
        <f>+A12</f>
        <v>Pension Fund Assets, % GDP</v>
      </c>
      <c r="T26" s="57" t="e">
        <f>+#REF!</f>
        <v>#REF!</v>
      </c>
      <c r="X26" s="56"/>
    </row>
    <row r="27" spans="1:34" s="15" customFormat="1" ht="66.95" hidden="1" customHeight="1" outlineLevel="1">
      <c r="A27" s="29"/>
      <c r="E27" s="21"/>
      <c r="F27" s="21"/>
      <c r="G27" s="21"/>
      <c r="H27" s="21"/>
      <c r="I27" s="21"/>
      <c r="M27" s="21"/>
      <c r="N27" s="21"/>
      <c r="O27" s="21"/>
      <c r="T27" s="21"/>
      <c r="U27" s="21"/>
      <c r="V27" s="21"/>
      <c r="W27" s="21"/>
      <c r="X27" s="21"/>
      <c r="Y27" s="21"/>
      <c r="Z27" s="21"/>
      <c r="AA27" s="21"/>
      <c r="AB27" s="21"/>
      <c r="AC27" s="21"/>
      <c r="AD27" s="21"/>
      <c r="AE27" s="21"/>
      <c r="AF27" s="21"/>
      <c r="AG27" s="21"/>
      <c r="AH27" s="21"/>
    </row>
    <row r="28" spans="1:34" s="15" customFormat="1" ht="66.95" hidden="1" customHeight="1" outlineLevel="1">
      <c r="A28" s="29"/>
      <c r="C28" s="21"/>
      <c r="D28" s="21"/>
      <c r="E28" s="21"/>
      <c r="F28" s="21"/>
      <c r="G28" s="21"/>
      <c r="H28" s="21"/>
      <c r="I28" s="21"/>
      <c r="K28" s="21"/>
      <c r="L28" s="21"/>
      <c r="M28" s="21"/>
      <c r="N28" s="21"/>
      <c r="O28" s="21"/>
      <c r="R28" s="21"/>
      <c r="S28" s="21"/>
      <c r="T28" s="21"/>
      <c r="U28" s="21"/>
      <c r="V28" s="21"/>
      <c r="W28" s="21"/>
      <c r="X28" s="21"/>
      <c r="Y28" s="21"/>
      <c r="Z28" s="21"/>
      <c r="AA28" s="21"/>
      <c r="AB28" s="21"/>
      <c r="AC28" s="21"/>
      <c r="AD28" s="21"/>
      <c r="AE28" s="21"/>
      <c r="AF28" s="21"/>
      <c r="AG28" s="21"/>
      <c r="AH28" s="21"/>
    </row>
    <row r="29" spans="1:34" s="15" customFormat="1" ht="66.95" hidden="1" customHeight="1" outlineLevel="1">
      <c r="A29" s="29"/>
      <c r="C29" s="21"/>
      <c r="D29" s="21"/>
      <c r="E29" s="21"/>
      <c r="F29" s="21"/>
      <c r="G29" s="21"/>
      <c r="H29" s="21"/>
      <c r="I29" s="21"/>
      <c r="K29" s="21"/>
      <c r="L29" s="21"/>
      <c r="M29" s="21"/>
      <c r="N29" s="21"/>
      <c r="O29" s="21"/>
      <c r="R29" s="21"/>
      <c r="S29" s="21"/>
      <c r="T29" s="21"/>
      <c r="U29" s="21"/>
      <c r="V29" s="21"/>
      <c r="W29" s="21"/>
      <c r="X29" s="21"/>
      <c r="Y29" s="21"/>
      <c r="Z29" s="21"/>
      <c r="AA29" s="21"/>
      <c r="AB29" s="21"/>
      <c r="AC29" s="21"/>
      <c r="AD29" s="21"/>
      <c r="AE29" s="21"/>
      <c r="AF29" s="21"/>
      <c r="AG29" s="21"/>
      <c r="AH29" s="21"/>
    </row>
    <row r="30" spans="1:34" s="15" customFormat="1" ht="66.95" hidden="1" customHeight="1" outlineLevel="1">
      <c r="A30" s="29"/>
      <c r="C30" s="21"/>
      <c r="D30" s="21"/>
      <c r="E30" s="21"/>
      <c r="F30" s="21"/>
      <c r="G30" s="21"/>
      <c r="H30" s="21"/>
      <c r="I30" s="21"/>
      <c r="K30" s="21"/>
      <c r="L30" s="21"/>
      <c r="M30" s="21"/>
      <c r="N30" s="21"/>
      <c r="O30" s="21"/>
      <c r="R30" s="21"/>
      <c r="S30" s="21"/>
      <c r="T30" s="21"/>
      <c r="U30" s="21"/>
      <c r="V30" s="21"/>
      <c r="W30" s="21"/>
      <c r="X30" s="21"/>
      <c r="Y30" s="21"/>
      <c r="Z30" s="21"/>
      <c r="AA30" s="21"/>
      <c r="AB30" s="21"/>
      <c r="AC30" s="21"/>
      <c r="AD30" s="21"/>
      <c r="AE30" s="21"/>
      <c r="AF30" s="21"/>
      <c r="AG30" s="21"/>
      <c r="AH30" s="21"/>
    </row>
    <row r="31" spans="1:34" ht="15" customHeight="1" collapsed="1">
      <c r="A31" s="96"/>
    </row>
    <row r="32" spans="1:34" s="15" customFormat="1" ht="40.15" customHeight="1" collapsed="1">
      <c r="A32" s="240" t="s">
        <v>367</v>
      </c>
      <c r="B32" s="240"/>
      <c r="C32" s="240"/>
      <c r="D32" s="240"/>
      <c r="E32" s="240"/>
      <c r="F32" s="240"/>
      <c r="G32" s="240"/>
      <c r="H32" s="240"/>
      <c r="I32" s="240"/>
      <c r="J32" s="240"/>
      <c r="K32" s="240"/>
      <c r="L32" s="240"/>
      <c r="M32" s="240"/>
      <c r="N32" s="240"/>
      <c r="O32" s="240"/>
      <c r="P32" s="240"/>
      <c r="Q32" s="240"/>
      <c r="R32" s="240"/>
      <c r="S32" s="125"/>
      <c r="T32" s="125"/>
      <c r="U32" s="125"/>
      <c r="V32" s="125"/>
      <c r="W32" s="125"/>
      <c r="X32" s="125"/>
      <c r="Y32" s="125"/>
      <c r="Z32" s="125"/>
    </row>
    <row r="33" spans="1:34" s="32" customFormat="1" ht="19.899999999999999" hidden="1" customHeight="1" outlineLevel="1">
      <c r="B33" s="56" t="str">
        <f>+A16</f>
        <v>Projected replacement rate, 2030</v>
      </c>
      <c r="G33" s="56"/>
      <c r="L33" s="56"/>
      <c r="P33" s="56"/>
      <c r="T33" s="57" t="e">
        <f>+#REF!</f>
        <v>#REF!</v>
      </c>
      <c r="X33" s="56"/>
    </row>
    <row r="34" spans="1:34" s="15" customFormat="1" ht="66.95" hidden="1" customHeight="1" outlineLevel="1">
      <c r="A34" s="29"/>
      <c r="E34" s="21"/>
      <c r="F34" s="21"/>
      <c r="G34" s="21"/>
      <c r="H34" s="21"/>
      <c r="I34" s="21"/>
      <c r="M34" s="21"/>
      <c r="N34" s="21"/>
      <c r="O34" s="21"/>
      <c r="T34" s="21"/>
      <c r="U34" s="21"/>
      <c r="V34" s="21"/>
      <c r="W34" s="21"/>
      <c r="X34" s="21"/>
      <c r="Y34" s="21"/>
      <c r="Z34" s="21"/>
      <c r="AA34" s="21"/>
      <c r="AB34" s="21"/>
      <c r="AC34" s="21"/>
      <c r="AD34" s="21"/>
      <c r="AE34" s="21"/>
      <c r="AF34" s="21"/>
      <c r="AG34" s="21"/>
      <c r="AH34" s="21"/>
    </row>
    <row r="35" spans="1:34" s="15" customFormat="1" ht="66.95" hidden="1" customHeight="1" outlineLevel="1">
      <c r="A35" s="29"/>
      <c r="C35" s="21"/>
      <c r="D35" s="21"/>
      <c r="E35" s="21"/>
      <c r="F35" s="21"/>
      <c r="G35" s="21"/>
      <c r="H35" s="21"/>
      <c r="I35" s="21"/>
      <c r="K35" s="21"/>
      <c r="L35" s="21"/>
      <c r="M35" s="21"/>
      <c r="N35" s="21"/>
      <c r="O35" s="21"/>
      <c r="R35" s="21"/>
      <c r="S35" s="21"/>
      <c r="T35" s="21"/>
      <c r="U35" s="21"/>
      <c r="V35" s="21"/>
      <c r="W35" s="21"/>
      <c r="X35" s="21"/>
      <c r="Y35" s="21"/>
      <c r="Z35" s="21"/>
      <c r="AA35" s="21"/>
      <c r="AB35" s="21"/>
      <c r="AC35" s="21"/>
      <c r="AD35" s="21"/>
      <c r="AE35" s="21"/>
      <c r="AF35" s="21"/>
      <c r="AG35" s="21"/>
      <c r="AH35" s="21"/>
    </row>
    <row r="36" spans="1:34" s="15" customFormat="1" ht="66.95" hidden="1" customHeight="1" outlineLevel="1">
      <c r="A36" s="29"/>
      <c r="C36" s="21"/>
      <c r="D36" s="21"/>
      <c r="E36" s="21"/>
      <c r="F36" s="21"/>
      <c r="G36" s="21"/>
      <c r="H36" s="21"/>
      <c r="I36" s="21"/>
      <c r="K36" s="21"/>
      <c r="L36" s="21"/>
      <c r="M36" s="21"/>
      <c r="N36" s="21"/>
      <c r="O36" s="21"/>
      <c r="R36" s="21"/>
      <c r="S36" s="21"/>
      <c r="T36" s="21"/>
      <c r="U36" s="21"/>
      <c r="V36" s="21"/>
      <c r="W36" s="21"/>
      <c r="X36" s="21"/>
      <c r="Y36" s="21"/>
      <c r="Z36" s="21"/>
      <c r="AA36" s="21"/>
      <c r="AB36" s="21"/>
      <c r="AC36" s="21"/>
      <c r="AD36" s="21"/>
      <c r="AE36" s="21"/>
      <c r="AF36" s="21"/>
      <c r="AG36" s="21"/>
      <c r="AH36" s="21"/>
    </row>
    <row r="37" spans="1:34" s="15" customFormat="1" ht="66.95" hidden="1" customHeight="1" outlineLevel="1">
      <c r="A37" s="29"/>
      <c r="C37" s="21"/>
      <c r="D37" s="21"/>
      <c r="E37" s="21"/>
      <c r="F37" s="21"/>
      <c r="G37" s="21"/>
      <c r="H37" s="21"/>
      <c r="I37" s="21"/>
      <c r="K37" s="21"/>
      <c r="L37" s="21"/>
      <c r="M37" s="21"/>
      <c r="N37" s="21"/>
      <c r="O37" s="21"/>
      <c r="R37" s="21"/>
      <c r="S37" s="21"/>
      <c r="T37" s="21"/>
      <c r="U37" s="21"/>
      <c r="V37" s="21"/>
      <c r="W37" s="21"/>
      <c r="X37" s="21"/>
      <c r="Y37" s="21"/>
      <c r="Z37" s="21"/>
      <c r="AA37" s="21"/>
      <c r="AB37" s="21"/>
      <c r="AC37" s="21"/>
      <c r="AD37" s="21"/>
      <c r="AE37" s="21"/>
      <c r="AF37" s="21"/>
      <c r="AG37" s="21"/>
      <c r="AH37" s="21"/>
    </row>
    <row r="38" spans="1:34" s="71" customFormat="1" ht="19.5" customHeight="1" collapsed="1">
      <c r="A38" s="69"/>
    </row>
    <row r="39" spans="1:34" s="71" customFormat="1" ht="20.100000000000001" customHeight="1">
      <c r="A39" s="69"/>
      <c r="B39" s="71" t="s">
        <v>1</v>
      </c>
      <c r="C39" s="71" t="s">
        <v>0</v>
      </c>
      <c r="D39" s="71" t="s">
        <v>3</v>
      </c>
      <c r="E39" s="71" t="s">
        <v>2</v>
      </c>
      <c r="F39" s="71" t="s">
        <v>86</v>
      </c>
      <c r="G39" s="71" t="str">
        <f>+F2</f>
        <v>Costa Rica</v>
      </c>
      <c r="H39" s="88" t="s">
        <v>411</v>
      </c>
      <c r="I39" s="71" t="str">
        <f>+H2</f>
        <v>El Salvador</v>
      </c>
      <c r="J39" s="71" t="str">
        <f>+I2</f>
        <v>Haiti</v>
      </c>
      <c r="K39" s="71" t="str">
        <f>+J2</f>
        <v>Honduras</v>
      </c>
      <c r="L39" s="71" t="str">
        <f>+K2</f>
        <v>Jamaica</v>
      </c>
      <c r="M39" s="71" t="str">
        <f>+M2</f>
        <v>Panama</v>
      </c>
      <c r="N39" s="71" t="str">
        <f t="shared" ref="N39:P39" si="2">+N2</f>
        <v>Paraguay</v>
      </c>
      <c r="O39" s="71" t="str">
        <f t="shared" si="2"/>
        <v>Peru</v>
      </c>
      <c r="P39" s="71" t="str">
        <f t="shared" si="2"/>
        <v>Uruguay</v>
      </c>
    </row>
    <row r="40" spans="1:34" s="71" customFormat="1" ht="20.100000000000001" customHeight="1">
      <c r="A40" s="69" t="str">
        <f>+A11</f>
        <v>Old age benefit spending (pensions + health)</v>
      </c>
      <c r="B40" s="85">
        <f>+C11</f>
        <v>0.112</v>
      </c>
      <c r="C40" s="85">
        <f>+B11</f>
        <v>7.8E-2</v>
      </c>
      <c r="D40" s="85">
        <f>+E11</f>
        <v>5.0999999999999997E-2</v>
      </c>
      <c r="E40" s="85">
        <f>+D11</f>
        <v>3.5999999999999997E-2</v>
      </c>
      <c r="F40" s="85">
        <f>+L11</f>
        <v>1.7000000000000001E-2</v>
      </c>
      <c r="G40" s="85"/>
      <c r="H40" s="85"/>
      <c r="I40" s="85"/>
      <c r="J40" s="85"/>
      <c r="K40" s="85"/>
      <c r="M40" s="85"/>
      <c r="N40" s="85"/>
      <c r="O40" s="85"/>
      <c r="P40" s="85"/>
    </row>
    <row r="41" spans="1:34" s="71" customFormat="1" ht="20.100000000000001" customHeight="1">
      <c r="A41" s="69"/>
      <c r="B41" s="88" t="s">
        <v>2</v>
      </c>
      <c r="C41" s="88" t="s">
        <v>6</v>
      </c>
      <c r="D41" s="88" t="s">
        <v>10</v>
      </c>
      <c r="E41" s="88" t="s">
        <v>3</v>
      </c>
      <c r="F41" s="88" t="s">
        <v>88</v>
      </c>
      <c r="G41" s="88" t="s">
        <v>4</v>
      </c>
      <c r="H41" s="88" t="s">
        <v>86</v>
      </c>
      <c r="I41" s="88" t="s">
        <v>411</v>
      </c>
      <c r="J41" s="88" t="s">
        <v>87</v>
      </c>
      <c r="K41" s="88" t="s">
        <v>85</v>
      </c>
      <c r="L41" s="88" t="s">
        <v>7</v>
      </c>
      <c r="M41" s="88" t="s">
        <v>8</v>
      </c>
      <c r="N41" s="88" t="s">
        <v>9</v>
      </c>
    </row>
    <row r="42" spans="1:34" s="71" customFormat="1" ht="20.100000000000001" customHeight="1">
      <c r="A42" s="69" t="str">
        <f>+A12</f>
        <v>Pension Fund Assets, % GDP</v>
      </c>
      <c r="B42" s="76">
        <f>+D12</f>
        <v>0.69599999999999995</v>
      </c>
      <c r="C42" s="76">
        <f>+H12</f>
        <v>0.34499999999999997</v>
      </c>
      <c r="D42" s="76">
        <f>+P12</f>
        <v>0.24299999999999999</v>
      </c>
      <c r="E42" s="76">
        <f>+E12</f>
        <v>0.221</v>
      </c>
      <c r="F42" s="76">
        <f>+O12</f>
        <v>0.20899999999999999</v>
      </c>
      <c r="G42" s="76">
        <f>+F12</f>
        <v>0.14199999999999999</v>
      </c>
      <c r="H42" s="76">
        <f>+L12</f>
        <v>0.14099999999999999</v>
      </c>
      <c r="I42" s="76">
        <f>+G12</f>
        <v>0.10400000000000001</v>
      </c>
      <c r="J42" s="76">
        <f>+M12</f>
        <v>3.1E-2</v>
      </c>
      <c r="K42" s="76">
        <f>+I12</f>
        <v>0</v>
      </c>
      <c r="L42" s="76">
        <f>+J12</f>
        <v>0</v>
      </c>
      <c r="M42" s="76">
        <f>+K12</f>
        <v>0</v>
      </c>
      <c r="N42" s="76">
        <f>+N12</f>
        <v>0</v>
      </c>
    </row>
    <row r="43" spans="1:34" s="71" customFormat="1" ht="20.100000000000001" customHeight="1">
      <c r="A43" s="69"/>
    </row>
    <row r="44" spans="1:34" s="71" customFormat="1" ht="20.100000000000001" customHeight="1">
      <c r="A44" s="69"/>
    </row>
    <row r="45" spans="1:34" s="71" customFormat="1" ht="20.100000000000001" customHeight="1">
      <c r="A45" s="69"/>
    </row>
    <row r="46" spans="1:34" s="77" customFormat="1" ht="20.100000000000001" customHeight="1">
      <c r="A46" s="68"/>
    </row>
    <row r="47" spans="1:34" s="77" customFormat="1" ht="20.100000000000001" customHeight="1">
      <c r="A47" s="68"/>
    </row>
    <row r="48" spans="1:34" s="77" customFormat="1" ht="20.100000000000001" customHeight="1">
      <c r="A48" s="68"/>
    </row>
    <row r="49" spans="1:11" s="77" customFormat="1" ht="20.100000000000001" customHeight="1">
      <c r="A49" s="68"/>
      <c r="F49" s="122"/>
      <c r="G49" s="123"/>
    </row>
    <row r="50" spans="1:11" s="77" customFormat="1" ht="20.100000000000001" customHeight="1">
      <c r="A50" s="68"/>
      <c r="F50" s="122"/>
    </row>
    <row r="51" spans="1:11" s="77" customFormat="1" ht="20.100000000000001" customHeight="1">
      <c r="A51" s="68"/>
      <c r="F51" s="122"/>
    </row>
    <row r="52" spans="1:11" s="77" customFormat="1" ht="66.95" hidden="1" customHeight="1">
      <c r="A52" s="68"/>
    </row>
    <row r="53" spans="1:11" ht="66.95" hidden="1" customHeight="1"/>
    <row r="54" spans="1:11" ht="66.95" hidden="1" customHeight="1"/>
    <row r="55" spans="1:11" ht="66.95" hidden="1" customHeight="1"/>
    <row r="56" spans="1:11" ht="66.95" hidden="1" customHeight="1"/>
    <row r="59" spans="1:11" ht="66.95" customHeight="1">
      <c r="G59" s="124"/>
      <c r="H59" s="124"/>
      <c r="K59" s="124"/>
    </row>
    <row r="60" spans="1:11" ht="66.95" customHeight="1">
      <c r="K60" s="124"/>
    </row>
    <row r="61" spans="1:11" ht="66.95" customHeight="1">
      <c r="K61" s="124"/>
    </row>
  </sheetData>
  <mergeCells count="3">
    <mergeCell ref="R16:R17"/>
    <mergeCell ref="A20:R20"/>
    <mergeCell ref="A32:R32"/>
  </mergeCells>
  <hyperlinks>
    <hyperlink ref="A1" location="'Table of Contents'!A1" display="Back to content sheet" xr:uid="{00000000-0004-0000-0400-000000000000}"/>
  </hyperlinks>
  <pageMargins left="0.7" right="0.7" top="0.75" bottom="0.75" header="0.3" footer="0.3"/>
  <pageSetup orientation="portrait" r:id="rId1"/>
  <ignoredErrors>
    <ignoredError sqref="J42 C40:D40" formula="1"/>
  </ignoredErrors>
  <drawing r:id="rId2"/>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4"/>
  <dimension ref="A1:Z158"/>
  <sheetViews>
    <sheetView showGridLines="0" zoomScale="70" zoomScaleNormal="70" workbookViewId="0">
      <pane xSplit="1" ySplit="2" topLeftCell="B3" activePane="bottomRight" state="frozen"/>
      <selection activeCell="K41" sqref="K41"/>
      <selection pane="topRight" activeCell="K41" sqref="K41"/>
      <selection pane="bottomLeft" activeCell="K41" sqref="K41"/>
      <selection pane="bottomRight"/>
    </sheetView>
  </sheetViews>
  <sheetFormatPr defaultColWidth="12.42578125" defaultRowHeight="66.95" customHeight="1" outlineLevelRow="1"/>
  <cols>
    <col min="1" max="1" width="47.28515625" style="25" customWidth="1"/>
    <col min="2" max="6" width="14.7109375" style="13" customWidth="1"/>
    <col min="7" max="7" width="15.5703125" style="13" customWidth="1"/>
    <col min="8" max="16" width="14.7109375" style="13" customWidth="1"/>
    <col min="17" max="17" width="33.28515625" style="13" customWidth="1"/>
    <col min="18" max="18" width="122.7109375" style="13" customWidth="1"/>
    <col min="19" max="16384" width="12.42578125" style="13"/>
  </cols>
  <sheetData>
    <row r="1" spans="1:18" s="15" customFormat="1" ht="15" customHeight="1">
      <c r="A1" s="14" t="s">
        <v>95</v>
      </c>
      <c r="Q1" s="48"/>
      <c r="R1" s="48"/>
    </row>
    <row r="2" spans="1:18" s="15" customFormat="1" ht="60" customHeight="1">
      <c r="A2" s="16" t="s">
        <v>17</v>
      </c>
      <c r="B2" s="78" t="s">
        <v>0</v>
      </c>
      <c r="C2" s="78" t="s">
        <v>1</v>
      </c>
      <c r="D2" s="78" t="s">
        <v>2</v>
      </c>
      <c r="E2" s="78" t="s">
        <v>3</v>
      </c>
      <c r="F2" s="78" t="s">
        <v>4</v>
      </c>
      <c r="G2" s="78" t="s">
        <v>5</v>
      </c>
      <c r="H2" s="78" t="s">
        <v>6</v>
      </c>
      <c r="I2" s="78" t="s">
        <v>85</v>
      </c>
      <c r="J2" s="78" t="s">
        <v>7</v>
      </c>
      <c r="K2" s="78" t="s">
        <v>8</v>
      </c>
      <c r="L2" s="78" t="s">
        <v>86</v>
      </c>
      <c r="M2" s="78" t="s">
        <v>87</v>
      </c>
      <c r="N2" s="16" t="s">
        <v>9</v>
      </c>
      <c r="O2" s="16" t="s">
        <v>88</v>
      </c>
      <c r="P2" s="16" t="s">
        <v>10</v>
      </c>
      <c r="Q2" s="16" t="s">
        <v>20</v>
      </c>
      <c r="R2" s="16" t="s">
        <v>21</v>
      </c>
    </row>
    <row r="3" spans="1:18" s="15" customFormat="1" ht="4.9000000000000004" customHeight="1">
      <c r="A3" s="29"/>
      <c r="Q3" s="48"/>
      <c r="R3" s="48"/>
    </row>
    <row r="4" spans="1:18" s="15" customFormat="1" ht="40.15" customHeight="1">
      <c r="A4" s="31" t="s">
        <v>369</v>
      </c>
      <c r="B4" s="31"/>
      <c r="C4" s="31"/>
      <c r="D4" s="31"/>
      <c r="E4" s="31"/>
      <c r="F4" s="31"/>
      <c r="G4" s="31"/>
      <c r="H4" s="31"/>
      <c r="I4" s="31"/>
      <c r="J4" s="31"/>
      <c r="K4" s="31"/>
      <c r="L4" s="31"/>
      <c r="M4" s="31"/>
      <c r="N4" s="31"/>
      <c r="O4" s="31"/>
      <c r="P4" s="31"/>
      <c r="Q4" s="30"/>
      <c r="R4" s="30"/>
    </row>
    <row r="5" spans="1:18" ht="30" customHeight="1" outlineLevel="1">
      <c r="A5" s="25" t="s">
        <v>417</v>
      </c>
      <c r="B5" s="32" t="s">
        <v>98</v>
      </c>
      <c r="C5" s="32" t="s">
        <v>98</v>
      </c>
      <c r="D5" s="39">
        <v>0.93830000000000002</v>
      </c>
      <c r="E5" s="32" t="s">
        <v>98</v>
      </c>
      <c r="F5" s="32" t="s">
        <v>98</v>
      </c>
      <c r="G5" s="32" t="s">
        <v>98</v>
      </c>
      <c r="H5" s="39">
        <v>0.54449999999999998</v>
      </c>
      <c r="I5" s="32" t="s">
        <v>98</v>
      </c>
      <c r="J5" s="32" t="s">
        <v>98</v>
      </c>
      <c r="K5" s="32" t="s">
        <v>98</v>
      </c>
      <c r="L5" s="32" t="s">
        <v>98</v>
      </c>
      <c r="M5" s="32" t="s">
        <v>98</v>
      </c>
      <c r="N5" s="39">
        <v>0.50290000000000001</v>
      </c>
      <c r="O5" s="32" t="s">
        <v>98</v>
      </c>
      <c r="P5" s="32" t="s">
        <v>98</v>
      </c>
      <c r="Q5" s="13" t="s">
        <v>130</v>
      </c>
      <c r="R5" s="13" t="s">
        <v>131</v>
      </c>
    </row>
    <row r="6" spans="1:18" ht="30" customHeight="1" outlineLevel="1">
      <c r="A6" s="25" t="s">
        <v>132</v>
      </c>
      <c r="B6" s="32" t="s">
        <v>98</v>
      </c>
      <c r="C6" s="32" t="s">
        <v>98</v>
      </c>
      <c r="D6" s="39">
        <v>0.94010000000000005</v>
      </c>
      <c r="E6" s="32" t="s">
        <v>98</v>
      </c>
      <c r="F6" s="32" t="s">
        <v>98</v>
      </c>
      <c r="G6" s="32" t="s">
        <v>98</v>
      </c>
      <c r="H6" s="39">
        <v>0.45860000000000001</v>
      </c>
      <c r="I6" s="32" t="s">
        <v>98</v>
      </c>
      <c r="J6" s="32" t="s">
        <v>98</v>
      </c>
      <c r="K6" s="32" t="s">
        <v>98</v>
      </c>
      <c r="L6" s="32" t="s">
        <v>98</v>
      </c>
      <c r="M6" s="32" t="s">
        <v>98</v>
      </c>
      <c r="N6" s="39">
        <v>0.42479999999999996</v>
      </c>
      <c r="O6" s="32" t="s">
        <v>98</v>
      </c>
      <c r="P6" s="32" t="s">
        <v>98</v>
      </c>
      <c r="Q6" s="13" t="s">
        <v>130</v>
      </c>
      <c r="R6" s="13" t="s">
        <v>133</v>
      </c>
    </row>
    <row r="7" spans="1:18" ht="30" customHeight="1" outlineLevel="1">
      <c r="A7" s="25" t="s">
        <v>134</v>
      </c>
      <c r="B7" s="32" t="s">
        <v>98</v>
      </c>
      <c r="C7" s="32" t="s">
        <v>98</v>
      </c>
      <c r="D7" s="39">
        <v>0.3246</v>
      </c>
      <c r="E7" s="32" t="s">
        <v>98</v>
      </c>
      <c r="F7" s="32" t="s">
        <v>98</v>
      </c>
      <c r="G7" s="32" t="s">
        <v>98</v>
      </c>
      <c r="H7" s="39">
        <v>0.26229999999999998</v>
      </c>
      <c r="I7" s="32" t="s">
        <v>98</v>
      </c>
      <c r="J7" s="32" t="s">
        <v>98</v>
      </c>
      <c r="K7" s="32" t="s">
        <v>98</v>
      </c>
      <c r="L7" s="32" t="s">
        <v>98</v>
      </c>
      <c r="M7" s="32" t="s">
        <v>98</v>
      </c>
      <c r="N7" s="39">
        <v>0.20920000000000002</v>
      </c>
      <c r="O7" s="32" t="s">
        <v>98</v>
      </c>
      <c r="P7" s="32" t="s">
        <v>98</v>
      </c>
      <c r="Q7" s="13" t="s">
        <v>130</v>
      </c>
      <c r="R7" s="13" t="s">
        <v>169</v>
      </c>
    </row>
    <row r="8" spans="1:18" ht="30" customHeight="1" outlineLevel="1">
      <c r="A8" s="25" t="s">
        <v>135</v>
      </c>
      <c r="B8" s="32" t="s">
        <v>98</v>
      </c>
      <c r="C8" s="32" t="s">
        <v>98</v>
      </c>
      <c r="D8" s="39">
        <v>0.21829999999999999</v>
      </c>
      <c r="E8" s="32" t="s">
        <v>98</v>
      </c>
      <c r="F8" s="32" t="s">
        <v>98</v>
      </c>
      <c r="G8" s="32" t="s">
        <v>98</v>
      </c>
      <c r="H8" s="39">
        <v>0.24149999999999999</v>
      </c>
      <c r="I8" s="32" t="s">
        <v>98</v>
      </c>
      <c r="J8" s="32" t="s">
        <v>98</v>
      </c>
      <c r="K8" s="32" t="s">
        <v>98</v>
      </c>
      <c r="L8" s="32" t="s">
        <v>98</v>
      </c>
      <c r="M8" s="32" t="s">
        <v>98</v>
      </c>
      <c r="N8" s="39">
        <v>0.1381</v>
      </c>
      <c r="O8" s="32" t="s">
        <v>98</v>
      </c>
      <c r="P8" s="32" t="s">
        <v>98</v>
      </c>
      <c r="Q8" s="13" t="s">
        <v>130</v>
      </c>
      <c r="R8" s="13" t="s">
        <v>170</v>
      </c>
    </row>
    <row r="9" spans="1:18" ht="30" customHeight="1" outlineLevel="1">
      <c r="A9" s="25" t="s">
        <v>136</v>
      </c>
      <c r="B9" s="32" t="s">
        <v>98</v>
      </c>
      <c r="C9" s="32" t="s">
        <v>98</v>
      </c>
      <c r="D9" s="39">
        <v>0.23149999999999998</v>
      </c>
      <c r="E9" s="32" t="s">
        <v>98</v>
      </c>
      <c r="F9" s="32" t="s">
        <v>98</v>
      </c>
      <c r="G9" s="32" t="s">
        <v>98</v>
      </c>
      <c r="H9" s="39">
        <v>0.48469999999999996</v>
      </c>
      <c r="I9" s="32" t="s">
        <v>98</v>
      </c>
      <c r="J9" s="32" t="s">
        <v>98</v>
      </c>
      <c r="K9" s="32" t="s">
        <v>98</v>
      </c>
      <c r="L9" s="32" t="s">
        <v>98</v>
      </c>
      <c r="M9" s="32" t="s">
        <v>98</v>
      </c>
      <c r="N9" s="39">
        <v>0.10490000000000001</v>
      </c>
      <c r="O9" s="32" t="s">
        <v>98</v>
      </c>
      <c r="P9" s="32" t="s">
        <v>98</v>
      </c>
      <c r="Q9" s="13" t="s">
        <v>130</v>
      </c>
      <c r="R9" s="13" t="s">
        <v>171</v>
      </c>
    </row>
    <row r="10" spans="1:18" ht="30" customHeight="1" outlineLevel="1">
      <c r="A10" s="25" t="s">
        <v>137</v>
      </c>
      <c r="B10" s="32" t="s">
        <v>98</v>
      </c>
      <c r="C10" s="32" t="s">
        <v>98</v>
      </c>
      <c r="D10" s="39">
        <v>0.16390000000000002</v>
      </c>
      <c r="E10" s="32" t="s">
        <v>98</v>
      </c>
      <c r="F10" s="32" t="s">
        <v>98</v>
      </c>
      <c r="G10" s="32" t="s">
        <v>98</v>
      </c>
      <c r="H10" s="39">
        <v>0.38729999999999998</v>
      </c>
      <c r="I10" s="32" t="s">
        <v>98</v>
      </c>
      <c r="J10" s="32" t="s">
        <v>98</v>
      </c>
      <c r="K10" s="32" t="s">
        <v>98</v>
      </c>
      <c r="L10" s="32" t="s">
        <v>98</v>
      </c>
      <c r="M10" s="32" t="s">
        <v>98</v>
      </c>
      <c r="N10" s="39">
        <v>7.9699999999999993E-2</v>
      </c>
      <c r="O10" s="32" t="s">
        <v>98</v>
      </c>
      <c r="P10" s="32" t="s">
        <v>98</v>
      </c>
      <c r="Q10" s="13" t="s">
        <v>130</v>
      </c>
      <c r="R10" s="13" t="s">
        <v>172</v>
      </c>
    </row>
    <row r="11" spans="1:18" ht="30" customHeight="1" outlineLevel="1">
      <c r="A11" s="25" t="s">
        <v>138</v>
      </c>
      <c r="B11" s="92" t="s">
        <v>98</v>
      </c>
      <c r="C11" s="92" t="s">
        <v>98</v>
      </c>
      <c r="D11" s="39">
        <v>4.3700000000000003E-2</v>
      </c>
      <c r="E11" s="32" t="s">
        <v>98</v>
      </c>
      <c r="F11" s="32" t="s">
        <v>98</v>
      </c>
      <c r="G11" s="32" t="s">
        <v>98</v>
      </c>
      <c r="H11" s="39">
        <v>0.03</v>
      </c>
      <c r="I11" s="32" t="s">
        <v>98</v>
      </c>
      <c r="J11" s="32" t="s">
        <v>98</v>
      </c>
      <c r="K11" s="32" t="s">
        <v>98</v>
      </c>
      <c r="L11" s="32" t="s">
        <v>98</v>
      </c>
      <c r="M11" s="32" t="s">
        <v>98</v>
      </c>
      <c r="N11" s="32" t="s">
        <v>98</v>
      </c>
      <c r="O11" s="32" t="s">
        <v>98</v>
      </c>
      <c r="P11" s="32" t="s">
        <v>98</v>
      </c>
      <c r="Q11" s="13" t="s">
        <v>130</v>
      </c>
      <c r="R11" s="13" t="s">
        <v>139</v>
      </c>
    </row>
    <row r="12" spans="1:18" ht="30" customHeight="1" outlineLevel="1">
      <c r="A12" s="28" t="s">
        <v>140</v>
      </c>
      <c r="B12" s="93" t="s">
        <v>98</v>
      </c>
      <c r="C12" s="93" t="s">
        <v>98</v>
      </c>
      <c r="D12" s="50">
        <v>2.7900000000000001E-2</v>
      </c>
      <c r="E12" s="33" t="s">
        <v>98</v>
      </c>
      <c r="F12" s="33" t="s">
        <v>98</v>
      </c>
      <c r="G12" s="33" t="s">
        <v>98</v>
      </c>
      <c r="H12" s="50">
        <v>1.4999999999999999E-2</v>
      </c>
      <c r="I12" s="33" t="s">
        <v>98</v>
      </c>
      <c r="J12" s="33" t="s">
        <v>98</v>
      </c>
      <c r="K12" s="33" t="s">
        <v>98</v>
      </c>
      <c r="L12" s="33" t="s">
        <v>98</v>
      </c>
      <c r="M12" s="33" t="s">
        <v>98</v>
      </c>
      <c r="N12" s="33" t="s">
        <v>98</v>
      </c>
      <c r="O12" s="33" t="s">
        <v>98</v>
      </c>
      <c r="P12" s="33" t="s">
        <v>98</v>
      </c>
      <c r="Q12" s="22" t="s">
        <v>130</v>
      </c>
      <c r="R12" s="22" t="s">
        <v>141</v>
      </c>
    </row>
    <row r="13" spans="1:18" ht="15" customHeight="1">
      <c r="B13" s="32"/>
      <c r="C13" s="32"/>
      <c r="E13" s="32"/>
      <c r="F13" s="32"/>
      <c r="G13" s="32"/>
      <c r="I13" s="32"/>
      <c r="J13" s="32"/>
      <c r="K13" s="32"/>
      <c r="L13" s="32"/>
      <c r="M13" s="32"/>
      <c r="N13" s="32"/>
      <c r="O13" s="32"/>
      <c r="P13" s="32"/>
    </row>
    <row r="14" spans="1:18" s="15" customFormat="1" ht="40.15" customHeight="1">
      <c r="A14" s="31" t="s">
        <v>168</v>
      </c>
      <c r="B14" s="31"/>
      <c r="C14" s="31"/>
      <c r="D14" s="31"/>
      <c r="E14" s="31"/>
      <c r="F14" s="31"/>
      <c r="G14" s="31"/>
      <c r="H14" s="31"/>
      <c r="I14" s="31"/>
      <c r="J14" s="31"/>
      <c r="K14" s="31"/>
      <c r="L14" s="31"/>
      <c r="M14" s="31"/>
      <c r="N14" s="31"/>
      <c r="O14" s="31"/>
      <c r="P14" s="31"/>
      <c r="Q14" s="30"/>
      <c r="R14" s="30"/>
    </row>
    <row r="15" spans="1:18" s="77" customFormat="1" ht="30" hidden="1" customHeight="1" outlineLevel="1">
      <c r="A15" s="68" t="s">
        <v>142</v>
      </c>
      <c r="B15" s="84">
        <v>0.22109882533550262</v>
      </c>
      <c r="C15" s="84">
        <v>0.23455613851547241</v>
      </c>
      <c r="D15" s="84">
        <v>0.39166247844696045</v>
      </c>
      <c r="E15" s="84">
        <v>0.62312203645706177</v>
      </c>
      <c r="F15" s="84">
        <v>0.45780730247497559</v>
      </c>
      <c r="G15" s="84">
        <v>0.16535796225070953</v>
      </c>
      <c r="H15" s="84">
        <v>0.31770724058151245</v>
      </c>
      <c r="I15" s="84" t="s">
        <v>98</v>
      </c>
      <c r="J15" s="84">
        <v>0.37862524390220642</v>
      </c>
      <c r="K15" s="84">
        <v>0.39310652017593384</v>
      </c>
      <c r="L15" s="84">
        <v>0.52637428045272827</v>
      </c>
      <c r="M15" s="84">
        <v>0.24656350910663605</v>
      </c>
      <c r="N15" s="84">
        <v>0.42183336615562439</v>
      </c>
      <c r="O15" s="84">
        <v>0.3666679859161377</v>
      </c>
      <c r="P15" s="84">
        <v>0.38164642453193665</v>
      </c>
      <c r="Q15" s="68" t="s">
        <v>130</v>
      </c>
      <c r="R15" s="77" t="s">
        <v>174</v>
      </c>
    </row>
    <row r="16" spans="1:18" s="77" customFormat="1" ht="30" hidden="1" customHeight="1" outlineLevel="1">
      <c r="A16" s="68" t="s">
        <v>144</v>
      </c>
      <c r="B16" s="84">
        <v>0.23900654911994934</v>
      </c>
      <c r="C16" s="84">
        <v>0.23455613851547241</v>
      </c>
      <c r="D16" s="84">
        <v>0.39482399821281433</v>
      </c>
      <c r="E16" s="84">
        <v>0.59702575206756592</v>
      </c>
      <c r="F16" s="84">
        <v>0.46537816524505615</v>
      </c>
      <c r="G16" s="84">
        <v>0.24084104597568512</v>
      </c>
      <c r="H16" s="84">
        <v>0.3267815113067627</v>
      </c>
      <c r="I16" s="84" t="s">
        <v>98</v>
      </c>
      <c r="J16" s="84">
        <v>0.40938681364059448</v>
      </c>
      <c r="K16" s="84">
        <v>0.38496312499046326</v>
      </c>
      <c r="L16" s="84">
        <v>0.4999924898147583</v>
      </c>
      <c r="M16" s="84">
        <v>0.26068875193595886</v>
      </c>
      <c r="N16" s="84">
        <v>0.42000904679298401</v>
      </c>
      <c r="O16" s="84">
        <v>0.3295113742351532</v>
      </c>
      <c r="P16" s="84">
        <v>0.37889567017555237</v>
      </c>
      <c r="Q16" s="68" t="s">
        <v>130</v>
      </c>
      <c r="R16" s="77" t="s">
        <v>143</v>
      </c>
    </row>
    <row r="17" spans="1:26" s="77" customFormat="1" ht="30" hidden="1" customHeight="1" outlineLevel="1">
      <c r="A17" s="68" t="s">
        <v>145</v>
      </c>
      <c r="B17" s="84">
        <v>0.21539092063903809</v>
      </c>
      <c r="C17" s="84">
        <v>0</v>
      </c>
      <c r="D17" s="84">
        <v>0.38931673765182495</v>
      </c>
      <c r="E17" s="84">
        <v>0.66047829389572144</v>
      </c>
      <c r="F17" s="84">
        <v>0.45117506384849548</v>
      </c>
      <c r="G17" s="84">
        <v>9.6403732895851135E-2</v>
      </c>
      <c r="H17" s="84">
        <v>0.31136637926101685</v>
      </c>
      <c r="I17" s="84" t="s">
        <v>98</v>
      </c>
      <c r="J17" s="84">
        <v>0.35261031985282898</v>
      </c>
      <c r="K17" s="84">
        <v>0.40030530095100403</v>
      </c>
      <c r="L17" s="84">
        <v>0.57105410099029541</v>
      </c>
      <c r="M17" s="84">
        <v>0.2333846241235733</v>
      </c>
      <c r="N17" s="84">
        <v>0.42375165224075317</v>
      </c>
      <c r="O17" s="84">
        <v>0.39975816011428833</v>
      </c>
      <c r="P17" s="84">
        <v>0.38361576199531555</v>
      </c>
      <c r="Q17" s="68" t="s">
        <v>130</v>
      </c>
      <c r="R17" s="77" t="s">
        <v>146</v>
      </c>
    </row>
    <row r="18" spans="1:26" s="77" customFormat="1" ht="30" hidden="1" customHeight="1" outlineLevel="1">
      <c r="A18" s="68" t="s">
        <v>147</v>
      </c>
      <c r="B18" s="109">
        <v>9.721247673034668</v>
      </c>
      <c r="C18" s="109">
        <v>5.6091804504394531</v>
      </c>
      <c r="D18" s="109">
        <v>5.2312726974487305</v>
      </c>
      <c r="E18" s="109">
        <v>5.4771108627319336</v>
      </c>
      <c r="F18" s="109">
        <v>6.2487287521362305</v>
      </c>
      <c r="G18" s="109">
        <v>4.9297995567321777</v>
      </c>
      <c r="H18" s="109">
        <v>3.8829858303070068</v>
      </c>
      <c r="I18" s="109" t="s">
        <v>98</v>
      </c>
      <c r="J18" s="109">
        <v>3.727910041809082</v>
      </c>
      <c r="K18" s="109" t="s">
        <v>98</v>
      </c>
      <c r="L18" s="109">
        <v>4.1646032333374023</v>
      </c>
      <c r="M18" s="109">
        <v>7.2718987464904785</v>
      </c>
      <c r="N18" s="109">
        <v>5.5659389495849609</v>
      </c>
      <c r="O18" s="109">
        <v>7.4722824096679688</v>
      </c>
      <c r="P18" s="109">
        <v>7.3665347099304199</v>
      </c>
      <c r="Q18" s="68" t="s">
        <v>130</v>
      </c>
      <c r="R18" s="77" t="s">
        <v>173</v>
      </c>
    </row>
    <row r="19" spans="1:26" s="77" customFormat="1" ht="30" hidden="1" customHeight="1" outlineLevel="1">
      <c r="A19" s="68" t="s">
        <v>148</v>
      </c>
      <c r="B19" s="109">
        <v>9.9490957260131836</v>
      </c>
      <c r="C19" s="109">
        <v>5.6091804504394531</v>
      </c>
      <c r="D19" s="109">
        <v>5.5752019882202148</v>
      </c>
      <c r="E19" s="109">
        <v>5.6225504875183105</v>
      </c>
      <c r="F19" s="109">
        <v>6.3245844841003418</v>
      </c>
      <c r="G19" s="109">
        <v>5.1295723915100098</v>
      </c>
      <c r="H19" s="109">
        <v>4.7246170043945313</v>
      </c>
      <c r="I19" s="109" t="s">
        <v>98</v>
      </c>
      <c r="J19" s="109">
        <v>4.0812063217163086</v>
      </c>
      <c r="K19" s="109" t="s">
        <v>98</v>
      </c>
      <c r="L19" s="109">
        <v>4.4333205223083496</v>
      </c>
      <c r="M19" s="109">
        <v>7.331212043762207</v>
      </c>
      <c r="N19" s="109">
        <v>5.6465835571289063</v>
      </c>
      <c r="O19" s="109">
        <v>8.774775505065918</v>
      </c>
      <c r="P19" s="109">
        <v>7.2049474716186523</v>
      </c>
      <c r="Q19" s="68" t="s">
        <v>130</v>
      </c>
      <c r="R19" s="77" t="s">
        <v>149</v>
      </c>
    </row>
    <row r="20" spans="1:26" s="77" customFormat="1" ht="30" hidden="1" customHeight="1" outlineLevel="1">
      <c r="A20" s="68" t="s">
        <v>150</v>
      </c>
      <c r="B20" s="109">
        <v>9.5572242736816406</v>
      </c>
      <c r="C20" s="109">
        <v>0</v>
      </c>
      <c r="D20" s="109">
        <v>4.9760923385620117</v>
      </c>
      <c r="E20" s="109">
        <v>5.2689170837402344</v>
      </c>
      <c r="F20" s="109">
        <v>6.1824111938476563</v>
      </c>
      <c r="G20" s="109">
        <v>4.7473058700561523</v>
      </c>
      <c r="H20" s="109">
        <v>3.2948780059814453</v>
      </c>
      <c r="I20" s="109" t="s">
        <v>98</v>
      </c>
      <c r="J20" s="109">
        <v>3.4338207244873047</v>
      </c>
      <c r="K20" s="109" t="s">
        <v>98</v>
      </c>
      <c r="L20" s="109">
        <v>3.7095077037811279</v>
      </c>
      <c r="M20" s="109">
        <v>7.2165589332580566</v>
      </c>
      <c r="N20" s="109">
        <v>5.4811420440673828</v>
      </c>
      <c r="O20" s="109">
        <v>6.3123354911804199</v>
      </c>
      <c r="P20" s="109">
        <v>7.4822182655334473</v>
      </c>
      <c r="Q20" s="68" t="s">
        <v>130</v>
      </c>
      <c r="R20" s="77" t="s">
        <v>151</v>
      </c>
    </row>
    <row r="21" spans="1:26" s="77" customFormat="1" ht="30" hidden="1" customHeight="1" outlineLevel="1">
      <c r="A21" s="68" t="s">
        <v>152</v>
      </c>
      <c r="B21" s="84">
        <v>1.4931144192814827E-2</v>
      </c>
      <c r="C21" s="84" t="s">
        <v>98</v>
      </c>
      <c r="D21" s="84">
        <v>5.7583432644605637E-2</v>
      </c>
      <c r="E21" s="84" t="s">
        <v>98</v>
      </c>
      <c r="F21" s="84">
        <v>2.7339955791831017E-2</v>
      </c>
      <c r="G21" s="84">
        <v>0.12110594660043716</v>
      </c>
      <c r="H21" s="84">
        <v>0.10619593411684036</v>
      </c>
      <c r="I21" s="84" t="s">
        <v>98</v>
      </c>
      <c r="J21" s="84">
        <v>0.10747608542442322</v>
      </c>
      <c r="K21" s="84">
        <v>0.13452243804931641</v>
      </c>
      <c r="L21" s="84">
        <v>0.16261042654514313</v>
      </c>
      <c r="M21" s="84">
        <v>0.14533974230289459</v>
      </c>
      <c r="N21" s="84">
        <v>6.4677342772483826E-2</v>
      </c>
      <c r="O21" s="84">
        <v>3.0220616608858109E-2</v>
      </c>
      <c r="P21" s="84">
        <v>6.6243626177310944E-2</v>
      </c>
      <c r="Q21" s="68" t="s">
        <v>130</v>
      </c>
      <c r="R21" s="77" t="s">
        <v>153</v>
      </c>
    </row>
    <row r="22" spans="1:26" s="77" customFormat="1" ht="30" hidden="1" customHeight="1" outlineLevel="1">
      <c r="A22" s="68" t="s">
        <v>154</v>
      </c>
      <c r="B22" s="107">
        <v>3.15</v>
      </c>
      <c r="C22" s="107">
        <v>3.8114871999999993</v>
      </c>
      <c r="D22" s="107">
        <v>2.6982779299911157</v>
      </c>
      <c r="E22" s="107">
        <v>3.7</v>
      </c>
      <c r="F22" s="107">
        <v>3.4833333333333329</v>
      </c>
      <c r="G22" s="107">
        <v>4.1500000000000004</v>
      </c>
      <c r="H22" s="107">
        <v>4.2139799999999994</v>
      </c>
      <c r="I22" s="107">
        <v>6.2099000000000002</v>
      </c>
      <c r="J22" s="107">
        <v>5.37</v>
      </c>
      <c r="K22" s="107"/>
      <c r="L22" s="107">
        <v>4.37</v>
      </c>
      <c r="M22" s="107">
        <v>3.6271603585907548</v>
      </c>
      <c r="N22" s="107">
        <v>5.12</v>
      </c>
      <c r="O22" s="107">
        <v>4.0999999999999996</v>
      </c>
      <c r="P22" s="107">
        <v>2.57</v>
      </c>
      <c r="Q22" s="68" t="s">
        <v>155</v>
      </c>
      <c r="R22" s="77" t="s">
        <v>156</v>
      </c>
    </row>
    <row r="23" spans="1:26" s="77" customFormat="1" ht="30" hidden="1" customHeight="1" outlineLevel="1">
      <c r="A23" s="68" t="s">
        <v>157</v>
      </c>
      <c r="B23" s="84" t="s">
        <v>98</v>
      </c>
      <c r="C23" s="84" t="s">
        <v>98</v>
      </c>
      <c r="D23" s="84" t="s">
        <v>98</v>
      </c>
      <c r="E23" s="84" t="s">
        <v>98</v>
      </c>
      <c r="F23" s="84" t="s">
        <v>98</v>
      </c>
      <c r="G23" s="84" t="s">
        <v>98</v>
      </c>
      <c r="H23" s="84" t="s">
        <v>98</v>
      </c>
      <c r="I23" s="84" t="s">
        <v>98</v>
      </c>
      <c r="J23" s="84" t="s">
        <v>98</v>
      </c>
      <c r="K23" s="84" t="s">
        <v>98</v>
      </c>
      <c r="L23" s="84" t="s">
        <v>98</v>
      </c>
      <c r="M23" s="84" t="s">
        <v>98</v>
      </c>
      <c r="N23" s="84" t="s">
        <v>98</v>
      </c>
      <c r="O23" s="84" t="s">
        <v>98</v>
      </c>
      <c r="P23" s="84" t="s">
        <v>98</v>
      </c>
      <c r="Q23" s="68" t="s">
        <v>130</v>
      </c>
      <c r="R23" s="77" t="s">
        <v>158</v>
      </c>
    </row>
    <row r="24" spans="1:26" s="77" customFormat="1" ht="30" hidden="1" customHeight="1" outlineLevel="1">
      <c r="A24" s="68" t="s">
        <v>159</v>
      </c>
      <c r="B24" s="84">
        <v>0.87</v>
      </c>
      <c r="C24" s="84" t="s">
        <v>98</v>
      </c>
      <c r="D24" s="84">
        <v>0.8328477144241333</v>
      </c>
      <c r="E24" s="84">
        <v>0.74711799621582031</v>
      </c>
      <c r="F24" s="84">
        <v>0.85642725229263306</v>
      </c>
      <c r="G24" s="84">
        <v>0.1209658682346344</v>
      </c>
      <c r="H24" s="84">
        <v>0.69540077447891235</v>
      </c>
      <c r="I24" s="84" t="s">
        <v>98</v>
      </c>
      <c r="J24" s="84">
        <v>0.10669277608394623</v>
      </c>
      <c r="K24" s="84">
        <v>0.79712682962417603</v>
      </c>
      <c r="L24" s="84" t="s">
        <v>98</v>
      </c>
      <c r="M24" s="84">
        <v>0.10890146344900131</v>
      </c>
      <c r="N24" s="84">
        <v>0.84616279602050781</v>
      </c>
      <c r="O24" s="84" t="s">
        <v>98</v>
      </c>
      <c r="P24" s="84">
        <v>0.78222590684890747</v>
      </c>
      <c r="Q24" s="68" t="s">
        <v>130</v>
      </c>
      <c r="R24" s="77" t="s">
        <v>160</v>
      </c>
    </row>
    <row r="25" spans="1:26" s="77" customFormat="1" ht="30" hidden="1" customHeight="1" outlineLevel="1">
      <c r="A25" s="112" t="s">
        <v>161</v>
      </c>
      <c r="B25" s="106">
        <v>0.1</v>
      </c>
      <c r="C25" s="106" t="s">
        <v>98</v>
      </c>
      <c r="D25" s="106">
        <v>0.121</v>
      </c>
      <c r="E25" s="106">
        <v>4.5599999999999995E-2</v>
      </c>
      <c r="F25" s="106" t="s">
        <v>98</v>
      </c>
      <c r="G25" s="106" t="s">
        <v>98</v>
      </c>
      <c r="H25" s="106" t="s">
        <v>98</v>
      </c>
      <c r="I25" s="106" t="s">
        <v>98</v>
      </c>
      <c r="J25" s="106" t="s">
        <v>98</v>
      </c>
      <c r="K25" s="106" t="s">
        <v>98</v>
      </c>
      <c r="L25" s="106">
        <v>5.7599999999999998E-2</v>
      </c>
      <c r="M25" s="106" t="s">
        <v>98</v>
      </c>
      <c r="N25" s="106" t="s">
        <v>98</v>
      </c>
      <c r="O25" s="106" t="s">
        <v>98</v>
      </c>
      <c r="P25" s="106" t="s">
        <v>98</v>
      </c>
      <c r="Q25" s="112" t="s">
        <v>162</v>
      </c>
      <c r="R25" s="115" t="s">
        <v>163</v>
      </c>
    </row>
    <row r="26" spans="1:26" ht="15" customHeight="1" collapsed="1"/>
    <row r="27" spans="1:26" s="15" customFormat="1" ht="40.15" customHeight="1" collapsed="1">
      <c r="A27" s="240" t="s">
        <v>368</v>
      </c>
      <c r="B27" s="240"/>
      <c r="C27" s="240"/>
      <c r="D27" s="240"/>
      <c r="E27" s="240"/>
      <c r="F27" s="240"/>
      <c r="G27" s="240"/>
      <c r="H27" s="240"/>
      <c r="I27" s="240"/>
      <c r="J27" s="240"/>
      <c r="K27" s="240"/>
      <c r="L27" s="240"/>
      <c r="M27" s="240"/>
      <c r="N27" s="240"/>
      <c r="O27" s="240"/>
      <c r="P27" s="240"/>
      <c r="Q27" s="240"/>
      <c r="R27" s="240"/>
    </row>
    <row r="28" spans="1:26" s="32" customFormat="1" ht="19.899999999999999" hidden="1" customHeight="1" outlineLevel="1">
      <c r="B28" s="56" t="str">
        <f>+A5</f>
        <v>Statutory retirement age awareness (male)</v>
      </c>
      <c r="G28" s="56" t="str">
        <f>+A6</f>
        <v>Statutory retirement age awareness(Female)</v>
      </c>
      <c r="K28" s="56" t="str">
        <f>+A7</f>
        <v>Contribution rate awareness (male)</v>
      </c>
      <c r="P28" s="56" t="str">
        <f>+A8</f>
        <v>Contribution rate awareness (female)</v>
      </c>
    </row>
    <row r="29" spans="1:26" s="15" customFormat="1" ht="66.95" hidden="1" customHeight="1" outlineLevel="1">
      <c r="A29" s="29"/>
      <c r="D29" s="21"/>
      <c r="E29" s="21"/>
      <c r="F29" s="21"/>
      <c r="I29" s="21"/>
      <c r="J29" s="21"/>
      <c r="K29" s="21"/>
      <c r="N29" s="21"/>
      <c r="O29" s="21"/>
      <c r="P29" s="21"/>
      <c r="Q29" s="21"/>
      <c r="R29" s="21"/>
      <c r="S29" s="21"/>
      <c r="T29" s="21"/>
      <c r="U29" s="21"/>
      <c r="V29" s="21"/>
      <c r="W29" s="21"/>
      <c r="X29" s="21"/>
      <c r="Y29" s="21"/>
      <c r="Z29" s="21"/>
    </row>
    <row r="30" spans="1:26" s="15" customFormat="1" ht="66.95" hidden="1" customHeight="1" outlineLevel="1">
      <c r="A30" s="29"/>
      <c r="C30" s="21"/>
      <c r="D30" s="21"/>
      <c r="E30" s="21"/>
      <c r="F30" s="21"/>
      <c r="H30" s="21"/>
      <c r="I30" s="21"/>
      <c r="J30" s="21"/>
      <c r="K30" s="21"/>
      <c r="M30" s="21"/>
      <c r="N30" s="21"/>
      <c r="O30" s="21"/>
      <c r="P30" s="21"/>
      <c r="Q30" s="21"/>
      <c r="R30" s="21"/>
      <c r="S30" s="21"/>
      <c r="T30" s="21"/>
      <c r="U30" s="21"/>
      <c r="V30" s="21"/>
      <c r="W30" s="21"/>
      <c r="X30" s="21"/>
      <c r="Y30" s="21"/>
      <c r="Z30" s="21"/>
    </row>
    <row r="31" spans="1:26" s="15" customFormat="1" ht="66.95" hidden="1" customHeight="1" outlineLevel="1">
      <c r="A31" s="29"/>
      <c r="C31" s="21"/>
      <c r="D31" s="21"/>
      <c r="E31" s="21"/>
      <c r="F31" s="21"/>
      <c r="H31" s="21"/>
      <c r="I31" s="21"/>
      <c r="J31" s="21"/>
      <c r="K31" s="21"/>
      <c r="M31" s="21"/>
      <c r="N31" s="21"/>
      <c r="O31" s="21"/>
      <c r="P31" s="21"/>
      <c r="Q31" s="21"/>
      <c r="R31" s="21"/>
      <c r="S31" s="21"/>
      <c r="T31" s="21"/>
      <c r="U31" s="21"/>
      <c r="V31" s="21"/>
      <c r="W31" s="21"/>
      <c r="X31" s="21"/>
      <c r="Y31" s="21"/>
      <c r="Z31" s="21"/>
    </row>
    <row r="32" spans="1:26" s="15" customFormat="1" ht="66.95" hidden="1" customHeight="1" outlineLevel="1">
      <c r="A32" s="29"/>
      <c r="C32" s="21"/>
      <c r="D32" s="21"/>
      <c r="E32" s="21"/>
      <c r="F32" s="21"/>
      <c r="H32" s="21"/>
      <c r="I32" s="21"/>
      <c r="J32" s="21"/>
      <c r="K32" s="21"/>
      <c r="M32" s="21"/>
      <c r="N32" s="21"/>
      <c r="O32" s="21"/>
      <c r="P32" s="21"/>
      <c r="Q32" s="21"/>
      <c r="R32" s="21"/>
      <c r="S32" s="21"/>
      <c r="T32" s="21"/>
      <c r="U32" s="21"/>
      <c r="V32" s="21"/>
      <c r="W32" s="21"/>
      <c r="X32" s="21"/>
      <c r="Y32" s="21"/>
      <c r="Z32" s="21"/>
    </row>
    <row r="33" spans="1:26" s="15" customFormat="1" ht="15" hidden="1" customHeight="1" outlineLevel="1">
      <c r="A33" s="29"/>
    </row>
    <row r="34" spans="1:26" s="58" customFormat="1" ht="15" hidden="1" customHeight="1" outlineLevel="1">
      <c r="B34" s="57" t="str">
        <f>+A9</f>
        <v>Pension formulae awareness (male)</v>
      </c>
      <c r="G34" s="57" t="str">
        <f>+A10</f>
        <v>Pension formulae awareness (female)</v>
      </c>
      <c r="K34" s="57" t="str">
        <f>+A11</f>
        <v>Fee charged awareness (male)</v>
      </c>
      <c r="P34" s="57" t="str">
        <f>+A12</f>
        <v>Fee charged awareness (female)</v>
      </c>
    </row>
    <row r="35" spans="1:26" s="15" customFormat="1" ht="66.95" hidden="1" customHeight="1" outlineLevel="1">
      <c r="A35" s="29"/>
      <c r="D35" s="21"/>
      <c r="E35" s="21"/>
      <c r="F35" s="21"/>
      <c r="I35" s="21"/>
      <c r="J35" s="21"/>
      <c r="K35" s="21"/>
      <c r="N35" s="21"/>
      <c r="O35" s="21"/>
      <c r="P35" s="21"/>
      <c r="Q35" s="21"/>
    </row>
    <row r="36" spans="1:26" s="15" customFormat="1" ht="66.95" hidden="1" customHeight="1" outlineLevel="1">
      <c r="A36" s="29"/>
      <c r="C36" s="21"/>
      <c r="D36" s="21"/>
      <c r="E36" s="21"/>
      <c r="F36" s="21"/>
      <c r="H36" s="21"/>
      <c r="I36" s="21"/>
      <c r="J36" s="21"/>
      <c r="K36" s="21"/>
      <c r="M36" s="21"/>
      <c r="N36" s="21"/>
      <c r="O36" s="21"/>
      <c r="P36" s="21"/>
      <c r="Q36" s="21"/>
    </row>
    <row r="37" spans="1:26" s="15" customFormat="1" ht="66.95" hidden="1" customHeight="1" outlineLevel="1">
      <c r="A37" s="29"/>
      <c r="C37" s="21"/>
      <c r="D37" s="21"/>
      <c r="E37" s="21"/>
      <c r="F37" s="21"/>
      <c r="H37" s="21"/>
      <c r="I37" s="21"/>
      <c r="J37" s="21"/>
      <c r="K37" s="21"/>
      <c r="M37" s="21"/>
      <c r="N37" s="21"/>
      <c r="O37" s="21"/>
      <c r="P37" s="21"/>
      <c r="Q37" s="21"/>
    </row>
    <row r="38" spans="1:26" s="15" customFormat="1" ht="66.95" hidden="1" customHeight="1" outlineLevel="1">
      <c r="A38" s="29"/>
      <c r="C38" s="21"/>
      <c r="D38" s="21"/>
      <c r="E38" s="21"/>
      <c r="F38" s="21"/>
      <c r="H38" s="21"/>
      <c r="I38" s="21"/>
      <c r="J38" s="21"/>
      <c r="K38" s="21"/>
      <c r="M38" s="21"/>
      <c r="N38" s="21"/>
      <c r="O38" s="21"/>
      <c r="P38" s="21"/>
      <c r="Q38" s="21"/>
    </row>
    <row r="39" spans="1:26" ht="15" customHeight="1" collapsed="1"/>
    <row r="40" spans="1:26" s="15" customFormat="1" ht="40.15" customHeight="1" collapsed="1">
      <c r="A40" s="240" t="s">
        <v>370</v>
      </c>
      <c r="B40" s="240"/>
      <c r="C40" s="240"/>
      <c r="D40" s="240"/>
      <c r="E40" s="240"/>
      <c r="F40" s="240"/>
      <c r="G40" s="240"/>
      <c r="H40" s="240"/>
      <c r="I40" s="240"/>
      <c r="J40" s="240"/>
      <c r="K40" s="240"/>
      <c r="L40" s="240"/>
      <c r="M40" s="240"/>
      <c r="N40" s="240"/>
      <c r="O40" s="240"/>
      <c r="P40" s="240"/>
      <c r="Q40" s="240"/>
      <c r="R40" s="240"/>
    </row>
    <row r="41" spans="1:26" s="32" customFormat="1" ht="19.899999999999999" hidden="1" customHeight="1" outlineLevel="1">
      <c r="B41" s="56" t="str">
        <f>+A15</f>
        <v>Poverty rate of elderly pop (total)</v>
      </c>
      <c r="G41" s="56" t="str">
        <f>+A16</f>
        <v>Poverty rate of elderly pop (male)</v>
      </c>
      <c r="K41" s="56" t="str">
        <f>+A17</f>
        <v>Poverty rate of elderly pop (female)</v>
      </c>
      <c r="P41" s="56" t="str">
        <f>+A18</f>
        <v>Educational attainment (total)</v>
      </c>
    </row>
    <row r="42" spans="1:26" s="15" customFormat="1" ht="66.95" hidden="1" customHeight="1" outlineLevel="1">
      <c r="A42" s="29"/>
      <c r="D42" s="21"/>
      <c r="E42" s="21"/>
      <c r="F42" s="21"/>
      <c r="I42" s="21"/>
      <c r="J42" s="21"/>
      <c r="K42" s="21"/>
      <c r="N42" s="21"/>
      <c r="O42" s="21"/>
      <c r="P42" s="21"/>
      <c r="Q42" s="21"/>
      <c r="R42" s="21"/>
      <c r="S42" s="21"/>
      <c r="T42" s="21"/>
      <c r="U42" s="21"/>
      <c r="V42" s="21"/>
      <c r="W42" s="21"/>
      <c r="X42" s="21"/>
      <c r="Y42" s="21"/>
      <c r="Z42" s="21"/>
    </row>
    <row r="43" spans="1:26" s="15" customFormat="1" ht="66.95" hidden="1" customHeight="1" outlineLevel="1">
      <c r="A43" s="29"/>
      <c r="C43" s="21"/>
      <c r="D43" s="21"/>
      <c r="E43" s="21"/>
      <c r="F43" s="21"/>
      <c r="H43" s="21"/>
      <c r="I43" s="21"/>
      <c r="J43" s="21"/>
      <c r="K43" s="21"/>
      <c r="M43" s="21"/>
      <c r="N43" s="21"/>
      <c r="O43" s="21"/>
      <c r="P43" s="21"/>
      <c r="Q43" s="21"/>
      <c r="R43" s="21"/>
      <c r="S43" s="21"/>
      <c r="T43" s="21"/>
      <c r="U43" s="21"/>
      <c r="V43" s="21"/>
      <c r="W43" s="21"/>
      <c r="X43" s="21"/>
      <c r="Y43" s="21"/>
      <c r="Z43" s="21"/>
    </row>
    <row r="44" spans="1:26" s="15" customFormat="1" ht="66.95" hidden="1" customHeight="1" outlineLevel="1">
      <c r="A44" s="29"/>
      <c r="C44" s="21"/>
      <c r="D44" s="21"/>
      <c r="E44" s="21"/>
      <c r="F44" s="21"/>
      <c r="H44" s="21"/>
      <c r="I44" s="21"/>
      <c r="J44" s="21"/>
      <c r="K44" s="21"/>
      <c r="M44" s="21"/>
      <c r="N44" s="21"/>
      <c r="O44" s="21"/>
      <c r="P44" s="21"/>
      <c r="Q44" s="21"/>
      <c r="R44" s="21"/>
      <c r="S44" s="21"/>
      <c r="T44" s="21"/>
      <c r="U44" s="21"/>
      <c r="V44" s="21"/>
      <c r="W44" s="21"/>
      <c r="X44" s="21"/>
      <c r="Y44" s="21"/>
      <c r="Z44" s="21"/>
    </row>
    <row r="45" spans="1:26" s="15" customFormat="1" ht="66.95" hidden="1" customHeight="1" outlineLevel="1">
      <c r="A45" s="29"/>
      <c r="C45" s="21"/>
      <c r="D45" s="21"/>
      <c r="E45" s="21"/>
      <c r="F45" s="21"/>
      <c r="H45" s="21"/>
      <c r="I45" s="21"/>
      <c r="J45" s="21"/>
      <c r="K45" s="21"/>
      <c r="M45" s="21"/>
      <c r="N45" s="21"/>
      <c r="O45" s="21"/>
      <c r="P45" s="21"/>
      <c r="Q45" s="21"/>
      <c r="R45" s="21"/>
      <c r="S45" s="21"/>
      <c r="T45" s="21"/>
      <c r="U45" s="21"/>
      <c r="V45" s="21"/>
      <c r="W45" s="21"/>
      <c r="X45" s="21"/>
      <c r="Y45" s="21"/>
      <c r="Z45" s="21"/>
    </row>
    <row r="46" spans="1:26" s="15" customFormat="1" ht="15" hidden="1" customHeight="1" outlineLevel="1">
      <c r="A46" s="29"/>
    </row>
    <row r="47" spans="1:26" s="58" customFormat="1" ht="15" hidden="1" customHeight="1" outlineLevel="1">
      <c r="B47" s="57" t="str">
        <f>+A19</f>
        <v>Educational attainment (male)</v>
      </c>
      <c r="G47" s="57" t="str">
        <f>+A20</f>
        <v>Educational attainment (female)</v>
      </c>
      <c r="K47" s="57" t="str">
        <f>+A21</f>
        <v>Co residency</v>
      </c>
      <c r="P47" s="57" t="str">
        <f>+A22</f>
        <v>Family size</v>
      </c>
    </row>
    <row r="48" spans="1:26" s="15" customFormat="1" ht="66.95" hidden="1" customHeight="1" outlineLevel="1">
      <c r="A48" s="29"/>
      <c r="D48" s="21"/>
      <c r="E48" s="21"/>
      <c r="F48" s="21"/>
      <c r="I48" s="21"/>
      <c r="J48" s="21"/>
      <c r="K48" s="21"/>
      <c r="N48" s="21"/>
      <c r="O48" s="21"/>
      <c r="P48" s="21"/>
      <c r="Q48" s="21"/>
    </row>
    <row r="49" spans="1:26" s="15" customFormat="1" ht="66.95" hidden="1" customHeight="1" outlineLevel="1">
      <c r="A49" s="29"/>
      <c r="C49" s="21"/>
      <c r="D49" s="21"/>
      <c r="E49" s="21"/>
      <c r="F49" s="21"/>
      <c r="H49" s="21"/>
      <c r="I49" s="21"/>
      <c r="J49" s="21"/>
      <c r="K49" s="21"/>
      <c r="M49" s="21"/>
      <c r="N49" s="21"/>
      <c r="O49" s="21"/>
      <c r="P49" s="21"/>
      <c r="Q49" s="21"/>
    </row>
    <row r="50" spans="1:26" s="15" customFormat="1" ht="66.95" hidden="1" customHeight="1" outlineLevel="1">
      <c r="A50" s="29"/>
      <c r="C50" s="21"/>
      <c r="D50" s="21"/>
      <c r="E50" s="21"/>
      <c r="F50" s="21"/>
      <c r="H50" s="21"/>
      <c r="I50" s="21"/>
      <c r="J50" s="21"/>
      <c r="K50" s="21"/>
      <c r="M50" s="21"/>
      <c r="N50" s="21"/>
      <c r="O50" s="21"/>
      <c r="P50" s="21"/>
      <c r="Q50" s="21"/>
    </row>
    <row r="51" spans="1:26" s="15" customFormat="1" ht="66.95" hidden="1" customHeight="1" outlineLevel="1">
      <c r="A51" s="29"/>
      <c r="C51" s="21"/>
      <c r="D51" s="21"/>
      <c r="E51" s="21"/>
      <c r="F51" s="21"/>
      <c r="H51" s="21"/>
      <c r="I51" s="21"/>
      <c r="J51" s="21"/>
      <c r="K51" s="21"/>
      <c r="M51" s="21"/>
      <c r="N51" s="21"/>
      <c r="O51" s="21"/>
      <c r="P51" s="21"/>
      <c r="Q51" s="21"/>
    </row>
    <row r="52" spans="1:26" s="32" customFormat="1" ht="19.899999999999999" hidden="1" customHeight="1" outlineLevel="1">
      <c r="B52" s="56" t="str">
        <f>+A24</f>
        <v>Homeownership</v>
      </c>
      <c r="G52" s="56" t="str">
        <f>+A25</f>
        <v>Health care costs</v>
      </c>
      <c r="P52" s="56"/>
    </row>
    <row r="53" spans="1:26" s="15" customFormat="1" ht="66.95" hidden="1" customHeight="1" outlineLevel="1">
      <c r="A53" s="29"/>
      <c r="D53" s="21"/>
      <c r="E53" s="21"/>
      <c r="F53" s="21"/>
      <c r="I53" s="21"/>
      <c r="J53" s="21"/>
      <c r="K53" s="21"/>
      <c r="N53" s="21"/>
      <c r="O53" s="21"/>
      <c r="P53" s="21"/>
      <c r="Q53" s="21"/>
      <c r="R53" s="21"/>
      <c r="S53" s="21"/>
      <c r="T53" s="21"/>
      <c r="U53" s="21"/>
      <c r="V53" s="21"/>
      <c r="W53" s="21"/>
      <c r="X53" s="21"/>
      <c r="Y53" s="21"/>
      <c r="Z53" s="21"/>
    </row>
    <row r="54" spans="1:26" s="15" customFormat="1" ht="66.95" hidden="1" customHeight="1" outlineLevel="1">
      <c r="A54" s="29"/>
      <c r="C54" s="21"/>
      <c r="D54" s="21"/>
      <c r="E54" s="21"/>
      <c r="F54" s="21"/>
      <c r="H54" s="21"/>
      <c r="I54" s="21"/>
      <c r="J54" s="21"/>
      <c r="K54" s="21"/>
      <c r="M54" s="21"/>
      <c r="N54" s="21"/>
      <c r="O54" s="21"/>
      <c r="P54" s="21"/>
      <c r="Q54" s="21"/>
      <c r="R54" s="21"/>
      <c r="S54" s="21"/>
      <c r="T54" s="21"/>
      <c r="U54" s="21"/>
      <c r="V54" s="21"/>
      <c r="W54" s="21"/>
      <c r="X54" s="21"/>
      <c r="Y54" s="21"/>
      <c r="Z54" s="21"/>
    </row>
    <row r="55" spans="1:26" s="15" customFormat="1" ht="66.95" hidden="1" customHeight="1" outlineLevel="1">
      <c r="A55" s="29"/>
      <c r="C55" s="21"/>
      <c r="D55" s="21"/>
      <c r="E55" s="21"/>
      <c r="F55" s="21"/>
      <c r="H55" s="21"/>
      <c r="I55" s="21"/>
      <c r="J55" s="21"/>
      <c r="K55" s="21"/>
      <c r="M55" s="21"/>
      <c r="N55" s="21"/>
      <c r="O55" s="21"/>
      <c r="P55" s="21"/>
      <c r="Q55" s="21"/>
      <c r="R55" s="21"/>
      <c r="S55" s="21"/>
      <c r="T55" s="21"/>
      <c r="U55" s="21"/>
      <c r="V55" s="21"/>
      <c r="W55" s="21"/>
      <c r="X55" s="21"/>
      <c r="Y55" s="21"/>
      <c r="Z55" s="21"/>
    </row>
    <row r="56" spans="1:26" s="15" customFormat="1" ht="66.95" hidden="1" customHeight="1" outlineLevel="1">
      <c r="A56" s="29"/>
      <c r="C56" s="21"/>
      <c r="D56" s="21"/>
      <c r="E56" s="21"/>
      <c r="F56" s="21"/>
      <c r="H56" s="21"/>
      <c r="I56" s="21"/>
      <c r="J56" s="21"/>
      <c r="K56" s="21"/>
      <c r="M56" s="21"/>
      <c r="N56" s="21"/>
      <c r="O56" s="21"/>
      <c r="P56" s="21"/>
      <c r="Q56" s="21"/>
      <c r="R56" s="21"/>
      <c r="S56" s="21"/>
      <c r="T56" s="21"/>
      <c r="U56" s="21"/>
      <c r="V56" s="21"/>
      <c r="W56" s="21"/>
      <c r="X56" s="21"/>
      <c r="Y56" s="21"/>
      <c r="Z56" s="21"/>
    </row>
    <row r="57" spans="1:26" ht="15" customHeight="1" collapsed="1"/>
    <row r="58" spans="1:26" s="77" customFormat="1" ht="30" customHeight="1">
      <c r="A58" s="68"/>
    </row>
    <row r="59" spans="1:26" s="71" customFormat="1" ht="30" customHeight="1">
      <c r="A59" s="69"/>
      <c r="B59" s="71" t="s">
        <v>0</v>
      </c>
      <c r="C59" s="71" t="s">
        <v>1</v>
      </c>
      <c r="D59" s="71" t="s">
        <v>2</v>
      </c>
      <c r="E59" s="71" t="s">
        <v>3</v>
      </c>
      <c r="F59" s="71" t="s">
        <v>4</v>
      </c>
      <c r="G59" s="71" t="s">
        <v>411</v>
      </c>
      <c r="H59" s="71" t="s">
        <v>6</v>
      </c>
      <c r="I59" s="71" t="s">
        <v>7</v>
      </c>
      <c r="J59" s="71" t="s">
        <v>8</v>
      </c>
      <c r="K59" s="71" t="s">
        <v>86</v>
      </c>
      <c r="L59" s="71" t="s">
        <v>87</v>
      </c>
      <c r="M59" s="71" t="s">
        <v>9</v>
      </c>
      <c r="N59" s="71" t="s">
        <v>88</v>
      </c>
      <c r="O59" s="71" t="s">
        <v>10</v>
      </c>
    </row>
    <row r="60" spans="1:26" s="71" customFormat="1" ht="30" customHeight="1">
      <c r="A60" s="69" t="str">
        <f>+A15</f>
        <v>Poverty rate of elderly pop (total)</v>
      </c>
      <c r="B60" s="85">
        <f>+B15</f>
        <v>0.22109882533550262</v>
      </c>
      <c r="C60" s="85">
        <f t="shared" ref="C60:H60" si="0">+C15</f>
        <v>0.23455613851547241</v>
      </c>
      <c r="D60" s="85">
        <f t="shared" si="0"/>
        <v>0.39166247844696045</v>
      </c>
      <c r="E60" s="85">
        <f t="shared" si="0"/>
        <v>0.62312203645706177</v>
      </c>
      <c r="F60" s="85">
        <f t="shared" si="0"/>
        <v>0.45780730247497559</v>
      </c>
      <c r="G60" s="85">
        <f t="shared" si="0"/>
        <v>0.16535796225070953</v>
      </c>
      <c r="H60" s="85">
        <f t="shared" si="0"/>
        <v>0.31770724058151245</v>
      </c>
      <c r="I60" s="85">
        <f t="shared" ref="I60:O60" si="1">+J15</f>
        <v>0.37862524390220642</v>
      </c>
      <c r="J60" s="85">
        <f t="shared" si="1"/>
        <v>0.39310652017593384</v>
      </c>
      <c r="K60" s="85">
        <f t="shared" si="1"/>
        <v>0.52637428045272827</v>
      </c>
      <c r="L60" s="85">
        <f t="shared" si="1"/>
        <v>0.24656350910663605</v>
      </c>
      <c r="M60" s="85">
        <f t="shared" si="1"/>
        <v>0.42183336615562439</v>
      </c>
      <c r="N60" s="85">
        <f t="shared" si="1"/>
        <v>0.3666679859161377</v>
      </c>
      <c r="O60" s="85">
        <f t="shared" si="1"/>
        <v>0.38164642453193665</v>
      </c>
    </row>
    <row r="61" spans="1:26" s="71" customFormat="1" ht="30" customHeight="1">
      <c r="A61" s="69" t="str">
        <f t="shared" ref="A61:H61" si="2">+A16</f>
        <v>Poverty rate of elderly pop (male)</v>
      </c>
      <c r="B61" s="85">
        <f t="shared" si="2"/>
        <v>0.23900654911994934</v>
      </c>
      <c r="C61" s="85">
        <f t="shared" si="2"/>
        <v>0.23455613851547241</v>
      </c>
      <c r="D61" s="85">
        <f t="shared" si="2"/>
        <v>0.39482399821281433</v>
      </c>
      <c r="E61" s="85">
        <f t="shared" si="2"/>
        <v>0.59702575206756592</v>
      </c>
      <c r="F61" s="85">
        <f t="shared" si="2"/>
        <v>0.46537816524505615</v>
      </c>
      <c r="G61" s="85">
        <f t="shared" si="2"/>
        <v>0.24084104597568512</v>
      </c>
      <c r="H61" s="85">
        <f t="shared" si="2"/>
        <v>0.3267815113067627</v>
      </c>
      <c r="I61" s="85">
        <f t="shared" ref="I61:O61" si="3">+J16</f>
        <v>0.40938681364059448</v>
      </c>
      <c r="J61" s="85">
        <f t="shared" si="3"/>
        <v>0.38496312499046326</v>
      </c>
      <c r="K61" s="85">
        <f t="shared" si="3"/>
        <v>0.4999924898147583</v>
      </c>
      <c r="L61" s="85">
        <f t="shared" si="3"/>
        <v>0.26068875193595886</v>
      </c>
      <c r="M61" s="85">
        <f t="shared" si="3"/>
        <v>0.42000904679298401</v>
      </c>
      <c r="N61" s="85">
        <f t="shared" si="3"/>
        <v>0.3295113742351532</v>
      </c>
      <c r="O61" s="85">
        <f t="shared" si="3"/>
        <v>0.37889567017555237</v>
      </c>
    </row>
    <row r="62" spans="1:26" s="71" customFormat="1" ht="30" customHeight="1">
      <c r="A62" s="69" t="str">
        <f t="shared" ref="A62:H62" si="4">+A17</f>
        <v>Poverty rate of elderly pop (female)</v>
      </c>
      <c r="B62" s="85">
        <f t="shared" si="4"/>
        <v>0.21539092063903809</v>
      </c>
      <c r="C62" s="85">
        <f t="shared" si="4"/>
        <v>0</v>
      </c>
      <c r="D62" s="85">
        <f t="shared" si="4"/>
        <v>0.38931673765182495</v>
      </c>
      <c r="E62" s="85">
        <f t="shared" si="4"/>
        <v>0.66047829389572144</v>
      </c>
      <c r="F62" s="85">
        <f t="shared" si="4"/>
        <v>0.45117506384849548</v>
      </c>
      <c r="G62" s="85">
        <f t="shared" si="4"/>
        <v>9.6403732895851135E-2</v>
      </c>
      <c r="H62" s="85">
        <f t="shared" si="4"/>
        <v>0.31136637926101685</v>
      </c>
      <c r="I62" s="85">
        <f t="shared" ref="I62:O62" si="5">+J17</f>
        <v>0.35261031985282898</v>
      </c>
      <c r="J62" s="85">
        <f t="shared" si="5"/>
        <v>0.40030530095100403</v>
      </c>
      <c r="K62" s="85">
        <f t="shared" si="5"/>
        <v>0.57105410099029541</v>
      </c>
      <c r="L62" s="85">
        <f t="shared" si="5"/>
        <v>0.2333846241235733</v>
      </c>
      <c r="M62" s="85">
        <f t="shared" si="5"/>
        <v>0.42375165224075317</v>
      </c>
      <c r="N62" s="85">
        <f t="shared" si="5"/>
        <v>0.39975816011428833</v>
      </c>
      <c r="O62" s="85">
        <f t="shared" si="5"/>
        <v>0.38361576199531555</v>
      </c>
    </row>
    <row r="63" spans="1:26" s="71" customFormat="1" ht="30" customHeight="1">
      <c r="A63" s="69"/>
      <c r="B63" s="85" t="s">
        <v>0</v>
      </c>
      <c r="C63" s="85" t="s">
        <v>1</v>
      </c>
      <c r="D63" s="85" t="s">
        <v>2</v>
      </c>
      <c r="E63" s="85" t="s">
        <v>3</v>
      </c>
      <c r="F63" s="85" t="s">
        <v>4</v>
      </c>
      <c r="G63" s="85" t="s">
        <v>411</v>
      </c>
      <c r="H63" s="85" t="s">
        <v>6</v>
      </c>
      <c r="I63" s="85" t="s">
        <v>7</v>
      </c>
      <c r="J63" s="85" t="s">
        <v>86</v>
      </c>
      <c r="K63" s="85" t="s">
        <v>87</v>
      </c>
      <c r="L63" s="85" t="s">
        <v>9</v>
      </c>
      <c r="M63" s="85" t="s">
        <v>88</v>
      </c>
      <c r="N63" s="85" t="s">
        <v>10</v>
      </c>
    </row>
    <row r="64" spans="1:26" s="71" customFormat="1" ht="30" customHeight="1">
      <c r="A64" s="69" t="str">
        <f t="shared" ref="A64:H64" si="6">+A18</f>
        <v>Educational attainment (total)</v>
      </c>
      <c r="B64" s="86">
        <f t="shared" si="6"/>
        <v>9.721247673034668</v>
      </c>
      <c r="C64" s="86">
        <f t="shared" si="6"/>
        <v>5.6091804504394531</v>
      </c>
      <c r="D64" s="86">
        <f t="shared" si="6"/>
        <v>5.2312726974487305</v>
      </c>
      <c r="E64" s="86">
        <f t="shared" si="6"/>
        <v>5.4771108627319336</v>
      </c>
      <c r="F64" s="86">
        <f t="shared" si="6"/>
        <v>6.2487287521362305</v>
      </c>
      <c r="G64" s="86">
        <f t="shared" si="6"/>
        <v>4.9297995567321777</v>
      </c>
      <c r="H64" s="86">
        <f t="shared" si="6"/>
        <v>3.8829858303070068</v>
      </c>
      <c r="I64" s="86">
        <f t="shared" ref="I64" si="7">+J18</f>
        <v>3.727910041809082</v>
      </c>
      <c r="J64" s="86">
        <f t="shared" ref="J64:N66" si="8">+L18</f>
        <v>4.1646032333374023</v>
      </c>
      <c r="K64" s="86">
        <f t="shared" si="8"/>
        <v>7.2718987464904785</v>
      </c>
      <c r="L64" s="86">
        <f t="shared" si="8"/>
        <v>5.5659389495849609</v>
      </c>
      <c r="M64" s="86">
        <f t="shared" si="8"/>
        <v>7.4722824096679688</v>
      </c>
      <c r="N64" s="86">
        <f t="shared" si="8"/>
        <v>7.3665347099304199</v>
      </c>
    </row>
    <row r="65" spans="1:16" s="71" customFormat="1" ht="30" customHeight="1">
      <c r="A65" s="69" t="str">
        <f t="shared" ref="A65:H65" si="9">+A19</f>
        <v>Educational attainment (male)</v>
      </c>
      <c r="B65" s="86">
        <f t="shared" si="9"/>
        <v>9.9490957260131836</v>
      </c>
      <c r="C65" s="86">
        <f t="shared" si="9"/>
        <v>5.6091804504394531</v>
      </c>
      <c r="D65" s="86">
        <f t="shared" si="9"/>
        <v>5.5752019882202148</v>
      </c>
      <c r="E65" s="86">
        <f t="shared" si="9"/>
        <v>5.6225504875183105</v>
      </c>
      <c r="F65" s="86">
        <f t="shared" si="9"/>
        <v>6.3245844841003418</v>
      </c>
      <c r="G65" s="86">
        <f t="shared" si="9"/>
        <v>5.1295723915100098</v>
      </c>
      <c r="H65" s="86">
        <f t="shared" si="9"/>
        <v>4.7246170043945313</v>
      </c>
      <c r="I65" s="86">
        <f t="shared" ref="I65" si="10">+J19</f>
        <v>4.0812063217163086</v>
      </c>
      <c r="J65" s="86">
        <f t="shared" si="8"/>
        <v>4.4333205223083496</v>
      </c>
      <c r="K65" s="86">
        <f t="shared" si="8"/>
        <v>7.331212043762207</v>
      </c>
      <c r="L65" s="86">
        <f t="shared" si="8"/>
        <v>5.6465835571289063</v>
      </c>
      <c r="M65" s="86">
        <f t="shared" si="8"/>
        <v>8.774775505065918</v>
      </c>
      <c r="N65" s="86">
        <f t="shared" si="8"/>
        <v>7.2049474716186523</v>
      </c>
    </row>
    <row r="66" spans="1:16" s="71" customFormat="1" ht="30" customHeight="1">
      <c r="A66" s="69" t="str">
        <f t="shared" ref="A66:H66" si="11">+A20</f>
        <v>Educational attainment (female)</v>
      </c>
      <c r="B66" s="86">
        <f t="shared" si="11"/>
        <v>9.5572242736816406</v>
      </c>
      <c r="C66" s="86">
        <f t="shared" si="11"/>
        <v>0</v>
      </c>
      <c r="D66" s="86">
        <f t="shared" si="11"/>
        <v>4.9760923385620117</v>
      </c>
      <c r="E66" s="86">
        <f t="shared" si="11"/>
        <v>5.2689170837402344</v>
      </c>
      <c r="F66" s="86">
        <f t="shared" si="11"/>
        <v>6.1824111938476563</v>
      </c>
      <c r="G66" s="86">
        <f t="shared" si="11"/>
        <v>4.7473058700561523</v>
      </c>
      <c r="H66" s="86">
        <f t="shared" si="11"/>
        <v>3.2948780059814453</v>
      </c>
      <c r="I66" s="86">
        <f t="shared" ref="I66" si="12">+J20</f>
        <v>3.4338207244873047</v>
      </c>
      <c r="J66" s="86">
        <f t="shared" si="8"/>
        <v>3.7095077037811279</v>
      </c>
      <c r="K66" s="86">
        <f t="shared" si="8"/>
        <v>7.2165589332580566</v>
      </c>
      <c r="L66" s="86">
        <f t="shared" si="8"/>
        <v>5.4811420440673828</v>
      </c>
      <c r="M66" s="86">
        <f t="shared" si="8"/>
        <v>6.3123354911804199</v>
      </c>
      <c r="N66" s="86">
        <f t="shared" si="8"/>
        <v>7.4822182655334473</v>
      </c>
    </row>
    <row r="67" spans="1:16" s="71" customFormat="1" ht="30" customHeight="1">
      <c r="B67" s="85" t="s">
        <v>0</v>
      </c>
      <c r="C67" s="85" t="s">
        <v>2</v>
      </c>
      <c r="D67" s="85" t="s">
        <v>4</v>
      </c>
      <c r="E67" s="85" t="s">
        <v>411</v>
      </c>
      <c r="F67" s="85" t="s">
        <v>6</v>
      </c>
      <c r="G67" s="85" t="s">
        <v>7</v>
      </c>
      <c r="H67" s="85" t="s">
        <v>8</v>
      </c>
      <c r="I67" s="85" t="s">
        <v>86</v>
      </c>
      <c r="J67" s="85" t="s">
        <v>87</v>
      </c>
      <c r="K67" s="85" t="s">
        <v>9</v>
      </c>
      <c r="L67" s="85" t="s">
        <v>88</v>
      </c>
      <c r="M67" s="71" t="s">
        <v>10</v>
      </c>
    </row>
    <row r="68" spans="1:16" s="71" customFormat="1" ht="30" customHeight="1">
      <c r="A68" s="69" t="str">
        <f>+A21</f>
        <v>Co residency</v>
      </c>
      <c r="B68" s="85">
        <f>+B21</f>
        <v>1.4931144192814827E-2</v>
      </c>
      <c r="C68" s="85">
        <f>+D21</f>
        <v>5.7583432644605637E-2</v>
      </c>
      <c r="D68" s="85">
        <f>+F21</f>
        <v>2.7339955791831017E-2</v>
      </c>
      <c r="E68" s="85">
        <f>+G21</f>
        <v>0.12110594660043716</v>
      </c>
      <c r="F68" s="85">
        <f>+H21</f>
        <v>0.10619593411684036</v>
      </c>
      <c r="G68" s="85">
        <f t="shared" ref="G68:M68" si="13">+J21</f>
        <v>0.10747608542442322</v>
      </c>
      <c r="H68" s="85">
        <f t="shared" si="13"/>
        <v>0.13452243804931641</v>
      </c>
      <c r="I68" s="85">
        <f t="shared" si="13"/>
        <v>0.16261042654514313</v>
      </c>
      <c r="J68" s="85">
        <f t="shared" si="13"/>
        <v>0.14533974230289459</v>
      </c>
      <c r="K68" s="85">
        <f t="shared" si="13"/>
        <v>6.4677342772483826E-2</v>
      </c>
      <c r="L68" s="85">
        <f t="shared" si="13"/>
        <v>3.0220616608858109E-2</v>
      </c>
      <c r="M68" s="85">
        <f t="shared" si="13"/>
        <v>6.6243626177310944E-2</v>
      </c>
    </row>
    <row r="69" spans="1:16" s="71" customFormat="1" ht="30" customHeight="1">
      <c r="A69" s="69"/>
      <c r="B69" s="85" t="s">
        <v>0</v>
      </c>
      <c r="C69" s="85" t="s">
        <v>1</v>
      </c>
      <c r="D69" s="85" t="s">
        <v>2</v>
      </c>
      <c r="E69" s="85" t="s">
        <v>3</v>
      </c>
      <c r="F69" s="85" t="s">
        <v>4</v>
      </c>
      <c r="G69" s="85" t="s">
        <v>411</v>
      </c>
      <c r="H69" s="85" t="s">
        <v>6</v>
      </c>
      <c r="I69" s="85" t="s">
        <v>85</v>
      </c>
      <c r="J69" s="85" t="s">
        <v>7</v>
      </c>
      <c r="K69" s="85" t="s">
        <v>86</v>
      </c>
      <c r="L69" s="85" t="s">
        <v>87</v>
      </c>
      <c r="M69" s="85" t="s">
        <v>9</v>
      </c>
      <c r="N69" s="85" t="s">
        <v>88</v>
      </c>
      <c r="O69" s="71" t="s">
        <v>10</v>
      </c>
    </row>
    <row r="70" spans="1:16" s="71" customFormat="1" ht="30" customHeight="1">
      <c r="A70" s="69" t="str">
        <f>+A22</f>
        <v>Family size</v>
      </c>
      <c r="B70" s="87">
        <f>+B22</f>
        <v>3.15</v>
      </c>
      <c r="C70" s="87">
        <f t="shared" ref="C70:J70" si="14">+C22</f>
        <v>3.8114871999999993</v>
      </c>
      <c r="D70" s="87">
        <f t="shared" si="14"/>
        <v>2.6982779299911157</v>
      </c>
      <c r="E70" s="87">
        <f t="shared" si="14"/>
        <v>3.7</v>
      </c>
      <c r="F70" s="87">
        <f t="shared" si="14"/>
        <v>3.4833333333333329</v>
      </c>
      <c r="G70" s="87">
        <f t="shared" si="14"/>
        <v>4.1500000000000004</v>
      </c>
      <c r="H70" s="87">
        <f t="shared" si="14"/>
        <v>4.2139799999999994</v>
      </c>
      <c r="I70" s="87">
        <f t="shared" si="14"/>
        <v>6.2099000000000002</v>
      </c>
      <c r="J70" s="87">
        <f t="shared" si="14"/>
        <v>5.37</v>
      </c>
      <c r="K70" s="87">
        <f>+L22</f>
        <v>4.37</v>
      </c>
      <c r="L70" s="87">
        <f>+M22</f>
        <v>3.6271603585907548</v>
      </c>
      <c r="M70" s="87">
        <f>+N22</f>
        <v>5.12</v>
      </c>
      <c r="N70" s="87">
        <f>+O22</f>
        <v>4.0999999999999996</v>
      </c>
      <c r="O70" s="87">
        <f>+P22</f>
        <v>2.57</v>
      </c>
    </row>
    <row r="71" spans="1:16" s="71" customFormat="1" ht="30" customHeight="1">
      <c r="A71" s="69"/>
      <c r="B71" s="85" t="s">
        <v>2</v>
      </c>
      <c r="C71" s="85" t="s">
        <v>3</v>
      </c>
      <c r="D71" s="85" t="s">
        <v>4</v>
      </c>
      <c r="E71" s="85" t="s">
        <v>411</v>
      </c>
      <c r="F71" s="85" t="s">
        <v>6</v>
      </c>
      <c r="G71" s="85" t="s">
        <v>7</v>
      </c>
      <c r="H71" s="85" t="s">
        <v>8</v>
      </c>
      <c r="I71" s="85" t="s">
        <v>87</v>
      </c>
      <c r="J71" s="85" t="s">
        <v>9</v>
      </c>
      <c r="K71" s="71" t="s">
        <v>10</v>
      </c>
    </row>
    <row r="72" spans="1:16" s="71" customFormat="1" ht="30" customHeight="1">
      <c r="A72" s="69" t="str">
        <f>+A24</f>
        <v>Homeownership</v>
      </c>
      <c r="B72" s="85">
        <f>+D24</f>
        <v>0.8328477144241333</v>
      </c>
      <c r="C72" s="85">
        <f>+E24</f>
        <v>0.74711799621582031</v>
      </c>
      <c r="D72" s="85">
        <f>+F24</f>
        <v>0.85642725229263306</v>
      </c>
      <c r="E72" s="85">
        <f>+G24</f>
        <v>0.1209658682346344</v>
      </c>
      <c r="F72" s="85">
        <f>+H24</f>
        <v>0.69540077447891235</v>
      </c>
      <c r="G72" s="85">
        <f>+J24</f>
        <v>0.10669277608394623</v>
      </c>
      <c r="H72" s="85">
        <f>+K24</f>
        <v>0.79712682962417603</v>
      </c>
      <c r="I72" s="85">
        <f>+M24</f>
        <v>0.10890146344900131</v>
      </c>
      <c r="J72" s="85">
        <f>+N24</f>
        <v>0.84616279602050781</v>
      </c>
      <c r="K72" s="85">
        <f>+P24</f>
        <v>0.78222590684890747</v>
      </c>
    </row>
    <row r="73" spans="1:16" s="71" customFormat="1" ht="30" customHeight="1">
      <c r="B73" s="85" t="s">
        <v>2</v>
      </c>
      <c r="C73" s="85" t="s">
        <v>3</v>
      </c>
      <c r="D73" s="85" t="s">
        <v>86</v>
      </c>
      <c r="G73" s="85"/>
      <c r="H73" s="85"/>
      <c r="I73" s="85"/>
      <c r="J73" s="85"/>
      <c r="K73" s="85"/>
      <c r="M73" s="85"/>
      <c r="N73" s="85"/>
      <c r="O73" s="85"/>
    </row>
    <row r="74" spans="1:16" s="71" customFormat="1" ht="30" customHeight="1">
      <c r="A74" s="69" t="str">
        <f>+A25</f>
        <v>Health care costs</v>
      </c>
      <c r="B74" s="85">
        <f>+D25</f>
        <v>0.121</v>
      </c>
      <c r="C74" s="85">
        <f>+E25</f>
        <v>4.5599999999999995E-2</v>
      </c>
      <c r="D74" s="85">
        <f>+L25</f>
        <v>5.7599999999999998E-2</v>
      </c>
      <c r="G74" s="85"/>
      <c r="H74" s="85"/>
      <c r="I74" s="85"/>
      <c r="J74" s="85"/>
      <c r="K74" s="85"/>
      <c r="M74" s="85"/>
      <c r="N74" s="85"/>
      <c r="O74" s="85"/>
      <c r="P74" s="85"/>
    </row>
    <row r="75" spans="1:16" s="71" customFormat="1" ht="30" customHeight="1">
      <c r="A75" s="69" t="s">
        <v>414</v>
      </c>
      <c r="B75" s="251" t="s">
        <v>6</v>
      </c>
      <c r="C75" s="251"/>
      <c r="D75" s="251" t="s">
        <v>2</v>
      </c>
      <c r="E75" s="251"/>
      <c r="F75" s="251" t="s">
        <v>9</v>
      </c>
      <c r="G75" s="251"/>
      <c r="I75" s="69" t="s">
        <v>415</v>
      </c>
      <c r="J75" s="251" t="s">
        <v>2</v>
      </c>
      <c r="K75" s="251"/>
      <c r="L75" s="251" t="s">
        <v>6</v>
      </c>
      <c r="M75" s="251"/>
      <c r="N75" s="251" t="s">
        <v>9</v>
      </c>
      <c r="O75" s="251"/>
    </row>
    <row r="76" spans="1:16" s="71" customFormat="1" ht="30" customHeight="1">
      <c r="A76" s="69"/>
      <c r="B76" s="71" t="s">
        <v>412</v>
      </c>
      <c r="C76" s="71" t="s">
        <v>413</v>
      </c>
      <c r="D76" s="71" t="s">
        <v>412</v>
      </c>
      <c r="E76" s="71" t="s">
        <v>413</v>
      </c>
      <c r="F76" s="71" t="s">
        <v>412</v>
      </c>
      <c r="G76" s="71" t="s">
        <v>413</v>
      </c>
      <c r="I76" s="69"/>
      <c r="J76" s="71" t="s">
        <v>412</v>
      </c>
      <c r="K76" s="71" t="s">
        <v>413</v>
      </c>
      <c r="L76" s="71" t="s">
        <v>412</v>
      </c>
      <c r="M76" s="71" t="s">
        <v>413</v>
      </c>
      <c r="N76" s="71" t="s">
        <v>412</v>
      </c>
      <c r="O76" s="71" t="s">
        <v>413</v>
      </c>
    </row>
    <row r="77" spans="1:16" s="71" customFormat="1" ht="30" customHeight="1">
      <c r="A77" s="69"/>
      <c r="B77" s="85">
        <f>+H9</f>
        <v>0.48469999999999996</v>
      </c>
      <c r="C77" s="85">
        <f>+H10</f>
        <v>0.38729999999999998</v>
      </c>
      <c r="D77" s="85">
        <f>+D9</f>
        <v>0.23149999999999998</v>
      </c>
      <c r="E77" s="85">
        <f>D10</f>
        <v>0.16390000000000002</v>
      </c>
      <c r="F77" s="85">
        <f>N9</f>
        <v>0.10490000000000001</v>
      </c>
      <c r="G77" s="85">
        <f>+N10</f>
        <v>7.9699999999999993E-2</v>
      </c>
      <c r="I77" s="69"/>
      <c r="J77" s="85">
        <f>+D7</f>
        <v>0.3246</v>
      </c>
      <c r="K77" s="85">
        <f>+D8</f>
        <v>0.21829999999999999</v>
      </c>
      <c r="L77" s="85">
        <f>+H7</f>
        <v>0.26229999999999998</v>
      </c>
      <c r="M77" s="85">
        <f>+H8</f>
        <v>0.24149999999999999</v>
      </c>
      <c r="N77" s="85">
        <f>+N7</f>
        <v>0.20920000000000002</v>
      </c>
      <c r="O77" s="85">
        <f>+N8</f>
        <v>0.1381</v>
      </c>
    </row>
    <row r="78" spans="1:16" s="71" customFormat="1" ht="30" customHeight="1">
      <c r="A78" s="69"/>
    </row>
    <row r="79" spans="1:16" s="71" customFormat="1" ht="30" customHeight="1">
      <c r="A79" s="69"/>
      <c r="B79" s="71" t="s">
        <v>2</v>
      </c>
      <c r="C79" s="71" t="s">
        <v>6</v>
      </c>
      <c r="D79" s="71" t="s">
        <v>9</v>
      </c>
    </row>
    <row r="80" spans="1:16" s="71" customFormat="1" ht="30" customHeight="1">
      <c r="A80" s="69" t="str">
        <f>+A8</f>
        <v>Contribution rate awareness (female)</v>
      </c>
      <c r="B80" s="85">
        <f>+D8</f>
        <v>0.21829999999999999</v>
      </c>
      <c r="C80" s="85">
        <f>+H8</f>
        <v>0.24149999999999999</v>
      </c>
      <c r="D80" s="85">
        <f>N8</f>
        <v>0.1381</v>
      </c>
    </row>
    <row r="81" spans="1:4" s="71" customFormat="1" ht="30" customHeight="1">
      <c r="A81" s="69" t="str">
        <f>+A9</f>
        <v>Pension formulae awareness (male)</v>
      </c>
      <c r="B81" s="85">
        <f>+D9</f>
        <v>0.23149999999999998</v>
      </c>
      <c r="C81" s="85">
        <f>+H9</f>
        <v>0.48469999999999996</v>
      </c>
      <c r="D81" s="85">
        <f>N9</f>
        <v>0.10490000000000001</v>
      </c>
    </row>
    <row r="82" spans="1:4" s="71" customFormat="1" ht="30" customHeight="1">
      <c r="A82" s="69" t="str">
        <f>+A10</f>
        <v>Pension formulae awareness (female)</v>
      </c>
      <c r="B82" s="85">
        <f>+D10</f>
        <v>0.16390000000000002</v>
      </c>
      <c r="C82" s="85">
        <f>+H10</f>
        <v>0.38729999999999998</v>
      </c>
      <c r="D82" s="85">
        <f>N10</f>
        <v>7.9699999999999993E-2</v>
      </c>
    </row>
    <row r="83" spans="1:4" s="71" customFormat="1" ht="30" customHeight="1">
      <c r="A83" s="69" t="str">
        <f>+A11</f>
        <v>Fee charged awareness (male)</v>
      </c>
      <c r="B83" s="85">
        <f>+D11</f>
        <v>4.3700000000000003E-2</v>
      </c>
      <c r="C83" s="85">
        <f>+H11</f>
        <v>0.03</v>
      </c>
      <c r="D83" s="85" t="str">
        <f>N11</f>
        <v>n.a.</v>
      </c>
    </row>
    <row r="84" spans="1:4" s="71" customFormat="1" ht="30" customHeight="1">
      <c r="A84" s="69" t="str">
        <f>+A12</f>
        <v>Fee charged awareness (female)</v>
      </c>
      <c r="B84" s="85">
        <f>+D12</f>
        <v>2.7900000000000001E-2</v>
      </c>
      <c r="C84" s="85">
        <f>+H12</f>
        <v>1.4999999999999999E-2</v>
      </c>
      <c r="D84" s="85" t="str">
        <f>N12</f>
        <v>n.a.</v>
      </c>
    </row>
    <row r="85" spans="1:4" s="71" customFormat="1" ht="30" customHeight="1">
      <c r="A85" s="69"/>
    </row>
    <row r="86" spans="1:4" s="71" customFormat="1" ht="30" customHeight="1">
      <c r="A86" s="69"/>
    </row>
    <row r="87" spans="1:4" s="71" customFormat="1" ht="30" customHeight="1">
      <c r="A87" s="69"/>
    </row>
    <row r="88" spans="1:4" s="71" customFormat="1" ht="30" customHeight="1">
      <c r="A88" s="69"/>
    </row>
    <row r="89" spans="1:4" s="71" customFormat="1" ht="30" customHeight="1">
      <c r="A89" s="69"/>
    </row>
    <row r="90" spans="1:4" s="71" customFormat="1" ht="30" customHeight="1">
      <c r="A90" s="69"/>
    </row>
    <row r="91" spans="1:4" s="71" customFormat="1" ht="30" customHeight="1">
      <c r="A91" s="69"/>
    </row>
    <row r="92" spans="1:4" s="71" customFormat="1" ht="30" customHeight="1">
      <c r="A92" s="69"/>
    </row>
    <row r="93" spans="1:4" s="71" customFormat="1" ht="30" customHeight="1">
      <c r="A93" s="69"/>
    </row>
    <row r="94" spans="1:4" s="71" customFormat="1" ht="30" customHeight="1">
      <c r="A94" s="69"/>
    </row>
    <row r="95" spans="1:4" s="71" customFormat="1" ht="30" customHeight="1">
      <c r="A95" s="69"/>
    </row>
    <row r="96" spans="1:4" s="71" customFormat="1" ht="30" customHeight="1">
      <c r="A96" s="69"/>
    </row>
    <row r="97" spans="1:1" s="71" customFormat="1" ht="30" customHeight="1">
      <c r="A97" s="69"/>
    </row>
    <row r="98" spans="1:1" s="71" customFormat="1" ht="30" customHeight="1">
      <c r="A98" s="69"/>
    </row>
    <row r="99" spans="1:1" s="71" customFormat="1" ht="30" customHeight="1">
      <c r="A99" s="69"/>
    </row>
    <row r="100" spans="1:1" s="71" customFormat="1" ht="30" customHeight="1">
      <c r="A100" s="69"/>
    </row>
    <row r="101" spans="1:1" s="71" customFormat="1" ht="30" customHeight="1">
      <c r="A101" s="69"/>
    </row>
    <row r="102" spans="1:1" s="71" customFormat="1" ht="30" customHeight="1">
      <c r="A102" s="69"/>
    </row>
    <row r="103" spans="1:1" s="71" customFormat="1" ht="30" customHeight="1">
      <c r="A103" s="69"/>
    </row>
    <row r="104" spans="1:1" s="71" customFormat="1" ht="30" customHeight="1">
      <c r="A104" s="69"/>
    </row>
    <row r="105" spans="1:1" s="71" customFormat="1" ht="30" customHeight="1">
      <c r="A105" s="69"/>
    </row>
    <row r="106" spans="1:1" s="71" customFormat="1" ht="30" customHeight="1">
      <c r="A106" s="69"/>
    </row>
    <row r="107" spans="1:1" s="71" customFormat="1" ht="30" customHeight="1">
      <c r="A107" s="69"/>
    </row>
    <row r="108" spans="1:1" s="71" customFormat="1" ht="30" customHeight="1">
      <c r="A108" s="69"/>
    </row>
    <row r="109" spans="1:1" s="71" customFormat="1" ht="30" customHeight="1">
      <c r="A109" s="69"/>
    </row>
    <row r="110" spans="1:1" s="71" customFormat="1" ht="30" customHeight="1">
      <c r="A110" s="69"/>
    </row>
    <row r="111" spans="1:1" s="71" customFormat="1" ht="30" customHeight="1">
      <c r="A111" s="69"/>
    </row>
    <row r="112" spans="1:1" s="71" customFormat="1" ht="30" customHeight="1">
      <c r="A112" s="69"/>
    </row>
    <row r="113" spans="1:1" s="71" customFormat="1" ht="30" customHeight="1">
      <c r="A113" s="69"/>
    </row>
    <row r="114" spans="1:1" s="71" customFormat="1" ht="30" customHeight="1">
      <c r="A114" s="69"/>
    </row>
    <row r="115" spans="1:1" s="71" customFormat="1" ht="30" customHeight="1">
      <c r="A115" s="69"/>
    </row>
    <row r="116" spans="1:1" s="71" customFormat="1" ht="30" customHeight="1">
      <c r="A116" s="69"/>
    </row>
    <row r="117" spans="1:1" s="71" customFormat="1" ht="30" customHeight="1">
      <c r="A117" s="69"/>
    </row>
    <row r="118" spans="1:1" s="71" customFormat="1" ht="30" customHeight="1">
      <c r="A118" s="69"/>
    </row>
    <row r="119" spans="1:1" s="71" customFormat="1" ht="30" customHeight="1">
      <c r="A119" s="69"/>
    </row>
    <row r="120" spans="1:1" s="71" customFormat="1" ht="30" customHeight="1">
      <c r="A120" s="69"/>
    </row>
    <row r="121" spans="1:1" s="71" customFormat="1" ht="30" customHeight="1">
      <c r="A121" s="69"/>
    </row>
    <row r="122" spans="1:1" s="71" customFormat="1" ht="30" customHeight="1">
      <c r="A122" s="69"/>
    </row>
    <row r="123" spans="1:1" s="71" customFormat="1" ht="30" customHeight="1">
      <c r="A123" s="69"/>
    </row>
    <row r="124" spans="1:1" s="71" customFormat="1" ht="30" customHeight="1">
      <c r="A124" s="69"/>
    </row>
    <row r="125" spans="1:1" s="71" customFormat="1" ht="30" customHeight="1">
      <c r="A125" s="69"/>
    </row>
    <row r="126" spans="1:1" s="71" customFormat="1" ht="30" customHeight="1">
      <c r="A126" s="69"/>
    </row>
    <row r="127" spans="1:1" s="71" customFormat="1" ht="30" customHeight="1">
      <c r="A127" s="69"/>
    </row>
    <row r="128" spans="1:1" s="71" customFormat="1" ht="30" customHeight="1">
      <c r="A128" s="69"/>
    </row>
    <row r="129" spans="1:1" s="71" customFormat="1" ht="30" customHeight="1">
      <c r="A129" s="69"/>
    </row>
    <row r="130" spans="1:1" s="71" customFormat="1" ht="30" customHeight="1">
      <c r="A130" s="69"/>
    </row>
    <row r="131" spans="1:1" s="71" customFormat="1" ht="30" customHeight="1">
      <c r="A131" s="69"/>
    </row>
    <row r="132" spans="1:1" s="71" customFormat="1" ht="30" customHeight="1">
      <c r="A132" s="69"/>
    </row>
    <row r="133" spans="1:1" s="71" customFormat="1" ht="30" customHeight="1">
      <c r="A133" s="69"/>
    </row>
    <row r="134" spans="1:1" s="71" customFormat="1" ht="30" customHeight="1">
      <c r="A134" s="69"/>
    </row>
    <row r="135" spans="1:1" s="71" customFormat="1" ht="30" customHeight="1">
      <c r="A135" s="69"/>
    </row>
    <row r="136" spans="1:1" s="71" customFormat="1" ht="30" customHeight="1">
      <c r="A136" s="69"/>
    </row>
    <row r="137" spans="1:1" s="71" customFormat="1" ht="30" customHeight="1">
      <c r="A137" s="69"/>
    </row>
    <row r="138" spans="1:1" s="71" customFormat="1" ht="30" customHeight="1">
      <c r="A138" s="69"/>
    </row>
    <row r="139" spans="1:1" s="71" customFormat="1" ht="30" customHeight="1">
      <c r="A139" s="69"/>
    </row>
    <row r="140" spans="1:1" s="71" customFormat="1" ht="30" customHeight="1">
      <c r="A140" s="69"/>
    </row>
    <row r="141" spans="1:1" s="71" customFormat="1" ht="30" customHeight="1">
      <c r="A141" s="69"/>
    </row>
    <row r="142" spans="1:1" s="71" customFormat="1" ht="30" customHeight="1">
      <c r="A142" s="69"/>
    </row>
    <row r="143" spans="1:1" s="71" customFormat="1" ht="30" customHeight="1">
      <c r="A143" s="69"/>
    </row>
    <row r="144" spans="1:1" s="71" customFormat="1" ht="30" customHeight="1">
      <c r="A144" s="69"/>
    </row>
    <row r="145" spans="1:1" s="71" customFormat="1" ht="30" customHeight="1">
      <c r="A145" s="69"/>
    </row>
    <row r="146" spans="1:1" s="71" customFormat="1" ht="30" customHeight="1">
      <c r="A146" s="69"/>
    </row>
    <row r="147" spans="1:1" s="71" customFormat="1" ht="30" customHeight="1">
      <c r="A147" s="69"/>
    </row>
    <row r="148" spans="1:1" s="71" customFormat="1" ht="30" customHeight="1">
      <c r="A148" s="69"/>
    </row>
    <row r="149" spans="1:1" s="71" customFormat="1" ht="30" customHeight="1">
      <c r="A149" s="69"/>
    </row>
    <row r="150" spans="1:1" s="71" customFormat="1" ht="30" customHeight="1">
      <c r="A150" s="69"/>
    </row>
    <row r="151" spans="1:1" s="71" customFormat="1" ht="30" customHeight="1">
      <c r="A151" s="69"/>
    </row>
    <row r="152" spans="1:1" s="71" customFormat="1" ht="30" customHeight="1">
      <c r="A152" s="69"/>
    </row>
    <row r="153" spans="1:1" s="71" customFormat="1" ht="30" customHeight="1">
      <c r="A153" s="69"/>
    </row>
    <row r="154" spans="1:1" s="71" customFormat="1" ht="30" customHeight="1">
      <c r="A154" s="69"/>
    </row>
    <row r="155" spans="1:1" s="71" customFormat="1" ht="30" customHeight="1">
      <c r="A155" s="69"/>
    </row>
    <row r="156" spans="1:1" s="71" customFormat="1" ht="30" customHeight="1">
      <c r="A156" s="69"/>
    </row>
    <row r="157" spans="1:1" s="71" customFormat="1" ht="30" customHeight="1">
      <c r="A157" s="69"/>
    </row>
    <row r="158" spans="1:1" s="71" customFormat="1" ht="30" customHeight="1">
      <c r="A158" s="69"/>
    </row>
  </sheetData>
  <mergeCells count="8">
    <mergeCell ref="A27:R27"/>
    <mergeCell ref="A40:R40"/>
    <mergeCell ref="B75:C75"/>
    <mergeCell ref="D75:E75"/>
    <mergeCell ref="F75:G75"/>
    <mergeCell ref="L75:M75"/>
    <mergeCell ref="J75:K75"/>
    <mergeCell ref="N75:O75"/>
  </mergeCells>
  <hyperlinks>
    <hyperlink ref="A1" location="'Table of Contents'!A1" display="Back to content sheet" xr:uid="{00000000-0004-0000-0500-000000000000}"/>
  </hyperlinks>
  <pageMargins left="0.7" right="0.7" top="0.75" bottom="0.75" header="0.3" footer="0.3"/>
  <pageSetup paperSize="9" orientation="portrait" r:id="rId1"/>
  <drawing r:id="rId2"/>
  <legacyDrawing r:id="rId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4858D9-1DC6-4B36-9556-9C07D17EB2EA}">
  <sheetPr>
    <tabColor theme="4"/>
  </sheetPr>
  <dimension ref="A1:A1048576"/>
  <sheetViews>
    <sheetView workbookViewId="0"/>
  </sheetViews>
  <sheetFormatPr defaultColWidth="8.85546875" defaultRowHeight="15"/>
  <cols>
    <col min="1" max="16384" width="8.85546875" style="233"/>
  </cols>
  <sheetData>
    <row r="1" spans="1:1">
      <c r="A1" s="234" t="s">
        <v>95</v>
      </c>
    </row>
    <row r="3" spans="1:1" ht="18.75">
      <c r="A3" s="235" t="s">
        <v>741</v>
      </c>
    </row>
    <row r="1048576" spans="1:1">
      <c r="A1048576" s="233" t="s">
        <v>742</v>
      </c>
    </row>
  </sheetData>
  <hyperlinks>
    <hyperlink ref="A1" location="'Table of Contents'!A1" display="Back to content sheet" xr:uid="{C5F15866-91D5-4D3F-B32F-E433FC8E5D51}"/>
  </hyperlinks>
  <pageMargins left="0.7" right="0.7" top="0.75" bottom="0.75" header="0.3" footer="0.3"/>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6161B4E-7352-47FE-9BEB-B36C02132EF4}">
  <dimension ref="A2:C56"/>
  <sheetViews>
    <sheetView showGridLines="0" zoomScaleNormal="100" workbookViewId="0">
      <selection activeCell="B39" sqref="B39"/>
    </sheetView>
  </sheetViews>
  <sheetFormatPr defaultColWidth="11.42578125" defaultRowHeight="12.75"/>
  <cols>
    <col min="1" max="1" width="14.7109375" style="133" customWidth="1"/>
    <col min="2" max="2" width="50.42578125" style="156" customWidth="1"/>
    <col min="3" max="3" width="87.5703125" style="157" customWidth="1"/>
    <col min="4" max="16384" width="11.42578125" style="133"/>
  </cols>
  <sheetData>
    <row r="2" spans="1:3" ht="18.75" customHeight="1">
      <c r="B2" s="252" t="s">
        <v>461</v>
      </c>
      <c r="C2" s="252"/>
    </row>
    <row r="3" spans="1:3" ht="15.75">
      <c r="A3" s="134" t="s">
        <v>462</v>
      </c>
      <c r="B3" s="134" t="s">
        <v>17</v>
      </c>
      <c r="C3" s="134" t="s">
        <v>463</v>
      </c>
    </row>
    <row r="4" spans="1:3" ht="25.5">
      <c r="A4" s="253" t="s">
        <v>464</v>
      </c>
      <c r="B4" s="135" t="s">
        <v>465</v>
      </c>
      <c r="C4" s="136" t="s">
        <v>466</v>
      </c>
    </row>
    <row r="5" spans="1:3" ht="38.25">
      <c r="A5" s="253"/>
      <c r="B5" s="135" t="s">
        <v>467</v>
      </c>
      <c r="C5" s="136" t="s">
        <v>468</v>
      </c>
    </row>
    <row r="6" spans="1:3">
      <c r="A6" s="253"/>
      <c r="B6" s="135" t="s">
        <v>469</v>
      </c>
      <c r="C6" s="137" t="s">
        <v>470</v>
      </c>
    </row>
    <row r="7" spans="1:3" ht="25.5">
      <c r="A7" s="253"/>
      <c r="B7" s="135" t="s">
        <v>471</v>
      </c>
      <c r="C7" s="136" t="s">
        <v>472</v>
      </c>
    </row>
    <row r="8" spans="1:3">
      <c r="A8" s="253"/>
      <c r="B8" s="135" t="s">
        <v>473</v>
      </c>
      <c r="C8" s="137" t="s">
        <v>474</v>
      </c>
    </row>
    <row r="9" spans="1:3">
      <c r="A9" s="253"/>
      <c r="B9" s="135" t="s">
        <v>475</v>
      </c>
      <c r="C9" s="137" t="s">
        <v>476</v>
      </c>
    </row>
    <row r="10" spans="1:3">
      <c r="A10" s="253"/>
      <c r="B10" s="135" t="s">
        <v>477</v>
      </c>
      <c r="C10" s="138" t="s">
        <v>478</v>
      </c>
    </row>
    <row r="11" spans="1:3">
      <c r="A11" s="253"/>
      <c r="B11" s="135" t="s">
        <v>479</v>
      </c>
      <c r="C11" s="138" t="s">
        <v>478</v>
      </c>
    </row>
    <row r="12" spans="1:3">
      <c r="A12" s="253"/>
      <c r="B12" s="135" t="s">
        <v>480</v>
      </c>
      <c r="C12" s="138" t="s">
        <v>478</v>
      </c>
    </row>
    <row r="13" spans="1:3">
      <c r="A13" s="253"/>
      <c r="B13" s="135" t="s">
        <v>481</v>
      </c>
      <c r="C13" s="138" t="s">
        <v>478</v>
      </c>
    </row>
    <row r="14" spans="1:3">
      <c r="A14" s="253"/>
      <c r="B14" s="135" t="s">
        <v>482</v>
      </c>
      <c r="C14" s="137" t="s">
        <v>470</v>
      </c>
    </row>
    <row r="15" spans="1:3" ht="38.25">
      <c r="A15" s="253"/>
      <c r="B15" s="135" t="s">
        <v>483</v>
      </c>
      <c r="C15" s="136" t="s">
        <v>484</v>
      </c>
    </row>
    <row r="16" spans="1:3">
      <c r="A16" s="253" t="s">
        <v>485</v>
      </c>
      <c r="B16" s="255" t="s">
        <v>486</v>
      </c>
      <c r="C16" s="256"/>
    </row>
    <row r="17" spans="1:3">
      <c r="A17" s="254"/>
      <c r="B17" s="139" t="s">
        <v>487</v>
      </c>
      <c r="C17" s="140">
        <v>0.11</v>
      </c>
    </row>
    <row r="18" spans="1:3" ht="25.5">
      <c r="A18" s="254"/>
      <c r="B18" s="139" t="s">
        <v>488</v>
      </c>
      <c r="C18" s="141" t="s">
        <v>489</v>
      </c>
    </row>
    <row r="19" spans="1:3">
      <c r="A19" s="254"/>
      <c r="B19" s="139" t="s">
        <v>490</v>
      </c>
      <c r="C19" s="142" t="s">
        <v>491</v>
      </c>
    </row>
    <row r="20" spans="1:3" ht="63.75">
      <c r="A20" s="254"/>
      <c r="B20" s="139" t="s">
        <v>492</v>
      </c>
      <c r="C20" s="143" t="s">
        <v>493</v>
      </c>
    </row>
    <row r="21" spans="1:3">
      <c r="A21" s="254"/>
      <c r="B21" s="139" t="s">
        <v>494</v>
      </c>
      <c r="C21" s="144">
        <v>109245.83421693</v>
      </c>
    </row>
    <row r="22" spans="1:3">
      <c r="A22" s="254"/>
      <c r="B22" s="257" t="s">
        <v>495</v>
      </c>
      <c r="C22" s="258"/>
    </row>
    <row r="23" spans="1:3">
      <c r="A23" s="254"/>
      <c r="B23" s="139" t="s">
        <v>496</v>
      </c>
      <c r="C23" s="142">
        <v>65</v>
      </c>
    </row>
    <row r="24" spans="1:3">
      <c r="A24" s="254"/>
      <c r="B24" s="145" t="s">
        <v>497</v>
      </c>
      <c r="C24" s="142">
        <v>60</v>
      </c>
    </row>
    <row r="25" spans="1:3">
      <c r="A25" s="254"/>
      <c r="B25" s="145" t="s">
        <v>498</v>
      </c>
      <c r="C25" s="146" t="s">
        <v>499</v>
      </c>
    </row>
    <row r="26" spans="1:3" ht="51">
      <c r="A26" s="254"/>
      <c r="B26" s="145" t="s">
        <v>500</v>
      </c>
      <c r="C26" s="147" t="s">
        <v>501</v>
      </c>
    </row>
    <row r="27" spans="1:3">
      <c r="A27" s="254"/>
      <c r="B27" s="255" t="s">
        <v>502</v>
      </c>
      <c r="C27" s="259"/>
    </row>
    <row r="28" spans="1:3" ht="38.25">
      <c r="A28" s="254"/>
      <c r="B28" s="139" t="s">
        <v>503</v>
      </c>
      <c r="C28" s="148" t="s">
        <v>504</v>
      </c>
    </row>
    <row r="29" spans="1:3">
      <c r="A29" s="254"/>
      <c r="B29" s="139" t="s">
        <v>505</v>
      </c>
      <c r="C29" s="149">
        <v>30</v>
      </c>
    </row>
    <row r="30" spans="1:3" ht="51">
      <c r="A30" s="254"/>
      <c r="B30" s="139" t="s">
        <v>506</v>
      </c>
      <c r="C30" s="150" t="s">
        <v>507</v>
      </c>
    </row>
    <row r="31" spans="1:3">
      <c r="A31" s="254"/>
      <c r="B31" s="255" t="s">
        <v>508</v>
      </c>
      <c r="C31" s="256"/>
    </row>
    <row r="32" spans="1:3">
      <c r="A32" s="254"/>
      <c r="B32" s="139" t="s">
        <v>509</v>
      </c>
      <c r="C32" s="151" t="s">
        <v>474</v>
      </c>
    </row>
    <row r="33" spans="1:3">
      <c r="A33" s="254"/>
      <c r="B33" s="139" t="s">
        <v>510</v>
      </c>
      <c r="C33" s="152" t="s">
        <v>98</v>
      </c>
    </row>
    <row r="34" spans="1:3">
      <c r="A34" s="254" t="s">
        <v>511</v>
      </c>
      <c r="B34" s="255" t="s">
        <v>512</v>
      </c>
      <c r="C34" s="256"/>
    </row>
    <row r="35" spans="1:3">
      <c r="A35" s="254"/>
      <c r="B35" s="139" t="s">
        <v>513</v>
      </c>
      <c r="C35" s="142" t="s">
        <v>474</v>
      </c>
    </row>
    <row r="36" spans="1:3">
      <c r="A36" s="254"/>
      <c r="B36" s="139" t="s">
        <v>514</v>
      </c>
      <c r="C36" s="142" t="s">
        <v>474</v>
      </c>
    </row>
    <row r="37" spans="1:3">
      <c r="A37" s="254"/>
      <c r="B37" s="139" t="s">
        <v>515</v>
      </c>
      <c r="C37" s="142" t="s">
        <v>470</v>
      </c>
    </row>
    <row r="38" spans="1:3">
      <c r="A38" s="254"/>
      <c r="B38" s="255" t="s">
        <v>516</v>
      </c>
      <c r="C38" s="256"/>
    </row>
    <row r="39" spans="1:3">
      <c r="A39" s="254"/>
      <c r="B39" s="139" t="s">
        <v>517</v>
      </c>
      <c r="C39" s="153" t="s">
        <v>98</v>
      </c>
    </row>
    <row r="40" spans="1:3">
      <c r="A40" s="254"/>
      <c r="B40" s="139" t="s">
        <v>518</v>
      </c>
      <c r="C40" s="153" t="s">
        <v>98</v>
      </c>
    </row>
    <row r="41" spans="1:3">
      <c r="A41" s="254"/>
      <c r="B41" s="139" t="s">
        <v>519</v>
      </c>
      <c r="C41" s="153" t="s">
        <v>98</v>
      </c>
    </row>
    <row r="42" spans="1:3">
      <c r="A42" s="254"/>
      <c r="B42" s="139" t="s">
        <v>520</v>
      </c>
      <c r="C42" s="153" t="s">
        <v>98</v>
      </c>
    </row>
    <row r="43" spans="1:3">
      <c r="A43" s="254"/>
      <c r="B43" s="139" t="s">
        <v>521</v>
      </c>
      <c r="C43" s="153" t="s">
        <v>98</v>
      </c>
    </row>
    <row r="44" spans="1:3">
      <c r="A44" s="254"/>
      <c r="B44" s="139" t="s">
        <v>522</v>
      </c>
      <c r="C44" s="153" t="s">
        <v>98</v>
      </c>
    </row>
    <row r="45" spans="1:3">
      <c r="A45" s="254"/>
      <c r="B45" s="139" t="s">
        <v>523</v>
      </c>
      <c r="C45" s="153" t="s">
        <v>98</v>
      </c>
    </row>
    <row r="46" spans="1:3">
      <c r="A46" s="254"/>
      <c r="B46" s="139" t="s">
        <v>524</v>
      </c>
      <c r="C46" s="153" t="s">
        <v>98</v>
      </c>
    </row>
    <row r="47" spans="1:3">
      <c r="A47" s="254"/>
      <c r="B47" s="139" t="s">
        <v>525</v>
      </c>
      <c r="C47" s="153" t="s">
        <v>98</v>
      </c>
    </row>
    <row r="48" spans="1:3">
      <c r="A48" s="254"/>
      <c r="B48" s="139" t="s">
        <v>526</v>
      </c>
      <c r="C48" s="153" t="s">
        <v>98</v>
      </c>
    </row>
    <row r="49" spans="1:3">
      <c r="A49" s="254"/>
      <c r="B49" s="139" t="s">
        <v>527</v>
      </c>
      <c r="C49" s="153" t="s">
        <v>98</v>
      </c>
    </row>
    <row r="50" spans="1:3">
      <c r="A50" s="254"/>
      <c r="B50" s="139" t="s">
        <v>528</v>
      </c>
      <c r="C50" s="153" t="s">
        <v>98</v>
      </c>
    </row>
    <row r="51" spans="1:3">
      <c r="A51" s="254"/>
      <c r="B51" s="255" t="s">
        <v>529</v>
      </c>
      <c r="C51" s="256"/>
    </row>
    <row r="52" spans="1:3">
      <c r="A52" s="254"/>
      <c r="B52" s="139" t="s">
        <v>530</v>
      </c>
      <c r="C52" s="151" t="s">
        <v>531</v>
      </c>
    </row>
    <row r="53" spans="1:3">
      <c r="A53" s="254"/>
      <c r="B53" s="139" t="s">
        <v>532</v>
      </c>
      <c r="C53" s="151" t="s">
        <v>531</v>
      </c>
    </row>
    <row r="54" spans="1:3">
      <c r="A54" s="254"/>
      <c r="B54" s="139" t="s">
        <v>533</v>
      </c>
      <c r="C54" s="151" t="s">
        <v>534</v>
      </c>
    </row>
    <row r="55" spans="1:3">
      <c r="A55" s="260" t="s">
        <v>535</v>
      </c>
      <c r="B55" s="139" t="s">
        <v>536</v>
      </c>
      <c r="C55" s="154">
        <v>33154.28</v>
      </c>
    </row>
    <row r="56" spans="1:3">
      <c r="A56" s="261"/>
      <c r="B56" s="139" t="s">
        <v>537</v>
      </c>
      <c r="C56" s="155">
        <v>28.03</v>
      </c>
    </row>
  </sheetData>
  <mergeCells count="12">
    <mergeCell ref="A34:A54"/>
    <mergeCell ref="B34:C34"/>
    <mergeCell ref="B38:C38"/>
    <mergeCell ref="B51:C51"/>
    <mergeCell ref="A55:A56"/>
    <mergeCell ref="B2:C2"/>
    <mergeCell ref="A4:A15"/>
    <mergeCell ref="A16:A33"/>
    <mergeCell ref="B16:C16"/>
    <mergeCell ref="B22:C22"/>
    <mergeCell ref="B27:C27"/>
    <mergeCell ref="B31:C31"/>
  </mergeCells>
  <pageMargins left="0.7" right="0.7" top="0.75" bottom="0.75" header="0.3" footer="0.3"/>
  <pageSetup orientation="portrait" r:id="rId1"/>
  <legacyDrawing r:id="rId2"/>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53E7A5A-0536-41E7-9604-D70B28CDEAA7}">
  <dimension ref="A2:C57"/>
  <sheetViews>
    <sheetView showGridLines="0" zoomScaleNormal="100" workbookViewId="0">
      <selection activeCell="B39" sqref="B39"/>
    </sheetView>
  </sheetViews>
  <sheetFormatPr defaultColWidth="11.42578125" defaultRowHeight="12.75"/>
  <cols>
    <col min="1" max="1" width="14.42578125" style="175" customWidth="1"/>
    <col min="2" max="2" width="53" style="174" bestFit="1" customWidth="1"/>
    <col min="3" max="3" width="104.5703125" style="158" customWidth="1"/>
    <col min="4" max="16384" width="11.42578125" style="158"/>
  </cols>
  <sheetData>
    <row r="2" spans="1:3" ht="18">
      <c r="A2" s="252" t="s">
        <v>461</v>
      </c>
      <c r="B2" s="252"/>
      <c r="C2" s="252"/>
    </row>
    <row r="3" spans="1:3" ht="15.75">
      <c r="A3" s="159" t="s">
        <v>462</v>
      </c>
      <c r="B3" s="159" t="s">
        <v>17</v>
      </c>
      <c r="C3" s="159" t="s">
        <v>463</v>
      </c>
    </row>
    <row r="4" spans="1:3">
      <c r="A4" s="254" t="s">
        <v>464</v>
      </c>
      <c r="B4" s="145" t="s">
        <v>465</v>
      </c>
      <c r="C4" s="142" t="s">
        <v>470</v>
      </c>
    </row>
    <row r="5" spans="1:3" ht="25.5">
      <c r="A5" s="254"/>
      <c r="B5" s="145" t="s">
        <v>467</v>
      </c>
      <c r="C5" s="141" t="s">
        <v>538</v>
      </c>
    </row>
    <row r="6" spans="1:3">
      <c r="A6" s="254"/>
      <c r="B6" s="145" t="s">
        <v>469</v>
      </c>
      <c r="C6" s="151" t="s">
        <v>539</v>
      </c>
    </row>
    <row r="7" spans="1:3" ht="25.5">
      <c r="A7" s="254"/>
      <c r="B7" s="145" t="s">
        <v>471</v>
      </c>
      <c r="C7" s="141" t="s">
        <v>540</v>
      </c>
    </row>
    <row r="8" spans="1:3">
      <c r="A8" s="254"/>
      <c r="B8" s="145" t="s">
        <v>473</v>
      </c>
      <c r="C8" s="151" t="s">
        <v>470</v>
      </c>
    </row>
    <row r="9" spans="1:3">
      <c r="A9" s="254"/>
      <c r="B9" s="145" t="s">
        <v>475</v>
      </c>
      <c r="C9" s="141" t="s">
        <v>541</v>
      </c>
    </row>
    <row r="10" spans="1:3">
      <c r="A10" s="254"/>
      <c r="B10" s="145" t="s">
        <v>477</v>
      </c>
      <c r="C10" s="151" t="s">
        <v>470</v>
      </c>
    </row>
    <row r="11" spans="1:3">
      <c r="A11" s="254"/>
      <c r="B11" s="145" t="s">
        <v>479</v>
      </c>
      <c r="C11" s="142" t="s">
        <v>470</v>
      </c>
    </row>
    <row r="12" spans="1:3">
      <c r="A12" s="254"/>
      <c r="B12" s="145" t="s">
        <v>480</v>
      </c>
      <c r="C12" s="142" t="s">
        <v>470</v>
      </c>
    </row>
    <row r="13" spans="1:3">
      <c r="A13" s="254"/>
      <c r="B13" s="145" t="s">
        <v>482</v>
      </c>
      <c r="C13" s="142" t="s">
        <v>470</v>
      </c>
    </row>
    <row r="14" spans="1:3">
      <c r="A14" s="254"/>
      <c r="B14" s="145" t="s">
        <v>483</v>
      </c>
      <c r="C14" s="141" t="s">
        <v>542</v>
      </c>
    </row>
    <row r="15" spans="1:3" ht="12.75" customHeight="1">
      <c r="A15" s="254" t="s">
        <v>485</v>
      </c>
      <c r="B15" s="160" t="s">
        <v>486</v>
      </c>
      <c r="C15" s="161"/>
    </row>
    <row r="16" spans="1:3" ht="25.5">
      <c r="A16" s="254"/>
      <c r="B16" s="145" t="s">
        <v>487</v>
      </c>
      <c r="C16" s="143" t="s">
        <v>543</v>
      </c>
    </row>
    <row r="17" spans="1:3">
      <c r="A17" s="254"/>
      <c r="B17" s="145" t="s">
        <v>488</v>
      </c>
      <c r="C17" s="151" t="s">
        <v>544</v>
      </c>
    </row>
    <row r="18" spans="1:3">
      <c r="A18" s="254"/>
      <c r="B18" s="145" t="s">
        <v>490</v>
      </c>
      <c r="C18" s="142" t="s">
        <v>476</v>
      </c>
    </row>
    <row r="19" spans="1:3">
      <c r="A19" s="254"/>
      <c r="B19" s="145" t="s">
        <v>492</v>
      </c>
      <c r="C19" s="143" t="s">
        <v>545</v>
      </c>
    </row>
    <row r="20" spans="1:3" s="133" customFormat="1">
      <c r="A20" s="254"/>
      <c r="B20" s="139" t="s">
        <v>494</v>
      </c>
      <c r="C20" s="162" t="s">
        <v>470</v>
      </c>
    </row>
    <row r="21" spans="1:3">
      <c r="A21" s="254"/>
      <c r="B21" s="255" t="s">
        <v>495</v>
      </c>
      <c r="C21" s="256"/>
    </row>
    <row r="22" spans="1:3">
      <c r="A22" s="254"/>
      <c r="B22" s="145" t="s">
        <v>496</v>
      </c>
      <c r="C22" s="142">
        <v>65</v>
      </c>
    </row>
    <row r="23" spans="1:3">
      <c r="A23" s="254"/>
      <c r="B23" s="145" t="s">
        <v>497</v>
      </c>
      <c r="C23" s="142">
        <v>60</v>
      </c>
    </row>
    <row r="24" spans="1:3" s="133" customFormat="1" ht="51">
      <c r="A24" s="254"/>
      <c r="B24" s="145" t="s">
        <v>498</v>
      </c>
      <c r="C24" s="147" t="s">
        <v>546</v>
      </c>
    </row>
    <row r="25" spans="1:3" s="133" customFormat="1">
      <c r="A25" s="254"/>
      <c r="B25" s="145" t="s">
        <v>500</v>
      </c>
      <c r="C25" s="146" t="s">
        <v>547</v>
      </c>
    </row>
    <row r="26" spans="1:3">
      <c r="A26" s="254"/>
      <c r="B26" s="160" t="s">
        <v>502</v>
      </c>
      <c r="C26" s="163"/>
    </row>
    <row r="27" spans="1:3">
      <c r="A27" s="254"/>
      <c r="B27" s="145" t="s">
        <v>503</v>
      </c>
      <c r="C27" s="164" t="s">
        <v>548</v>
      </c>
    </row>
    <row r="28" spans="1:3">
      <c r="A28" s="254"/>
      <c r="B28" s="145" t="s">
        <v>505</v>
      </c>
      <c r="C28" s="149" t="s">
        <v>476</v>
      </c>
    </row>
    <row r="29" spans="1:3">
      <c r="A29" s="254"/>
      <c r="B29" s="145" t="s">
        <v>506</v>
      </c>
      <c r="C29" s="165" t="s">
        <v>549</v>
      </c>
    </row>
    <row r="30" spans="1:3">
      <c r="A30" s="254"/>
      <c r="B30" s="160" t="s">
        <v>508</v>
      </c>
      <c r="C30" s="161"/>
    </row>
    <row r="31" spans="1:3">
      <c r="A31" s="254"/>
      <c r="B31" s="145" t="s">
        <v>509</v>
      </c>
      <c r="C31" s="153" t="s">
        <v>550</v>
      </c>
    </row>
    <row r="32" spans="1:3">
      <c r="A32" s="254"/>
      <c r="B32" s="145" t="s">
        <v>510</v>
      </c>
      <c r="C32" s="166" t="s">
        <v>474</v>
      </c>
    </row>
    <row r="33" spans="1:3" ht="12.75" customHeight="1">
      <c r="A33" s="254" t="s">
        <v>511</v>
      </c>
      <c r="B33" s="160" t="s">
        <v>512</v>
      </c>
      <c r="C33" s="161"/>
    </row>
    <row r="34" spans="1:3">
      <c r="A34" s="254"/>
      <c r="B34" s="145" t="s">
        <v>513</v>
      </c>
      <c r="C34" s="142" t="s">
        <v>470</v>
      </c>
    </row>
    <row r="35" spans="1:3">
      <c r="A35" s="254"/>
      <c r="B35" s="145" t="s">
        <v>514</v>
      </c>
      <c r="C35" s="142" t="s">
        <v>470</v>
      </c>
    </row>
    <row r="36" spans="1:3">
      <c r="A36" s="254"/>
      <c r="B36" s="145" t="s">
        <v>515</v>
      </c>
      <c r="C36" s="142" t="s">
        <v>474</v>
      </c>
    </row>
    <row r="37" spans="1:3" ht="12.75" customHeight="1">
      <c r="A37" s="254"/>
      <c r="B37" s="160" t="s">
        <v>516</v>
      </c>
      <c r="C37" s="161"/>
    </row>
    <row r="38" spans="1:3">
      <c r="A38" s="254"/>
      <c r="B38" s="145" t="s">
        <v>517</v>
      </c>
      <c r="C38" s="151" t="s">
        <v>551</v>
      </c>
    </row>
    <row r="39" spans="1:3">
      <c r="A39" s="254"/>
      <c r="B39" s="145" t="s">
        <v>518</v>
      </c>
      <c r="C39" s="167" t="s">
        <v>552</v>
      </c>
    </row>
    <row r="40" spans="1:3">
      <c r="A40" s="254"/>
      <c r="B40" s="145" t="s">
        <v>519</v>
      </c>
      <c r="C40" s="167" t="s">
        <v>553</v>
      </c>
    </row>
    <row r="41" spans="1:3" ht="51">
      <c r="A41" s="254"/>
      <c r="B41" s="145" t="s">
        <v>520</v>
      </c>
      <c r="C41" s="168" t="s">
        <v>554</v>
      </c>
    </row>
    <row r="42" spans="1:3" ht="38.25">
      <c r="A42" s="254"/>
      <c r="B42" s="145" t="s">
        <v>521</v>
      </c>
      <c r="C42" s="168" t="s">
        <v>555</v>
      </c>
    </row>
    <row r="43" spans="1:3" ht="76.5">
      <c r="A43" s="254"/>
      <c r="B43" s="145" t="s">
        <v>522</v>
      </c>
      <c r="C43" s="168" t="s">
        <v>556</v>
      </c>
    </row>
    <row r="44" spans="1:3" ht="38.25">
      <c r="A44" s="254"/>
      <c r="B44" s="145" t="s">
        <v>523</v>
      </c>
      <c r="C44" s="168" t="s">
        <v>557</v>
      </c>
    </row>
    <row r="45" spans="1:3">
      <c r="A45" s="254"/>
      <c r="B45" s="145" t="s">
        <v>524</v>
      </c>
      <c r="C45" s="167" t="s">
        <v>558</v>
      </c>
    </row>
    <row r="46" spans="1:3">
      <c r="A46" s="254"/>
      <c r="B46" s="145" t="s">
        <v>525</v>
      </c>
      <c r="C46" s="169" t="s">
        <v>559</v>
      </c>
    </row>
    <row r="47" spans="1:3">
      <c r="A47" s="254"/>
      <c r="B47" s="145" t="s">
        <v>526</v>
      </c>
      <c r="C47" s="170" t="s">
        <v>560</v>
      </c>
    </row>
    <row r="48" spans="1:3">
      <c r="A48" s="254"/>
      <c r="B48" s="145" t="s">
        <v>527</v>
      </c>
      <c r="C48" s="167" t="s">
        <v>561</v>
      </c>
    </row>
    <row r="49" spans="1:3">
      <c r="A49" s="254"/>
      <c r="B49" s="145" t="s">
        <v>528</v>
      </c>
      <c r="C49" s="167" t="s">
        <v>562</v>
      </c>
    </row>
    <row r="50" spans="1:3">
      <c r="A50" s="254"/>
      <c r="B50" s="160" t="s">
        <v>529</v>
      </c>
      <c r="C50" s="161"/>
    </row>
    <row r="51" spans="1:3" ht="38.25">
      <c r="A51" s="254"/>
      <c r="B51" s="145" t="s">
        <v>530</v>
      </c>
      <c r="C51" s="171" t="s">
        <v>563</v>
      </c>
    </row>
    <row r="52" spans="1:3">
      <c r="A52" s="254"/>
      <c r="B52" s="145" t="s">
        <v>532</v>
      </c>
      <c r="C52" s="142" t="s">
        <v>470</v>
      </c>
    </row>
    <row r="53" spans="1:3">
      <c r="A53" s="254"/>
      <c r="B53" s="145" t="s">
        <v>533</v>
      </c>
      <c r="C53" s="142" t="s">
        <v>470</v>
      </c>
    </row>
    <row r="54" spans="1:3" ht="12.75" customHeight="1">
      <c r="A54" s="260" t="s">
        <v>535</v>
      </c>
      <c r="B54" s="145" t="s">
        <v>536</v>
      </c>
      <c r="C54" s="154" t="s">
        <v>564</v>
      </c>
    </row>
    <row r="55" spans="1:3">
      <c r="A55" s="261"/>
      <c r="B55" s="145" t="s">
        <v>537</v>
      </c>
      <c r="C55" s="172">
        <v>698.85</v>
      </c>
    </row>
    <row r="56" spans="1:3">
      <c r="A56" s="173"/>
    </row>
    <row r="57" spans="1:3">
      <c r="A57" s="173"/>
    </row>
  </sheetData>
  <mergeCells count="6">
    <mergeCell ref="A54:A55"/>
    <mergeCell ref="A2:C2"/>
    <mergeCell ref="A4:A14"/>
    <mergeCell ref="A15:A32"/>
    <mergeCell ref="B21:C21"/>
    <mergeCell ref="A33:A53"/>
  </mergeCells>
  <pageMargins left="0.7" right="0.7" top="0.75" bottom="0.75" header="0.3" footer="0.3"/>
  <pageSetup orientation="portrait" r:id="rId1"/>
  <legacy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7C61462-9C82-433A-919D-8B0884030703}">
  <dimension ref="A2:C56"/>
  <sheetViews>
    <sheetView showGridLines="0" zoomScaleNormal="100" workbookViewId="0">
      <selection activeCell="B39" sqref="B39"/>
    </sheetView>
  </sheetViews>
  <sheetFormatPr defaultColWidth="11.42578125" defaultRowHeight="12.75"/>
  <cols>
    <col min="1" max="1" width="14.42578125" style="175" customWidth="1"/>
    <col min="2" max="2" width="49" style="174" bestFit="1" customWidth="1"/>
    <col min="3" max="3" width="128.42578125" style="181" customWidth="1"/>
    <col min="4" max="16384" width="11.42578125" style="158"/>
  </cols>
  <sheetData>
    <row r="2" spans="1:3" ht="18.75" customHeight="1">
      <c r="A2" s="262" t="s">
        <v>461</v>
      </c>
      <c r="B2" s="262"/>
      <c r="C2" s="262"/>
    </row>
    <row r="3" spans="1:3" ht="15.75">
      <c r="A3" s="159" t="s">
        <v>462</v>
      </c>
      <c r="B3" s="159" t="s">
        <v>17</v>
      </c>
      <c r="C3" s="159" t="s">
        <v>463</v>
      </c>
    </row>
    <row r="4" spans="1:3">
      <c r="A4" s="254" t="s">
        <v>464</v>
      </c>
      <c r="B4" s="145" t="s">
        <v>465</v>
      </c>
      <c r="C4" s="142" t="s">
        <v>470</v>
      </c>
    </row>
    <row r="5" spans="1:3" ht="25.5">
      <c r="A5" s="254"/>
      <c r="B5" s="145" t="s">
        <v>467</v>
      </c>
      <c r="C5" s="152" t="s">
        <v>565</v>
      </c>
    </row>
    <row r="6" spans="1:3">
      <c r="A6" s="254"/>
      <c r="B6" s="145" t="s">
        <v>469</v>
      </c>
      <c r="C6" s="142" t="s">
        <v>470</v>
      </c>
    </row>
    <row r="7" spans="1:3" ht="25.5">
      <c r="A7" s="254"/>
      <c r="B7" s="145" t="s">
        <v>471</v>
      </c>
      <c r="C7" s="165" t="s">
        <v>566</v>
      </c>
    </row>
    <row r="8" spans="1:3">
      <c r="A8" s="254"/>
      <c r="B8" s="145" t="s">
        <v>473</v>
      </c>
      <c r="C8" s="142" t="s">
        <v>474</v>
      </c>
    </row>
    <row r="9" spans="1:3">
      <c r="A9" s="254"/>
      <c r="B9" s="145" t="s">
        <v>475</v>
      </c>
      <c r="C9" s="153" t="s">
        <v>378</v>
      </c>
    </row>
    <row r="10" spans="1:3">
      <c r="A10" s="254"/>
      <c r="B10" s="145" t="s">
        <v>477</v>
      </c>
      <c r="C10" s="176" t="s">
        <v>470</v>
      </c>
    </row>
    <row r="11" spans="1:3">
      <c r="A11" s="254"/>
      <c r="B11" s="145" t="s">
        <v>479</v>
      </c>
      <c r="C11" s="176" t="s">
        <v>470</v>
      </c>
    </row>
    <row r="12" spans="1:3" ht="25.5">
      <c r="A12" s="254"/>
      <c r="B12" s="145" t="s">
        <v>480</v>
      </c>
      <c r="C12" s="176" t="s">
        <v>470</v>
      </c>
    </row>
    <row r="13" spans="1:3">
      <c r="A13" s="254"/>
      <c r="B13" s="145" t="s">
        <v>481</v>
      </c>
      <c r="C13" s="151"/>
    </row>
    <row r="14" spans="1:3">
      <c r="A14" s="254"/>
      <c r="B14" s="145" t="s">
        <v>482</v>
      </c>
      <c r="C14" s="151" t="s">
        <v>470</v>
      </c>
    </row>
    <row r="15" spans="1:3">
      <c r="A15" s="254"/>
      <c r="B15" s="145" t="s">
        <v>483</v>
      </c>
      <c r="C15" s="165" t="s">
        <v>567</v>
      </c>
    </row>
    <row r="16" spans="1:3" ht="12.75" customHeight="1">
      <c r="A16" s="254" t="s">
        <v>485</v>
      </c>
      <c r="B16" s="255" t="s">
        <v>486</v>
      </c>
      <c r="C16" s="256"/>
    </row>
    <row r="17" spans="1:3" ht="25.5">
      <c r="A17" s="254"/>
      <c r="B17" s="145" t="s">
        <v>487</v>
      </c>
      <c r="C17" s="165" t="s">
        <v>568</v>
      </c>
    </row>
    <row r="18" spans="1:3">
      <c r="A18" s="254"/>
      <c r="B18" s="145" t="s">
        <v>488</v>
      </c>
      <c r="C18" s="140">
        <v>0.2</v>
      </c>
    </row>
    <row r="19" spans="1:3">
      <c r="A19" s="254"/>
      <c r="B19" s="145" t="s">
        <v>490</v>
      </c>
      <c r="C19" s="153" t="s">
        <v>476</v>
      </c>
    </row>
    <row r="20" spans="1:3">
      <c r="A20" s="254"/>
      <c r="B20" s="145" t="s">
        <v>492</v>
      </c>
      <c r="C20" s="140">
        <v>0.2</v>
      </c>
    </row>
    <row r="21" spans="1:3" s="133" customFormat="1">
      <c r="A21" s="254"/>
      <c r="B21" s="139" t="s">
        <v>494</v>
      </c>
      <c r="C21" s="162" t="s">
        <v>470</v>
      </c>
    </row>
    <row r="22" spans="1:3">
      <c r="A22" s="254"/>
      <c r="B22" s="255" t="s">
        <v>495</v>
      </c>
      <c r="C22" s="256"/>
    </row>
    <row r="23" spans="1:3">
      <c r="A23" s="254"/>
      <c r="B23" s="145" t="s">
        <v>496</v>
      </c>
      <c r="C23" s="142">
        <v>65</v>
      </c>
    </row>
    <row r="24" spans="1:3">
      <c r="A24" s="254"/>
      <c r="B24" s="145" t="s">
        <v>497</v>
      </c>
      <c r="C24" s="142">
        <v>60</v>
      </c>
    </row>
    <row r="25" spans="1:3" s="133" customFormat="1" ht="38.25">
      <c r="A25" s="254"/>
      <c r="B25" s="139" t="s">
        <v>498</v>
      </c>
      <c r="C25" s="177" t="s">
        <v>569</v>
      </c>
    </row>
    <row r="26" spans="1:3" s="133" customFormat="1">
      <c r="A26" s="254"/>
      <c r="B26" s="145" t="s">
        <v>500</v>
      </c>
      <c r="C26" s="178" t="s">
        <v>570</v>
      </c>
    </row>
    <row r="27" spans="1:3">
      <c r="A27" s="254"/>
      <c r="B27" s="255" t="s">
        <v>502</v>
      </c>
      <c r="C27" s="256"/>
    </row>
    <row r="28" spans="1:3">
      <c r="A28" s="254"/>
      <c r="B28" s="145" t="s">
        <v>503</v>
      </c>
      <c r="C28" s="179">
        <v>2.5228941136699956</v>
      </c>
    </row>
    <row r="29" spans="1:3">
      <c r="A29" s="254"/>
      <c r="B29" s="145" t="s">
        <v>505</v>
      </c>
      <c r="C29" s="149" t="s">
        <v>571</v>
      </c>
    </row>
    <row r="30" spans="1:3">
      <c r="A30" s="254"/>
      <c r="B30" s="145" t="s">
        <v>506</v>
      </c>
      <c r="C30" s="165" t="s">
        <v>572</v>
      </c>
    </row>
    <row r="31" spans="1:3">
      <c r="A31" s="254"/>
      <c r="B31" s="255" t="s">
        <v>508</v>
      </c>
      <c r="C31" s="256"/>
    </row>
    <row r="32" spans="1:3" ht="102">
      <c r="A32" s="254"/>
      <c r="B32" s="145" t="s">
        <v>509</v>
      </c>
      <c r="C32" s="152" t="s">
        <v>573</v>
      </c>
    </row>
    <row r="33" spans="1:3">
      <c r="A33" s="254"/>
      <c r="B33" s="145" t="s">
        <v>510</v>
      </c>
      <c r="C33" s="151" t="s">
        <v>470</v>
      </c>
    </row>
    <row r="34" spans="1:3">
      <c r="A34" s="254" t="s">
        <v>511</v>
      </c>
      <c r="B34" s="255" t="s">
        <v>512</v>
      </c>
      <c r="C34" s="256"/>
    </row>
    <row r="35" spans="1:3">
      <c r="A35" s="254"/>
      <c r="B35" s="145" t="s">
        <v>513</v>
      </c>
      <c r="C35" s="142" t="s">
        <v>470</v>
      </c>
    </row>
    <row r="36" spans="1:3">
      <c r="A36" s="254"/>
      <c r="B36" s="145" t="s">
        <v>514</v>
      </c>
      <c r="C36" s="142" t="s">
        <v>474</v>
      </c>
    </row>
    <row r="37" spans="1:3">
      <c r="A37" s="254"/>
      <c r="B37" s="145" t="s">
        <v>515</v>
      </c>
      <c r="C37" s="142" t="s">
        <v>470</v>
      </c>
    </row>
    <row r="38" spans="1:3">
      <c r="A38" s="254"/>
      <c r="B38" s="255" t="s">
        <v>516</v>
      </c>
      <c r="C38" s="256"/>
    </row>
    <row r="39" spans="1:3">
      <c r="A39" s="254"/>
      <c r="B39" s="180" t="s">
        <v>517</v>
      </c>
      <c r="C39" s="151" t="s">
        <v>478</v>
      </c>
    </row>
    <row r="40" spans="1:3">
      <c r="A40" s="254"/>
      <c r="B40" s="180" t="s">
        <v>518</v>
      </c>
      <c r="C40" s="151" t="s">
        <v>478</v>
      </c>
    </row>
    <row r="41" spans="1:3">
      <c r="A41" s="254"/>
      <c r="B41" s="180" t="s">
        <v>519</v>
      </c>
      <c r="C41" s="151" t="s">
        <v>478</v>
      </c>
    </row>
    <row r="42" spans="1:3">
      <c r="A42" s="254"/>
      <c r="B42" s="180" t="s">
        <v>520</v>
      </c>
      <c r="C42" s="141" t="s">
        <v>574</v>
      </c>
    </row>
    <row r="43" spans="1:3">
      <c r="A43" s="254"/>
      <c r="B43" s="180" t="s">
        <v>521</v>
      </c>
      <c r="C43" s="141" t="s">
        <v>575</v>
      </c>
    </row>
    <row r="44" spans="1:3" ht="25.5" customHeight="1">
      <c r="A44" s="254"/>
      <c r="B44" s="180" t="s">
        <v>522</v>
      </c>
      <c r="C44" s="141" t="s">
        <v>576</v>
      </c>
    </row>
    <row r="45" spans="1:3">
      <c r="A45" s="254"/>
      <c r="B45" s="180" t="s">
        <v>523</v>
      </c>
      <c r="C45" s="141" t="s">
        <v>577</v>
      </c>
    </row>
    <row r="46" spans="1:3">
      <c r="A46" s="254"/>
      <c r="B46" s="180" t="s">
        <v>524</v>
      </c>
      <c r="C46" s="151" t="s">
        <v>478</v>
      </c>
    </row>
    <row r="47" spans="1:3">
      <c r="A47" s="254"/>
      <c r="B47" s="180" t="s">
        <v>525</v>
      </c>
      <c r="C47" s="151" t="s">
        <v>478</v>
      </c>
    </row>
    <row r="48" spans="1:3">
      <c r="A48" s="254"/>
      <c r="B48" s="180" t="s">
        <v>526</v>
      </c>
      <c r="C48" s="151" t="s">
        <v>478</v>
      </c>
    </row>
    <row r="49" spans="1:3">
      <c r="A49" s="254"/>
      <c r="B49" s="180" t="s">
        <v>527</v>
      </c>
      <c r="C49" s="151" t="s">
        <v>478</v>
      </c>
    </row>
    <row r="50" spans="1:3">
      <c r="A50" s="254"/>
      <c r="B50" s="180" t="s">
        <v>528</v>
      </c>
      <c r="C50" s="151" t="s">
        <v>478</v>
      </c>
    </row>
    <row r="51" spans="1:3" ht="12.75" customHeight="1">
      <c r="A51" s="254"/>
      <c r="B51" s="263" t="s">
        <v>529</v>
      </c>
      <c r="C51" s="264"/>
    </row>
    <row r="52" spans="1:3">
      <c r="A52" s="254"/>
      <c r="B52" s="180" t="s">
        <v>530</v>
      </c>
      <c r="C52" s="176" t="s">
        <v>474</v>
      </c>
    </row>
    <row r="53" spans="1:3">
      <c r="A53" s="254"/>
      <c r="B53" s="180" t="s">
        <v>532</v>
      </c>
      <c r="C53" s="176" t="s">
        <v>474</v>
      </c>
    </row>
    <row r="54" spans="1:3" ht="25.5" customHeight="1">
      <c r="A54" s="254"/>
      <c r="B54" s="180" t="s">
        <v>533</v>
      </c>
      <c r="C54" s="176" t="s">
        <v>470</v>
      </c>
    </row>
    <row r="55" spans="1:3" ht="25.5" customHeight="1">
      <c r="A55" s="260" t="s">
        <v>535</v>
      </c>
      <c r="B55" s="180" t="s">
        <v>536</v>
      </c>
      <c r="C55" s="154">
        <v>2057.0898999999999</v>
      </c>
    </row>
    <row r="56" spans="1:3">
      <c r="A56" s="261"/>
      <c r="B56" s="145" t="s">
        <v>537</v>
      </c>
      <c r="C56" s="179">
        <v>4.0599999999999996</v>
      </c>
    </row>
  </sheetData>
  <mergeCells count="12">
    <mergeCell ref="A34:A54"/>
    <mergeCell ref="B34:C34"/>
    <mergeCell ref="B38:C38"/>
    <mergeCell ref="B51:C51"/>
    <mergeCell ref="A55:A56"/>
    <mergeCell ref="A2:C2"/>
    <mergeCell ref="A4:A15"/>
    <mergeCell ref="A16:A33"/>
    <mergeCell ref="B16:C16"/>
    <mergeCell ref="B22:C22"/>
    <mergeCell ref="B27:C27"/>
    <mergeCell ref="B31:C31"/>
  </mergeCells>
  <pageMargins left="0.7" right="0.7" top="0.75" bottom="0.75" header="0.3" footer="0.3"/>
  <pageSetup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9869DE-2C8B-474F-A69F-7B2E1CBED20E}">
  <dimension ref="A2:C56"/>
  <sheetViews>
    <sheetView showGridLines="0" zoomScale="90" zoomScaleNormal="90" workbookViewId="0">
      <selection activeCell="B39" sqref="B39"/>
    </sheetView>
  </sheetViews>
  <sheetFormatPr defaultColWidth="11.42578125" defaultRowHeight="12.75"/>
  <cols>
    <col min="1" max="1" width="14.140625" style="175" customWidth="1"/>
    <col min="2" max="2" width="42.5703125" style="174" customWidth="1"/>
    <col min="3" max="3" width="208.42578125" style="158" customWidth="1"/>
    <col min="4" max="16384" width="11.42578125" style="158"/>
  </cols>
  <sheetData>
    <row r="2" spans="1:3" s="182" customFormat="1" ht="18.75" customHeight="1">
      <c r="A2" s="252" t="s">
        <v>461</v>
      </c>
      <c r="B2" s="252"/>
      <c r="C2" s="252"/>
    </row>
    <row r="3" spans="1:3" ht="15.75">
      <c r="A3" s="159" t="s">
        <v>462</v>
      </c>
      <c r="B3" s="159" t="s">
        <v>17</v>
      </c>
      <c r="C3" s="159" t="s">
        <v>463</v>
      </c>
    </row>
    <row r="4" spans="1:3" ht="25.5">
      <c r="A4" s="254" t="s">
        <v>464</v>
      </c>
      <c r="B4" s="145" t="s">
        <v>465</v>
      </c>
      <c r="C4" s="142" t="s">
        <v>470</v>
      </c>
    </row>
    <row r="5" spans="1:3" ht="25.5">
      <c r="A5" s="254"/>
      <c r="B5" s="145" t="s">
        <v>467</v>
      </c>
      <c r="C5" s="165" t="s">
        <v>578</v>
      </c>
    </row>
    <row r="6" spans="1:3">
      <c r="A6" s="254"/>
      <c r="B6" s="145" t="s">
        <v>469</v>
      </c>
      <c r="C6" s="142" t="s">
        <v>579</v>
      </c>
    </row>
    <row r="7" spans="1:3" ht="25.5">
      <c r="A7" s="254"/>
      <c r="B7" s="145" t="s">
        <v>471</v>
      </c>
      <c r="C7" s="165" t="s">
        <v>580</v>
      </c>
    </row>
    <row r="8" spans="1:3">
      <c r="A8" s="254"/>
      <c r="B8" s="145" t="s">
        <v>473</v>
      </c>
      <c r="C8" s="142" t="s">
        <v>581</v>
      </c>
    </row>
    <row r="9" spans="1:3" ht="25.5">
      <c r="A9" s="254"/>
      <c r="B9" s="145" t="s">
        <v>475</v>
      </c>
      <c r="C9" s="165" t="s">
        <v>580</v>
      </c>
    </row>
    <row r="10" spans="1:3" ht="25.5">
      <c r="A10" s="254"/>
      <c r="B10" s="145" t="s">
        <v>477</v>
      </c>
      <c r="C10" s="142" t="s">
        <v>470</v>
      </c>
    </row>
    <row r="11" spans="1:3" ht="25.5">
      <c r="A11" s="254"/>
      <c r="B11" s="145" t="s">
        <v>479</v>
      </c>
      <c r="C11" s="142" t="s">
        <v>470</v>
      </c>
    </row>
    <row r="12" spans="1:3" ht="25.5">
      <c r="A12" s="254"/>
      <c r="B12" s="145" t="s">
        <v>480</v>
      </c>
      <c r="C12" s="142" t="s">
        <v>474</v>
      </c>
    </row>
    <row r="13" spans="1:3">
      <c r="A13" s="254"/>
      <c r="B13" s="145" t="s">
        <v>481</v>
      </c>
      <c r="C13" s="165" t="s">
        <v>470</v>
      </c>
    </row>
    <row r="14" spans="1:3">
      <c r="A14" s="254"/>
      <c r="B14" s="145" t="s">
        <v>482</v>
      </c>
      <c r="C14" s="142" t="s">
        <v>470</v>
      </c>
    </row>
    <row r="15" spans="1:3">
      <c r="A15" s="254"/>
      <c r="B15" s="145" t="s">
        <v>483</v>
      </c>
      <c r="C15" s="165" t="s">
        <v>582</v>
      </c>
    </row>
    <row r="16" spans="1:3" ht="12.75" customHeight="1">
      <c r="A16" s="254" t="s">
        <v>485</v>
      </c>
      <c r="B16" s="160" t="s">
        <v>486</v>
      </c>
      <c r="C16" s="161"/>
    </row>
    <row r="17" spans="1:3">
      <c r="A17" s="254"/>
      <c r="B17" s="145" t="s">
        <v>487</v>
      </c>
      <c r="C17" s="165" t="s">
        <v>583</v>
      </c>
    </row>
    <row r="18" spans="1:3">
      <c r="A18" s="254"/>
      <c r="B18" s="145" t="s">
        <v>488</v>
      </c>
      <c r="C18" s="140">
        <v>0.13</v>
      </c>
    </row>
    <row r="19" spans="1:3">
      <c r="A19" s="254"/>
      <c r="B19" s="145" t="s">
        <v>490</v>
      </c>
      <c r="C19" s="142" t="s">
        <v>584</v>
      </c>
    </row>
    <row r="20" spans="1:3">
      <c r="A20" s="254"/>
      <c r="B20" s="145" t="s">
        <v>492</v>
      </c>
      <c r="C20" s="165" t="s">
        <v>585</v>
      </c>
    </row>
    <row r="21" spans="1:3" s="133" customFormat="1">
      <c r="A21" s="254"/>
      <c r="B21" s="145" t="s">
        <v>494</v>
      </c>
      <c r="C21" s="140"/>
    </row>
    <row r="22" spans="1:3">
      <c r="A22" s="254"/>
      <c r="B22" s="160" t="s">
        <v>495</v>
      </c>
      <c r="C22" s="161"/>
    </row>
    <row r="23" spans="1:3">
      <c r="A23" s="254"/>
      <c r="B23" s="145" t="s">
        <v>496</v>
      </c>
      <c r="C23" s="142">
        <v>62</v>
      </c>
    </row>
    <row r="24" spans="1:3">
      <c r="A24" s="254"/>
      <c r="B24" s="145" t="s">
        <v>497</v>
      </c>
      <c r="C24" s="142">
        <v>57</v>
      </c>
    </row>
    <row r="25" spans="1:3" s="133" customFormat="1">
      <c r="A25" s="254"/>
      <c r="B25" s="145" t="s">
        <v>498</v>
      </c>
      <c r="C25" s="147" t="s">
        <v>586</v>
      </c>
    </row>
    <row r="26" spans="1:3" s="133" customFormat="1">
      <c r="A26" s="254"/>
      <c r="B26" s="145" t="s">
        <v>500</v>
      </c>
      <c r="C26" s="183" t="s">
        <v>587</v>
      </c>
    </row>
    <row r="27" spans="1:3">
      <c r="A27" s="254"/>
      <c r="B27" s="160" t="s">
        <v>502</v>
      </c>
      <c r="C27" s="161"/>
    </row>
    <row r="28" spans="1:3">
      <c r="A28" s="254"/>
      <c r="B28" s="145" t="s">
        <v>503</v>
      </c>
      <c r="C28" s="179">
        <v>14.030605690454749</v>
      </c>
    </row>
    <row r="29" spans="1:3">
      <c r="A29" s="254"/>
      <c r="B29" s="145" t="s">
        <v>505</v>
      </c>
      <c r="C29" s="149">
        <v>25</v>
      </c>
    </row>
    <row r="30" spans="1:3">
      <c r="A30" s="254"/>
      <c r="B30" s="145" t="s">
        <v>506</v>
      </c>
      <c r="C30" s="165" t="s">
        <v>588</v>
      </c>
    </row>
    <row r="31" spans="1:3">
      <c r="A31" s="254"/>
      <c r="B31" s="160" t="s">
        <v>508</v>
      </c>
      <c r="C31" s="161"/>
    </row>
    <row r="32" spans="1:3">
      <c r="A32" s="254"/>
      <c r="B32" s="145" t="s">
        <v>509</v>
      </c>
      <c r="C32" s="142" t="s">
        <v>474</v>
      </c>
    </row>
    <row r="33" spans="1:3">
      <c r="A33" s="254"/>
      <c r="B33" s="145" t="s">
        <v>510</v>
      </c>
      <c r="C33" s="165" t="s">
        <v>470</v>
      </c>
    </row>
    <row r="34" spans="1:3" ht="12.75" customHeight="1">
      <c r="A34" s="254" t="s">
        <v>511</v>
      </c>
      <c r="B34" s="160" t="s">
        <v>512</v>
      </c>
      <c r="C34" s="161"/>
    </row>
    <row r="35" spans="1:3">
      <c r="A35" s="254"/>
      <c r="B35" s="145" t="s">
        <v>513</v>
      </c>
      <c r="C35" s="142" t="s">
        <v>470</v>
      </c>
    </row>
    <row r="36" spans="1:3">
      <c r="A36" s="254"/>
      <c r="B36" s="145" t="s">
        <v>589</v>
      </c>
      <c r="C36" s="153" t="s">
        <v>470</v>
      </c>
    </row>
    <row r="37" spans="1:3">
      <c r="A37" s="254"/>
      <c r="B37" s="145" t="s">
        <v>515</v>
      </c>
      <c r="C37" s="153" t="s">
        <v>470</v>
      </c>
    </row>
    <row r="38" spans="1:3" ht="12.75" customHeight="1">
      <c r="A38" s="254"/>
      <c r="B38" s="160" t="s">
        <v>516</v>
      </c>
      <c r="C38" s="161"/>
    </row>
    <row r="39" spans="1:3">
      <c r="A39" s="254"/>
      <c r="B39" s="145" t="s">
        <v>517</v>
      </c>
      <c r="C39" s="142" t="s">
        <v>470</v>
      </c>
    </row>
    <row r="40" spans="1:3">
      <c r="A40" s="254"/>
      <c r="B40" s="145" t="s">
        <v>518</v>
      </c>
      <c r="C40" s="184">
        <v>0.17561859736320587</v>
      </c>
    </row>
    <row r="41" spans="1:3">
      <c r="A41" s="254"/>
      <c r="B41" s="145" t="s">
        <v>519</v>
      </c>
      <c r="C41" s="184">
        <v>0.29472659055459199</v>
      </c>
    </row>
    <row r="42" spans="1:3" ht="38.25">
      <c r="A42" s="254"/>
      <c r="B42" s="145" t="s">
        <v>520</v>
      </c>
      <c r="C42" s="185" t="s">
        <v>590</v>
      </c>
    </row>
    <row r="43" spans="1:3" ht="63.75">
      <c r="A43" s="254"/>
      <c r="B43" s="145" t="s">
        <v>521</v>
      </c>
      <c r="C43" s="185" t="s">
        <v>591</v>
      </c>
    </row>
    <row r="44" spans="1:3" ht="114.75">
      <c r="A44" s="254"/>
      <c r="B44" s="145" t="s">
        <v>522</v>
      </c>
      <c r="C44" s="185" t="s">
        <v>592</v>
      </c>
    </row>
    <row r="45" spans="1:3" ht="38.25">
      <c r="A45" s="254"/>
      <c r="B45" s="145" t="s">
        <v>523</v>
      </c>
      <c r="C45" s="185" t="s">
        <v>593</v>
      </c>
    </row>
    <row r="46" spans="1:3">
      <c r="A46" s="254"/>
      <c r="B46" s="145" t="s">
        <v>524</v>
      </c>
      <c r="C46" s="184">
        <v>1.34E-2</v>
      </c>
    </row>
    <row r="47" spans="1:3">
      <c r="A47" s="254"/>
      <c r="B47" s="145" t="s">
        <v>525</v>
      </c>
      <c r="C47" s="184">
        <v>0.1104</v>
      </c>
    </row>
    <row r="48" spans="1:3">
      <c r="A48" s="254"/>
      <c r="B48" s="145" t="s">
        <v>526</v>
      </c>
      <c r="C48" s="142">
        <v>4</v>
      </c>
    </row>
    <row r="49" spans="1:3">
      <c r="A49" s="254"/>
      <c r="B49" s="145" t="s">
        <v>527</v>
      </c>
      <c r="C49" s="184">
        <v>0.86409606683514495</v>
      </c>
    </row>
    <row r="50" spans="1:3">
      <c r="A50" s="254"/>
      <c r="B50" s="145" t="s">
        <v>528</v>
      </c>
      <c r="C50" s="184">
        <v>0.80458401026844195</v>
      </c>
    </row>
    <row r="51" spans="1:3">
      <c r="A51" s="254"/>
      <c r="B51" s="160" t="s">
        <v>529</v>
      </c>
      <c r="C51" s="161"/>
    </row>
    <row r="52" spans="1:3">
      <c r="A52" s="254"/>
      <c r="B52" s="145" t="s">
        <v>530</v>
      </c>
      <c r="C52" s="142" t="s">
        <v>470</v>
      </c>
    </row>
    <row r="53" spans="1:3">
      <c r="A53" s="254"/>
      <c r="B53" s="145" t="s">
        <v>532</v>
      </c>
      <c r="C53" s="142" t="s">
        <v>470</v>
      </c>
    </row>
    <row r="54" spans="1:3">
      <c r="A54" s="254"/>
      <c r="B54" s="145" t="s">
        <v>533</v>
      </c>
      <c r="C54" s="142" t="s">
        <v>470</v>
      </c>
    </row>
    <row r="55" spans="1:3" ht="12.75" customHeight="1">
      <c r="A55" s="260" t="s">
        <v>535</v>
      </c>
      <c r="B55" s="145" t="s">
        <v>536</v>
      </c>
      <c r="C55" s="186">
        <v>1148115.0818</v>
      </c>
    </row>
    <row r="56" spans="1:3">
      <c r="A56" s="261"/>
      <c r="B56" s="145" t="s">
        <v>537</v>
      </c>
      <c r="C56" s="179">
        <v>3109</v>
      </c>
    </row>
  </sheetData>
  <mergeCells count="5">
    <mergeCell ref="A2:C2"/>
    <mergeCell ref="A4:A15"/>
    <mergeCell ref="A16:A33"/>
    <mergeCell ref="A34:A54"/>
    <mergeCell ref="A55:A56"/>
  </mergeCells>
  <pageMargins left="0.7" right="0.7" top="0.75" bottom="0.75" header="0.3" footer="0.3"/>
  <pageSetup orientation="portrait"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BEAD8EC-44E5-40F9-9717-5E6479FCD6F7}">
  <dimension ref="A2:C56"/>
  <sheetViews>
    <sheetView showGridLines="0" topLeftCell="B1" zoomScaleNormal="100" workbookViewId="0">
      <selection activeCell="B39" sqref="B39"/>
    </sheetView>
  </sheetViews>
  <sheetFormatPr defaultColWidth="11.42578125" defaultRowHeight="12.75"/>
  <cols>
    <col min="1" max="1" width="14.140625" style="175" customWidth="1"/>
    <col min="2" max="2" width="42.5703125" style="174" customWidth="1"/>
    <col min="3" max="3" width="136.28515625" style="158" customWidth="1"/>
    <col min="4" max="16384" width="11.42578125" style="158"/>
  </cols>
  <sheetData>
    <row r="2" spans="1:3" s="182" customFormat="1" ht="18.75" customHeight="1">
      <c r="A2" s="252" t="s">
        <v>461</v>
      </c>
      <c r="B2" s="252"/>
      <c r="C2" s="252"/>
    </row>
    <row r="3" spans="1:3" ht="15.75">
      <c r="A3" s="159" t="s">
        <v>462</v>
      </c>
      <c r="B3" s="159" t="s">
        <v>17</v>
      </c>
      <c r="C3" s="159" t="s">
        <v>463</v>
      </c>
    </row>
    <row r="4" spans="1:3" ht="25.5">
      <c r="A4" s="254" t="s">
        <v>464</v>
      </c>
      <c r="B4" s="145" t="s">
        <v>465</v>
      </c>
      <c r="C4" s="151" t="s">
        <v>594</v>
      </c>
    </row>
    <row r="5" spans="1:3" ht="89.25">
      <c r="A5" s="254"/>
      <c r="B5" s="145" t="s">
        <v>467</v>
      </c>
      <c r="C5" s="141" t="s">
        <v>595</v>
      </c>
    </row>
    <row r="6" spans="1:3">
      <c r="A6" s="254"/>
      <c r="B6" s="145" t="s">
        <v>469</v>
      </c>
      <c r="C6" s="142" t="s">
        <v>470</v>
      </c>
    </row>
    <row r="7" spans="1:3">
      <c r="A7" s="254"/>
      <c r="B7" s="145" t="s">
        <v>471</v>
      </c>
      <c r="C7" s="165" t="s">
        <v>596</v>
      </c>
    </row>
    <row r="8" spans="1:3">
      <c r="A8" s="254"/>
      <c r="B8" s="145" t="s">
        <v>473</v>
      </c>
      <c r="C8" s="142" t="s">
        <v>470</v>
      </c>
    </row>
    <row r="9" spans="1:3">
      <c r="A9" s="254"/>
      <c r="B9" s="145" t="s">
        <v>475</v>
      </c>
      <c r="C9" s="165" t="s">
        <v>597</v>
      </c>
    </row>
    <row r="10" spans="1:3" ht="25.5">
      <c r="A10" s="254"/>
      <c r="B10" s="145" t="s">
        <v>477</v>
      </c>
      <c r="C10" s="142" t="s">
        <v>470</v>
      </c>
    </row>
    <row r="11" spans="1:3" ht="25.5">
      <c r="A11" s="254"/>
      <c r="B11" s="145" t="s">
        <v>479</v>
      </c>
      <c r="C11" s="142" t="s">
        <v>474</v>
      </c>
    </row>
    <row r="12" spans="1:3" ht="25.5">
      <c r="A12" s="254"/>
      <c r="B12" s="145" t="s">
        <v>480</v>
      </c>
      <c r="C12" s="142" t="s">
        <v>474</v>
      </c>
    </row>
    <row r="13" spans="1:3">
      <c r="A13" s="254"/>
      <c r="B13" s="145" t="s">
        <v>481</v>
      </c>
      <c r="C13" s="142" t="s">
        <v>470</v>
      </c>
    </row>
    <row r="14" spans="1:3">
      <c r="A14" s="254"/>
      <c r="B14" s="145" t="s">
        <v>482</v>
      </c>
      <c r="C14" s="142" t="s">
        <v>470</v>
      </c>
    </row>
    <row r="15" spans="1:3">
      <c r="A15" s="254"/>
      <c r="B15" s="145" t="s">
        <v>483</v>
      </c>
      <c r="C15" s="165" t="s">
        <v>598</v>
      </c>
    </row>
    <row r="16" spans="1:3" ht="12.75" customHeight="1">
      <c r="A16" s="254" t="s">
        <v>485</v>
      </c>
      <c r="B16" s="160" t="s">
        <v>486</v>
      </c>
      <c r="C16" s="161"/>
    </row>
    <row r="17" spans="1:3">
      <c r="A17" s="254"/>
      <c r="B17" s="145" t="s">
        <v>487</v>
      </c>
      <c r="C17" s="165" t="s">
        <v>599</v>
      </c>
    </row>
    <row r="18" spans="1:3">
      <c r="A18" s="254"/>
      <c r="B18" s="145" t="s">
        <v>488</v>
      </c>
      <c r="C18" s="165" t="s">
        <v>600</v>
      </c>
    </row>
    <row r="19" spans="1:3">
      <c r="A19" s="254"/>
      <c r="B19" s="145" t="s">
        <v>490</v>
      </c>
      <c r="C19" s="165" t="s">
        <v>601</v>
      </c>
    </row>
    <row r="20" spans="1:3">
      <c r="A20" s="254"/>
      <c r="B20" s="145" t="s">
        <v>492</v>
      </c>
      <c r="C20" s="165" t="s">
        <v>602</v>
      </c>
    </row>
    <row r="21" spans="1:3" s="133" customFormat="1" ht="76.5">
      <c r="A21" s="254"/>
      <c r="B21" s="145" t="s">
        <v>494</v>
      </c>
      <c r="C21" s="143" t="s">
        <v>603</v>
      </c>
    </row>
    <row r="22" spans="1:3">
      <c r="A22" s="254"/>
      <c r="B22" s="160" t="s">
        <v>495</v>
      </c>
      <c r="C22" s="161"/>
    </row>
    <row r="23" spans="1:3">
      <c r="A23" s="254"/>
      <c r="B23" s="145" t="s">
        <v>496</v>
      </c>
      <c r="C23" s="142">
        <v>65</v>
      </c>
    </row>
    <row r="24" spans="1:3">
      <c r="A24" s="254"/>
      <c r="B24" s="145" t="s">
        <v>497</v>
      </c>
      <c r="C24" s="142">
        <v>65</v>
      </c>
    </row>
    <row r="25" spans="1:3" s="133" customFormat="1" ht="51">
      <c r="A25" s="254"/>
      <c r="B25" s="145" t="s">
        <v>498</v>
      </c>
      <c r="C25" s="187" t="s">
        <v>604</v>
      </c>
    </row>
    <row r="26" spans="1:3" s="133" customFormat="1" ht="76.5">
      <c r="A26" s="254"/>
      <c r="B26" s="145" t="s">
        <v>500</v>
      </c>
      <c r="C26" s="188" t="s">
        <v>605</v>
      </c>
    </row>
    <row r="27" spans="1:3">
      <c r="A27" s="254"/>
      <c r="B27" s="160" t="s">
        <v>502</v>
      </c>
      <c r="C27" s="161"/>
    </row>
    <row r="28" spans="1:3">
      <c r="A28" s="254"/>
      <c r="B28" s="145" t="s">
        <v>503</v>
      </c>
      <c r="C28" s="142" t="s">
        <v>491</v>
      </c>
    </row>
    <row r="29" spans="1:3">
      <c r="A29" s="254"/>
      <c r="B29" s="145" t="s">
        <v>505</v>
      </c>
      <c r="C29" s="149">
        <v>25</v>
      </c>
    </row>
    <row r="30" spans="1:3">
      <c r="A30" s="254"/>
      <c r="B30" s="145" t="s">
        <v>506</v>
      </c>
      <c r="C30" s="165" t="s">
        <v>606</v>
      </c>
    </row>
    <row r="31" spans="1:3">
      <c r="A31" s="254"/>
      <c r="B31" s="160" t="s">
        <v>508</v>
      </c>
      <c r="C31" s="161"/>
    </row>
    <row r="32" spans="1:3">
      <c r="A32" s="254"/>
      <c r="B32" s="145" t="s">
        <v>509</v>
      </c>
      <c r="C32" s="153" t="s">
        <v>474</v>
      </c>
    </row>
    <row r="33" spans="1:3">
      <c r="A33" s="254"/>
      <c r="B33" s="145" t="s">
        <v>510</v>
      </c>
      <c r="C33" s="176" t="s">
        <v>607</v>
      </c>
    </row>
    <row r="34" spans="1:3" ht="12.75" customHeight="1">
      <c r="A34" s="254" t="s">
        <v>511</v>
      </c>
      <c r="B34" s="160" t="s">
        <v>512</v>
      </c>
      <c r="C34" s="161"/>
    </row>
    <row r="35" spans="1:3">
      <c r="A35" s="254"/>
      <c r="B35" s="145" t="s">
        <v>513</v>
      </c>
      <c r="C35" s="142" t="s">
        <v>470</v>
      </c>
    </row>
    <row r="36" spans="1:3">
      <c r="A36" s="254"/>
      <c r="B36" s="145" t="s">
        <v>514</v>
      </c>
      <c r="C36" s="142" t="s">
        <v>470</v>
      </c>
    </row>
    <row r="37" spans="1:3">
      <c r="A37" s="254"/>
      <c r="B37" s="145" t="s">
        <v>515</v>
      </c>
      <c r="C37" s="142" t="s">
        <v>470</v>
      </c>
    </row>
    <row r="38" spans="1:3" ht="12.75" customHeight="1">
      <c r="A38" s="254"/>
      <c r="B38" s="160" t="s">
        <v>516</v>
      </c>
      <c r="C38" s="161"/>
    </row>
    <row r="39" spans="1:3">
      <c r="A39" s="254"/>
      <c r="B39" s="145" t="s">
        <v>517</v>
      </c>
      <c r="C39" s="142" t="s">
        <v>474</v>
      </c>
    </row>
    <row r="40" spans="1:3">
      <c r="A40" s="254"/>
      <c r="B40" s="145" t="s">
        <v>518</v>
      </c>
      <c r="C40" s="184">
        <v>5.3001174843163632E-6</v>
      </c>
    </row>
    <row r="41" spans="1:3">
      <c r="A41" s="254"/>
      <c r="B41" s="145" t="s">
        <v>519</v>
      </c>
      <c r="C41" s="184">
        <v>9.7600000000000006E-2</v>
      </c>
    </row>
    <row r="42" spans="1:3">
      <c r="A42" s="254"/>
      <c r="B42" s="145" t="s">
        <v>520</v>
      </c>
      <c r="C42" s="185" t="s">
        <v>608</v>
      </c>
    </row>
    <row r="43" spans="1:3" ht="25.5">
      <c r="A43" s="254"/>
      <c r="B43" s="145" t="s">
        <v>521</v>
      </c>
      <c r="C43" s="185" t="s">
        <v>609</v>
      </c>
    </row>
    <row r="44" spans="1:3" ht="38.25">
      <c r="A44" s="254"/>
      <c r="B44" s="145" t="s">
        <v>522</v>
      </c>
      <c r="C44" s="185" t="s">
        <v>610</v>
      </c>
    </row>
    <row r="45" spans="1:3">
      <c r="A45" s="254"/>
      <c r="B45" s="145" t="s">
        <v>523</v>
      </c>
      <c r="C45" s="185" t="s">
        <v>611</v>
      </c>
    </row>
    <row r="46" spans="1:3">
      <c r="A46" s="254"/>
      <c r="B46" s="145" t="s">
        <v>524</v>
      </c>
      <c r="C46" s="189" t="s">
        <v>612</v>
      </c>
    </row>
    <row r="47" spans="1:3">
      <c r="A47" s="254"/>
      <c r="B47" s="145" t="s">
        <v>525</v>
      </c>
      <c r="C47" s="190">
        <v>6.6400000000000001E-2</v>
      </c>
    </row>
    <row r="48" spans="1:3">
      <c r="A48" s="254"/>
      <c r="B48" s="145" t="s">
        <v>526</v>
      </c>
      <c r="C48" s="142">
        <v>6</v>
      </c>
    </row>
    <row r="49" spans="1:3">
      <c r="A49" s="254"/>
      <c r="B49" s="145" t="s">
        <v>527</v>
      </c>
      <c r="C49" s="190">
        <v>0.56769999999999998</v>
      </c>
    </row>
    <row r="50" spans="1:3">
      <c r="A50" s="254"/>
      <c r="B50" s="145" t="s">
        <v>528</v>
      </c>
      <c r="C50" s="190">
        <v>0.74039999999999995</v>
      </c>
    </row>
    <row r="51" spans="1:3">
      <c r="A51" s="254"/>
      <c r="B51" s="160" t="s">
        <v>529</v>
      </c>
      <c r="C51" s="161"/>
    </row>
    <row r="52" spans="1:3" ht="25.5">
      <c r="A52" s="254"/>
      <c r="B52" s="145" t="s">
        <v>530</v>
      </c>
      <c r="C52" s="165" t="s">
        <v>613</v>
      </c>
    </row>
    <row r="53" spans="1:3">
      <c r="A53" s="254"/>
      <c r="B53" s="145" t="s">
        <v>532</v>
      </c>
      <c r="C53" s="142" t="s">
        <v>470</v>
      </c>
    </row>
    <row r="54" spans="1:3">
      <c r="A54" s="254"/>
      <c r="B54" s="145" t="s">
        <v>533</v>
      </c>
      <c r="C54" s="142" t="s">
        <v>470</v>
      </c>
    </row>
    <row r="55" spans="1:3" ht="12.75" customHeight="1">
      <c r="A55" s="260" t="s">
        <v>535</v>
      </c>
      <c r="B55" s="145" t="s">
        <v>536</v>
      </c>
      <c r="C55" s="186">
        <v>509848</v>
      </c>
    </row>
    <row r="56" spans="1:3">
      <c r="A56" s="261"/>
      <c r="B56" s="145" t="s">
        <v>537</v>
      </c>
      <c r="C56" s="179">
        <v>530</v>
      </c>
    </row>
  </sheetData>
  <mergeCells count="5">
    <mergeCell ref="A2:C2"/>
    <mergeCell ref="A4:A15"/>
    <mergeCell ref="A16:A33"/>
    <mergeCell ref="A34:A54"/>
    <mergeCell ref="A55:A56"/>
  </mergeCells>
  <pageMargins left="0.7" right="0.7" top="0.75" bottom="0.75" header="0.3" footer="0.3"/>
  <pageSetup orientation="portrait" r:id="rId1"/>
  <drawing r:id="rId2"/>
</worksheet>
</file>

<file path=xl/worksheets/sheet1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0D19234-8A23-424B-8921-A2B4F18CA411}">
  <dimension ref="A2:C56"/>
  <sheetViews>
    <sheetView showGridLines="0" zoomScaleNormal="100" workbookViewId="0">
      <selection activeCell="B39" sqref="B39"/>
    </sheetView>
  </sheetViews>
  <sheetFormatPr defaultColWidth="11.42578125" defaultRowHeight="12.75"/>
  <cols>
    <col min="1" max="1" width="14.140625" style="175" customWidth="1"/>
    <col min="2" max="2" width="42.5703125" style="174" customWidth="1"/>
    <col min="3" max="3" width="129.85546875" style="181" customWidth="1"/>
    <col min="4" max="16384" width="11.42578125" style="158"/>
  </cols>
  <sheetData>
    <row r="2" spans="1:3" s="182" customFormat="1" ht="18.75" customHeight="1">
      <c r="A2" s="252" t="s">
        <v>461</v>
      </c>
      <c r="B2" s="252"/>
      <c r="C2" s="252"/>
    </row>
    <row r="3" spans="1:3" ht="15.75">
      <c r="A3" s="159" t="s">
        <v>462</v>
      </c>
      <c r="B3" s="159" t="s">
        <v>17</v>
      </c>
      <c r="C3" s="191" t="s">
        <v>463</v>
      </c>
    </row>
    <row r="4" spans="1:3" ht="12.75" customHeight="1">
      <c r="A4" s="254" t="s">
        <v>464</v>
      </c>
      <c r="B4" s="145" t="s">
        <v>465</v>
      </c>
      <c r="C4" s="142" t="s">
        <v>470</v>
      </c>
    </row>
    <row r="5" spans="1:3" ht="25.5">
      <c r="A5" s="254"/>
      <c r="B5" s="145" t="s">
        <v>467</v>
      </c>
      <c r="C5" s="165" t="s">
        <v>614</v>
      </c>
    </row>
    <row r="6" spans="1:3">
      <c r="A6" s="254"/>
      <c r="B6" s="145" t="s">
        <v>469</v>
      </c>
      <c r="C6" s="142" t="s">
        <v>474</v>
      </c>
    </row>
    <row r="7" spans="1:3" ht="51">
      <c r="A7" s="254"/>
      <c r="B7" s="145" t="s">
        <v>471</v>
      </c>
      <c r="C7" s="165" t="s">
        <v>615</v>
      </c>
    </row>
    <row r="8" spans="1:3">
      <c r="A8" s="254"/>
      <c r="B8" s="145" t="s">
        <v>473</v>
      </c>
      <c r="C8" s="165" t="s">
        <v>470</v>
      </c>
    </row>
    <row r="9" spans="1:3">
      <c r="A9" s="254"/>
      <c r="B9" s="145" t="s">
        <v>475</v>
      </c>
      <c r="C9" s="165" t="s">
        <v>616</v>
      </c>
    </row>
    <row r="10" spans="1:3" ht="25.5">
      <c r="A10" s="254"/>
      <c r="B10" s="145" t="s">
        <v>477</v>
      </c>
      <c r="C10" s="142" t="s">
        <v>470</v>
      </c>
    </row>
    <row r="11" spans="1:3" ht="25.5">
      <c r="A11" s="254"/>
      <c r="B11" s="145" t="s">
        <v>479</v>
      </c>
      <c r="C11" s="151" t="s">
        <v>470</v>
      </c>
    </row>
    <row r="12" spans="1:3" ht="25.5">
      <c r="A12" s="254"/>
      <c r="B12" s="145" t="s">
        <v>480</v>
      </c>
      <c r="C12" s="142" t="s">
        <v>470</v>
      </c>
    </row>
    <row r="13" spans="1:3">
      <c r="A13" s="254"/>
      <c r="B13" s="145" t="s">
        <v>481</v>
      </c>
      <c r="C13" s="165" t="s">
        <v>470</v>
      </c>
    </row>
    <row r="14" spans="1:3">
      <c r="A14" s="254"/>
      <c r="B14" s="145" t="s">
        <v>482</v>
      </c>
      <c r="C14" s="151" t="s">
        <v>470</v>
      </c>
    </row>
    <row r="15" spans="1:3">
      <c r="A15" s="254"/>
      <c r="B15" s="145" t="s">
        <v>483</v>
      </c>
      <c r="C15" s="176" t="s">
        <v>617</v>
      </c>
    </row>
    <row r="16" spans="1:3" ht="12.75" customHeight="1">
      <c r="A16" s="254" t="s">
        <v>485</v>
      </c>
      <c r="B16" s="160" t="s">
        <v>486</v>
      </c>
      <c r="C16" s="161"/>
    </row>
    <row r="17" spans="1:3">
      <c r="A17" s="254"/>
      <c r="B17" s="145" t="s">
        <v>487</v>
      </c>
      <c r="C17" s="152" t="s">
        <v>618</v>
      </c>
    </row>
    <row r="18" spans="1:3">
      <c r="A18" s="254"/>
      <c r="B18" s="145" t="s">
        <v>488</v>
      </c>
      <c r="C18" s="152" t="s">
        <v>619</v>
      </c>
    </row>
    <row r="19" spans="1:3">
      <c r="A19" s="254"/>
      <c r="B19" s="145" t="s">
        <v>490</v>
      </c>
      <c r="C19" s="151" t="s">
        <v>476</v>
      </c>
    </row>
    <row r="20" spans="1:3">
      <c r="A20" s="254"/>
      <c r="B20" s="145" t="s">
        <v>492</v>
      </c>
      <c r="C20" s="152" t="s">
        <v>620</v>
      </c>
    </row>
    <row r="21" spans="1:3" s="133" customFormat="1">
      <c r="A21" s="254"/>
      <c r="B21" s="139" t="s">
        <v>494</v>
      </c>
      <c r="C21" s="192" t="s">
        <v>470</v>
      </c>
    </row>
    <row r="22" spans="1:3">
      <c r="A22" s="254"/>
      <c r="B22" s="160" t="s">
        <v>495</v>
      </c>
      <c r="C22" s="161"/>
    </row>
    <row r="23" spans="1:3">
      <c r="A23" s="254"/>
      <c r="B23" s="145" t="s">
        <v>496</v>
      </c>
      <c r="C23" s="142">
        <v>60</v>
      </c>
    </row>
    <row r="24" spans="1:3">
      <c r="A24" s="254"/>
      <c r="B24" s="145" t="s">
        <v>497</v>
      </c>
      <c r="C24" s="151">
        <v>55</v>
      </c>
    </row>
    <row r="25" spans="1:3" s="133" customFormat="1">
      <c r="A25" s="254"/>
      <c r="B25" s="145" t="s">
        <v>498</v>
      </c>
      <c r="C25" s="193" t="s">
        <v>621</v>
      </c>
    </row>
    <row r="26" spans="1:3" s="133" customFormat="1">
      <c r="A26" s="254"/>
      <c r="B26" s="145" t="s">
        <v>500</v>
      </c>
      <c r="C26" s="194" t="s">
        <v>622</v>
      </c>
    </row>
    <row r="27" spans="1:3">
      <c r="A27" s="254"/>
      <c r="B27" s="160" t="s">
        <v>502</v>
      </c>
      <c r="C27" s="161"/>
    </row>
    <row r="28" spans="1:3">
      <c r="A28" s="254"/>
      <c r="B28" s="145" t="s">
        <v>503</v>
      </c>
      <c r="C28" s="195" t="s">
        <v>623</v>
      </c>
    </row>
    <row r="29" spans="1:3">
      <c r="A29" s="254"/>
      <c r="B29" s="145" t="s">
        <v>505</v>
      </c>
      <c r="C29" s="149">
        <v>25</v>
      </c>
    </row>
    <row r="30" spans="1:3">
      <c r="A30" s="254"/>
      <c r="B30" s="145" t="s">
        <v>506</v>
      </c>
      <c r="C30" s="176" t="s">
        <v>621</v>
      </c>
    </row>
    <row r="31" spans="1:3">
      <c r="A31" s="254"/>
      <c r="B31" s="160" t="s">
        <v>508</v>
      </c>
      <c r="C31" s="196"/>
    </row>
    <row r="32" spans="1:3">
      <c r="A32" s="254"/>
      <c r="B32" s="145" t="s">
        <v>509</v>
      </c>
      <c r="C32" s="193" t="s">
        <v>474</v>
      </c>
    </row>
    <row r="33" spans="1:3">
      <c r="A33" s="254"/>
      <c r="B33" s="145" t="s">
        <v>510</v>
      </c>
      <c r="C33" s="193" t="s">
        <v>474</v>
      </c>
    </row>
    <row r="34" spans="1:3" ht="12.75" customHeight="1">
      <c r="A34" s="254" t="s">
        <v>511</v>
      </c>
      <c r="B34" s="160" t="s">
        <v>512</v>
      </c>
      <c r="C34" s="161"/>
    </row>
    <row r="35" spans="1:3">
      <c r="A35" s="254"/>
      <c r="B35" s="145" t="s">
        <v>513</v>
      </c>
      <c r="C35" s="142" t="s">
        <v>470</v>
      </c>
    </row>
    <row r="36" spans="1:3">
      <c r="A36" s="254"/>
      <c r="B36" s="145" t="s">
        <v>589</v>
      </c>
      <c r="C36" s="142" t="s">
        <v>470</v>
      </c>
    </row>
    <row r="37" spans="1:3">
      <c r="A37" s="254"/>
      <c r="B37" s="145" t="s">
        <v>515</v>
      </c>
      <c r="C37" s="142" t="s">
        <v>470</v>
      </c>
    </row>
    <row r="38" spans="1:3" ht="12.75" customHeight="1">
      <c r="A38" s="254"/>
      <c r="B38" s="160" t="s">
        <v>516</v>
      </c>
      <c r="C38" s="161"/>
    </row>
    <row r="39" spans="1:3">
      <c r="A39" s="254"/>
      <c r="B39" s="145" t="s">
        <v>517</v>
      </c>
      <c r="C39" s="176" t="s">
        <v>470</v>
      </c>
    </row>
    <row r="40" spans="1:3">
      <c r="A40" s="254"/>
      <c r="B40" s="145" t="s">
        <v>518</v>
      </c>
      <c r="C40" s="169" t="s">
        <v>624</v>
      </c>
    </row>
    <row r="41" spans="1:3">
      <c r="A41" s="254"/>
      <c r="B41" s="145" t="s">
        <v>519</v>
      </c>
      <c r="C41" s="197" t="s">
        <v>625</v>
      </c>
    </row>
    <row r="42" spans="1:3" ht="25.5">
      <c r="A42" s="254"/>
      <c r="B42" s="145" t="s">
        <v>520</v>
      </c>
      <c r="C42" s="197" t="s">
        <v>626</v>
      </c>
    </row>
    <row r="43" spans="1:3">
      <c r="A43" s="254"/>
      <c r="B43" s="145" t="s">
        <v>627</v>
      </c>
      <c r="C43" s="169" t="s">
        <v>474</v>
      </c>
    </row>
    <row r="44" spans="1:3" ht="63.75">
      <c r="A44" s="254"/>
      <c r="B44" s="145" t="s">
        <v>522</v>
      </c>
      <c r="C44" s="197" t="s">
        <v>628</v>
      </c>
    </row>
    <row r="45" spans="1:3">
      <c r="A45" s="254"/>
      <c r="B45" s="145" t="s">
        <v>523</v>
      </c>
      <c r="C45" s="169" t="s">
        <v>629</v>
      </c>
    </row>
    <row r="46" spans="1:3">
      <c r="A46" s="254"/>
      <c r="B46" s="145" t="s">
        <v>524</v>
      </c>
      <c r="C46" s="169" t="s">
        <v>630</v>
      </c>
    </row>
    <row r="47" spans="1:3">
      <c r="A47" s="254"/>
      <c r="B47" s="145" t="s">
        <v>525</v>
      </c>
      <c r="C47" s="169">
        <v>3.825701316918749E-2</v>
      </c>
    </row>
    <row r="48" spans="1:3">
      <c r="A48" s="254"/>
      <c r="B48" s="145" t="s">
        <v>526</v>
      </c>
      <c r="C48" s="176">
        <v>4</v>
      </c>
    </row>
    <row r="49" spans="1:3">
      <c r="A49" s="254"/>
      <c r="B49" s="145" t="s">
        <v>527</v>
      </c>
      <c r="C49" s="184">
        <v>1</v>
      </c>
    </row>
    <row r="50" spans="1:3">
      <c r="A50" s="254"/>
      <c r="B50" s="145" t="s">
        <v>528</v>
      </c>
      <c r="C50" s="184">
        <v>1</v>
      </c>
    </row>
    <row r="51" spans="1:3">
      <c r="A51" s="254"/>
      <c r="B51" s="160" t="s">
        <v>529</v>
      </c>
      <c r="C51" s="161"/>
    </row>
    <row r="52" spans="1:3">
      <c r="A52" s="254"/>
      <c r="B52" s="145" t="s">
        <v>530</v>
      </c>
      <c r="C52" s="142" t="s">
        <v>474</v>
      </c>
    </row>
    <row r="53" spans="1:3">
      <c r="A53" s="254"/>
      <c r="B53" s="145" t="s">
        <v>532</v>
      </c>
      <c r="C53" s="142" t="s">
        <v>470</v>
      </c>
    </row>
    <row r="54" spans="1:3">
      <c r="A54" s="254"/>
      <c r="B54" s="145" t="s">
        <v>533</v>
      </c>
      <c r="C54" s="142" t="s">
        <v>470</v>
      </c>
    </row>
    <row r="55" spans="1:3" ht="12.75" customHeight="1">
      <c r="A55" s="260" t="s">
        <v>535</v>
      </c>
      <c r="B55" s="145" t="s">
        <v>536</v>
      </c>
      <c r="C55" s="186">
        <v>296.91750000000002</v>
      </c>
    </row>
    <row r="56" spans="1:3">
      <c r="A56" s="261"/>
      <c r="B56" s="145" t="s">
        <v>537</v>
      </c>
      <c r="C56" s="176">
        <v>8.75</v>
      </c>
    </row>
  </sheetData>
  <mergeCells count="5">
    <mergeCell ref="A2:C2"/>
    <mergeCell ref="A4:A15"/>
    <mergeCell ref="A16:A33"/>
    <mergeCell ref="A34:A54"/>
    <mergeCell ref="A55:A56"/>
  </mergeCells>
  <pageMargins left="0.7" right="0.7" top="0.75" bottom="0.75" header="0.3" footer="0.3"/>
  <pageSetup orientation="portrait" r:id="rId1"/>
  <drawing r:id="rId2"/>
  <legacyDrawing r:id="rId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2F59FD-E097-4CC9-AD0F-8E83C86DA546}">
  <dimension ref="A2:C56"/>
  <sheetViews>
    <sheetView showGridLines="0" topLeftCell="B1" workbookViewId="0">
      <selection activeCell="B39" sqref="B39"/>
    </sheetView>
  </sheetViews>
  <sheetFormatPr defaultColWidth="11.42578125" defaultRowHeight="12.75"/>
  <cols>
    <col min="1" max="1" width="14.28515625" style="175" customWidth="1"/>
    <col min="2" max="2" width="42.5703125" style="174" customWidth="1"/>
    <col min="3" max="3" width="208.28515625" style="158" customWidth="1"/>
    <col min="4" max="16384" width="11.42578125" style="158"/>
  </cols>
  <sheetData>
    <row r="2" spans="1:3" s="182" customFormat="1" ht="18.75" customHeight="1">
      <c r="A2" s="252" t="s">
        <v>461</v>
      </c>
      <c r="B2" s="252"/>
      <c r="C2" s="252"/>
    </row>
    <row r="3" spans="1:3" ht="15.75">
      <c r="A3" s="159" t="s">
        <v>462</v>
      </c>
      <c r="B3" s="159" t="s">
        <v>17</v>
      </c>
      <c r="C3" s="159" t="s">
        <v>463</v>
      </c>
    </row>
    <row r="4" spans="1:3" ht="12.75" customHeight="1">
      <c r="A4" s="254" t="s">
        <v>464</v>
      </c>
      <c r="B4" s="145" t="s">
        <v>465</v>
      </c>
      <c r="C4" s="142" t="s">
        <v>474</v>
      </c>
    </row>
    <row r="5" spans="1:3" ht="25.5">
      <c r="A5" s="254"/>
      <c r="B5" s="145" t="s">
        <v>467</v>
      </c>
      <c r="C5" s="153" t="s">
        <v>378</v>
      </c>
    </row>
    <row r="6" spans="1:3">
      <c r="A6" s="254"/>
      <c r="B6" s="145" t="s">
        <v>469</v>
      </c>
      <c r="C6" s="142" t="s">
        <v>470</v>
      </c>
    </row>
    <row r="7" spans="1:3">
      <c r="A7" s="254"/>
      <c r="B7" s="145" t="s">
        <v>471</v>
      </c>
      <c r="C7" s="165" t="s">
        <v>631</v>
      </c>
    </row>
    <row r="8" spans="1:3">
      <c r="A8" s="254"/>
      <c r="B8" s="145" t="s">
        <v>473</v>
      </c>
      <c r="C8" s="142" t="s">
        <v>474</v>
      </c>
    </row>
    <row r="9" spans="1:3">
      <c r="A9" s="254"/>
      <c r="B9" s="145" t="s">
        <v>475</v>
      </c>
      <c r="C9" s="153" t="s">
        <v>378</v>
      </c>
    </row>
    <row r="10" spans="1:3" ht="25.5">
      <c r="A10" s="254"/>
      <c r="B10" s="145" t="s">
        <v>477</v>
      </c>
      <c r="C10" s="142" t="s">
        <v>478</v>
      </c>
    </row>
    <row r="11" spans="1:3" ht="25.5">
      <c r="A11" s="254"/>
      <c r="B11" s="145" t="s">
        <v>479</v>
      </c>
      <c r="C11" s="142" t="s">
        <v>478</v>
      </c>
    </row>
    <row r="12" spans="1:3" ht="25.5">
      <c r="A12" s="254"/>
      <c r="B12" s="145" t="s">
        <v>480</v>
      </c>
      <c r="C12" s="142" t="s">
        <v>478</v>
      </c>
    </row>
    <row r="13" spans="1:3">
      <c r="A13" s="254"/>
      <c r="B13" s="145" t="s">
        <v>481</v>
      </c>
      <c r="C13" s="142" t="s">
        <v>478</v>
      </c>
    </row>
    <row r="14" spans="1:3">
      <c r="A14" s="254"/>
      <c r="B14" s="145" t="s">
        <v>482</v>
      </c>
      <c r="C14" s="142" t="s">
        <v>470</v>
      </c>
    </row>
    <row r="15" spans="1:3">
      <c r="A15" s="254"/>
      <c r="B15" s="145" t="s">
        <v>483</v>
      </c>
      <c r="C15" s="165" t="s">
        <v>632</v>
      </c>
    </row>
    <row r="16" spans="1:3" ht="12.75" customHeight="1">
      <c r="A16" s="254" t="s">
        <v>485</v>
      </c>
      <c r="B16" s="160" t="s">
        <v>486</v>
      </c>
      <c r="C16" s="161"/>
    </row>
    <row r="17" spans="1:3">
      <c r="A17" s="254"/>
      <c r="B17" s="145" t="s">
        <v>487</v>
      </c>
      <c r="C17" s="165" t="s">
        <v>633</v>
      </c>
    </row>
    <row r="18" spans="1:3">
      <c r="A18" s="254"/>
      <c r="B18" s="145" t="s">
        <v>488</v>
      </c>
      <c r="C18" s="165" t="s">
        <v>633</v>
      </c>
    </row>
    <row r="19" spans="1:3">
      <c r="A19" s="254"/>
      <c r="B19" s="145" t="s">
        <v>490</v>
      </c>
      <c r="C19" s="142" t="s">
        <v>491</v>
      </c>
    </row>
    <row r="20" spans="1:3">
      <c r="A20" s="254"/>
      <c r="B20" s="145" t="s">
        <v>492</v>
      </c>
      <c r="C20" s="165" t="s">
        <v>491</v>
      </c>
    </row>
    <row r="21" spans="1:3" s="133" customFormat="1">
      <c r="A21" s="254"/>
      <c r="B21" s="145" t="s">
        <v>494</v>
      </c>
      <c r="C21" s="140" t="s">
        <v>478</v>
      </c>
    </row>
    <row r="22" spans="1:3">
      <c r="A22" s="254"/>
      <c r="B22" s="160" t="s">
        <v>495</v>
      </c>
      <c r="C22" s="161"/>
    </row>
    <row r="23" spans="1:3">
      <c r="A23" s="254"/>
      <c r="B23" s="145" t="s">
        <v>496</v>
      </c>
      <c r="C23" s="142">
        <v>55</v>
      </c>
    </row>
    <row r="24" spans="1:3">
      <c r="A24" s="254"/>
      <c r="B24" s="145" t="s">
        <v>497</v>
      </c>
      <c r="C24" s="142">
        <v>55</v>
      </c>
    </row>
    <row r="25" spans="1:3" s="133" customFormat="1">
      <c r="A25" s="254"/>
      <c r="B25" s="145" t="s">
        <v>498</v>
      </c>
      <c r="C25" s="198" t="s">
        <v>478</v>
      </c>
    </row>
    <row r="26" spans="1:3" s="133" customFormat="1">
      <c r="A26" s="254"/>
      <c r="B26" s="145" t="s">
        <v>500</v>
      </c>
      <c r="C26" s="199" t="s">
        <v>478</v>
      </c>
    </row>
    <row r="27" spans="1:3">
      <c r="A27" s="254"/>
      <c r="B27" s="160" t="s">
        <v>502</v>
      </c>
      <c r="C27" s="161"/>
    </row>
    <row r="28" spans="1:3">
      <c r="A28" s="254"/>
      <c r="B28" s="145" t="s">
        <v>503</v>
      </c>
      <c r="C28" s="142" t="s">
        <v>491</v>
      </c>
    </row>
    <row r="29" spans="1:3">
      <c r="A29" s="254"/>
      <c r="B29" s="145" t="s">
        <v>505</v>
      </c>
      <c r="C29" s="149">
        <v>20</v>
      </c>
    </row>
    <row r="30" spans="1:3">
      <c r="A30" s="254"/>
      <c r="B30" s="145" t="s">
        <v>506</v>
      </c>
      <c r="C30" s="165" t="s">
        <v>634</v>
      </c>
    </row>
    <row r="31" spans="1:3">
      <c r="A31" s="254"/>
      <c r="B31" s="160" t="s">
        <v>508</v>
      </c>
      <c r="C31" s="161"/>
    </row>
    <row r="32" spans="1:3">
      <c r="A32" s="254"/>
      <c r="B32" s="145" t="s">
        <v>509</v>
      </c>
      <c r="C32" s="142" t="s">
        <v>478</v>
      </c>
    </row>
    <row r="33" spans="1:3">
      <c r="A33" s="254"/>
      <c r="B33" s="145" t="s">
        <v>510</v>
      </c>
      <c r="C33" s="165" t="s">
        <v>478</v>
      </c>
    </row>
    <row r="34" spans="1:3" ht="12.75" customHeight="1">
      <c r="A34" s="254" t="s">
        <v>511</v>
      </c>
      <c r="B34" s="160" t="s">
        <v>512</v>
      </c>
      <c r="C34" s="161"/>
    </row>
    <row r="35" spans="1:3">
      <c r="A35" s="254"/>
      <c r="B35" s="145" t="s">
        <v>513</v>
      </c>
      <c r="C35" s="142" t="s">
        <v>474</v>
      </c>
    </row>
    <row r="36" spans="1:3">
      <c r="A36" s="254"/>
      <c r="B36" s="145" t="s">
        <v>514</v>
      </c>
      <c r="C36" s="142" t="s">
        <v>474</v>
      </c>
    </row>
    <row r="37" spans="1:3">
      <c r="A37" s="254"/>
      <c r="B37" s="145" t="s">
        <v>515</v>
      </c>
      <c r="C37" s="142" t="s">
        <v>470</v>
      </c>
    </row>
    <row r="38" spans="1:3" ht="12.75" customHeight="1">
      <c r="A38" s="254"/>
      <c r="B38" s="160" t="s">
        <v>516</v>
      </c>
      <c r="C38" s="161"/>
    </row>
    <row r="39" spans="1:3">
      <c r="A39" s="254"/>
      <c r="B39" s="145" t="s">
        <v>517</v>
      </c>
      <c r="C39" s="153" t="s">
        <v>98</v>
      </c>
    </row>
    <row r="40" spans="1:3">
      <c r="A40" s="254"/>
      <c r="B40" s="145" t="s">
        <v>518</v>
      </c>
      <c r="C40" s="153" t="s">
        <v>98</v>
      </c>
    </row>
    <row r="41" spans="1:3">
      <c r="A41" s="254"/>
      <c r="B41" s="145" t="s">
        <v>519</v>
      </c>
      <c r="C41" s="153" t="s">
        <v>98</v>
      </c>
    </row>
    <row r="42" spans="1:3">
      <c r="A42" s="254"/>
      <c r="B42" s="145" t="s">
        <v>520</v>
      </c>
      <c r="C42" s="153" t="s">
        <v>98</v>
      </c>
    </row>
    <row r="43" spans="1:3">
      <c r="A43" s="254"/>
      <c r="B43" s="145" t="s">
        <v>521</v>
      </c>
      <c r="C43" s="153" t="s">
        <v>98</v>
      </c>
    </row>
    <row r="44" spans="1:3">
      <c r="A44" s="254"/>
      <c r="B44" s="145" t="s">
        <v>522</v>
      </c>
      <c r="C44" s="153" t="s">
        <v>98</v>
      </c>
    </row>
    <row r="45" spans="1:3">
      <c r="A45" s="254"/>
      <c r="B45" s="145" t="s">
        <v>523</v>
      </c>
      <c r="C45" s="153" t="s">
        <v>98</v>
      </c>
    </row>
    <row r="46" spans="1:3">
      <c r="A46" s="254"/>
      <c r="B46" s="145" t="s">
        <v>524</v>
      </c>
      <c r="C46" s="153" t="s">
        <v>98</v>
      </c>
    </row>
    <row r="47" spans="1:3">
      <c r="A47" s="254"/>
      <c r="B47" s="145" t="s">
        <v>525</v>
      </c>
      <c r="C47" s="153" t="s">
        <v>98</v>
      </c>
    </row>
    <row r="48" spans="1:3">
      <c r="A48" s="254"/>
      <c r="B48" s="145" t="s">
        <v>526</v>
      </c>
      <c r="C48" s="153" t="s">
        <v>98</v>
      </c>
    </row>
    <row r="49" spans="1:3">
      <c r="A49" s="254"/>
      <c r="B49" s="145" t="s">
        <v>527</v>
      </c>
      <c r="C49" s="153" t="s">
        <v>98</v>
      </c>
    </row>
    <row r="50" spans="1:3">
      <c r="A50" s="254"/>
      <c r="B50" s="145" t="s">
        <v>528</v>
      </c>
      <c r="C50" s="153" t="s">
        <v>98</v>
      </c>
    </row>
    <row r="51" spans="1:3">
      <c r="A51" s="254"/>
      <c r="B51" s="160" t="s">
        <v>529</v>
      </c>
      <c r="C51" s="161"/>
    </row>
    <row r="52" spans="1:3">
      <c r="A52" s="254"/>
      <c r="B52" s="145" t="s">
        <v>530</v>
      </c>
      <c r="C52" s="142" t="s">
        <v>474</v>
      </c>
    </row>
    <row r="53" spans="1:3">
      <c r="A53" s="254"/>
      <c r="B53" s="145" t="s">
        <v>532</v>
      </c>
      <c r="C53" s="142" t="s">
        <v>474</v>
      </c>
    </row>
    <row r="54" spans="1:3">
      <c r="A54" s="254"/>
      <c r="B54" s="145" t="s">
        <v>533</v>
      </c>
      <c r="C54" s="142" t="s">
        <v>474</v>
      </c>
    </row>
    <row r="55" spans="1:3" ht="12.75" customHeight="1">
      <c r="A55" s="260" t="s">
        <v>535</v>
      </c>
      <c r="B55" s="145" t="s">
        <v>536</v>
      </c>
      <c r="C55" s="142" t="s">
        <v>478</v>
      </c>
    </row>
    <row r="56" spans="1:3">
      <c r="A56" s="261"/>
      <c r="B56" s="145" t="s">
        <v>537</v>
      </c>
      <c r="C56" s="179">
        <v>53.11</v>
      </c>
    </row>
  </sheetData>
  <mergeCells count="5">
    <mergeCell ref="A2:C2"/>
    <mergeCell ref="A4:A15"/>
    <mergeCell ref="A16:A33"/>
    <mergeCell ref="A34:A54"/>
    <mergeCell ref="A55:A56"/>
  </mergeCells>
  <pageMargins left="0.7" right="0.7" top="0.75" bottom="0.75" header="0.3" footer="0.3"/>
  <pageSetup orientation="portrait" r:id="rId1"/>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A21D7B-B7CE-4B8B-BB88-A689B8F379E2}">
  <dimension ref="A2:C56"/>
  <sheetViews>
    <sheetView showGridLines="0" zoomScaleNormal="100" workbookViewId="0">
      <selection activeCell="B39" sqref="B39"/>
    </sheetView>
  </sheetViews>
  <sheetFormatPr defaultColWidth="11.42578125" defaultRowHeight="12.75"/>
  <cols>
    <col min="1" max="1" width="14.28515625" style="175" customWidth="1"/>
    <col min="2" max="2" width="53.42578125" style="174" customWidth="1"/>
    <col min="3" max="3" width="116.140625" style="158" customWidth="1"/>
    <col min="4" max="16384" width="11.42578125" style="158"/>
  </cols>
  <sheetData>
    <row r="2" spans="1:3" s="182" customFormat="1" ht="18.75" customHeight="1">
      <c r="A2" s="252" t="s">
        <v>461</v>
      </c>
      <c r="B2" s="252"/>
      <c r="C2" s="252"/>
    </row>
    <row r="3" spans="1:3" ht="15.75">
      <c r="A3" s="159" t="s">
        <v>462</v>
      </c>
      <c r="B3" s="159" t="s">
        <v>17</v>
      </c>
      <c r="C3" s="159" t="s">
        <v>463</v>
      </c>
    </row>
    <row r="4" spans="1:3" ht="12.75" customHeight="1">
      <c r="A4" s="254" t="s">
        <v>635</v>
      </c>
      <c r="B4" s="139" t="s">
        <v>465</v>
      </c>
      <c r="C4" s="153" t="s">
        <v>474</v>
      </c>
    </row>
    <row r="5" spans="1:3" ht="25.5">
      <c r="A5" s="254"/>
      <c r="B5" s="139" t="s">
        <v>467</v>
      </c>
      <c r="C5" s="153" t="s">
        <v>378</v>
      </c>
    </row>
    <row r="6" spans="1:3">
      <c r="A6" s="254"/>
      <c r="B6" s="139" t="s">
        <v>469</v>
      </c>
      <c r="C6" s="153" t="s">
        <v>470</v>
      </c>
    </row>
    <row r="7" spans="1:3" ht="25.5">
      <c r="A7" s="254"/>
      <c r="B7" s="139" t="s">
        <v>471</v>
      </c>
      <c r="C7" s="166" t="s">
        <v>636</v>
      </c>
    </row>
    <row r="8" spans="1:3">
      <c r="A8" s="254"/>
      <c r="B8" s="139" t="s">
        <v>473</v>
      </c>
      <c r="C8" s="153" t="s">
        <v>474</v>
      </c>
    </row>
    <row r="9" spans="1:3" ht="25.5">
      <c r="A9" s="254"/>
      <c r="B9" s="139" t="s">
        <v>475</v>
      </c>
      <c r="C9" s="166" t="s">
        <v>637</v>
      </c>
    </row>
    <row r="10" spans="1:3">
      <c r="A10" s="254"/>
      <c r="B10" s="139" t="s">
        <v>477</v>
      </c>
      <c r="C10" s="142" t="s">
        <v>478</v>
      </c>
    </row>
    <row r="11" spans="1:3">
      <c r="A11" s="254"/>
      <c r="B11" s="139" t="s">
        <v>479</v>
      </c>
      <c r="C11" s="142" t="s">
        <v>478</v>
      </c>
    </row>
    <row r="12" spans="1:3">
      <c r="A12" s="254"/>
      <c r="B12" s="139" t="s">
        <v>480</v>
      </c>
      <c r="C12" s="142" t="s">
        <v>478</v>
      </c>
    </row>
    <row r="13" spans="1:3">
      <c r="A13" s="254"/>
      <c r="B13" s="139" t="s">
        <v>481</v>
      </c>
      <c r="C13" s="142" t="s">
        <v>478</v>
      </c>
    </row>
    <row r="14" spans="1:3">
      <c r="A14" s="254"/>
      <c r="B14" s="139" t="s">
        <v>482</v>
      </c>
      <c r="C14" s="153" t="s">
        <v>470</v>
      </c>
    </row>
    <row r="15" spans="1:3" ht="25.5">
      <c r="A15" s="254"/>
      <c r="B15" s="139" t="s">
        <v>483</v>
      </c>
      <c r="C15" s="166" t="s">
        <v>638</v>
      </c>
    </row>
    <row r="16" spans="1:3" ht="12.75" customHeight="1">
      <c r="A16" s="254" t="s">
        <v>485</v>
      </c>
      <c r="B16" s="255" t="s">
        <v>486</v>
      </c>
      <c r="C16" s="256"/>
    </row>
    <row r="17" spans="1:3">
      <c r="A17" s="254"/>
      <c r="B17" s="139" t="s">
        <v>487</v>
      </c>
      <c r="C17" s="166" t="s">
        <v>639</v>
      </c>
    </row>
    <row r="18" spans="1:3">
      <c r="A18" s="254"/>
      <c r="B18" s="139" t="s">
        <v>488</v>
      </c>
      <c r="C18" s="166" t="s">
        <v>640</v>
      </c>
    </row>
    <row r="19" spans="1:3">
      <c r="A19" s="254"/>
      <c r="B19" s="139" t="s">
        <v>490</v>
      </c>
      <c r="C19" s="200">
        <v>5.0000000000000001E-3</v>
      </c>
    </row>
    <row r="20" spans="1:3">
      <c r="A20" s="254"/>
      <c r="B20" s="139" t="s">
        <v>492</v>
      </c>
      <c r="C20" s="166" t="s">
        <v>641</v>
      </c>
    </row>
    <row r="21" spans="1:3" s="133" customFormat="1">
      <c r="A21" s="254"/>
      <c r="B21" s="145" t="s">
        <v>494</v>
      </c>
      <c r="C21" s="201"/>
    </row>
    <row r="22" spans="1:3">
      <c r="A22" s="254"/>
      <c r="B22" s="255" t="s">
        <v>495</v>
      </c>
      <c r="C22" s="256"/>
    </row>
    <row r="23" spans="1:3">
      <c r="A23" s="254"/>
      <c r="B23" s="139" t="s">
        <v>496</v>
      </c>
      <c r="C23" s="153">
        <v>65</v>
      </c>
    </row>
    <row r="24" spans="1:3" ht="13.5" thickBot="1">
      <c r="A24" s="254"/>
      <c r="B24" s="139" t="s">
        <v>497</v>
      </c>
      <c r="C24" s="153">
        <v>60</v>
      </c>
    </row>
    <row r="25" spans="1:3" s="133" customFormat="1" ht="13.5" thickBot="1">
      <c r="A25" s="254"/>
      <c r="B25" s="145" t="s">
        <v>498</v>
      </c>
      <c r="C25" s="202" t="s">
        <v>642</v>
      </c>
    </row>
    <row r="26" spans="1:3" s="133" customFormat="1" ht="51">
      <c r="A26" s="254"/>
      <c r="B26" s="145" t="s">
        <v>500</v>
      </c>
      <c r="C26" s="177" t="s">
        <v>643</v>
      </c>
    </row>
    <row r="27" spans="1:3">
      <c r="A27" s="254"/>
      <c r="B27" s="255" t="s">
        <v>502</v>
      </c>
      <c r="C27" s="256"/>
    </row>
    <row r="28" spans="1:3">
      <c r="A28" s="254"/>
      <c r="B28" s="139" t="s">
        <v>503</v>
      </c>
      <c r="C28" s="203">
        <v>1.1488899255314438</v>
      </c>
    </row>
    <row r="29" spans="1:3">
      <c r="A29" s="254"/>
      <c r="B29" s="139" t="s">
        <v>505</v>
      </c>
      <c r="C29" s="204">
        <v>15</v>
      </c>
    </row>
    <row r="30" spans="1:3">
      <c r="A30" s="254"/>
      <c r="B30" s="139" t="s">
        <v>506</v>
      </c>
      <c r="C30" s="153" t="s">
        <v>644</v>
      </c>
    </row>
    <row r="31" spans="1:3">
      <c r="A31" s="254"/>
      <c r="B31" s="255" t="s">
        <v>508</v>
      </c>
      <c r="C31" s="256"/>
    </row>
    <row r="32" spans="1:3">
      <c r="A32" s="254"/>
      <c r="B32" s="139" t="s">
        <v>509</v>
      </c>
      <c r="C32" s="142" t="s">
        <v>478</v>
      </c>
    </row>
    <row r="33" spans="1:3">
      <c r="A33" s="254"/>
      <c r="B33" s="139" t="s">
        <v>510</v>
      </c>
      <c r="C33" s="142" t="s">
        <v>478</v>
      </c>
    </row>
    <row r="34" spans="1:3" ht="12.75" customHeight="1">
      <c r="A34" s="254" t="s">
        <v>511</v>
      </c>
      <c r="B34" s="255" t="s">
        <v>512</v>
      </c>
      <c r="C34" s="256"/>
    </row>
    <row r="35" spans="1:3">
      <c r="A35" s="254"/>
      <c r="B35" s="139" t="s">
        <v>513</v>
      </c>
      <c r="C35" s="153" t="s">
        <v>474</v>
      </c>
    </row>
    <row r="36" spans="1:3">
      <c r="A36" s="254"/>
      <c r="B36" s="139" t="s">
        <v>514</v>
      </c>
      <c r="C36" s="153" t="s">
        <v>474</v>
      </c>
    </row>
    <row r="37" spans="1:3">
      <c r="A37" s="254"/>
      <c r="B37" s="139" t="s">
        <v>515</v>
      </c>
      <c r="C37" s="153" t="s">
        <v>470</v>
      </c>
    </row>
    <row r="38" spans="1:3" ht="12.75" customHeight="1">
      <c r="A38" s="254"/>
      <c r="B38" s="255" t="s">
        <v>516</v>
      </c>
      <c r="C38" s="256"/>
    </row>
    <row r="39" spans="1:3">
      <c r="A39" s="254"/>
      <c r="B39" s="139" t="s">
        <v>517</v>
      </c>
      <c r="C39" s="153" t="s">
        <v>98</v>
      </c>
    </row>
    <row r="40" spans="1:3">
      <c r="A40" s="254"/>
      <c r="B40" s="139" t="s">
        <v>518</v>
      </c>
      <c r="C40" s="153" t="s">
        <v>98</v>
      </c>
    </row>
    <row r="41" spans="1:3">
      <c r="A41" s="254"/>
      <c r="B41" s="139" t="s">
        <v>519</v>
      </c>
      <c r="C41" s="153" t="s">
        <v>98</v>
      </c>
    </row>
    <row r="42" spans="1:3">
      <c r="A42" s="254"/>
      <c r="B42" s="139" t="s">
        <v>520</v>
      </c>
      <c r="C42" s="153" t="s">
        <v>98</v>
      </c>
    </row>
    <row r="43" spans="1:3">
      <c r="A43" s="254"/>
      <c r="B43" s="139" t="s">
        <v>521</v>
      </c>
      <c r="C43" s="153" t="s">
        <v>98</v>
      </c>
    </row>
    <row r="44" spans="1:3">
      <c r="A44" s="254"/>
      <c r="B44" s="139" t="s">
        <v>522</v>
      </c>
      <c r="C44" s="153" t="s">
        <v>98</v>
      </c>
    </row>
    <row r="45" spans="1:3">
      <c r="A45" s="254"/>
      <c r="B45" s="139" t="s">
        <v>523</v>
      </c>
      <c r="C45" s="153" t="s">
        <v>98</v>
      </c>
    </row>
    <row r="46" spans="1:3">
      <c r="A46" s="254"/>
      <c r="B46" s="139" t="s">
        <v>524</v>
      </c>
      <c r="C46" s="153" t="s">
        <v>98</v>
      </c>
    </row>
    <row r="47" spans="1:3">
      <c r="A47" s="254"/>
      <c r="B47" s="139" t="s">
        <v>525</v>
      </c>
      <c r="C47" s="153" t="s">
        <v>98</v>
      </c>
    </row>
    <row r="48" spans="1:3">
      <c r="A48" s="254"/>
      <c r="B48" s="139" t="s">
        <v>526</v>
      </c>
      <c r="C48" s="153" t="s">
        <v>98</v>
      </c>
    </row>
    <row r="49" spans="1:3">
      <c r="A49" s="254"/>
      <c r="B49" s="139" t="s">
        <v>527</v>
      </c>
      <c r="C49" s="153" t="s">
        <v>98</v>
      </c>
    </row>
    <row r="50" spans="1:3">
      <c r="A50" s="254"/>
      <c r="B50" s="139" t="s">
        <v>528</v>
      </c>
      <c r="C50" s="153" t="s">
        <v>98</v>
      </c>
    </row>
    <row r="51" spans="1:3">
      <c r="A51" s="254"/>
      <c r="B51" s="255" t="s">
        <v>529</v>
      </c>
      <c r="C51" s="256"/>
    </row>
    <row r="52" spans="1:3">
      <c r="A52" s="254"/>
      <c r="B52" s="139" t="s">
        <v>530</v>
      </c>
      <c r="C52" s="153" t="s">
        <v>474</v>
      </c>
    </row>
    <row r="53" spans="1:3">
      <c r="A53" s="254"/>
      <c r="B53" s="139" t="s">
        <v>532</v>
      </c>
      <c r="C53" s="153" t="s">
        <v>474</v>
      </c>
    </row>
    <row r="54" spans="1:3">
      <c r="A54" s="254"/>
      <c r="B54" s="139" t="s">
        <v>533</v>
      </c>
      <c r="C54" s="153" t="s">
        <v>474</v>
      </c>
    </row>
    <row r="55" spans="1:3" ht="12.75" customHeight="1">
      <c r="A55" s="260" t="s">
        <v>535</v>
      </c>
      <c r="B55" s="139" t="s">
        <v>536</v>
      </c>
      <c r="C55" s="205">
        <v>7730.9408000000003</v>
      </c>
    </row>
    <row r="56" spans="1:3">
      <c r="A56" s="261"/>
      <c r="B56" s="139" t="s">
        <v>537</v>
      </c>
      <c r="C56" s="206">
        <v>22</v>
      </c>
    </row>
  </sheetData>
  <mergeCells count="12">
    <mergeCell ref="A34:A54"/>
    <mergeCell ref="B34:C34"/>
    <mergeCell ref="B38:C38"/>
    <mergeCell ref="B51:C51"/>
    <mergeCell ref="A55:A56"/>
    <mergeCell ref="A2:C2"/>
    <mergeCell ref="A4:A15"/>
    <mergeCell ref="A16:A33"/>
    <mergeCell ref="B16:C16"/>
    <mergeCell ref="B22:C22"/>
    <mergeCell ref="B27:C27"/>
    <mergeCell ref="B31:C31"/>
  </mergeCells>
  <pageMargins left="0.7" right="0.7" top="0.75" bottom="0.75" header="0.3" footer="0.3"/>
  <pageSetup orientation="portrait" r:id="rId1"/>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45945DD-0A19-47AB-867F-8E0745CE624D}">
  <dimension ref="A2:C56"/>
  <sheetViews>
    <sheetView showGridLines="0" topLeftCell="B1" zoomScaleNormal="100" workbookViewId="0">
      <selection activeCell="B39" sqref="B39"/>
    </sheetView>
  </sheetViews>
  <sheetFormatPr defaultColWidth="11.42578125" defaultRowHeight="12.75"/>
  <cols>
    <col min="1" max="1" width="14.140625" style="175" customWidth="1"/>
    <col min="2" max="2" width="59.28515625" style="174" bestFit="1" customWidth="1"/>
    <col min="3" max="3" width="191.28515625" style="158" customWidth="1"/>
    <col min="4" max="16384" width="11.42578125" style="158"/>
  </cols>
  <sheetData>
    <row r="2" spans="1:3" ht="21" customHeight="1">
      <c r="A2" s="265" t="s">
        <v>461</v>
      </c>
      <c r="B2" s="265"/>
      <c r="C2" s="265"/>
    </row>
    <row r="3" spans="1:3" ht="15.75">
      <c r="A3" s="159" t="s">
        <v>462</v>
      </c>
      <c r="B3" s="159" t="s">
        <v>17</v>
      </c>
      <c r="C3" s="159" t="s">
        <v>463</v>
      </c>
    </row>
    <row r="4" spans="1:3">
      <c r="A4" s="254" t="s">
        <v>464</v>
      </c>
      <c r="B4" s="145" t="s">
        <v>465</v>
      </c>
      <c r="C4" s="142" t="s">
        <v>470</v>
      </c>
    </row>
    <row r="5" spans="1:3">
      <c r="A5" s="254"/>
      <c r="B5" s="145" t="s">
        <v>467</v>
      </c>
      <c r="C5" s="142"/>
    </row>
    <row r="6" spans="1:3">
      <c r="A6" s="254"/>
      <c r="B6" s="145" t="s">
        <v>469</v>
      </c>
      <c r="C6" s="142" t="s">
        <v>470</v>
      </c>
    </row>
    <row r="7" spans="1:3" ht="25.5">
      <c r="A7" s="254"/>
      <c r="B7" s="145" t="s">
        <v>471</v>
      </c>
      <c r="C7" s="165" t="s">
        <v>645</v>
      </c>
    </row>
    <row r="8" spans="1:3">
      <c r="A8" s="254"/>
      <c r="B8" s="145" t="s">
        <v>473</v>
      </c>
      <c r="C8" s="142" t="s">
        <v>474</v>
      </c>
    </row>
    <row r="9" spans="1:3">
      <c r="A9" s="254"/>
      <c r="B9" s="145" t="s">
        <v>475</v>
      </c>
      <c r="C9" s="165" t="s">
        <v>378</v>
      </c>
    </row>
    <row r="10" spans="1:3">
      <c r="A10" s="254"/>
      <c r="B10" s="145" t="s">
        <v>477</v>
      </c>
      <c r="C10" s="153" t="s">
        <v>474</v>
      </c>
    </row>
    <row r="11" spans="1:3">
      <c r="A11" s="254"/>
      <c r="B11" s="145" t="s">
        <v>479</v>
      </c>
      <c r="C11" s="153" t="s">
        <v>470</v>
      </c>
    </row>
    <row r="12" spans="1:3">
      <c r="A12" s="254"/>
      <c r="B12" s="145" t="s">
        <v>480</v>
      </c>
      <c r="C12" s="153" t="s">
        <v>470</v>
      </c>
    </row>
    <row r="13" spans="1:3">
      <c r="A13" s="254"/>
      <c r="B13" s="145" t="s">
        <v>481</v>
      </c>
      <c r="C13" s="142" t="s">
        <v>470</v>
      </c>
    </row>
    <row r="14" spans="1:3">
      <c r="A14" s="254"/>
      <c r="B14" s="145" t="s">
        <v>482</v>
      </c>
      <c r="C14" s="142" t="s">
        <v>470</v>
      </c>
    </row>
    <row r="15" spans="1:3">
      <c r="A15" s="254"/>
      <c r="B15" s="145" t="s">
        <v>483</v>
      </c>
      <c r="C15" s="165" t="s">
        <v>646</v>
      </c>
    </row>
    <row r="16" spans="1:3" ht="12.75" customHeight="1">
      <c r="A16" s="254" t="s">
        <v>485</v>
      </c>
      <c r="B16" s="160" t="s">
        <v>486</v>
      </c>
      <c r="C16" s="161"/>
    </row>
    <row r="17" spans="1:3" ht="25.5">
      <c r="A17" s="254"/>
      <c r="B17" s="145" t="s">
        <v>487</v>
      </c>
      <c r="C17" s="165" t="s">
        <v>647</v>
      </c>
    </row>
    <row r="18" spans="1:3">
      <c r="A18" s="254"/>
      <c r="B18" s="145" t="s">
        <v>488</v>
      </c>
      <c r="C18" s="165" t="s">
        <v>648</v>
      </c>
    </row>
    <row r="19" spans="1:3">
      <c r="A19" s="254"/>
      <c r="B19" s="145" t="s">
        <v>490</v>
      </c>
      <c r="C19" s="142" t="s">
        <v>491</v>
      </c>
    </row>
    <row r="20" spans="1:3">
      <c r="A20" s="254"/>
      <c r="B20" s="145" t="s">
        <v>492</v>
      </c>
      <c r="C20" s="165" t="s">
        <v>649</v>
      </c>
    </row>
    <row r="21" spans="1:3" s="133" customFormat="1">
      <c r="A21" s="254"/>
      <c r="B21" s="145" t="s">
        <v>494</v>
      </c>
      <c r="C21" s="140" t="s">
        <v>478</v>
      </c>
    </row>
    <row r="22" spans="1:3">
      <c r="A22" s="254"/>
      <c r="B22" s="160" t="s">
        <v>495</v>
      </c>
      <c r="C22" s="161"/>
    </row>
    <row r="23" spans="1:3">
      <c r="A23" s="254"/>
      <c r="B23" s="145" t="s">
        <v>496</v>
      </c>
      <c r="C23" s="142">
        <v>65</v>
      </c>
    </row>
    <row r="24" spans="1:3">
      <c r="A24" s="254"/>
      <c r="B24" s="145" t="s">
        <v>497</v>
      </c>
      <c r="C24" s="142">
        <v>65</v>
      </c>
    </row>
    <row r="25" spans="1:3" s="133" customFormat="1" ht="13.5" thickBot="1">
      <c r="A25" s="254"/>
      <c r="B25" s="145" t="s">
        <v>498</v>
      </c>
      <c r="C25" s="207" t="s">
        <v>650</v>
      </c>
    </row>
    <row r="26" spans="1:3" s="133" customFormat="1" ht="26.25" thickBot="1">
      <c r="A26" s="254"/>
      <c r="B26" s="145" t="s">
        <v>500</v>
      </c>
      <c r="C26" s="208" t="s">
        <v>651</v>
      </c>
    </row>
    <row r="27" spans="1:3">
      <c r="A27" s="254"/>
      <c r="B27" s="160" t="s">
        <v>502</v>
      </c>
      <c r="C27" s="161"/>
    </row>
    <row r="28" spans="1:3">
      <c r="A28" s="254"/>
      <c r="B28" s="145" t="s">
        <v>503</v>
      </c>
      <c r="C28" s="209">
        <v>1.437882167511892</v>
      </c>
    </row>
    <row r="29" spans="1:3">
      <c r="A29" s="254"/>
      <c r="B29" s="145" t="s">
        <v>505</v>
      </c>
      <c r="C29" s="149">
        <v>10</v>
      </c>
    </row>
    <row r="30" spans="1:3">
      <c r="A30" s="254"/>
      <c r="B30" s="139" t="s">
        <v>506</v>
      </c>
      <c r="C30" s="210" t="s">
        <v>652</v>
      </c>
    </row>
    <row r="31" spans="1:3">
      <c r="A31" s="254"/>
      <c r="B31" s="160" t="s">
        <v>508</v>
      </c>
      <c r="C31" s="161"/>
    </row>
    <row r="32" spans="1:3">
      <c r="A32" s="254"/>
      <c r="B32" s="145" t="s">
        <v>509</v>
      </c>
      <c r="C32" s="142" t="s">
        <v>470</v>
      </c>
    </row>
    <row r="33" spans="1:3">
      <c r="A33" s="254"/>
      <c r="B33" s="145" t="s">
        <v>510</v>
      </c>
      <c r="C33" s="142" t="s">
        <v>470</v>
      </c>
    </row>
    <row r="34" spans="1:3" ht="12.75" customHeight="1">
      <c r="A34" s="254" t="s">
        <v>511</v>
      </c>
      <c r="B34" s="160" t="s">
        <v>512</v>
      </c>
      <c r="C34" s="161"/>
    </row>
    <row r="35" spans="1:3">
      <c r="A35" s="254"/>
      <c r="B35" s="145" t="s">
        <v>513</v>
      </c>
      <c r="C35" s="142" t="s">
        <v>653</v>
      </c>
    </row>
    <row r="36" spans="1:3">
      <c r="A36" s="254"/>
      <c r="B36" s="145" t="s">
        <v>514</v>
      </c>
      <c r="C36" s="142" t="s">
        <v>470</v>
      </c>
    </row>
    <row r="37" spans="1:3">
      <c r="A37" s="254"/>
      <c r="B37" s="145" t="s">
        <v>515</v>
      </c>
      <c r="C37" s="142" t="s">
        <v>470</v>
      </c>
    </row>
    <row r="38" spans="1:3" ht="12.75" customHeight="1">
      <c r="A38" s="254"/>
      <c r="B38" s="160" t="s">
        <v>516</v>
      </c>
      <c r="C38" s="161"/>
    </row>
    <row r="39" spans="1:3">
      <c r="A39" s="254"/>
      <c r="B39" s="145" t="s">
        <v>517</v>
      </c>
      <c r="C39" s="142" t="s">
        <v>470</v>
      </c>
    </row>
    <row r="40" spans="1:3">
      <c r="A40" s="254"/>
      <c r="B40" s="145" t="s">
        <v>518</v>
      </c>
      <c r="C40" s="153" t="s">
        <v>98</v>
      </c>
    </row>
    <row r="41" spans="1:3">
      <c r="A41" s="254"/>
      <c r="B41" s="145" t="s">
        <v>519</v>
      </c>
      <c r="C41" s="153" t="s">
        <v>98</v>
      </c>
    </row>
    <row r="42" spans="1:3">
      <c r="A42" s="254"/>
      <c r="B42" s="145" t="s">
        <v>520</v>
      </c>
      <c r="C42" s="165" t="s">
        <v>654</v>
      </c>
    </row>
    <row r="43" spans="1:3">
      <c r="A43" s="254"/>
      <c r="B43" s="145" t="s">
        <v>627</v>
      </c>
      <c r="C43" s="165" t="s">
        <v>655</v>
      </c>
    </row>
    <row r="44" spans="1:3" ht="25.5">
      <c r="A44" s="254"/>
      <c r="B44" s="145" t="s">
        <v>522</v>
      </c>
      <c r="C44" s="165" t="s">
        <v>656</v>
      </c>
    </row>
    <row r="45" spans="1:3">
      <c r="A45" s="254"/>
      <c r="B45" s="145" t="s">
        <v>523</v>
      </c>
      <c r="C45" s="165" t="s">
        <v>657</v>
      </c>
    </row>
    <row r="46" spans="1:3">
      <c r="A46" s="254"/>
      <c r="B46" s="145" t="s">
        <v>524</v>
      </c>
      <c r="C46" s="153" t="s">
        <v>98</v>
      </c>
    </row>
    <row r="47" spans="1:3">
      <c r="A47" s="254"/>
      <c r="B47" s="145" t="s">
        <v>525</v>
      </c>
      <c r="C47" s="153" t="s">
        <v>98</v>
      </c>
    </row>
    <row r="48" spans="1:3">
      <c r="A48" s="254"/>
      <c r="B48" s="145" t="s">
        <v>526</v>
      </c>
      <c r="C48" s="142">
        <v>27</v>
      </c>
    </row>
    <row r="49" spans="1:3">
      <c r="A49" s="254"/>
      <c r="B49" s="145" t="s">
        <v>527</v>
      </c>
      <c r="C49" s="184">
        <v>0.48349999999999999</v>
      </c>
    </row>
    <row r="50" spans="1:3">
      <c r="A50" s="254"/>
      <c r="B50" s="145" t="s">
        <v>528</v>
      </c>
      <c r="C50" s="184">
        <v>0.80900000000000005</v>
      </c>
    </row>
    <row r="51" spans="1:3">
      <c r="A51" s="254"/>
      <c r="B51" s="160" t="s">
        <v>529</v>
      </c>
      <c r="C51" s="161"/>
    </row>
    <row r="52" spans="1:3">
      <c r="A52" s="254"/>
      <c r="B52" s="145" t="s">
        <v>530</v>
      </c>
      <c r="C52" s="142" t="s">
        <v>470</v>
      </c>
    </row>
    <row r="53" spans="1:3">
      <c r="A53" s="254"/>
      <c r="B53" s="145" t="s">
        <v>532</v>
      </c>
      <c r="C53" s="142" t="s">
        <v>470</v>
      </c>
    </row>
    <row r="54" spans="1:3">
      <c r="A54" s="254"/>
      <c r="B54" s="145" t="s">
        <v>533</v>
      </c>
      <c r="C54" s="142" t="s">
        <v>470</v>
      </c>
    </row>
    <row r="55" spans="1:3" ht="12.75" customHeight="1">
      <c r="A55" s="260" t="s">
        <v>535</v>
      </c>
      <c r="B55" s="145" t="s">
        <v>536</v>
      </c>
      <c r="C55" s="211">
        <v>86933.41</v>
      </c>
    </row>
    <row r="56" spans="1:3">
      <c r="A56" s="261"/>
      <c r="B56" s="145" t="s">
        <v>537</v>
      </c>
      <c r="C56" s="179">
        <v>125</v>
      </c>
    </row>
  </sheetData>
  <mergeCells count="5">
    <mergeCell ref="A2:C2"/>
    <mergeCell ref="A4:A15"/>
    <mergeCell ref="A16:A33"/>
    <mergeCell ref="A34:A54"/>
    <mergeCell ref="A55:A56"/>
  </mergeCells>
  <pageMargins left="0.7" right="0.7" top="0.75" bottom="0.75" header="0.3" footer="0.3"/>
  <legacyDrawing r:id="rId1"/>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E5C8FC-B6A2-40EC-B4D1-97454D0AEAFF}">
  <dimension ref="A2:C60"/>
  <sheetViews>
    <sheetView showGridLines="0" zoomScaleNormal="100" workbookViewId="0">
      <selection activeCell="B39" sqref="B39"/>
    </sheetView>
  </sheetViews>
  <sheetFormatPr defaultColWidth="11.42578125" defaultRowHeight="12.75"/>
  <cols>
    <col min="1" max="1" width="14.28515625" style="175" customWidth="1"/>
    <col min="2" max="2" width="59.28515625" style="174" bestFit="1" customWidth="1"/>
    <col min="3" max="3" width="110.42578125" style="158" customWidth="1"/>
    <col min="4" max="16384" width="11.42578125" style="158"/>
  </cols>
  <sheetData>
    <row r="2" spans="1:3" ht="18.75" customHeight="1">
      <c r="A2" s="252" t="s">
        <v>461</v>
      </c>
      <c r="B2" s="252"/>
      <c r="C2" s="252"/>
    </row>
    <row r="3" spans="1:3" ht="15.75">
      <c r="A3" s="159" t="s">
        <v>462</v>
      </c>
      <c r="B3" s="159" t="s">
        <v>17</v>
      </c>
      <c r="C3" s="159" t="s">
        <v>463</v>
      </c>
    </row>
    <row r="4" spans="1:3">
      <c r="A4" s="254" t="s">
        <v>464</v>
      </c>
      <c r="B4" s="145" t="s">
        <v>465</v>
      </c>
      <c r="C4" s="142" t="s">
        <v>470</v>
      </c>
    </row>
    <row r="5" spans="1:3">
      <c r="A5" s="254"/>
      <c r="B5" s="145" t="s">
        <v>467</v>
      </c>
      <c r="C5" s="165" t="s">
        <v>658</v>
      </c>
    </row>
    <row r="6" spans="1:3">
      <c r="A6" s="254"/>
      <c r="B6" s="145" t="s">
        <v>469</v>
      </c>
      <c r="C6" s="142" t="s">
        <v>470</v>
      </c>
    </row>
    <row r="7" spans="1:3" ht="25.5">
      <c r="A7" s="254"/>
      <c r="B7" s="145" t="s">
        <v>471</v>
      </c>
      <c r="C7" s="165" t="s">
        <v>659</v>
      </c>
    </row>
    <row r="8" spans="1:3">
      <c r="A8" s="254"/>
      <c r="B8" s="145" t="s">
        <v>473</v>
      </c>
      <c r="C8" s="142" t="s">
        <v>470</v>
      </c>
    </row>
    <row r="9" spans="1:3">
      <c r="A9" s="254"/>
      <c r="B9" s="145" t="s">
        <v>475</v>
      </c>
      <c r="C9" s="165" t="s">
        <v>660</v>
      </c>
    </row>
    <row r="10" spans="1:3">
      <c r="A10" s="254"/>
      <c r="B10" s="145" t="s">
        <v>477</v>
      </c>
      <c r="C10" s="142" t="s">
        <v>470</v>
      </c>
    </row>
    <row r="11" spans="1:3">
      <c r="A11" s="254"/>
      <c r="B11" s="145" t="s">
        <v>479</v>
      </c>
      <c r="C11" s="142" t="s">
        <v>470</v>
      </c>
    </row>
    <row r="12" spans="1:3">
      <c r="A12" s="254"/>
      <c r="B12" s="145" t="s">
        <v>480</v>
      </c>
      <c r="C12" s="142" t="s">
        <v>470</v>
      </c>
    </row>
    <row r="13" spans="1:3">
      <c r="A13" s="254"/>
      <c r="B13" s="145" t="s">
        <v>481</v>
      </c>
      <c r="C13" s="165" t="s">
        <v>470</v>
      </c>
    </row>
    <row r="14" spans="1:3">
      <c r="A14" s="254"/>
      <c r="B14" s="145" t="s">
        <v>482</v>
      </c>
      <c r="C14" s="142" t="s">
        <v>470</v>
      </c>
    </row>
    <row r="15" spans="1:3" ht="25.5">
      <c r="A15" s="254"/>
      <c r="B15" s="145" t="s">
        <v>483</v>
      </c>
      <c r="C15" s="165" t="s">
        <v>661</v>
      </c>
    </row>
    <row r="16" spans="1:3" ht="12.75" customHeight="1">
      <c r="A16" s="254" t="s">
        <v>485</v>
      </c>
      <c r="B16" s="160" t="s">
        <v>486</v>
      </c>
      <c r="C16" s="161"/>
    </row>
    <row r="17" spans="1:3">
      <c r="A17" s="254"/>
      <c r="B17" s="145" t="s">
        <v>487</v>
      </c>
      <c r="C17" s="212" t="s">
        <v>662</v>
      </c>
    </row>
    <row r="18" spans="1:3">
      <c r="A18" s="254"/>
      <c r="B18" s="145" t="s">
        <v>488</v>
      </c>
      <c r="C18" s="165" t="s">
        <v>663</v>
      </c>
    </row>
    <row r="19" spans="1:3" s="174" customFormat="1" ht="25.5">
      <c r="A19" s="254"/>
      <c r="B19" s="145" t="s">
        <v>490</v>
      </c>
      <c r="C19" s="165" t="s">
        <v>664</v>
      </c>
    </row>
    <row r="20" spans="1:3">
      <c r="A20" s="254"/>
      <c r="B20" s="145" t="s">
        <v>492</v>
      </c>
      <c r="C20" s="165" t="s">
        <v>665</v>
      </c>
    </row>
    <row r="21" spans="1:3" s="133" customFormat="1">
      <c r="A21" s="254"/>
      <c r="B21" s="145" t="s">
        <v>494</v>
      </c>
      <c r="C21" s="140"/>
    </row>
    <row r="22" spans="1:3">
      <c r="A22" s="254"/>
      <c r="B22" s="160" t="s">
        <v>495</v>
      </c>
      <c r="C22" s="161"/>
    </row>
    <row r="23" spans="1:3">
      <c r="A23" s="254"/>
      <c r="B23" s="145" t="s">
        <v>496</v>
      </c>
      <c r="C23" s="142">
        <v>65</v>
      </c>
    </row>
    <row r="24" spans="1:3">
      <c r="A24" s="254"/>
      <c r="B24" s="145" t="s">
        <v>497</v>
      </c>
      <c r="C24" s="142">
        <v>65</v>
      </c>
    </row>
    <row r="25" spans="1:3" s="133" customFormat="1" ht="51">
      <c r="A25" s="254"/>
      <c r="B25" s="145" t="s">
        <v>498</v>
      </c>
      <c r="C25" s="147" t="s">
        <v>666</v>
      </c>
    </row>
    <row r="26" spans="1:3" s="133" customFormat="1">
      <c r="A26" s="254"/>
      <c r="B26" s="145" t="s">
        <v>500</v>
      </c>
      <c r="C26" s="183" t="s">
        <v>667</v>
      </c>
    </row>
    <row r="27" spans="1:3">
      <c r="A27" s="254"/>
      <c r="B27" s="160" t="s">
        <v>502</v>
      </c>
      <c r="C27" s="161"/>
    </row>
    <row r="28" spans="1:3">
      <c r="A28" s="254"/>
      <c r="B28" s="145" t="s">
        <v>503</v>
      </c>
      <c r="C28" s="209">
        <v>9.1912860988731104</v>
      </c>
    </row>
    <row r="29" spans="1:3">
      <c r="A29" s="254"/>
      <c r="B29" s="145" t="s">
        <v>505</v>
      </c>
      <c r="C29" s="149">
        <v>24.03846153846154</v>
      </c>
    </row>
    <row r="30" spans="1:3">
      <c r="A30" s="254"/>
      <c r="B30" s="145" t="s">
        <v>506</v>
      </c>
      <c r="C30" s="166" t="s">
        <v>668</v>
      </c>
    </row>
    <row r="31" spans="1:3">
      <c r="A31" s="254"/>
      <c r="B31" s="160" t="s">
        <v>508</v>
      </c>
      <c r="C31" s="161"/>
    </row>
    <row r="32" spans="1:3">
      <c r="A32" s="254"/>
      <c r="B32" s="145" t="s">
        <v>509</v>
      </c>
      <c r="C32" s="142"/>
    </row>
    <row r="33" spans="1:3">
      <c r="A33" s="254"/>
      <c r="B33" s="145" t="s">
        <v>510</v>
      </c>
      <c r="C33" s="142"/>
    </row>
    <row r="34" spans="1:3" ht="12.75" customHeight="1">
      <c r="A34" s="254" t="s">
        <v>511</v>
      </c>
      <c r="B34" s="160" t="s">
        <v>512</v>
      </c>
      <c r="C34" s="161"/>
    </row>
    <row r="35" spans="1:3">
      <c r="A35" s="254"/>
      <c r="B35" s="145" t="s">
        <v>513</v>
      </c>
      <c r="C35" s="142" t="s">
        <v>470</v>
      </c>
    </row>
    <row r="36" spans="1:3">
      <c r="A36" s="254"/>
      <c r="B36" s="145" t="s">
        <v>514</v>
      </c>
      <c r="C36" s="142" t="s">
        <v>470</v>
      </c>
    </row>
    <row r="37" spans="1:3">
      <c r="A37" s="254"/>
      <c r="B37" s="145" t="s">
        <v>515</v>
      </c>
      <c r="C37" s="142" t="s">
        <v>470</v>
      </c>
    </row>
    <row r="38" spans="1:3" ht="12.75" customHeight="1">
      <c r="A38" s="254"/>
      <c r="B38" s="160" t="s">
        <v>516</v>
      </c>
      <c r="C38" s="161"/>
    </row>
    <row r="39" spans="1:3">
      <c r="A39" s="254"/>
      <c r="B39" s="145" t="s">
        <v>517</v>
      </c>
      <c r="C39" s="142" t="s">
        <v>470</v>
      </c>
    </row>
    <row r="40" spans="1:3">
      <c r="A40" s="254"/>
      <c r="B40" s="145" t="s">
        <v>518</v>
      </c>
      <c r="C40" s="184">
        <v>6.4172375731203504E-2</v>
      </c>
    </row>
    <row r="41" spans="1:3">
      <c r="A41" s="254"/>
      <c r="B41" s="145" t="s">
        <v>519</v>
      </c>
      <c r="C41" s="184">
        <v>0.17430000000000001</v>
      </c>
    </row>
    <row r="42" spans="1:3" ht="76.5">
      <c r="A42" s="254"/>
      <c r="B42" s="145" t="s">
        <v>520</v>
      </c>
      <c r="C42" s="185" t="s">
        <v>669</v>
      </c>
    </row>
    <row r="43" spans="1:3" ht="76.5">
      <c r="A43" s="254"/>
      <c r="B43" s="145" t="s">
        <v>627</v>
      </c>
      <c r="C43" s="185" t="s">
        <v>670</v>
      </c>
    </row>
    <row r="44" spans="1:3" ht="12.75" customHeight="1">
      <c r="A44" s="254"/>
      <c r="B44" s="145" t="s">
        <v>522</v>
      </c>
      <c r="C44" s="185" t="s">
        <v>671</v>
      </c>
    </row>
    <row r="45" spans="1:3">
      <c r="A45" s="254"/>
      <c r="B45" s="145" t="s">
        <v>523</v>
      </c>
      <c r="C45" s="185" t="s">
        <v>672</v>
      </c>
    </row>
    <row r="46" spans="1:3" ht="12.75" customHeight="1">
      <c r="A46" s="254"/>
      <c r="B46" s="145" t="s">
        <v>524</v>
      </c>
      <c r="C46" s="184"/>
    </row>
    <row r="47" spans="1:3">
      <c r="A47" s="254"/>
      <c r="B47" s="145" t="s">
        <v>525</v>
      </c>
      <c r="C47" s="184">
        <v>3.2104423613378351E-3</v>
      </c>
    </row>
    <row r="48" spans="1:3">
      <c r="A48" s="254"/>
      <c r="B48" s="145" t="s">
        <v>526</v>
      </c>
      <c r="C48" s="142">
        <v>11</v>
      </c>
    </row>
    <row r="49" spans="1:3">
      <c r="A49" s="254"/>
      <c r="B49" s="145" t="s">
        <v>527</v>
      </c>
      <c r="C49" s="184">
        <v>0.39925102213251057</v>
      </c>
    </row>
    <row r="50" spans="1:3">
      <c r="A50" s="254"/>
      <c r="B50" s="145" t="s">
        <v>528</v>
      </c>
      <c r="C50" s="184">
        <v>0.39438280642352608</v>
      </c>
    </row>
    <row r="51" spans="1:3">
      <c r="A51" s="254"/>
      <c r="B51" s="160" t="s">
        <v>529</v>
      </c>
      <c r="C51" s="161"/>
    </row>
    <row r="52" spans="1:3">
      <c r="A52" s="254"/>
      <c r="B52" s="145" t="s">
        <v>530</v>
      </c>
      <c r="C52" s="142" t="s">
        <v>474</v>
      </c>
    </row>
    <row r="53" spans="1:3">
      <c r="A53" s="254"/>
      <c r="B53" s="145" t="s">
        <v>532</v>
      </c>
      <c r="C53" s="142" t="s">
        <v>470</v>
      </c>
    </row>
    <row r="54" spans="1:3">
      <c r="A54" s="254"/>
      <c r="B54" s="145" t="s">
        <v>533</v>
      </c>
      <c r="C54" s="142" t="s">
        <v>470</v>
      </c>
    </row>
    <row r="55" spans="1:3" ht="12.75" customHeight="1">
      <c r="A55" s="260" t="s">
        <v>535</v>
      </c>
      <c r="B55" s="145" t="s">
        <v>536</v>
      </c>
      <c r="C55" s="186">
        <v>5801.6908000000003</v>
      </c>
    </row>
    <row r="56" spans="1:3">
      <c r="A56" s="261"/>
      <c r="B56" s="145" t="s">
        <v>537</v>
      </c>
      <c r="C56" s="179">
        <v>16.940000000000001</v>
      </c>
    </row>
    <row r="57" spans="1:3">
      <c r="A57" s="173"/>
    </row>
    <row r="58" spans="1:3">
      <c r="A58" s="173"/>
    </row>
    <row r="59" spans="1:3">
      <c r="A59" s="173"/>
    </row>
    <row r="60" spans="1:3">
      <c r="A60" s="173"/>
    </row>
  </sheetData>
  <mergeCells count="5">
    <mergeCell ref="A2:C2"/>
    <mergeCell ref="A4:A15"/>
    <mergeCell ref="A16:A33"/>
    <mergeCell ref="A34:A54"/>
    <mergeCell ref="A55:A56"/>
  </mergeCells>
  <pageMargins left="0.7" right="0.7" top="0.75" bottom="0.75" header="0.3" footer="0.3"/>
  <pageSetup orientation="portrait" r:id="rId1"/>
</worksheet>
</file>

<file path=xl/worksheets/sheet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E43862-AFBB-40F5-A69C-A0EECE4F4E7F}">
  <dimension ref="A1:C56"/>
  <sheetViews>
    <sheetView showGridLines="0" zoomScaleNormal="100" workbookViewId="0">
      <selection activeCell="B39" sqref="B39"/>
    </sheetView>
  </sheetViews>
  <sheetFormatPr defaultColWidth="11.42578125" defaultRowHeight="12.75"/>
  <cols>
    <col min="1" max="1" width="14.28515625" style="175" customWidth="1"/>
    <col min="2" max="2" width="53" style="174" bestFit="1" customWidth="1"/>
    <col min="3" max="3" width="115.85546875" style="158" customWidth="1"/>
    <col min="4" max="16384" width="11.42578125" style="158"/>
  </cols>
  <sheetData>
    <row r="1" spans="1:3" s="173" customFormat="1">
      <c r="A1" s="175"/>
      <c r="B1" s="175"/>
    </row>
    <row r="2" spans="1:3" ht="18.75" customHeight="1">
      <c r="A2" s="252" t="s">
        <v>461</v>
      </c>
      <c r="B2" s="252"/>
      <c r="C2" s="252"/>
    </row>
    <row r="3" spans="1:3" ht="15.75">
      <c r="A3" s="159" t="s">
        <v>462</v>
      </c>
      <c r="B3" s="159" t="s">
        <v>17</v>
      </c>
      <c r="C3" s="159" t="s">
        <v>463</v>
      </c>
    </row>
    <row r="4" spans="1:3" ht="12.75" customHeight="1">
      <c r="A4" s="254" t="s">
        <v>464</v>
      </c>
      <c r="B4" s="145" t="s">
        <v>465</v>
      </c>
      <c r="C4" s="142" t="s">
        <v>470</v>
      </c>
    </row>
    <row r="5" spans="1:3" ht="25.5">
      <c r="A5" s="254"/>
      <c r="B5" s="145" t="s">
        <v>467</v>
      </c>
      <c r="C5" s="151" t="s">
        <v>673</v>
      </c>
    </row>
    <row r="6" spans="1:3">
      <c r="A6" s="254"/>
      <c r="B6" s="145" t="s">
        <v>469</v>
      </c>
      <c r="C6" s="142" t="s">
        <v>470</v>
      </c>
    </row>
    <row r="7" spans="1:3" ht="38.25">
      <c r="A7" s="254"/>
      <c r="B7" s="145" t="s">
        <v>471</v>
      </c>
      <c r="C7" s="165" t="s">
        <v>674</v>
      </c>
    </row>
    <row r="8" spans="1:3">
      <c r="A8" s="254"/>
      <c r="B8" s="145" t="s">
        <v>473</v>
      </c>
      <c r="C8" s="142" t="s">
        <v>470</v>
      </c>
    </row>
    <row r="9" spans="1:3" ht="51">
      <c r="A9" s="254"/>
      <c r="B9" s="145" t="s">
        <v>475</v>
      </c>
      <c r="C9" s="165" t="s">
        <v>675</v>
      </c>
    </row>
    <row r="10" spans="1:3">
      <c r="A10" s="254"/>
      <c r="B10" s="145" t="s">
        <v>477</v>
      </c>
      <c r="C10" s="142" t="s">
        <v>470</v>
      </c>
    </row>
    <row r="11" spans="1:3">
      <c r="A11" s="254"/>
      <c r="B11" s="145" t="s">
        <v>479</v>
      </c>
      <c r="C11" s="151" t="s">
        <v>470</v>
      </c>
    </row>
    <row r="12" spans="1:3">
      <c r="A12" s="254"/>
      <c r="B12" s="145" t="s">
        <v>480</v>
      </c>
      <c r="C12" s="151" t="s">
        <v>470</v>
      </c>
    </row>
    <row r="13" spans="1:3">
      <c r="A13" s="254"/>
      <c r="B13" s="145" t="s">
        <v>481</v>
      </c>
      <c r="C13" s="142" t="s">
        <v>470</v>
      </c>
    </row>
    <row r="14" spans="1:3">
      <c r="A14" s="254"/>
      <c r="B14" s="145" t="s">
        <v>482</v>
      </c>
      <c r="C14" s="142" t="s">
        <v>470</v>
      </c>
    </row>
    <row r="15" spans="1:3">
      <c r="A15" s="254"/>
      <c r="B15" s="145" t="s">
        <v>483</v>
      </c>
      <c r="C15" s="142" t="s">
        <v>676</v>
      </c>
    </row>
    <row r="16" spans="1:3" ht="12.75" customHeight="1">
      <c r="A16" s="254" t="s">
        <v>485</v>
      </c>
      <c r="B16" s="160" t="s">
        <v>486</v>
      </c>
      <c r="C16" s="161"/>
    </row>
    <row r="17" spans="1:3" ht="25.5">
      <c r="A17" s="254"/>
      <c r="B17" s="145" t="s">
        <v>487</v>
      </c>
      <c r="C17" s="165" t="s">
        <v>677</v>
      </c>
    </row>
    <row r="18" spans="1:3" ht="25.5">
      <c r="A18" s="254"/>
      <c r="B18" s="145" t="s">
        <v>488</v>
      </c>
      <c r="C18" s="213" t="s">
        <v>678</v>
      </c>
    </row>
    <row r="19" spans="1:3">
      <c r="A19" s="254"/>
      <c r="B19" s="145" t="s">
        <v>490</v>
      </c>
      <c r="C19" s="165" t="s">
        <v>679</v>
      </c>
    </row>
    <row r="20" spans="1:3">
      <c r="A20" s="254"/>
      <c r="B20" s="145" t="s">
        <v>492</v>
      </c>
      <c r="C20" s="165" t="s">
        <v>680</v>
      </c>
    </row>
    <row r="21" spans="1:3" s="133" customFormat="1">
      <c r="A21" s="254"/>
      <c r="B21" s="145" t="s">
        <v>494</v>
      </c>
      <c r="C21" s="214" t="s">
        <v>681</v>
      </c>
    </row>
    <row r="22" spans="1:3">
      <c r="A22" s="254"/>
      <c r="B22" s="160" t="s">
        <v>495</v>
      </c>
      <c r="C22" s="161"/>
    </row>
    <row r="23" spans="1:3">
      <c r="A23" s="254"/>
      <c r="B23" s="145" t="s">
        <v>496</v>
      </c>
      <c r="C23" s="142">
        <v>62</v>
      </c>
    </row>
    <row r="24" spans="1:3">
      <c r="A24" s="254"/>
      <c r="B24" s="145" t="s">
        <v>497</v>
      </c>
      <c r="C24" s="215">
        <v>57</v>
      </c>
    </row>
    <row r="25" spans="1:3" s="133" customFormat="1" ht="63.75">
      <c r="A25" s="254"/>
      <c r="B25" s="145" t="s">
        <v>498</v>
      </c>
      <c r="C25" s="147" t="s">
        <v>682</v>
      </c>
    </row>
    <row r="26" spans="1:3" s="133" customFormat="1">
      <c r="A26" s="254"/>
      <c r="B26" s="145" t="s">
        <v>500</v>
      </c>
      <c r="C26" s="183" t="s">
        <v>683</v>
      </c>
    </row>
    <row r="27" spans="1:3">
      <c r="A27" s="254"/>
      <c r="B27" s="160" t="s">
        <v>502</v>
      </c>
      <c r="C27" s="161"/>
    </row>
    <row r="28" spans="1:3">
      <c r="A28" s="254"/>
      <c r="B28" s="145" t="s">
        <v>503</v>
      </c>
      <c r="C28" s="165" t="s">
        <v>491</v>
      </c>
    </row>
    <row r="29" spans="1:3">
      <c r="A29" s="254"/>
      <c r="B29" s="145" t="s">
        <v>505</v>
      </c>
      <c r="C29" s="149">
        <v>20</v>
      </c>
    </row>
    <row r="30" spans="1:3">
      <c r="A30" s="254"/>
      <c r="B30" s="145" t="s">
        <v>506</v>
      </c>
      <c r="C30" s="165" t="s">
        <v>684</v>
      </c>
    </row>
    <row r="31" spans="1:3">
      <c r="A31" s="254"/>
      <c r="B31" s="160" t="s">
        <v>508</v>
      </c>
      <c r="C31" s="161"/>
    </row>
    <row r="32" spans="1:3">
      <c r="A32" s="254"/>
      <c r="B32" s="145" t="s">
        <v>509</v>
      </c>
      <c r="C32" s="153" t="s">
        <v>474</v>
      </c>
    </row>
    <row r="33" spans="1:3">
      <c r="A33" s="254"/>
      <c r="B33" s="145" t="s">
        <v>510</v>
      </c>
      <c r="C33" s="166" t="s">
        <v>474</v>
      </c>
    </row>
    <row r="34" spans="1:3" ht="12.75" customHeight="1">
      <c r="A34" s="254" t="s">
        <v>511</v>
      </c>
      <c r="B34" s="160" t="s">
        <v>512</v>
      </c>
      <c r="C34" s="161"/>
    </row>
    <row r="35" spans="1:3">
      <c r="A35" s="254"/>
      <c r="B35" s="145" t="s">
        <v>513</v>
      </c>
      <c r="C35" s="142" t="s">
        <v>470</v>
      </c>
    </row>
    <row r="36" spans="1:3">
      <c r="A36" s="254"/>
      <c r="B36" s="145" t="s">
        <v>514</v>
      </c>
      <c r="C36" s="142" t="s">
        <v>470</v>
      </c>
    </row>
    <row r="37" spans="1:3">
      <c r="A37" s="254"/>
      <c r="B37" s="145" t="s">
        <v>515</v>
      </c>
      <c r="C37" s="142" t="s">
        <v>470</v>
      </c>
    </row>
    <row r="38" spans="1:3" ht="12.75" customHeight="1">
      <c r="A38" s="254"/>
      <c r="B38" s="160" t="s">
        <v>516</v>
      </c>
      <c r="C38" s="161"/>
    </row>
    <row r="39" spans="1:3">
      <c r="A39" s="254"/>
      <c r="B39" s="145" t="s">
        <v>517</v>
      </c>
      <c r="C39" s="151" t="s">
        <v>474</v>
      </c>
    </row>
    <row r="40" spans="1:3">
      <c r="A40" s="254"/>
      <c r="B40" s="145" t="s">
        <v>518</v>
      </c>
      <c r="C40" s="167" t="s">
        <v>378</v>
      </c>
    </row>
    <row r="41" spans="1:3">
      <c r="A41" s="254"/>
      <c r="B41" s="145" t="s">
        <v>519</v>
      </c>
      <c r="C41" s="216" t="s">
        <v>685</v>
      </c>
    </row>
    <row r="42" spans="1:3">
      <c r="A42" s="254"/>
      <c r="B42" s="145" t="s">
        <v>520</v>
      </c>
      <c r="C42" s="169" t="s">
        <v>378</v>
      </c>
    </row>
    <row r="43" spans="1:3">
      <c r="A43" s="254"/>
      <c r="B43" s="145" t="s">
        <v>521</v>
      </c>
      <c r="C43" s="167" t="s">
        <v>470</v>
      </c>
    </row>
    <row r="44" spans="1:3">
      <c r="A44" s="254"/>
      <c r="B44" s="145" t="s">
        <v>522</v>
      </c>
      <c r="C44" s="197" t="s">
        <v>686</v>
      </c>
    </row>
    <row r="45" spans="1:3">
      <c r="A45" s="254"/>
      <c r="B45" s="145" t="s">
        <v>523</v>
      </c>
      <c r="C45" s="217" t="s">
        <v>687</v>
      </c>
    </row>
    <row r="46" spans="1:3">
      <c r="A46" s="254"/>
      <c r="B46" s="145" t="s">
        <v>524</v>
      </c>
      <c r="C46" s="216">
        <v>1.89E-2</v>
      </c>
    </row>
    <row r="47" spans="1:3">
      <c r="A47" s="254"/>
      <c r="B47" s="145" t="s">
        <v>525</v>
      </c>
      <c r="C47" s="167" t="s">
        <v>688</v>
      </c>
    </row>
    <row r="48" spans="1:3">
      <c r="A48" s="254"/>
      <c r="B48" s="145" t="s">
        <v>526</v>
      </c>
      <c r="C48" s="169" t="s">
        <v>378</v>
      </c>
    </row>
    <row r="49" spans="1:3">
      <c r="A49" s="254"/>
      <c r="B49" s="145" t="s">
        <v>527</v>
      </c>
      <c r="C49" s="169" t="s">
        <v>378</v>
      </c>
    </row>
    <row r="50" spans="1:3">
      <c r="A50" s="254"/>
      <c r="B50" s="145" t="s">
        <v>528</v>
      </c>
      <c r="C50" s="169" t="s">
        <v>378</v>
      </c>
    </row>
    <row r="51" spans="1:3">
      <c r="A51" s="254"/>
      <c r="B51" s="160" t="s">
        <v>529</v>
      </c>
      <c r="C51" s="161"/>
    </row>
    <row r="52" spans="1:3">
      <c r="A52" s="254"/>
      <c r="B52" s="145" t="s">
        <v>530</v>
      </c>
      <c r="C52" s="142" t="s">
        <v>474</v>
      </c>
    </row>
    <row r="53" spans="1:3">
      <c r="A53" s="254"/>
      <c r="B53" s="145" t="s">
        <v>532</v>
      </c>
      <c r="C53" s="142" t="s">
        <v>470</v>
      </c>
    </row>
    <row r="54" spans="1:3">
      <c r="A54" s="254"/>
      <c r="B54" s="145" t="s">
        <v>533</v>
      </c>
      <c r="C54" s="142" t="s">
        <v>470</v>
      </c>
    </row>
    <row r="55" spans="1:3" ht="12.75" customHeight="1">
      <c r="A55" s="260" t="s">
        <v>535</v>
      </c>
      <c r="B55" s="145" t="s">
        <v>536</v>
      </c>
      <c r="C55" s="186">
        <v>645.88</v>
      </c>
    </row>
    <row r="56" spans="1:3">
      <c r="A56" s="261"/>
      <c r="B56" s="145" t="s">
        <v>537</v>
      </c>
      <c r="C56" s="218">
        <v>1</v>
      </c>
    </row>
  </sheetData>
  <mergeCells count="5">
    <mergeCell ref="A2:C2"/>
    <mergeCell ref="A4:A15"/>
    <mergeCell ref="A16:A33"/>
    <mergeCell ref="A34:A54"/>
    <mergeCell ref="A55:A56"/>
  </mergeCells>
  <hyperlinks>
    <hyperlink ref="B37" r:id="rId1" display="http://www.css.gob.pa/Ley 51 de 27 de diciembre de 2005.pdf" xr:uid="{BD722C39-4056-4E3F-A186-44661A27E9C8}"/>
  </hyperlinks>
  <pageMargins left="0.7" right="0.7" top="0.75" bottom="0.75" header="0.3" footer="0.3"/>
  <pageSetup orientation="portrait" r:id="rId2"/>
  <legacyDrawing r:id="rId3"/>
</worksheet>
</file>

<file path=xl/worksheets/sheet1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62D67AF-19CE-4879-967F-E1C7BB3CBB7D}">
  <dimension ref="A2:C56"/>
  <sheetViews>
    <sheetView showGridLines="0" zoomScale="85" zoomScaleNormal="85" workbookViewId="0">
      <selection activeCell="B39" sqref="B39"/>
    </sheetView>
  </sheetViews>
  <sheetFormatPr defaultColWidth="11.42578125" defaultRowHeight="12.75"/>
  <cols>
    <col min="1" max="1" width="14.28515625" style="175" customWidth="1"/>
    <col min="2" max="2" width="42.28515625" style="174" bestFit="1" customWidth="1"/>
    <col min="3" max="3" width="209" style="158" customWidth="1"/>
    <col min="4" max="16384" width="11.42578125" style="158"/>
  </cols>
  <sheetData>
    <row r="2" spans="1:3" ht="18">
      <c r="A2" s="252" t="s">
        <v>461</v>
      </c>
      <c r="B2" s="252"/>
      <c r="C2" s="252"/>
    </row>
    <row r="3" spans="1:3" ht="15.75">
      <c r="A3" s="159" t="s">
        <v>462</v>
      </c>
      <c r="B3" s="159" t="s">
        <v>17</v>
      </c>
      <c r="C3" s="159" t="s">
        <v>463</v>
      </c>
    </row>
    <row r="4" spans="1:3" ht="25.5">
      <c r="A4" s="254" t="s">
        <v>464</v>
      </c>
      <c r="B4" s="145" t="s">
        <v>465</v>
      </c>
      <c r="C4" s="142" t="s">
        <v>470</v>
      </c>
    </row>
    <row r="5" spans="1:3" ht="25.5">
      <c r="A5" s="254"/>
      <c r="B5" s="145" t="s">
        <v>467</v>
      </c>
      <c r="C5" s="165" t="s">
        <v>689</v>
      </c>
    </row>
    <row r="6" spans="1:3">
      <c r="A6" s="254"/>
      <c r="B6" s="145" t="s">
        <v>469</v>
      </c>
      <c r="C6" s="142" t="s">
        <v>470</v>
      </c>
    </row>
    <row r="7" spans="1:3">
      <c r="A7" s="254"/>
      <c r="B7" s="145" t="s">
        <v>471</v>
      </c>
      <c r="C7" s="165" t="s">
        <v>690</v>
      </c>
    </row>
    <row r="8" spans="1:3">
      <c r="A8" s="254"/>
      <c r="B8" s="145" t="s">
        <v>473</v>
      </c>
      <c r="C8" s="142" t="s">
        <v>474</v>
      </c>
    </row>
    <row r="9" spans="1:3">
      <c r="A9" s="254"/>
      <c r="B9" s="145" t="s">
        <v>475</v>
      </c>
      <c r="C9" s="153" t="s">
        <v>378</v>
      </c>
    </row>
    <row r="10" spans="1:3" ht="25.5">
      <c r="A10" s="254"/>
      <c r="B10" s="145" t="s">
        <v>477</v>
      </c>
      <c r="C10" s="142" t="s">
        <v>478</v>
      </c>
    </row>
    <row r="11" spans="1:3" ht="25.5">
      <c r="A11" s="254"/>
      <c r="B11" s="145" t="s">
        <v>479</v>
      </c>
      <c r="C11" s="142" t="s">
        <v>478</v>
      </c>
    </row>
    <row r="12" spans="1:3" ht="25.5">
      <c r="A12" s="254"/>
      <c r="B12" s="145" t="s">
        <v>480</v>
      </c>
      <c r="C12" s="142" t="s">
        <v>478</v>
      </c>
    </row>
    <row r="13" spans="1:3">
      <c r="A13" s="254"/>
      <c r="B13" s="145" t="s">
        <v>481</v>
      </c>
      <c r="C13" s="142" t="s">
        <v>478</v>
      </c>
    </row>
    <row r="14" spans="1:3">
      <c r="A14" s="254"/>
      <c r="B14" s="145" t="s">
        <v>482</v>
      </c>
      <c r="C14" s="142" t="s">
        <v>470</v>
      </c>
    </row>
    <row r="15" spans="1:3">
      <c r="A15" s="254"/>
      <c r="B15" s="145" t="s">
        <v>483</v>
      </c>
      <c r="C15" s="165" t="s">
        <v>691</v>
      </c>
    </row>
    <row r="16" spans="1:3">
      <c r="A16" s="254" t="s">
        <v>485</v>
      </c>
      <c r="B16" s="160" t="s">
        <v>486</v>
      </c>
      <c r="C16" s="161"/>
    </row>
    <row r="17" spans="1:3">
      <c r="A17" s="254"/>
      <c r="B17" s="145" t="s">
        <v>487</v>
      </c>
      <c r="C17" s="213" t="s">
        <v>692</v>
      </c>
    </row>
    <row r="18" spans="1:3">
      <c r="A18" s="254"/>
      <c r="B18" s="145" t="s">
        <v>488</v>
      </c>
      <c r="C18" s="165" t="s">
        <v>693</v>
      </c>
    </row>
    <row r="19" spans="1:3">
      <c r="A19" s="254"/>
      <c r="B19" s="145" t="s">
        <v>490</v>
      </c>
      <c r="C19" s="165" t="s">
        <v>694</v>
      </c>
    </row>
    <row r="20" spans="1:3">
      <c r="A20" s="254"/>
      <c r="B20" s="145" t="s">
        <v>492</v>
      </c>
      <c r="C20" s="165" t="s">
        <v>695</v>
      </c>
    </row>
    <row r="21" spans="1:3" s="133" customFormat="1">
      <c r="A21" s="254"/>
      <c r="B21" s="145" t="s">
        <v>494</v>
      </c>
      <c r="C21" s="140" t="s">
        <v>478</v>
      </c>
    </row>
    <row r="22" spans="1:3">
      <c r="A22" s="254"/>
      <c r="B22" s="160" t="s">
        <v>495</v>
      </c>
      <c r="C22" s="161"/>
    </row>
    <row r="23" spans="1:3">
      <c r="A23" s="254"/>
      <c r="B23" s="145" t="s">
        <v>496</v>
      </c>
      <c r="C23" s="142">
        <v>60</v>
      </c>
    </row>
    <row r="24" spans="1:3">
      <c r="A24" s="254"/>
      <c r="B24" s="145" t="s">
        <v>497</v>
      </c>
      <c r="C24" s="142">
        <v>60</v>
      </c>
    </row>
    <row r="25" spans="1:3" s="133" customFormat="1" ht="25.5">
      <c r="A25" s="254"/>
      <c r="B25" s="145" t="s">
        <v>498</v>
      </c>
      <c r="C25" s="147" t="s">
        <v>696</v>
      </c>
    </row>
    <row r="26" spans="1:3" s="133" customFormat="1" ht="25.5">
      <c r="A26" s="254"/>
      <c r="B26" s="145" t="s">
        <v>500</v>
      </c>
      <c r="C26" s="177" t="s">
        <v>697</v>
      </c>
    </row>
    <row r="27" spans="1:3">
      <c r="A27" s="254"/>
      <c r="B27" s="160" t="s">
        <v>502</v>
      </c>
      <c r="C27" s="161"/>
    </row>
    <row r="28" spans="1:3">
      <c r="A28" s="254"/>
      <c r="B28" s="145" t="s">
        <v>503</v>
      </c>
      <c r="C28" s="165" t="s">
        <v>491</v>
      </c>
    </row>
    <row r="29" spans="1:3">
      <c r="A29" s="254"/>
      <c r="B29" s="145" t="s">
        <v>505</v>
      </c>
      <c r="C29" s="149">
        <v>24.03846153846154</v>
      </c>
    </row>
    <row r="30" spans="1:3">
      <c r="A30" s="254"/>
      <c r="B30" s="145" t="s">
        <v>506</v>
      </c>
      <c r="C30" s="165" t="s">
        <v>698</v>
      </c>
    </row>
    <row r="31" spans="1:3">
      <c r="A31" s="254"/>
      <c r="B31" s="160" t="s">
        <v>508</v>
      </c>
      <c r="C31" s="161"/>
    </row>
    <row r="32" spans="1:3">
      <c r="A32" s="254"/>
      <c r="B32" s="145" t="s">
        <v>509</v>
      </c>
      <c r="C32" s="142"/>
    </row>
    <row r="33" spans="1:3">
      <c r="A33" s="254"/>
      <c r="B33" s="145" t="s">
        <v>510</v>
      </c>
      <c r="C33" s="165"/>
    </row>
    <row r="34" spans="1:3">
      <c r="A34" s="254" t="s">
        <v>511</v>
      </c>
      <c r="B34" s="160" t="s">
        <v>512</v>
      </c>
      <c r="C34" s="161"/>
    </row>
    <row r="35" spans="1:3">
      <c r="A35" s="254"/>
      <c r="B35" s="145" t="s">
        <v>513</v>
      </c>
      <c r="C35" s="142" t="s">
        <v>474</v>
      </c>
    </row>
    <row r="36" spans="1:3">
      <c r="A36" s="254"/>
      <c r="B36" s="145" t="s">
        <v>514</v>
      </c>
      <c r="C36" s="142" t="s">
        <v>474</v>
      </c>
    </row>
    <row r="37" spans="1:3">
      <c r="A37" s="254"/>
      <c r="B37" s="145" t="s">
        <v>515</v>
      </c>
      <c r="C37" s="142" t="s">
        <v>470</v>
      </c>
    </row>
    <row r="38" spans="1:3" ht="25.5">
      <c r="A38" s="254"/>
      <c r="B38" s="160" t="s">
        <v>516</v>
      </c>
      <c r="C38" s="161"/>
    </row>
    <row r="39" spans="1:3">
      <c r="A39" s="254"/>
      <c r="B39" s="145" t="s">
        <v>517</v>
      </c>
      <c r="C39" s="153" t="s">
        <v>98</v>
      </c>
    </row>
    <row r="40" spans="1:3">
      <c r="A40" s="254"/>
      <c r="B40" s="145" t="s">
        <v>518</v>
      </c>
      <c r="C40" s="153" t="s">
        <v>98</v>
      </c>
    </row>
    <row r="41" spans="1:3">
      <c r="A41" s="254"/>
      <c r="B41" s="145" t="s">
        <v>519</v>
      </c>
      <c r="C41" s="153" t="s">
        <v>98</v>
      </c>
    </row>
    <row r="42" spans="1:3">
      <c r="A42" s="254"/>
      <c r="B42" s="145" t="s">
        <v>520</v>
      </c>
      <c r="C42" s="153" t="s">
        <v>98</v>
      </c>
    </row>
    <row r="43" spans="1:3">
      <c r="A43" s="254"/>
      <c r="B43" s="145" t="s">
        <v>627</v>
      </c>
      <c r="C43" s="153" t="s">
        <v>98</v>
      </c>
    </row>
    <row r="44" spans="1:3">
      <c r="A44" s="254"/>
      <c r="B44" s="145" t="s">
        <v>522</v>
      </c>
      <c r="C44" s="153" t="s">
        <v>98</v>
      </c>
    </row>
    <row r="45" spans="1:3">
      <c r="A45" s="254"/>
      <c r="B45" s="145" t="s">
        <v>523</v>
      </c>
      <c r="C45" s="153" t="s">
        <v>98</v>
      </c>
    </row>
    <row r="46" spans="1:3">
      <c r="A46" s="254"/>
      <c r="B46" s="145" t="s">
        <v>524</v>
      </c>
      <c r="C46" s="153" t="s">
        <v>98</v>
      </c>
    </row>
    <row r="47" spans="1:3">
      <c r="A47" s="254"/>
      <c r="B47" s="145" t="s">
        <v>525</v>
      </c>
      <c r="C47" s="153" t="s">
        <v>98</v>
      </c>
    </row>
    <row r="48" spans="1:3">
      <c r="A48" s="254"/>
      <c r="B48" s="145" t="s">
        <v>526</v>
      </c>
      <c r="C48" s="153" t="s">
        <v>98</v>
      </c>
    </row>
    <row r="49" spans="1:3">
      <c r="A49" s="254"/>
      <c r="B49" s="145" t="s">
        <v>527</v>
      </c>
      <c r="C49" s="153" t="s">
        <v>98</v>
      </c>
    </row>
    <row r="50" spans="1:3">
      <c r="A50" s="254"/>
      <c r="B50" s="145" t="s">
        <v>528</v>
      </c>
      <c r="C50" s="153" t="s">
        <v>98</v>
      </c>
    </row>
    <row r="51" spans="1:3">
      <c r="A51" s="254"/>
      <c r="B51" s="160" t="s">
        <v>529</v>
      </c>
      <c r="C51" s="161"/>
    </row>
    <row r="52" spans="1:3">
      <c r="A52" s="254"/>
      <c r="B52" s="145" t="s">
        <v>530</v>
      </c>
      <c r="C52" s="142" t="s">
        <v>474</v>
      </c>
    </row>
    <row r="53" spans="1:3">
      <c r="A53" s="254"/>
      <c r="B53" s="145" t="s">
        <v>532</v>
      </c>
      <c r="C53" s="142" t="s">
        <v>474</v>
      </c>
    </row>
    <row r="54" spans="1:3">
      <c r="A54" s="254"/>
      <c r="B54" s="145" t="s">
        <v>533</v>
      </c>
      <c r="C54" s="142" t="s">
        <v>474</v>
      </c>
    </row>
    <row r="55" spans="1:3" ht="13.15" customHeight="1">
      <c r="A55" s="260" t="s">
        <v>535</v>
      </c>
      <c r="B55" s="145" t="s">
        <v>536</v>
      </c>
      <c r="C55" s="186">
        <v>687165.82811999996</v>
      </c>
    </row>
    <row r="56" spans="1:3">
      <c r="A56" s="261"/>
      <c r="B56" s="145" t="s">
        <v>537</v>
      </c>
      <c r="C56" s="179">
        <v>5611</v>
      </c>
    </row>
  </sheetData>
  <mergeCells count="5">
    <mergeCell ref="A2:C2"/>
    <mergeCell ref="A4:A15"/>
    <mergeCell ref="A16:A33"/>
    <mergeCell ref="A34:A54"/>
    <mergeCell ref="A55:A56"/>
  </mergeCells>
  <hyperlinks>
    <hyperlink ref="B37" r:id="rId1" display="http://www.css.gob.pa/Ley 51 de 27 de diciembre de 2005.pdf" xr:uid="{D2AD986E-F65D-4BA8-A3CA-24F08EA64577}"/>
  </hyperlinks>
  <pageMargins left="0.7" right="0.7" top="0.75" bottom="0.75" header="0.3" footer="0.3"/>
  <pageSetup orientation="portrait" r:id="rId2"/>
  <drawing r:id="rId3"/>
  <legacyDrawing r:id="rId4"/>
</worksheet>
</file>

<file path=xl/worksheets/sheet1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D266D7-FBC5-4E3E-9D4D-6E015876180A}">
  <dimension ref="A2:C56"/>
  <sheetViews>
    <sheetView showGridLines="0" zoomScaleNormal="100" workbookViewId="0">
      <selection activeCell="B39" sqref="B39"/>
    </sheetView>
  </sheetViews>
  <sheetFormatPr defaultColWidth="11.42578125" defaultRowHeight="12.75"/>
  <cols>
    <col min="1" max="1" width="14.42578125" style="175" customWidth="1"/>
    <col min="2" max="2" width="44.140625" style="174" bestFit="1" customWidth="1"/>
    <col min="3" max="3" width="125.140625" style="158" customWidth="1"/>
    <col min="4" max="16384" width="11.42578125" style="158"/>
  </cols>
  <sheetData>
    <row r="2" spans="1:3" ht="18.75" customHeight="1" thickBot="1">
      <c r="A2" s="266" t="s">
        <v>461</v>
      </c>
      <c r="B2" s="266"/>
      <c r="C2" s="266"/>
    </row>
    <row r="3" spans="1:3" ht="15.75">
      <c r="A3" s="159" t="s">
        <v>462</v>
      </c>
      <c r="B3" s="159" t="s">
        <v>17</v>
      </c>
      <c r="C3" s="159" t="s">
        <v>463</v>
      </c>
    </row>
    <row r="4" spans="1:3">
      <c r="A4" s="254" t="s">
        <v>464</v>
      </c>
      <c r="B4" s="145" t="s">
        <v>465</v>
      </c>
      <c r="C4" s="142" t="s">
        <v>470</v>
      </c>
    </row>
    <row r="5" spans="1:3" ht="25.5">
      <c r="A5" s="254"/>
      <c r="B5" s="145" t="s">
        <v>467</v>
      </c>
      <c r="C5" s="141" t="s">
        <v>699</v>
      </c>
    </row>
    <row r="6" spans="1:3">
      <c r="A6" s="254"/>
      <c r="B6" s="145" t="s">
        <v>469</v>
      </c>
      <c r="C6" s="142" t="s">
        <v>470</v>
      </c>
    </row>
    <row r="7" spans="1:3" ht="25.5">
      <c r="A7" s="254"/>
      <c r="B7" s="145" t="s">
        <v>471</v>
      </c>
      <c r="C7" s="165" t="s">
        <v>700</v>
      </c>
    </row>
    <row r="8" spans="1:3">
      <c r="A8" s="254"/>
      <c r="B8" s="145" t="s">
        <v>473</v>
      </c>
      <c r="C8" s="142" t="s">
        <v>470</v>
      </c>
    </row>
    <row r="9" spans="1:3">
      <c r="A9" s="254"/>
      <c r="B9" s="145" t="s">
        <v>475</v>
      </c>
      <c r="C9" s="165" t="s">
        <v>701</v>
      </c>
    </row>
    <row r="10" spans="1:3" ht="25.5">
      <c r="A10" s="254"/>
      <c r="B10" s="145" t="s">
        <v>477</v>
      </c>
      <c r="C10" s="142" t="s">
        <v>470</v>
      </c>
    </row>
    <row r="11" spans="1:3">
      <c r="A11" s="254"/>
      <c r="B11" s="145" t="s">
        <v>479</v>
      </c>
      <c r="C11" s="142" t="s">
        <v>470</v>
      </c>
    </row>
    <row r="12" spans="1:3" ht="25.5">
      <c r="A12" s="254"/>
      <c r="B12" s="145" t="s">
        <v>480</v>
      </c>
      <c r="C12" s="142" t="s">
        <v>470</v>
      </c>
    </row>
    <row r="13" spans="1:3">
      <c r="A13" s="254"/>
      <c r="B13" s="145" t="s">
        <v>481</v>
      </c>
      <c r="C13" s="165" t="s">
        <v>470</v>
      </c>
    </row>
    <row r="14" spans="1:3">
      <c r="A14" s="254"/>
      <c r="B14" s="145" t="s">
        <v>482</v>
      </c>
      <c r="C14" s="142" t="s">
        <v>470</v>
      </c>
    </row>
    <row r="15" spans="1:3">
      <c r="A15" s="254"/>
      <c r="B15" s="145" t="s">
        <v>483</v>
      </c>
      <c r="C15" s="165" t="s">
        <v>702</v>
      </c>
    </row>
    <row r="16" spans="1:3">
      <c r="A16" s="254" t="s">
        <v>485</v>
      </c>
      <c r="B16" s="160" t="s">
        <v>486</v>
      </c>
      <c r="C16" s="161"/>
    </row>
    <row r="17" spans="1:3">
      <c r="A17" s="254"/>
      <c r="B17" s="145" t="s">
        <v>487</v>
      </c>
      <c r="C17" s="213" t="s">
        <v>703</v>
      </c>
    </row>
    <row r="18" spans="1:3">
      <c r="A18" s="254"/>
      <c r="B18" s="145" t="s">
        <v>488</v>
      </c>
      <c r="C18" s="213" t="s">
        <v>476</v>
      </c>
    </row>
    <row r="19" spans="1:3">
      <c r="A19" s="254"/>
      <c r="B19" s="145" t="s">
        <v>490</v>
      </c>
      <c r="C19" s="213" t="s">
        <v>476</v>
      </c>
    </row>
    <row r="20" spans="1:3">
      <c r="A20" s="254"/>
      <c r="B20" s="145" t="s">
        <v>492</v>
      </c>
      <c r="C20" s="165" t="s">
        <v>704</v>
      </c>
    </row>
    <row r="21" spans="1:3" s="133" customFormat="1">
      <c r="A21" s="254"/>
      <c r="B21" s="145" t="s">
        <v>494</v>
      </c>
      <c r="C21" s="219" t="s">
        <v>476</v>
      </c>
    </row>
    <row r="22" spans="1:3">
      <c r="A22" s="254"/>
      <c r="B22" s="160" t="s">
        <v>495</v>
      </c>
      <c r="C22" s="161"/>
    </row>
    <row r="23" spans="1:3">
      <c r="A23" s="254"/>
      <c r="B23" s="145" t="s">
        <v>496</v>
      </c>
      <c r="C23" s="142">
        <v>65</v>
      </c>
    </row>
    <row r="24" spans="1:3">
      <c r="A24" s="254"/>
      <c r="B24" s="145" t="s">
        <v>497</v>
      </c>
      <c r="C24" s="142">
        <v>65</v>
      </c>
    </row>
    <row r="25" spans="1:3" s="133" customFormat="1" ht="76.5">
      <c r="A25" s="254"/>
      <c r="B25" s="145" t="s">
        <v>498</v>
      </c>
      <c r="C25" s="147" t="s">
        <v>705</v>
      </c>
    </row>
    <row r="26" spans="1:3" s="133" customFormat="1" ht="38.25">
      <c r="A26" s="254"/>
      <c r="B26" s="145" t="s">
        <v>500</v>
      </c>
      <c r="C26" s="177" t="s">
        <v>706</v>
      </c>
    </row>
    <row r="27" spans="1:3">
      <c r="A27" s="254"/>
      <c r="B27" s="160" t="s">
        <v>502</v>
      </c>
      <c r="C27" s="161"/>
    </row>
    <row r="28" spans="1:3">
      <c r="A28" s="254"/>
      <c r="B28" s="145" t="s">
        <v>503</v>
      </c>
      <c r="C28" s="213" t="s">
        <v>476</v>
      </c>
    </row>
    <row r="29" spans="1:3">
      <c r="A29" s="254"/>
      <c r="B29" s="145" t="s">
        <v>505</v>
      </c>
      <c r="C29" s="220" t="s">
        <v>707</v>
      </c>
    </row>
    <row r="30" spans="1:3">
      <c r="A30" s="254"/>
      <c r="B30" s="145" t="s">
        <v>506</v>
      </c>
      <c r="C30" s="165" t="s">
        <v>708</v>
      </c>
    </row>
    <row r="31" spans="1:3" ht="25.5" customHeight="1">
      <c r="A31" s="254"/>
      <c r="B31" s="160" t="s">
        <v>508</v>
      </c>
      <c r="C31" s="161"/>
    </row>
    <row r="32" spans="1:3">
      <c r="A32" s="254"/>
      <c r="B32" s="145" t="s">
        <v>509</v>
      </c>
      <c r="C32" s="142" t="s">
        <v>470</v>
      </c>
    </row>
    <row r="33" spans="1:3">
      <c r="A33" s="254"/>
      <c r="B33" s="145" t="s">
        <v>510</v>
      </c>
      <c r="C33" s="165" t="s">
        <v>470</v>
      </c>
    </row>
    <row r="34" spans="1:3">
      <c r="A34" s="254" t="s">
        <v>511</v>
      </c>
      <c r="B34" s="160" t="s">
        <v>512</v>
      </c>
      <c r="C34" s="161"/>
    </row>
    <row r="35" spans="1:3">
      <c r="A35" s="254"/>
      <c r="B35" s="145" t="s">
        <v>513</v>
      </c>
      <c r="C35" s="142" t="s">
        <v>470</v>
      </c>
    </row>
    <row r="36" spans="1:3">
      <c r="A36" s="254"/>
      <c r="B36" s="145" t="s">
        <v>514</v>
      </c>
      <c r="C36" s="142" t="s">
        <v>470</v>
      </c>
    </row>
    <row r="37" spans="1:3">
      <c r="A37" s="254"/>
      <c r="B37" s="145" t="s">
        <v>515</v>
      </c>
      <c r="C37" s="142" t="s">
        <v>470</v>
      </c>
    </row>
    <row r="38" spans="1:3" ht="25.5" customHeight="1">
      <c r="A38" s="254"/>
      <c r="B38" s="160" t="s">
        <v>516</v>
      </c>
      <c r="C38" s="161"/>
    </row>
    <row r="39" spans="1:3">
      <c r="A39" s="254"/>
      <c r="B39" s="145" t="s">
        <v>517</v>
      </c>
      <c r="C39" s="142" t="s">
        <v>470</v>
      </c>
    </row>
    <row r="40" spans="1:3">
      <c r="A40" s="254"/>
      <c r="B40" s="145" t="s">
        <v>518</v>
      </c>
      <c r="C40" s="184">
        <v>8.7053355375641531E-2</v>
      </c>
    </row>
    <row r="41" spans="1:3">
      <c r="A41" s="254"/>
      <c r="B41" s="145" t="s">
        <v>519</v>
      </c>
      <c r="C41" s="184">
        <v>0.57558746045219256</v>
      </c>
    </row>
    <row r="42" spans="1:3">
      <c r="A42" s="254"/>
      <c r="B42" s="145" t="s">
        <v>520</v>
      </c>
      <c r="C42" s="184" t="s">
        <v>709</v>
      </c>
    </row>
    <row r="43" spans="1:3">
      <c r="A43" s="254"/>
      <c r="B43" s="145" t="s">
        <v>627</v>
      </c>
      <c r="C43" s="184">
        <v>0</v>
      </c>
    </row>
    <row r="44" spans="1:3" ht="102">
      <c r="A44" s="254"/>
      <c r="B44" s="145" t="s">
        <v>522</v>
      </c>
      <c r="C44" s="168" t="s">
        <v>710</v>
      </c>
    </row>
    <row r="45" spans="1:3">
      <c r="A45" s="254"/>
      <c r="B45" s="145" t="s">
        <v>523</v>
      </c>
      <c r="C45" s="184">
        <v>0</v>
      </c>
    </row>
    <row r="46" spans="1:3">
      <c r="A46" s="254"/>
      <c r="B46" s="145" t="s">
        <v>524</v>
      </c>
      <c r="C46" s="221">
        <v>1.61E-2</v>
      </c>
    </row>
    <row r="47" spans="1:3">
      <c r="A47" s="254"/>
      <c r="B47" s="145" t="s">
        <v>525</v>
      </c>
      <c r="C47" s="221">
        <v>7.5008000000000005E-2</v>
      </c>
    </row>
    <row r="48" spans="1:3">
      <c r="A48" s="254"/>
      <c r="B48" s="145" t="s">
        <v>526</v>
      </c>
      <c r="C48" s="142">
        <v>4</v>
      </c>
    </row>
    <row r="49" spans="1:3">
      <c r="A49" s="254"/>
      <c r="B49" s="145" t="s">
        <v>527</v>
      </c>
      <c r="C49" s="221">
        <v>0.71289646368598414</v>
      </c>
    </row>
    <row r="50" spans="1:3">
      <c r="A50" s="254"/>
      <c r="B50" s="145" t="s">
        <v>528</v>
      </c>
      <c r="C50" s="221">
        <v>0.59261069723315241</v>
      </c>
    </row>
    <row r="51" spans="1:3">
      <c r="A51" s="254"/>
      <c r="B51" s="160" t="s">
        <v>529</v>
      </c>
      <c r="C51" s="161"/>
    </row>
    <row r="52" spans="1:3">
      <c r="A52" s="254"/>
      <c r="B52" s="145" t="s">
        <v>530</v>
      </c>
      <c r="C52" s="142" t="s">
        <v>470</v>
      </c>
    </row>
    <row r="53" spans="1:3">
      <c r="A53" s="254"/>
      <c r="B53" s="145" t="s">
        <v>532</v>
      </c>
      <c r="C53" s="142" t="s">
        <v>470</v>
      </c>
    </row>
    <row r="54" spans="1:3">
      <c r="A54" s="254"/>
      <c r="B54" s="145" t="s">
        <v>533</v>
      </c>
      <c r="C54" s="142" t="s">
        <v>470</v>
      </c>
    </row>
    <row r="55" spans="1:3" ht="13.15" customHeight="1">
      <c r="A55" s="260" t="s">
        <v>535</v>
      </c>
      <c r="B55" s="145" t="s">
        <v>536</v>
      </c>
      <c r="C55" s="186">
        <v>1310.6396</v>
      </c>
    </row>
    <row r="56" spans="1:3">
      <c r="A56" s="261"/>
      <c r="B56" s="145" t="s">
        <v>537</v>
      </c>
      <c r="C56" s="179">
        <v>3.23</v>
      </c>
    </row>
  </sheetData>
  <mergeCells count="5">
    <mergeCell ref="A2:C2"/>
    <mergeCell ref="A4:A15"/>
    <mergeCell ref="A16:A33"/>
    <mergeCell ref="A34:A54"/>
    <mergeCell ref="A55:A56"/>
  </mergeCells>
  <hyperlinks>
    <hyperlink ref="B37" r:id="rId1" display="http://www.css.gob.pa/Ley 51 de 27 de diciembre de 2005.pdf" xr:uid="{0A57A295-C4F0-4FBA-A413-0B5F686DE260}"/>
  </hyperlinks>
  <pageMargins left="0.7" right="0.7" top="0.75" bottom="0.75" header="0.3" footer="0.3"/>
  <pageSetup orientation="portrait" r:id="rId2"/>
  <drawing r:id="rId3"/>
  <legacyDrawing r:id="rId4"/>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4D0C8C-E916-4CF7-B619-DE09ADDFD54E}">
  <dimension ref="A2:C56"/>
  <sheetViews>
    <sheetView showGridLines="0" zoomScaleNormal="100" workbookViewId="0">
      <selection activeCell="B39" sqref="B39"/>
    </sheetView>
  </sheetViews>
  <sheetFormatPr defaultColWidth="11.42578125" defaultRowHeight="12.75"/>
  <cols>
    <col min="1" max="1" width="14.140625" style="175" customWidth="1"/>
    <col min="2" max="2" width="53" style="174" bestFit="1" customWidth="1"/>
    <col min="3" max="3" width="112" style="158" customWidth="1"/>
    <col min="4" max="16384" width="11.42578125" style="158"/>
  </cols>
  <sheetData>
    <row r="2" spans="1:3" s="182" customFormat="1" ht="18.75" customHeight="1">
      <c r="A2" s="252" t="s">
        <v>461</v>
      </c>
      <c r="B2" s="252"/>
      <c r="C2" s="252"/>
    </row>
    <row r="3" spans="1:3" ht="15.75">
      <c r="A3" s="159" t="s">
        <v>462</v>
      </c>
      <c r="B3" s="159" t="s">
        <v>17</v>
      </c>
      <c r="C3" s="159" t="s">
        <v>463</v>
      </c>
    </row>
    <row r="4" spans="1:3" ht="12.75" customHeight="1">
      <c r="A4" s="254" t="s">
        <v>464</v>
      </c>
      <c r="B4" s="145" t="s">
        <v>465</v>
      </c>
      <c r="C4" s="142" t="s">
        <v>470</v>
      </c>
    </row>
    <row r="5" spans="1:3" ht="25.5">
      <c r="A5" s="254"/>
      <c r="B5" s="145" t="s">
        <v>467</v>
      </c>
      <c r="C5" s="166" t="s">
        <v>711</v>
      </c>
    </row>
    <row r="6" spans="1:3">
      <c r="A6" s="254"/>
      <c r="B6" s="145" t="s">
        <v>469</v>
      </c>
      <c r="C6" s="142" t="s">
        <v>474</v>
      </c>
    </row>
    <row r="7" spans="1:3" ht="63.75" customHeight="1">
      <c r="A7" s="254"/>
      <c r="B7" s="145" t="s">
        <v>471</v>
      </c>
      <c r="C7" s="165" t="s">
        <v>712</v>
      </c>
    </row>
    <row r="8" spans="1:3">
      <c r="A8" s="254"/>
      <c r="B8" s="145" t="s">
        <v>473</v>
      </c>
      <c r="C8" s="142" t="s">
        <v>470</v>
      </c>
    </row>
    <row r="9" spans="1:3">
      <c r="A9" s="254"/>
      <c r="B9" s="145" t="s">
        <v>475</v>
      </c>
      <c r="C9" s="141" t="s">
        <v>713</v>
      </c>
    </row>
    <row r="10" spans="1:3">
      <c r="A10" s="254"/>
      <c r="B10" s="145" t="s">
        <v>477</v>
      </c>
      <c r="C10" s="142" t="s">
        <v>470</v>
      </c>
    </row>
    <row r="11" spans="1:3">
      <c r="A11" s="254"/>
      <c r="B11" s="145" t="s">
        <v>479</v>
      </c>
      <c r="C11" s="142" t="s">
        <v>474</v>
      </c>
    </row>
    <row r="12" spans="1:3">
      <c r="A12" s="254"/>
      <c r="B12" s="145" t="s">
        <v>480</v>
      </c>
      <c r="C12" s="142" t="s">
        <v>474</v>
      </c>
    </row>
    <row r="13" spans="1:3">
      <c r="A13" s="254"/>
      <c r="B13" s="145" t="s">
        <v>481</v>
      </c>
      <c r="C13" s="142" t="s">
        <v>470</v>
      </c>
    </row>
    <row r="14" spans="1:3">
      <c r="A14" s="254"/>
      <c r="B14" s="145" t="s">
        <v>482</v>
      </c>
      <c r="C14" s="142" t="s">
        <v>474</v>
      </c>
    </row>
    <row r="15" spans="1:3">
      <c r="A15" s="254"/>
      <c r="B15" s="145" t="s">
        <v>483</v>
      </c>
      <c r="C15" s="153" t="s">
        <v>378</v>
      </c>
    </row>
    <row r="16" spans="1:3" ht="12.75" customHeight="1">
      <c r="A16" s="254" t="s">
        <v>485</v>
      </c>
      <c r="B16" s="160" t="s">
        <v>486</v>
      </c>
      <c r="C16" s="161"/>
    </row>
    <row r="17" spans="1:3">
      <c r="A17" s="254"/>
      <c r="B17" s="145" t="s">
        <v>487</v>
      </c>
      <c r="C17" s="165" t="s">
        <v>714</v>
      </c>
    </row>
    <row r="18" spans="1:3">
      <c r="A18" s="254"/>
      <c r="B18" s="145" t="s">
        <v>488</v>
      </c>
      <c r="C18" s="165" t="s">
        <v>715</v>
      </c>
    </row>
    <row r="19" spans="1:3">
      <c r="A19" s="254"/>
      <c r="B19" s="145" t="s">
        <v>490</v>
      </c>
      <c r="C19" s="176" t="s">
        <v>474</v>
      </c>
    </row>
    <row r="20" spans="1:3">
      <c r="A20" s="254"/>
      <c r="B20" s="145" t="s">
        <v>492</v>
      </c>
      <c r="C20" s="176" t="s">
        <v>474</v>
      </c>
    </row>
    <row r="21" spans="1:3" s="133" customFormat="1">
      <c r="A21" s="254"/>
      <c r="B21" s="145" t="s">
        <v>494</v>
      </c>
      <c r="C21" s="222" t="s">
        <v>474</v>
      </c>
    </row>
    <row r="22" spans="1:3">
      <c r="A22" s="254"/>
      <c r="B22" s="160" t="s">
        <v>495</v>
      </c>
      <c r="C22" s="161"/>
    </row>
    <row r="23" spans="1:3">
      <c r="A23" s="254"/>
      <c r="B23" s="145" t="s">
        <v>496</v>
      </c>
      <c r="C23" s="142">
        <v>60</v>
      </c>
    </row>
    <row r="24" spans="1:3">
      <c r="A24" s="254"/>
      <c r="B24" s="145" t="s">
        <v>497</v>
      </c>
      <c r="C24" s="142">
        <v>60</v>
      </c>
    </row>
    <row r="25" spans="1:3" s="133" customFormat="1" ht="25.5">
      <c r="A25" s="254"/>
      <c r="B25" s="145" t="s">
        <v>498</v>
      </c>
      <c r="C25" s="223" t="s">
        <v>716</v>
      </c>
    </row>
    <row r="26" spans="1:3" s="133" customFormat="1">
      <c r="A26" s="254"/>
      <c r="B26" s="145" t="s">
        <v>500</v>
      </c>
      <c r="C26" s="193" t="s">
        <v>474</v>
      </c>
    </row>
    <row r="27" spans="1:3">
      <c r="A27" s="254"/>
      <c r="B27" s="160" t="s">
        <v>502</v>
      </c>
      <c r="C27" s="196"/>
    </row>
    <row r="28" spans="1:3">
      <c r="A28" s="254"/>
      <c r="B28" s="145" t="s">
        <v>503</v>
      </c>
      <c r="C28" s="224" t="s">
        <v>717</v>
      </c>
    </row>
    <row r="29" spans="1:3">
      <c r="A29" s="254"/>
      <c r="B29" s="145" t="s">
        <v>505</v>
      </c>
      <c r="C29" s="149">
        <v>30</v>
      </c>
    </row>
    <row r="30" spans="1:3">
      <c r="A30" s="254"/>
      <c r="B30" s="145" t="s">
        <v>506</v>
      </c>
      <c r="C30" s="165" t="s">
        <v>718</v>
      </c>
    </row>
    <row r="31" spans="1:3">
      <c r="A31" s="254"/>
      <c r="B31" s="160" t="s">
        <v>508</v>
      </c>
      <c r="C31" s="161"/>
    </row>
    <row r="32" spans="1:3">
      <c r="A32" s="254"/>
      <c r="B32" s="145" t="s">
        <v>509</v>
      </c>
      <c r="C32" s="176" t="s">
        <v>474</v>
      </c>
    </row>
    <row r="33" spans="1:3">
      <c r="A33" s="254"/>
      <c r="B33" s="145" t="s">
        <v>510</v>
      </c>
      <c r="C33" s="152" t="s">
        <v>474</v>
      </c>
    </row>
    <row r="34" spans="1:3" ht="12.75" customHeight="1">
      <c r="A34" s="254" t="s">
        <v>511</v>
      </c>
      <c r="B34" s="160" t="s">
        <v>512</v>
      </c>
      <c r="C34" s="161"/>
    </row>
    <row r="35" spans="1:3">
      <c r="A35" s="254"/>
      <c r="B35" s="145" t="s">
        <v>513</v>
      </c>
      <c r="C35" s="142" t="s">
        <v>470</v>
      </c>
    </row>
    <row r="36" spans="1:3">
      <c r="A36" s="254"/>
      <c r="B36" s="145" t="s">
        <v>514</v>
      </c>
      <c r="C36" s="142" t="s">
        <v>470</v>
      </c>
    </row>
    <row r="37" spans="1:3">
      <c r="A37" s="254"/>
      <c r="B37" s="145" t="s">
        <v>515</v>
      </c>
      <c r="C37" s="142" t="s">
        <v>470</v>
      </c>
    </row>
    <row r="38" spans="1:3" ht="12.75" customHeight="1">
      <c r="A38" s="254"/>
      <c r="B38" s="160" t="s">
        <v>516</v>
      </c>
      <c r="C38" s="161"/>
    </row>
    <row r="39" spans="1:3">
      <c r="A39" s="254"/>
      <c r="B39" s="145" t="s">
        <v>517</v>
      </c>
      <c r="C39" s="176" t="s">
        <v>378</v>
      </c>
    </row>
    <row r="40" spans="1:3">
      <c r="A40" s="254"/>
      <c r="B40" s="145" t="s">
        <v>518</v>
      </c>
      <c r="C40" s="176" t="s">
        <v>470</v>
      </c>
    </row>
    <row r="41" spans="1:3">
      <c r="A41" s="254"/>
      <c r="B41" s="145" t="s">
        <v>519</v>
      </c>
      <c r="C41" s="169" t="s">
        <v>378</v>
      </c>
    </row>
    <row r="42" spans="1:3">
      <c r="A42" s="254"/>
      <c r="B42" s="145" t="s">
        <v>520</v>
      </c>
      <c r="C42" s="197">
        <v>0.3</v>
      </c>
    </row>
    <row r="43" spans="1:3" ht="66.75" customHeight="1">
      <c r="A43" s="254"/>
      <c r="B43" s="145" t="s">
        <v>521</v>
      </c>
      <c r="C43" s="197" t="s">
        <v>719</v>
      </c>
    </row>
    <row r="44" spans="1:3" ht="76.5">
      <c r="A44" s="254"/>
      <c r="B44" s="145" t="s">
        <v>522</v>
      </c>
      <c r="C44" s="197" t="s">
        <v>720</v>
      </c>
    </row>
    <row r="45" spans="1:3">
      <c r="A45" s="254"/>
      <c r="B45" s="145" t="s">
        <v>523</v>
      </c>
      <c r="C45" s="197" t="s">
        <v>378</v>
      </c>
    </row>
    <row r="46" spans="1:3">
      <c r="A46" s="254"/>
      <c r="B46" s="145" t="s">
        <v>524</v>
      </c>
      <c r="C46" s="225">
        <v>5.0000000000000001E-3</v>
      </c>
    </row>
    <row r="47" spans="1:3">
      <c r="A47" s="254"/>
      <c r="B47" s="145" t="s">
        <v>525</v>
      </c>
      <c r="C47" s="226" t="s">
        <v>721</v>
      </c>
    </row>
    <row r="48" spans="1:3">
      <c r="A48" s="254"/>
      <c r="B48" s="145" t="s">
        <v>526</v>
      </c>
      <c r="C48" s="176">
        <v>7</v>
      </c>
    </row>
    <row r="49" spans="1:3">
      <c r="A49" s="254"/>
      <c r="B49" s="145" t="s">
        <v>527</v>
      </c>
      <c r="C49" s="227">
        <v>0.59179999999999999</v>
      </c>
    </row>
    <row r="50" spans="1:3">
      <c r="A50" s="254"/>
      <c r="B50" s="145" t="s">
        <v>528</v>
      </c>
      <c r="C50" s="227">
        <v>0.64055429061705449</v>
      </c>
    </row>
    <row r="51" spans="1:3">
      <c r="A51" s="254"/>
      <c r="B51" s="160" t="s">
        <v>529</v>
      </c>
      <c r="C51" s="196"/>
    </row>
    <row r="52" spans="1:3">
      <c r="A52" s="254"/>
      <c r="B52" s="145" t="s">
        <v>530</v>
      </c>
      <c r="C52" s="151" t="s">
        <v>474</v>
      </c>
    </row>
    <row r="53" spans="1:3">
      <c r="A53" s="254"/>
      <c r="B53" s="145" t="s">
        <v>532</v>
      </c>
      <c r="C53" s="151" t="s">
        <v>470</v>
      </c>
    </row>
    <row r="54" spans="1:3">
      <c r="A54" s="254"/>
      <c r="B54" s="145" t="s">
        <v>533</v>
      </c>
      <c r="C54" s="151" t="s">
        <v>470</v>
      </c>
    </row>
    <row r="55" spans="1:3" ht="12.75" customHeight="1">
      <c r="A55" s="260" t="s">
        <v>535</v>
      </c>
      <c r="B55" s="145" t="s">
        <v>536</v>
      </c>
      <c r="C55" s="228">
        <v>11826</v>
      </c>
    </row>
    <row r="56" spans="1:3">
      <c r="A56" s="261"/>
      <c r="B56" s="145" t="s">
        <v>537</v>
      </c>
      <c r="C56" s="164" t="s">
        <v>722</v>
      </c>
    </row>
  </sheetData>
  <mergeCells count="5">
    <mergeCell ref="A2:C2"/>
    <mergeCell ref="A4:A15"/>
    <mergeCell ref="A16:A33"/>
    <mergeCell ref="A34:A54"/>
    <mergeCell ref="A55:A56"/>
  </mergeCells>
  <pageMargins left="0.7" right="0.7" top="0.75" bottom="0.75" header="0.3" footer="0.3"/>
  <pageSetup orientation="portrait" r:id="rId1"/>
</worksheet>
</file>

<file path=xl/worksheets/sheet2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A6714C-E6FD-4DF1-8EAC-C5C24420191B}">
  <dimension ref="A2:C56"/>
  <sheetViews>
    <sheetView showGridLines="0" topLeftCell="B1" zoomScaleNormal="100" workbookViewId="0">
      <selection activeCell="B39" sqref="B39"/>
    </sheetView>
  </sheetViews>
  <sheetFormatPr defaultColWidth="11.42578125" defaultRowHeight="12.75"/>
  <cols>
    <col min="1" max="1" width="14.42578125" style="175" customWidth="1"/>
    <col min="2" max="2" width="44.140625" style="174" bestFit="1" customWidth="1"/>
    <col min="3" max="3" width="137.140625" style="158" customWidth="1"/>
    <col min="4" max="16384" width="11.42578125" style="158"/>
  </cols>
  <sheetData>
    <row r="2" spans="1:3" ht="18.75" customHeight="1" thickBot="1">
      <c r="A2" s="266" t="s">
        <v>461</v>
      </c>
      <c r="B2" s="266"/>
      <c r="C2" s="266"/>
    </row>
    <row r="3" spans="1:3" ht="15.75">
      <c r="A3" s="159" t="s">
        <v>462</v>
      </c>
      <c r="B3" s="159" t="s">
        <v>17</v>
      </c>
      <c r="C3" s="159" t="s">
        <v>463</v>
      </c>
    </row>
    <row r="4" spans="1:3">
      <c r="A4" s="254" t="s">
        <v>464</v>
      </c>
      <c r="B4" s="145" t="s">
        <v>465</v>
      </c>
      <c r="C4" s="142" t="s">
        <v>470</v>
      </c>
    </row>
    <row r="5" spans="1:3" ht="51">
      <c r="A5" s="254"/>
      <c r="B5" s="145" t="s">
        <v>467</v>
      </c>
      <c r="C5" s="152" t="s">
        <v>723</v>
      </c>
    </row>
    <row r="6" spans="1:3">
      <c r="A6" s="254"/>
      <c r="B6" s="145" t="s">
        <v>469</v>
      </c>
      <c r="C6" s="142" t="s">
        <v>470</v>
      </c>
    </row>
    <row r="7" spans="1:3">
      <c r="A7" s="254"/>
      <c r="B7" s="145" t="s">
        <v>471</v>
      </c>
      <c r="C7" s="152" t="s">
        <v>724</v>
      </c>
    </row>
    <row r="8" spans="1:3" ht="12.75" customHeight="1">
      <c r="A8" s="254"/>
      <c r="B8" s="145" t="s">
        <v>473</v>
      </c>
      <c r="C8" s="142" t="s">
        <v>470</v>
      </c>
    </row>
    <row r="9" spans="1:3" ht="25.5">
      <c r="A9" s="254"/>
      <c r="B9" s="145" t="s">
        <v>475</v>
      </c>
      <c r="C9" s="152" t="s">
        <v>725</v>
      </c>
    </row>
    <row r="10" spans="1:3" ht="25.5">
      <c r="A10" s="254"/>
      <c r="B10" s="145" t="s">
        <v>477</v>
      </c>
      <c r="C10" s="142" t="s">
        <v>470</v>
      </c>
    </row>
    <row r="11" spans="1:3" ht="12.75" customHeight="1">
      <c r="A11" s="254"/>
      <c r="B11" s="145" t="s">
        <v>479</v>
      </c>
      <c r="C11" s="142" t="s">
        <v>474</v>
      </c>
    </row>
    <row r="12" spans="1:3" ht="25.5" customHeight="1">
      <c r="A12" s="254"/>
      <c r="B12" s="145" t="s">
        <v>480</v>
      </c>
      <c r="C12" s="142" t="s">
        <v>470</v>
      </c>
    </row>
    <row r="13" spans="1:3">
      <c r="A13" s="254"/>
      <c r="B13" s="145" t="s">
        <v>481</v>
      </c>
      <c r="C13" s="165" t="s">
        <v>470</v>
      </c>
    </row>
    <row r="14" spans="1:3">
      <c r="A14" s="254"/>
      <c r="B14" s="145" t="s">
        <v>482</v>
      </c>
      <c r="C14" s="142" t="s">
        <v>470</v>
      </c>
    </row>
    <row r="15" spans="1:3">
      <c r="A15" s="254"/>
      <c r="B15" s="145" t="s">
        <v>483</v>
      </c>
      <c r="C15" s="152" t="s">
        <v>726</v>
      </c>
    </row>
    <row r="16" spans="1:3">
      <c r="A16" s="254" t="s">
        <v>485</v>
      </c>
      <c r="B16" s="160" t="s">
        <v>486</v>
      </c>
      <c r="C16" s="161"/>
    </row>
    <row r="17" spans="1:3" ht="51">
      <c r="A17" s="254"/>
      <c r="B17" s="145" t="s">
        <v>487</v>
      </c>
      <c r="C17" s="229" t="s">
        <v>727</v>
      </c>
    </row>
    <row r="18" spans="1:3">
      <c r="A18" s="254"/>
      <c r="B18" s="145" t="s">
        <v>488</v>
      </c>
      <c r="C18" s="165" t="s">
        <v>728</v>
      </c>
    </row>
    <row r="19" spans="1:3" ht="25.5">
      <c r="A19" s="254"/>
      <c r="B19" s="145" t="s">
        <v>490</v>
      </c>
      <c r="C19" s="152" t="s">
        <v>729</v>
      </c>
    </row>
    <row r="20" spans="1:3" ht="51">
      <c r="A20" s="254"/>
      <c r="B20" s="145" t="s">
        <v>492</v>
      </c>
      <c r="C20" s="229" t="s">
        <v>727</v>
      </c>
    </row>
    <row r="21" spans="1:3" s="133" customFormat="1" ht="25.5">
      <c r="A21" s="254"/>
      <c r="B21" s="145" t="s">
        <v>494</v>
      </c>
      <c r="C21" s="230" t="s">
        <v>730</v>
      </c>
    </row>
    <row r="22" spans="1:3">
      <c r="A22" s="254"/>
      <c r="B22" s="160" t="s">
        <v>495</v>
      </c>
      <c r="C22" s="161"/>
    </row>
    <row r="23" spans="1:3">
      <c r="A23" s="254"/>
      <c r="B23" s="145" t="s">
        <v>496</v>
      </c>
      <c r="C23" s="152" t="s">
        <v>731</v>
      </c>
    </row>
    <row r="24" spans="1:3">
      <c r="A24" s="254"/>
      <c r="B24" s="145" t="s">
        <v>497</v>
      </c>
      <c r="C24" s="152" t="s">
        <v>731</v>
      </c>
    </row>
    <row r="25" spans="1:3" s="133" customFormat="1" ht="51">
      <c r="A25" s="254"/>
      <c r="B25" s="145" t="s">
        <v>498</v>
      </c>
      <c r="C25" s="223" t="s">
        <v>732</v>
      </c>
    </row>
    <row r="26" spans="1:3" s="133" customFormat="1" ht="25.5">
      <c r="A26" s="254"/>
      <c r="B26" s="145" t="s">
        <v>500</v>
      </c>
      <c r="C26" s="223" t="s">
        <v>733</v>
      </c>
    </row>
    <row r="27" spans="1:3">
      <c r="A27" s="254"/>
      <c r="B27" s="160" t="s">
        <v>502</v>
      </c>
      <c r="C27" s="161"/>
    </row>
    <row r="28" spans="1:3">
      <c r="A28" s="254"/>
      <c r="B28" s="145" t="s">
        <v>503</v>
      </c>
      <c r="C28" s="209">
        <v>4.6093205284200707</v>
      </c>
    </row>
    <row r="29" spans="1:3">
      <c r="A29" s="254"/>
      <c r="B29" s="145" t="s">
        <v>505</v>
      </c>
      <c r="C29" s="149">
        <v>30</v>
      </c>
    </row>
    <row r="30" spans="1:3">
      <c r="A30" s="254"/>
      <c r="B30" s="145" t="s">
        <v>506</v>
      </c>
      <c r="C30" s="165" t="s">
        <v>734</v>
      </c>
    </row>
    <row r="31" spans="1:3" ht="25.5" customHeight="1">
      <c r="A31" s="254"/>
      <c r="B31" s="160" t="s">
        <v>508</v>
      </c>
      <c r="C31" s="161"/>
    </row>
    <row r="32" spans="1:3">
      <c r="A32" s="254"/>
      <c r="B32" s="145" t="s">
        <v>509</v>
      </c>
      <c r="C32" s="152" t="s">
        <v>470</v>
      </c>
    </row>
    <row r="33" spans="1:3">
      <c r="A33" s="254"/>
      <c r="B33" s="145" t="s">
        <v>510</v>
      </c>
      <c r="C33" s="152" t="s">
        <v>470</v>
      </c>
    </row>
    <row r="34" spans="1:3">
      <c r="A34" s="254" t="s">
        <v>511</v>
      </c>
      <c r="B34" s="160" t="s">
        <v>512</v>
      </c>
      <c r="C34" s="196"/>
    </row>
    <row r="35" spans="1:3">
      <c r="A35" s="254"/>
      <c r="B35" s="145" t="s">
        <v>513</v>
      </c>
      <c r="C35" s="152" t="s">
        <v>735</v>
      </c>
    </row>
    <row r="36" spans="1:3">
      <c r="A36" s="254"/>
      <c r="B36" s="145" t="s">
        <v>514</v>
      </c>
      <c r="C36" s="142" t="s">
        <v>470</v>
      </c>
    </row>
    <row r="37" spans="1:3">
      <c r="A37" s="254"/>
      <c r="B37" s="145" t="s">
        <v>515</v>
      </c>
      <c r="C37" s="142" t="s">
        <v>470</v>
      </c>
    </row>
    <row r="38" spans="1:3" ht="25.5" customHeight="1">
      <c r="A38" s="254"/>
      <c r="B38" s="160" t="s">
        <v>516</v>
      </c>
      <c r="C38" s="161"/>
    </row>
    <row r="39" spans="1:3">
      <c r="A39" s="254"/>
      <c r="B39" s="145" t="s">
        <v>517</v>
      </c>
      <c r="C39" s="152" t="s">
        <v>470</v>
      </c>
    </row>
    <row r="40" spans="1:3">
      <c r="A40" s="254"/>
      <c r="B40" s="145" t="s">
        <v>518</v>
      </c>
      <c r="C40" s="167">
        <v>1.9E-3</v>
      </c>
    </row>
    <row r="41" spans="1:3">
      <c r="A41" s="254"/>
      <c r="B41" s="145" t="s">
        <v>519</v>
      </c>
      <c r="C41" s="217">
        <v>6.5600000000000006E-2</v>
      </c>
    </row>
    <row r="42" spans="1:3" ht="38.25">
      <c r="A42" s="254"/>
      <c r="B42" s="145" t="s">
        <v>520</v>
      </c>
      <c r="C42" s="152" t="s">
        <v>736</v>
      </c>
    </row>
    <row r="43" spans="1:3">
      <c r="A43" s="254"/>
      <c r="B43" s="145" t="s">
        <v>627</v>
      </c>
      <c r="C43" s="152" t="s">
        <v>737</v>
      </c>
    </row>
    <row r="44" spans="1:3">
      <c r="A44" s="254"/>
      <c r="B44" s="145" t="s">
        <v>522</v>
      </c>
      <c r="C44" s="152" t="s">
        <v>738</v>
      </c>
    </row>
    <row r="45" spans="1:3">
      <c r="A45" s="254"/>
      <c r="B45" s="145" t="s">
        <v>523</v>
      </c>
      <c r="C45" s="152" t="s">
        <v>739</v>
      </c>
    </row>
    <row r="46" spans="1:3">
      <c r="A46" s="254"/>
      <c r="B46" s="145" t="s">
        <v>524</v>
      </c>
      <c r="C46" s="217">
        <f>1.19/0.15/100</f>
        <v>7.9333333333333339E-2</v>
      </c>
    </row>
    <row r="47" spans="1:3">
      <c r="A47" s="254"/>
      <c r="B47" s="145" t="s">
        <v>525</v>
      </c>
      <c r="C47" s="231">
        <v>5.6515322794540072E-2</v>
      </c>
    </row>
    <row r="48" spans="1:3">
      <c r="A48" s="254"/>
      <c r="B48" s="145" t="s">
        <v>526</v>
      </c>
      <c r="C48" s="151">
        <v>4</v>
      </c>
    </row>
    <row r="49" spans="1:3">
      <c r="A49" s="254"/>
      <c r="B49" s="145" t="s">
        <v>527</v>
      </c>
      <c r="C49" s="232">
        <v>0.74867946984984535</v>
      </c>
    </row>
    <row r="50" spans="1:3">
      <c r="A50" s="254"/>
      <c r="B50" s="145" t="s">
        <v>528</v>
      </c>
      <c r="C50" s="232">
        <v>0.63037329788380703</v>
      </c>
    </row>
    <row r="51" spans="1:3">
      <c r="A51" s="254"/>
      <c r="B51" s="160" t="s">
        <v>529</v>
      </c>
      <c r="C51" s="161"/>
    </row>
    <row r="52" spans="1:3">
      <c r="A52" s="254"/>
      <c r="B52" s="145" t="s">
        <v>530</v>
      </c>
      <c r="C52" s="142" t="s">
        <v>474</v>
      </c>
    </row>
    <row r="53" spans="1:3">
      <c r="A53" s="254"/>
      <c r="B53" s="145" t="s">
        <v>532</v>
      </c>
      <c r="C53" s="142" t="s">
        <v>474</v>
      </c>
    </row>
    <row r="54" spans="1:3">
      <c r="A54" s="254"/>
      <c r="B54" s="145" t="s">
        <v>533</v>
      </c>
      <c r="C54" s="142" t="s">
        <v>470</v>
      </c>
    </row>
    <row r="55" spans="1:3" ht="13.15" customHeight="1">
      <c r="A55" s="260" t="s">
        <v>535</v>
      </c>
      <c r="B55" s="145" t="s">
        <v>536</v>
      </c>
      <c r="C55" s="186">
        <v>25950.028699999999</v>
      </c>
    </row>
    <row r="56" spans="1:3">
      <c r="A56" s="261"/>
      <c r="B56" s="145" t="s">
        <v>537</v>
      </c>
      <c r="C56" s="195">
        <v>31.466000000000001</v>
      </c>
    </row>
  </sheetData>
  <mergeCells count="5">
    <mergeCell ref="A2:C2"/>
    <mergeCell ref="A4:A15"/>
    <mergeCell ref="A16:A33"/>
    <mergeCell ref="A34:A54"/>
    <mergeCell ref="A55:A56"/>
  </mergeCells>
  <hyperlinks>
    <hyperlink ref="B37" r:id="rId1" display="http://www.css.gob.pa/Ley 51 de 27 de diciembre de 2005.pdf" xr:uid="{11384C56-1EA9-42BC-BD5A-3351312ABADA}"/>
  </hyperlinks>
  <pageMargins left="0.7" right="0.7" top="0.75" bottom="0.75" header="0.3" footer="0.3"/>
  <pageSetup orientation="portrait" r:id="rId2"/>
  <drawing r:id="rId3"/>
  <legacyDrawing r:id="rId4"/>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ez-Operations" ma:contentTypeID="0x010100ACF722E9F6B0B149B0CD8BE2560A667200D584029A5C6803468598742422AD4A32" ma:contentTypeVersion="2843" ma:contentTypeDescription="The base project type from which other project content types inherit their information." ma:contentTypeScope="" ma:versionID="2d54044b048a5e1dddea72b90a8531e2">
  <xsd:schema xmlns:xsd="http://www.w3.org/2001/XMLSchema" xmlns:xs="http://www.w3.org/2001/XMLSchema" xmlns:p="http://schemas.microsoft.com/office/2006/metadata/properties" xmlns:ns2="cdc7663a-08f0-4737-9e8c-148ce897a09c" targetNamespace="http://schemas.microsoft.com/office/2006/metadata/properties" ma:root="true" ma:fieldsID="7fab60d63816f3ec7dccfb5b1fc0628b" ns2:_="">
    <xsd:import namespace="cdc7663a-08f0-4737-9e8c-148ce897a09c"/>
    <xsd:element name="properties">
      <xsd:complexType>
        <xsd:sequence>
          <xsd:element name="documentManagement">
            <xsd:complexType>
              <xsd:all>
                <xsd:element ref="ns2:_dlc_DocId" minOccurs="0"/>
                <xsd:element ref="ns2:_dlc_DocIdUrl" minOccurs="0"/>
                <xsd:element ref="ns2:_dlc_DocIdPersistId" minOccurs="0"/>
                <xsd:element ref="ns2:b26cdb1da78c4bb4b1c1bac2f6ac5911" minOccurs="0"/>
                <xsd:element ref="ns2:TaxCatchAll" minOccurs="0"/>
                <xsd:element ref="ns2:TaxCatchAllLabel" minOccurs="0"/>
                <xsd:element ref="ns2:Project_x0020_Number"/>
                <xsd:element ref="ns2:Access_x0020_to_x0020_Information_x00a0_Policy"/>
                <xsd:element ref="ns2:Document_x0020_Author" minOccurs="0"/>
                <xsd:element ref="ns2:Other_x0020_Author" minOccurs="0"/>
                <xsd:element ref="ns2:Approval_x0020_Number" minOccurs="0"/>
                <xsd:element ref="ns2:g511464f9e53401d84b16fa9b379a574" minOccurs="0"/>
                <xsd:element ref="ns2:Division_x0020_or_x0020_Unit" minOccurs="0"/>
                <xsd:element ref="ns2:Document_x0020_Language_x0020_IDB" minOccurs="0"/>
                <xsd:element ref="ns2:From_x003a_" minOccurs="0"/>
                <xsd:element ref="ns2:To_x003a_" minOccurs="0"/>
                <xsd:element ref="ns2:Identifier" minOccurs="0"/>
                <xsd:element ref="ns2:Fiscal_x0020_Year_x0020_IDB" minOccurs="0"/>
                <xsd:element ref="ns2:ic46d7e087fd4a108fb86518ca413cc6" minOccurs="0"/>
                <xsd:element ref="ns2:nddeef1749674d76abdbe4b239a70bc6" minOccurs="0"/>
                <xsd:element ref="ns2:b2ec7cfb18674cb8803df6b262e8b107" minOccurs="0"/>
                <xsd:element ref="ns2:Phase" minOccurs="0"/>
                <xsd:element ref="ns2:Key_x0020_Document" minOccurs="0"/>
                <xsd:element ref="ns2:Business_x0020_Area" minOccurs="0"/>
                <xsd:element ref="ns2:Project_x0020_Document_x0020_Type" minOccurs="0"/>
                <xsd:element ref="ns2:Operation_x0020_Type" minOccurs="0"/>
                <xsd:element ref="ns2:Package_x0020_Code" minOccurs="0"/>
                <xsd:element ref="ns2:e46fe2894295491da65140ffd2369f49" minOccurs="0"/>
                <xsd:element ref="ns2:SISCOR_x0020_Number" minOccurs="0"/>
                <xsd:element ref="ns2:IDBDocs_x0020_Number" minOccurs="0"/>
                <xsd:element ref="ns2:Migration_x0020_Info" minOccurs="0"/>
                <xsd:element ref="ns2:Record_x0020_Number" minOccurs="0"/>
                <xsd:element ref="ns2:Related_x0020_SisCor_x0020_Numb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c7663a-08f0-4737-9e8c-148ce897a09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b26cdb1da78c4bb4b1c1bac2f6ac5911" ma:index="11" nillable="true" ma:taxonomy="true" ma:internalName="b26cdb1da78c4bb4b1c1bac2f6ac5911" ma:taxonomyFieldName="Series_x0020_Operations_x0020_IDB" ma:displayName="Series Operations IDB" ma:default="" ma:fieldId="{b26cdb1d-a78c-4bb4-b1c1-bac2f6ac5911}" ma:sspId="ae61f9b1-e23d-4f49-b3d7-56b991556c4b" ma:termSetId="aa8fb583-e935-416d-8a2e-4b97a8eb0684"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a21e8572-655e-4c0d-bfdb-c52ee7bb5839}" ma:internalName="TaxCatchAll" ma:showField="CatchAllData" ma:web="0ae48fe9-e043-4151-95b7-4d4bdf090fb3">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a21e8572-655e-4c0d-bfdb-c52ee7bb5839}" ma:internalName="TaxCatchAllLabel" ma:readOnly="true" ma:showField="CatchAllDataLabel" ma:web="0ae48fe9-e043-4151-95b7-4d4bdf090fb3">
      <xsd:complexType>
        <xsd:complexContent>
          <xsd:extension base="dms:MultiChoiceLookup">
            <xsd:sequence>
              <xsd:element name="Value" type="dms:Lookup" maxOccurs="unbounded" minOccurs="0" nillable="true"/>
            </xsd:sequence>
          </xsd:extension>
        </xsd:complexContent>
      </xsd:complexType>
    </xsd:element>
    <xsd:element name="Project_x0020_Number" ma:index="15" ma:displayName="Project Number" ma:default="RG-T3105" ma:internalName="Project_x0020_Number">
      <xsd:simpleType>
        <xsd:restriction base="dms:Text">
          <xsd:maxLength value="255"/>
        </xsd:restriction>
      </xsd:simpleType>
    </xsd:element>
    <xsd:element name="Access_x0020_to_x0020_Information_x00a0_Policy" ma:index="16" ma:displayName="Access to Information Policy" ma:default="Confidential" ma:format="Dropdown" ma:internalName="Access_x0020_to_x0020_Information_x00A0_Policy">
      <xsd:simpleType>
        <xsd:restriction base="dms:Choice">
          <xsd:enumeration value="Confidential"/>
          <xsd:enumeration value="Disclosed Over Time - 5 years"/>
          <xsd:enumeration value="Disclosed Over Time - 10 years"/>
          <xsd:enumeration value="Disclosed Over Time - 20 years"/>
          <xsd:enumeration value="Public"/>
          <xsd:enumeration value="Public - Simultaneous Disclosure"/>
        </xsd:restriction>
      </xsd:simpleType>
    </xsd:element>
    <xsd:element name="Document_x0020_Author" ma:index="17" nillable="true" ma:displayName="Document Author" ma:internalName="Document_x0020_Author">
      <xsd:simpleType>
        <xsd:restriction base="dms:Text">
          <xsd:maxLength value="255"/>
        </xsd:restriction>
      </xsd:simpleType>
    </xsd:element>
    <xsd:element name="Other_x0020_Author" ma:index="18" nillable="true" ma:displayName="Other Author" ma:internalName="Other_x0020_Author">
      <xsd:simpleType>
        <xsd:restriction base="dms:Text">
          <xsd:maxLength value="255"/>
        </xsd:restriction>
      </xsd:simpleType>
    </xsd:element>
    <xsd:element name="Approval_x0020_Number" ma:index="19" nillable="true" ma:displayName="Approval Number" ma:internalName="Approval_x0020_Number">
      <xsd:simpleType>
        <xsd:restriction base="dms:Text">
          <xsd:maxLength value="255"/>
        </xsd:restriction>
      </xsd:simpleType>
    </xsd:element>
    <xsd:element name="g511464f9e53401d84b16fa9b379a574" ma:index="20" nillable="true" ma:taxonomy="true" ma:internalName="g511464f9e53401d84b16fa9b379a574" ma:taxonomyFieldName="Fund_x0020_IDB" ma:displayName="Fund IDB" ma:default="" ma:fieldId="{0511464f-9e53-401d-84b1-6fa9b379a574}" ma:taxonomyMulti="true" ma:sspId="ae61f9b1-e23d-4f49-b3d7-56b991556c4b" ma:termSetId="69abb71a-f64f-4893-ac0e-66eb1be268a8" ma:anchorId="00000000-0000-0000-0000-000000000000" ma:open="false" ma:isKeyword="false">
      <xsd:complexType>
        <xsd:sequence>
          <xsd:element ref="pc:Terms" minOccurs="0" maxOccurs="1"/>
        </xsd:sequence>
      </xsd:complexType>
    </xsd:element>
    <xsd:element name="Division_x0020_or_x0020_Unit" ma:index="22" nillable="true" ma:displayName="Division or Unit" ma:internalName="Division_x0020_or_x0020_Unit">
      <xsd:simpleType>
        <xsd:restriction base="dms:Text">
          <xsd:maxLength value="255"/>
        </xsd:restriction>
      </xsd:simpleType>
    </xsd:element>
    <xsd:element name="Document_x0020_Language_x0020_IDB" ma:index="23" nillable="true" ma:displayName="Document Language IDB" ma:format="Dropdown" ma:internalName="Document_x0020_Language_x0020_IDB">
      <xsd:simpleType>
        <xsd:restriction base="dms:Choice">
          <xsd:enumeration value="English"/>
          <xsd:enumeration value="French"/>
          <xsd:enumeration value="Italian"/>
          <xsd:enumeration value="Japanese"/>
          <xsd:enumeration value="Korean"/>
          <xsd:enumeration value="Other"/>
          <xsd:enumeration value="Portuguese"/>
          <xsd:enumeration value="Spanish"/>
        </xsd:restriction>
      </xsd:simpleType>
    </xsd:element>
    <xsd:element name="From_x003a_" ma:index="24" nillable="true" ma:displayName="From:" ma:description="Sender name from email message" ma:internalName="From_x003A_">
      <xsd:simpleType>
        <xsd:restriction base="dms:Text">
          <xsd:maxLength value="255"/>
        </xsd:restriction>
      </xsd:simpleType>
    </xsd:element>
    <xsd:element name="To_x003a_" ma:index="25" nillable="true" ma:displayName="To:" ma:description="Addressee names from email message&#10;" ma:internalName="To_x003A_">
      <xsd:simpleType>
        <xsd:restriction base="dms:Text">
          <xsd:maxLength value="255"/>
        </xsd:restriction>
      </xsd:simpleType>
    </xsd:element>
    <xsd:element name="Identifier" ma:index="26" nillable="true" ma:displayName="Identifier" ma:internalName="Identifier">
      <xsd:simpleType>
        <xsd:restriction base="dms:Text">
          <xsd:maxLength value="255"/>
        </xsd:restriction>
      </xsd:simpleType>
    </xsd:element>
    <xsd:element name="Fiscal_x0020_Year_x0020_IDB" ma:index="27" nillable="true" ma:displayName="Fiscal Year IDB" ma:internalName="Fiscal_x0020_Year_x0020_IDB">
      <xsd:simpleType>
        <xsd:restriction base="dms:Text">
          <xsd:maxLength value="255"/>
        </xsd:restriction>
      </xsd:simpleType>
    </xsd:element>
    <xsd:element name="ic46d7e087fd4a108fb86518ca413cc6" ma:index="28" nillable="true" ma:taxonomy="true" ma:internalName="ic46d7e087fd4a108fb86518ca413cc6" ma:taxonomyFieldName="Country" ma:displayName="Country" ma:default="" ma:fieldId="{2c46d7e0-87fd-4a10-8fb8-6518ca413cc6}" ma:taxonomyMulti="true" ma:sspId="ae61f9b1-e23d-4f49-b3d7-56b991556c4b" ma:termSetId="e1cf2cf4-6e0f-476b-b38c-a4927f870e86" ma:anchorId="00000000-0000-0000-0000-000000000000" ma:open="false" ma:isKeyword="false">
      <xsd:complexType>
        <xsd:sequence>
          <xsd:element ref="pc:Terms" minOccurs="0" maxOccurs="1"/>
        </xsd:sequence>
      </xsd:complexType>
    </xsd:element>
    <xsd:element name="nddeef1749674d76abdbe4b239a70bc6" ma:index="30" nillable="true" ma:taxonomy="true" ma:internalName="nddeef1749674d76abdbe4b239a70bc6" ma:taxonomyFieldName="Sector_x0020_IDB" ma:displayName="Sector IDB" ma:default="" ma:fieldId="{7ddeef17-4967-4d76-abdb-e4b239a70bc6}" ma:taxonomyMulti="true" ma:sspId="ae61f9b1-e23d-4f49-b3d7-56b991556c4b" ma:termSetId="12408410-0417-4253-a5ed-d52c55de15dc" ma:anchorId="00000000-0000-0000-0000-000000000000" ma:open="true" ma:isKeyword="false">
      <xsd:complexType>
        <xsd:sequence>
          <xsd:element ref="pc:Terms" minOccurs="0" maxOccurs="1"/>
        </xsd:sequence>
      </xsd:complexType>
    </xsd:element>
    <xsd:element name="b2ec7cfb18674cb8803df6b262e8b107" ma:index="32" nillable="true" ma:taxonomy="true" ma:internalName="b2ec7cfb18674cb8803df6b262e8b107" ma:taxonomyFieldName="Sub_x002d_Sector" ma:displayName="Sub-Sector" ma:default="" ma:fieldId="{b2ec7cfb-1867-4cb8-803d-f6b262e8b107}" ma:taxonomyMulti="true" ma:sspId="ae61f9b1-e23d-4f49-b3d7-56b991556c4b" ma:termSetId="73c9b9c8-b29b-461e-b5a6-c7e93795fb05" ma:anchorId="00000000-0000-0000-0000-000000000000" ma:open="false" ma:isKeyword="false">
      <xsd:complexType>
        <xsd:sequence>
          <xsd:element ref="pc:Terms" minOccurs="0" maxOccurs="1"/>
        </xsd:sequence>
      </xsd:complexType>
    </xsd:element>
    <xsd:element name="Phase" ma:index="34" nillable="true" ma:displayName="Phase" ma:internalName="Phase">
      <xsd:simpleType>
        <xsd:restriction base="dms:Text">
          <xsd:maxLength value="255"/>
        </xsd:restriction>
      </xsd:simpleType>
    </xsd:element>
    <xsd:element name="Key_x0020_Document" ma:index="35" nillable="true" ma:displayName="Key Document" ma:default="0" ma:internalName="Key_x0020_Document">
      <xsd:simpleType>
        <xsd:restriction base="dms:Boolean"/>
      </xsd:simpleType>
    </xsd:element>
    <xsd:element name="Business_x0020_Area" ma:index="36" nillable="true" ma:displayName="Business Area" ma:internalName="Business_x0020_Area">
      <xsd:simpleType>
        <xsd:restriction base="dms:Text">
          <xsd:maxLength value="255"/>
        </xsd:restriction>
      </xsd:simpleType>
    </xsd:element>
    <xsd:element name="Project_x0020_Document_x0020_Type" ma:index="37" nillable="true" ma:displayName="Project Document Type" ma:internalName="Project_x0020_Document_x0020_Type">
      <xsd:simpleType>
        <xsd:restriction base="dms:Text">
          <xsd:maxLength value="255"/>
        </xsd:restriction>
      </xsd:simpleType>
    </xsd:element>
    <xsd:element name="Operation_x0020_Type" ma:index="38" nillable="true" ma:displayName="Operation Type" ma:default="Technical Cooperation" ma:internalName="Operation_x0020_Type">
      <xsd:simpleType>
        <xsd:restriction base="dms:Text">
          <xsd:maxLength value="255"/>
        </xsd:restriction>
      </xsd:simpleType>
    </xsd:element>
    <xsd:element name="Package_x0020_Code" ma:index="39" nillable="true" ma:displayName="Package Code" ma:internalName="Package_x0020_Code">
      <xsd:simpleType>
        <xsd:restriction base="dms:Text">
          <xsd:maxLength value="255"/>
        </xsd:restriction>
      </xsd:simpleType>
    </xsd:element>
    <xsd:element name="e46fe2894295491da65140ffd2369f49" ma:index="40" nillable="true" ma:taxonomy="true" ma:internalName="e46fe2894295491da65140ffd2369f49" ma:taxonomyFieldName="Function_x0020_Operations_x0020_IDB" ma:displayName="Function Operations IDB" ma:default="" ma:fieldId="{e46fe289-4295-491d-a651-40ffd2369f49}" ma:sspId="ae61f9b1-e23d-4f49-b3d7-56b991556c4b" ma:termSetId="90662247-c2d7-4c02-8f80-a99fdf3aec79" ma:anchorId="00000000-0000-0000-0000-000000000000" ma:open="false" ma:isKeyword="false">
      <xsd:complexType>
        <xsd:sequence>
          <xsd:element ref="pc:Terms" minOccurs="0" maxOccurs="1"/>
        </xsd:sequence>
      </xsd:complexType>
    </xsd:element>
    <xsd:element name="SISCOR_x0020_Number" ma:index="42" nillable="true" ma:displayName="SISCOR Number" ma:internalName="SISCOR_x0020_Number">
      <xsd:simpleType>
        <xsd:restriction base="dms:Text">
          <xsd:maxLength value="255"/>
        </xsd:restriction>
      </xsd:simpleType>
    </xsd:element>
    <xsd:element name="IDBDocs_x0020_Number" ma:index="43" nillable="true" ma:displayName="IDBDocs Number" ma:internalName="IDBDocs_x0020_Number">
      <xsd:simpleType>
        <xsd:restriction base="dms:Text">
          <xsd:maxLength value="255"/>
        </xsd:restriction>
      </xsd:simpleType>
    </xsd:element>
    <xsd:element name="Migration_x0020_Info" ma:index="44" nillable="true" ma:displayName="Migration Info" ma:internalName="Migration_x0020_Info">
      <xsd:simpleType>
        <xsd:restriction base="dms:Note"/>
      </xsd:simpleType>
    </xsd:element>
    <xsd:element name="Record_x0020_Number" ma:index="45" nillable="true" ma:displayName="Record Number" ma:internalName="Record_x0020_Number">
      <xsd:simpleType>
        <xsd:restriction base="dms:Text">
          <xsd:maxLength value="255"/>
        </xsd:restriction>
      </xsd:simpleType>
    </xsd:element>
    <xsd:element name="Related_x0020_SisCor_x0020_Number" ma:index="46" nillable="true" ma:displayName="Related SisCor Number" ma:internalName="Related_x0020_SisCor_x0020_Number">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ae61f9b1-e23d-4f49-b3d7-56b991556c4b" ContentTypeId="0x0101001A458A224826124E8B45B1D613300CFC" PreviousValue="false"/>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ez-Disclosure Operations" ma:contentTypeID="0x0101001A458A224826124E8B45B1D613300CFC005E9617DE978D1E4AB145C1CA86900DC6" ma:contentTypeVersion="2843" ma:contentTypeDescription="A content type to manage public (operations) IDB documents" ma:contentTypeScope="" ma:versionID="06e5196abb7f1c34d3743fae14a9da6a">
  <xsd:schema xmlns:xsd="http://www.w3.org/2001/XMLSchema" xmlns:xs="http://www.w3.org/2001/XMLSchema" xmlns:p="http://schemas.microsoft.com/office/2006/metadata/properties" xmlns:ns2="cdc7663a-08f0-4737-9e8c-148ce897a09c" targetNamespace="http://schemas.microsoft.com/office/2006/metadata/properties" ma:root="true" ma:fieldsID="82af9e5c688cfa593f1a3e49721de607" ns2:_="">
    <xsd:import namespace="cdc7663a-08f0-4737-9e8c-148ce897a09c"/>
    <xsd:element name="properties">
      <xsd:complexType>
        <xsd:sequence>
          <xsd:element name="documentManagement">
            <xsd:complexType>
              <xsd:all>
                <xsd:element ref="ns2:_dlc_DocId" minOccurs="0"/>
                <xsd:element ref="ns2:_dlc_DocIdUrl" minOccurs="0"/>
                <xsd:element ref="ns2:_dlc_DocIdPersistId" minOccurs="0"/>
                <xsd:element ref="ns2:e46fe2894295491da65140ffd2369f49" minOccurs="0"/>
                <xsd:element ref="ns2:TaxCatchAll" minOccurs="0"/>
                <xsd:element ref="ns2:TaxCatchAllLabel" minOccurs="0"/>
                <xsd:element ref="ns2:Access_x0020_to_x0020_Information_x00a0_Policy"/>
                <xsd:element ref="ns2:b26cdb1da78c4bb4b1c1bac2f6ac5911" minOccurs="0"/>
                <xsd:element ref="ns2:Project_x0020_Number"/>
                <xsd:element ref="ns2:Webtopic" minOccurs="0"/>
                <xsd:element ref="ns2:Approval_x0020_Number" minOccurs="0"/>
                <xsd:element ref="ns2:Disclosure_x0020_Activity"/>
                <xsd:element ref="ns2:Document_x0020_Author" minOccurs="0"/>
                <xsd:element ref="ns2:Other_x0020_Author" minOccurs="0"/>
                <xsd:element ref="ns2:g511464f9e53401d84b16fa9b379a574" minOccurs="0"/>
                <xsd:element ref="ns2:nddeef1749674d76abdbe4b239a70bc6" minOccurs="0"/>
                <xsd:element ref="ns2:b2ec7cfb18674cb8803df6b262e8b107" minOccurs="0"/>
                <xsd:element ref="ns2:Document_x0020_Language_x0020_IDB"/>
                <xsd:element ref="ns2:Division_x0020_or_x0020_Unit"/>
                <xsd:element ref="ns2:Identifier" minOccurs="0"/>
                <xsd:element ref="ns2:Fiscal_x0020_Year_x0020_IDB" minOccurs="0"/>
                <xsd:element ref="ns2:ic46d7e087fd4a108fb86518ca413cc6" minOccurs="0"/>
                <xsd:element ref="ns2:Operation_x0020_Type" minOccurs="0"/>
                <xsd:element ref="ns2:Package_x0020_Code" minOccurs="0"/>
                <xsd:element ref="ns2:Phase" minOccurs="0"/>
                <xsd:element ref="ns2:Business_x0020_Area" minOccurs="0"/>
                <xsd:element ref="ns2:Key_x0020_Document" minOccurs="0"/>
                <xsd:element ref="ns2:Project_x0020_Document_x0020_Type" minOccurs="0"/>
                <xsd:element ref="ns2:Abstract" minOccurs="0"/>
                <xsd:element ref="ns2:Migration_x0020_Info" minOccurs="0"/>
                <xsd:element ref="ns2:SISCOR_x0020_Number" minOccurs="0"/>
                <xsd:element ref="ns2:IDBDocs_x0020_Number" minOccurs="0"/>
                <xsd:element ref="ns2:Editor1" minOccurs="0"/>
                <xsd:element ref="ns2:Issue_x0020_Date" minOccurs="0"/>
                <xsd:element ref="ns2:Publishing_x0020_House" minOccurs="0"/>
                <xsd:element ref="ns2:KP_x0020_Topics" minOccurs="0"/>
                <xsd:element ref="ns2:Region" minOccurs="0"/>
                <xsd:element ref="ns2:Publication_x0020_Type" minOccurs="0"/>
                <xsd:element ref="ns2:Disclosed" minOccurs="0"/>
                <xsd:element ref="ns2:Record_x0020_Number" minOccurs="0"/>
                <xsd:element ref="ns2:Related_x0020_SisCor_x0020_Numb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c7663a-08f0-4737-9e8c-148ce897a09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e46fe2894295491da65140ffd2369f49" ma:index="11" ma:taxonomy="true" ma:internalName="e46fe2894295491da65140ffd2369f49" ma:taxonomyFieldName="Function_x0020_Operations_x0020_IDB" ma:displayName="Function Operations IDB" ma:readOnly="false" ma:default="" ma:fieldId="{e46fe289-4295-491d-a651-40ffd2369f49}" ma:sspId="ae61f9b1-e23d-4f49-b3d7-56b991556c4b" ma:termSetId="90662247-c2d7-4c02-8f80-a99fdf3aec79"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a21e8572-655e-4c0d-bfdb-c52ee7bb5839}" ma:internalName="TaxCatchAll" ma:showField="CatchAllData" ma:web="0ae48fe9-e043-4151-95b7-4d4bdf090fb3">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a21e8572-655e-4c0d-bfdb-c52ee7bb5839}" ma:internalName="TaxCatchAllLabel" ma:readOnly="true" ma:showField="CatchAllDataLabel" ma:web="0ae48fe9-e043-4151-95b7-4d4bdf090fb3">
      <xsd:complexType>
        <xsd:complexContent>
          <xsd:extension base="dms:MultiChoiceLookup">
            <xsd:sequence>
              <xsd:element name="Value" type="dms:Lookup" maxOccurs="unbounded" minOccurs="0" nillable="true"/>
            </xsd:sequence>
          </xsd:extension>
        </xsd:complexContent>
      </xsd:complexType>
    </xsd:element>
    <xsd:element name="Access_x0020_to_x0020_Information_x00a0_Policy" ma:index="15" ma:displayName="Access to Information Policy" ma:default="Confidential" ma:format="Dropdown" ma:internalName="Access_x0020_to_x0020_Information_x00A0_Policy">
      <xsd:simpleType>
        <xsd:restriction base="dms:Choice">
          <xsd:enumeration value="Confidential"/>
          <xsd:enumeration value="Disclosed Over Time - 5 years"/>
          <xsd:enumeration value="Disclosed Over Time - 10 years"/>
          <xsd:enumeration value="Disclosed Over Time - 20 years"/>
          <xsd:enumeration value="Public"/>
          <xsd:enumeration value="Public - Simultaneous Disclosure"/>
        </xsd:restriction>
      </xsd:simpleType>
    </xsd:element>
    <xsd:element name="b26cdb1da78c4bb4b1c1bac2f6ac5911" ma:index="16" nillable="true" ma:taxonomy="true" ma:internalName="b26cdb1da78c4bb4b1c1bac2f6ac5911" ma:taxonomyFieldName="Series_x0020_Operations_x0020_IDB" ma:displayName="Series Operations IDB" ma:default="" ma:fieldId="{b26cdb1d-a78c-4bb4-b1c1-bac2f6ac5911}" ma:sspId="ae61f9b1-e23d-4f49-b3d7-56b991556c4b" ma:termSetId="aa8fb583-e935-416d-8a2e-4b97a8eb0684" ma:anchorId="00000000-0000-0000-0000-000000000000" ma:open="false" ma:isKeyword="false">
      <xsd:complexType>
        <xsd:sequence>
          <xsd:element ref="pc:Terms" minOccurs="0" maxOccurs="1"/>
        </xsd:sequence>
      </xsd:complexType>
    </xsd:element>
    <xsd:element name="Project_x0020_Number" ma:index="18" ma:displayName="Project Number" ma:default="RG-T3105" ma:internalName="Project_x0020_Number" ma:readOnly="false">
      <xsd:simpleType>
        <xsd:restriction base="dms:Text">
          <xsd:maxLength value="255"/>
        </xsd:restriction>
      </xsd:simpleType>
    </xsd:element>
    <xsd:element name="Webtopic" ma:index="19" nillable="true" ma:displayName="Webtopic" ma:internalName="Webtopic">
      <xsd:simpleType>
        <xsd:restriction base="dms:Text">
          <xsd:maxLength value="255"/>
        </xsd:restriction>
      </xsd:simpleType>
    </xsd:element>
    <xsd:element name="Approval_x0020_Number" ma:index="20" nillable="true" ma:displayName="Approval Number" ma:internalName="Approval_x0020_Number">
      <xsd:simpleType>
        <xsd:restriction base="dms:Text">
          <xsd:maxLength value="255"/>
        </xsd:restriction>
      </xsd:simpleType>
    </xsd:element>
    <xsd:element name="Disclosure_x0020_Activity" ma:index="21" ma:displayName="Disclosure Activity" ma:internalName="Disclosure_x0020_Activity" ma:readOnly="false">
      <xsd:simpleType>
        <xsd:restriction base="dms:Text">
          <xsd:maxLength value="255"/>
        </xsd:restriction>
      </xsd:simpleType>
    </xsd:element>
    <xsd:element name="Document_x0020_Author" ma:index="22" nillable="true" ma:displayName="Document Author" ma:internalName="Document_x0020_Author">
      <xsd:simpleType>
        <xsd:restriction base="dms:Text">
          <xsd:maxLength value="255"/>
        </xsd:restriction>
      </xsd:simpleType>
    </xsd:element>
    <xsd:element name="Other_x0020_Author" ma:index="23" nillable="true" ma:displayName="Other Author" ma:internalName="Other_x0020_Author">
      <xsd:simpleType>
        <xsd:restriction base="dms:Text">
          <xsd:maxLength value="255"/>
        </xsd:restriction>
      </xsd:simpleType>
    </xsd:element>
    <xsd:element name="g511464f9e53401d84b16fa9b379a574" ma:index="24" nillable="true" ma:taxonomy="true" ma:internalName="g511464f9e53401d84b16fa9b379a574" ma:taxonomyFieldName="Fund_x0020_IDB" ma:displayName="Fund IDB" ma:default="" ma:fieldId="{0511464f-9e53-401d-84b1-6fa9b379a574}" ma:taxonomyMulti="true" ma:sspId="ae61f9b1-e23d-4f49-b3d7-56b991556c4b" ma:termSetId="69abb71a-f64f-4893-ac0e-66eb1be268a8" ma:anchorId="00000000-0000-0000-0000-000000000000" ma:open="false" ma:isKeyword="false">
      <xsd:complexType>
        <xsd:sequence>
          <xsd:element ref="pc:Terms" minOccurs="0" maxOccurs="1"/>
        </xsd:sequence>
      </xsd:complexType>
    </xsd:element>
    <xsd:element name="nddeef1749674d76abdbe4b239a70bc6" ma:index="26" nillable="true" ma:taxonomy="true" ma:internalName="nddeef1749674d76abdbe4b239a70bc6" ma:taxonomyFieldName="Sector_x0020_IDB" ma:displayName="Sector IDB" ma:default="" ma:fieldId="{7ddeef17-4967-4d76-abdb-e4b239a70bc6}" ma:taxonomyMulti="true" ma:sspId="ae61f9b1-e23d-4f49-b3d7-56b991556c4b" ma:termSetId="12408410-0417-4253-a5ed-d52c55de15dc" ma:anchorId="00000000-0000-0000-0000-000000000000" ma:open="true" ma:isKeyword="false">
      <xsd:complexType>
        <xsd:sequence>
          <xsd:element ref="pc:Terms" minOccurs="0" maxOccurs="1"/>
        </xsd:sequence>
      </xsd:complexType>
    </xsd:element>
    <xsd:element name="b2ec7cfb18674cb8803df6b262e8b107" ma:index="28" nillable="true" ma:taxonomy="true" ma:internalName="b2ec7cfb18674cb8803df6b262e8b107" ma:taxonomyFieldName="Sub_x002d_Sector" ma:displayName="Sub-Sector" ma:default="" ma:fieldId="{b2ec7cfb-1867-4cb8-803d-f6b262e8b107}" ma:taxonomyMulti="true" ma:sspId="ae61f9b1-e23d-4f49-b3d7-56b991556c4b" ma:termSetId="73c9b9c8-b29b-461e-b5a6-c7e93795fb05" ma:anchorId="00000000-0000-0000-0000-000000000000" ma:open="false" ma:isKeyword="false">
      <xsd:complexType>
        <xsd:sequence>
          <xsd:element ref="pc:Terms" minOccurs="0" maxOccurs="1"/>
        </xsd:sequence>
      </xsd:complexType>
    </xsd:element>
    <xsd:element name="Document_x0020_Language_x0020_IDB" ma:index="30" ma:displayName="Document Language IDB" ma:format="Dropdown" ma:internalName="Document_x0020_Language_x0020_IDB" ma:readOnly="false">
      <xsd:simpleType>
        <xsd:restriction base="dms:Choice">
          <xsd:enumeration value="English"/>
          <xsd:enumeration value="French"/>
          <xsd:enumeration value="Italian"/>
          <xsd:enumeration value="Japanese"/>
          <xsd:enumeration value="Korean"/>
          <xsd:enumeration value="Other"/>
          <xsd:enumeration value="Portuguese"/>
          <xsd:enumeration value="Spanish"/>
        </xsd:restriction>
      </xsd:simpleType>
    </xsd:element>
    <xsd:element name="Division_x0020_or_x0020_Unit" ma:index="31" ma:displayName="Division or Unit" ma:internalName="Division_x0020_or_x0020_Unit" ma:readOnly="false">
      <xsd:simpleType>
        <xsd:restriction base="dms:Text">
          <xsd:maxLength value="255"/>
        </xsd:restriction>
      </xsd:simpleType>
    </xsd:element>
    <xsd:element name="Identifier" ma:index="32" nillable="true" ma:displayName="Identifier" ma:internalName="Identifier">
      <xsd:simpleType>
        <xsd:restriction base="dms:Text">
          <xsd:maxLength value="255"/>
        </xsd:restriction>
      </xsd:simpleType>
    </xsd:element>
    <xsd:element name="Fiscal_x0020_Year_x0020_IDB" ma:index="33" nillable="true" ma:displayName="Fiscal Year IDB" ma:internalName="Fiscal_x0020_Year_x0020_IDB">
      <xsd:simpleType>
        <xsd:restriction base="dms:Text">
          <xsd:maxLength value="255"/>
        </xsd:restriction>
      </xsd:simpleType>
    </xsd:element>
    <xsd:element name="ic46d7e087fd4a108fb86518ca413cc6" ma:index="34" nillable="true" ma:taxonomy="true" ma:internalName="ic46d7e087fd4a108fb86518ca413cc6" ma:taxonomyFieldName="Country" ma:displayName="Country" ma:default="" ma:fieldId="{2c46d7e0-87fd-4a10-8fb8-6518ca413cc6}" ma:taxonomyMulti="true" ma:sspId="ae61f9b1-e23d-4f49-b3d7-56b991556c4b" ma:termSetId="e1cf2cf4-6e0f-476b-b38c-a4927f870e86" ma:anchorId="00000000-0000-0000-0000-000000000000" ma:open="false" ma:isKeyword="false">
      <xsd:complexType>
        <xsd:sequence>
          <xsd:element ref="pc:Terms" minOccurs="0" maxOccurs="1"/>
        </xsd:sequence>
      </xsd:complexType>
    </xsd:element>
    <xsd:element name="Operation_x0020_Type" ma:index="36" nillable="true" ma:displayName="Operation Type" ma:default="Technical Cooperation" ma:internalName="Operation_x0020_Type">
      <xsd:simpleType>
        <xsd:restriction base="dms:Text">
          <xsd:maxLength value="255"/>
        </xsd:restriction>
      </xsd:simpleType>
    </xsd:element>
    <xsd:element name="Package_x0020_Code" ma:index="37" nillable="true" ma:displayName="Package Code" ma:internalName="Package_x0020_Code">
      <xsd:simpleType>
        <xsd:restriction base="dms:Text">
          <xsd:maxLength value="255"/>
        </xsd:restriction>
      </xsd:simpleType>
    </xsd:element>
    <xsd:element name="Phase" ma:index="38" nillable="true" ma:displayName="Phase" ma:internalName="Phase">
      <xsd:simpleType>
        <xsd:restriction base="dms:Text">
          <xsd:maxLength value="255"/>
        </xsd:restriction>
      </xsd:simpleType>
    </xsd:element>
    <xsd:element name="Business_x0020_Area" ma:index="39" nillable="true" ma:displayName="Business Area" ma:internalName="Business_x0020_Area">
      <xsd:simpleType>
        <xsd:restriction base="dms:Text">
          <xsd:maxLength value="255"/>
        </xsd:restriction>
      </xsd:simpleType>
    </xsd:element>
    <xsd:element name="Key_x0020_Document" ma:index="40" nillable="true" ma:displayName="Key Document" ma:default="0" ma:internalName="Key_x0020_Document">
      <xsd:simpleType>
        <xsd:restriction base="dms:Boolean"/>
      </xsd:simpleType>
    </xsd:element>
    <xsd:element name="Project_x0020_Document_x0020_Type" ma:index="41" nillable="true" ma:displayName="Project Document Type" ma:internalName="Project_x0020_Document_x0020_Type">
      <xsd:simpleType>
        <xsd:restriction base="dms:Text">
          <xsd:maxLength value="255"/>
        </xsd:restriction>
      </xsd:simpleType>
    </xsd:element>
    <xsd:element name="Abstract" ma:index="42" nillable="true" ma:displayName="Abstract" ma:internalName="Abstract">
      <xsd:simpleType>
        <xsd:restriction base="dms:Note"/>
      </xsd:simpleType>
    </xsd:element>
    <xsd:element name="Migration_x0020_Info" ma:index="43" nillable="true" ma:displayName="Migration Info" ma:internalName="Migration_x0020_Info">
      <xsd:simpleType>
        <xsd:restriction base="dms:Note"/>
      </xsd:simpleType>
    </xsd:element>
    <xsd:element name="SISCOR_x0020_Number" ma:index="44" nillable="true" ma:displayName="SISCOR Number" ma:internalName="SISCOR_x0020_Number">
      <xsd:simpleType>
        <xsd:restriction base="dms:Text">
          <xsd:maxLength value="255"/>
        </xsd:restriction>
      </xsd:simpleType>
    </xsd:element>
    <xsd:element name="IDBDocs_x0020_Number" ma:index="45" nillable="true" ma:displayName="IDBDocs Number" ma:internalName="IDBDocs_x0020_Number">
      <xsd:simpleType>
        <xsd:restriction base="dms:Text">
          <xsd:maxLength value="255"/>
        </xsd:restriction>
      </xsd:simpleType>
    </xsd:element>
    <xsd:element name="Editor1" ma:index="46" nillable="true" ma:displayName="Editor" ma:internalName="Editor1">
      <xsd:simpleType>
        <xsd:restriction base="dms:Text">
          <xsd:maxLength value="255"/>
        </xsd:restriction>
      </xsd:simpleType>
    </xsd:element>
    <xsd:element name="Issue_x0020_Date" ma:index="47" nillable="true" ma:displayName="Issue Date" ma:format="DateOnly" ma:internalName="Issue_x0020_Date">
      <xsd:simpleType>
        <xsd:restriction base="dms:DateTime"/>
      </xsd:simpleType>
    </xsd:element>
    <xsd:element name="Publishing_x0020_House" ma:index="48" nillable="true" ma:displayName="Publishing House" ma:internalName="Publishing_x0020_House">
      <xsd:simpleType>
        <xsd:restriction base="dms:Text">
          <xsd:maxLength value="255"/>
        </xsd:restriction>
      </xsd:simpleType>
    </xsd:element>
    <xsd:element name="KP_x0020_Topics" ma:index="49" nillable="true" ma:displayName="KP Topics" ma:internalName="KP_x0020_Topics">
      <xsd:simpleType>
        <xsd:restriction base="dms:Text">
          <xsd:maxLength value="255"/>
        </xsd:restriction>
      </xsd:simpleType>
    </xsd:element>
    <xsd:element name="Region" ma:index="50" nillable="true" ma:displayName="Region" ma:internalName="Region">
      <xsd:simpleType>
        <xsd:restriction base="dms:Text">
          <xsd:maxLength value="255"/>
        </xsd:restriction>
      </xsd:simpleType>
    </xsd:element>
    <xsd:element name="Publication_x0020_Type" ma:index="51" nillable="true" ma:displayName="Publication Type" ma:internalName="Publication_x0020_Type">
      <xsd:simpleType>
        <xsd:restriction base="dms:Text">
          <xsd:maxLength value="255"/>
        </xsd:restriction>
      </xsd:simpleType>
    </xsd:element>
    <xsd:element name="Disclosed" ma:index="52" nillable="true" ma:displayName="Disclosed" ma:default="0" ma:internalName="Disclosed">
      <xsd:simpleType>
        <xsd:restriction base="dms:Boolean"/>
      </xsd:simpleType>
    </xsd:element>
    <xsd:element name="Record_x0020_Number" ma:index="53" nillable="true" ma:displayName="Record Number" ma:internalName="Record_x0020_Number">
      <xsd:simpleType>
        <xsd:restriction base="dms:Text">
          <xsd:maxLength value="255"/>
        </xsd:restriction>
      </xsd:simpleType>
    </xsd:element>
    <xsd:element name="Related_x0020_SisCor_x0020_Number" ma:index="54" nillable="true" ma:displayName="Related SisCor Number" ma:internalName="Related_x0020_SisCor_x0020_Number">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Access_x0020_to_x0020_Information_x00a0_Policy xmlns="cdc7663a-08f0-4737-9e8c-148ce897a09c">Public</Access_x0020_to_x0020_Information_x00a0_Policy>
    <SISCOR_x0020_Number xmlns="cdc7663a-08f0-4737-9e8c-148ce897a09c" xsi:nil="true"/>
    <b26cdb1da78c4bb4b1c1bac2f6ac5911 xmlns="cdc7663a-08f0-4737-9e8c-148ce897a09c">
      <Terms xmlns="http://schemas.microsoft.com/office/infopath/2007/PartnerControls"/>
    </b26cdb1da78c4bb4b1c1bac2f6ac5911>
    <ic46d7e087fd4a108fb86518ca413cc6 xmlns="cdc7663a-08f0-4737-9e8c-148ce897a09c">
      <Terms xmlns="http://schemas.microsoft.com/office/infopath/2007/PartnerControls">
        <TermInfo xmlns="http://schemas.microsoft.com/office/infopath/2007/PartnerControls">
          <TermName xmlns="http://schemas.microsoft.com/office/infopath/2007/PartnerControls">Regional</TermName>
          <TermId xmlns="http://schemas.microsoft.com/office/infopath/2007/PartnerControls">2537a5b7-6d8e-482c-94dc-32c3cc44ff65</TermId>
        </TermInfo>
      </Terms>
    </ic46d7e087fd4a108fb86518ca413cc6>
    <IDBDocs_x0020_Number xmlns="cdc7663a-08f0-4737-9e8c-148ce897a09c" xsi:nil="true"/>
    <Division_x0020_or_x0020_Unit xmlns="cdc7663a-08f0-4737-9e8c-148ce897a09c">SCL/LMK</Division_x0020_or_x0020_Unit>
    <Fiscal_x0020_Year_x0020_IDB xmlns="cdc7663a-08f0-4737-9e8c-148ce897a09c">2020</Fiscal_x0020_Year_x0020_IDB>
    <e46fe2894295491da65140ffd2369f49 xmlns="cdc7663a-08f0-4737-9e8c-148ce897a09c">
      <Terms xmlns="http://schemas.microsoft.com/office/infopath/2007/PartnerControls">
        <TermInfo xmlns="http://schemas.microsoft.com/office/infopath/2007/PartnerControls">
          <TermName xmlns="http://schemas.microsoft.com/office/infopath/2007/PartnerControls">Monitoring and Reporting</TermName>
          <TermId xmlns="http://schemas.microsoft.com/office/infopath/2007/PartnerControls">df3c2aa1-d63e-41aa-b1f5-bb15dee691ca</TermId>
        </TermInfo>
      </Terms>
    </e46fe2894295491da65140ffd2369f49>
    <Other_x0020_Author xmlns="cdc7663a-08f0-4737-9e8c-148ce897a09c" xsi:nil="true"/>
    <Migration_x0020_Info xmlns="cdc7663a-08f0-4737-9e8c-148ce897a09c" xsi:nil="true"/>
    <Approval_x0020_Number xmlns="cdc7663a-08f0-4737-9e8c-148ce897a09c">ATN/OC-16485-RG</Approval_x0020_Number>
    <Phase xmlns="cdc7663a-08f0-4737-9e8c-148ce897a09c">ACTIVE</Phase>
    <Document_x0020_Author xmlns="cdc7663a-08f0-4737-9e8c-148ce897a09c">Tapia Troncoso Waldo Andres</Document_x0020_Author>
    <b2ec7cfb18674cb8803df6b262e8b107 xmlns="cdc7663a-08f0-4737-9e8c-148ce897a09c">
      <Terms xmlns="http://schemas.microsoft.com/office/infopath/2007/PartnerControls">
        <TermInfo xmlns="http://schemas.microsoft.com/office/infopath/2007/PartnerControls">
          <TermName xmlns="http://schemas.microsoft.com/office/infopath/2007/PartnerControls">PENSIONS ＆ SOCIAL SECURITY</TermName>
          <TermId xmlns="http://schemas.microsoft.com/office/infopath/2007/PartnerControls">4b35807b-c90d-4831-b87a-a93d2a9213d9</TermId>
        </TermInfo>
      </Terms>
    </b2ec7cfb18674cb8803df6b262e8b107>
    <Business_x0020_Area xmlns="cdc7663a-08f0-4737-9e8c-148ce897a09c">Results Matrix</Business_x0020_Area>
    <Key_x0020_Document xmlns="cdc7663a-08f0-4737-9e8c-148ce897a09c">false</Key_x0020_Document>
    <Document_x0020_Language_x0020_IDB xmlns="cdc7663a-08f0-4737-9e8c-148ce897a09c">English</Document_x0020_Language_x0020_IDB>
    <Project_x0020_Document_x0020_Type xmlns="cdc7663a-08f0-4737-9e8c-148ce897a09c" xsi:nil="true"/>
    <g511464f9e53401d84b16fa9b379a574 xmlns="cdc7663a-08f0-4737-9e8c-148ce897a09c">
      <Terms xmlns="http://schemas.microsoft.com/office/infopath/2007/PartnerControls">
        <TermInfo xmlns="http://schemas.microsoft.com/office/infopath/2007/PartnerControls">
          <TermName xmlns="http://schemas.microsoft.com/office/infopath/2007/PartnerControls">RIN</TermName>
          <TermId xmlns="http://schemas.microsoft.com/office/infopath/2007/PartnerControls">1f24c1c3-8b43-4567-b6c6-b7c857230d8b</TermId>
        </TermInfo>
      </Terms>
    </g511464f9e53401d84b16fa9b379a574>
    <Related_x0020_SisCor_x0020_Number xmlns="cdc7663a-08f0-4737-9e8c-148ce897a09c" xsi:nil="true"/>
    <TaxCatchAll xmlns="cdc7663a-08f0-4737-9e8c-148ce897a09c">
      <Value>44</Value>
      <Value>94</Value>
      <Value>2</Value>
      <Value>79</Value>
      <Value>49</Value>
    </TaxCatchAll>
    <Operation_x0020_Type xmlns="cdc7663a-08f0-4737-9e8c-148ce897a09c">Technical Cooperation</Operation_x0020_Type>
    <Package_x0020_Code xmlns="cdc7663a-08f0-4737-9e8c-148ce897a09c" xsi:nil="true"/>
    <Identifier xmlns="cdc7663a-08f0-4737-9e8c-148ce897a09c" xsi:nil="true"/>
    <Project_x0020_Number xmlns="cdc7663a-08f0-4737-9e8c-148ce897a09c">RG-T3105</Project_x0020_Number>
    <nddeef1749674d76abdbe4b239a70bc6 xmlns="cdc7663a-08f0-4737-9e8c-148ce897a09c">
      <Terms xmlns="http://schemas.microsoft.com/office/infopath/2007/PartnerControls">
        <TermInfo xmlns="http://schemas.microsoft.com/office/infopath/2007/PartnerControls">
          <TermName xmlns="http://schemas.microsoft.com/office/infopath/2007/PartnerControls">SOCIAL INVESTMENT</TermName>
          <TermId xmlns="http://schemas.microsoft.com/office/infopath/2007/PartnerControls">3f908695-d5b5-49f6-941f-76876b39564f</TermId>
        </TermInfo>
      </Terms>
    </nddeef1749674d76abdbe4b239a70bc6>
    <Record_x0020_Number xmlns="cdc7663a-08f0-4737-9e8c-148ce897a09c" xsi:nil="true"/>
    <_dlc_DocId xmlns="cdc7663a-08f0-4737-9e8c-148ce897a09c">EZSHARE-1354892799-46</_dlc_DocId>
    <_dlc_DocIdUrl xmlns="cdc7663a-08f0-4737-9e8c-148ce897a09c">
      <Url>https://idbg.sharepoint.com/teams/EZ-RG-TCP/RG-T3105/_layouts/15/DocIdRedir.aspx?ID=EZSHARE-1354892799-46</Url>
      <Description>EZSHARE-1354892799-46</Description>
    </_dlc_DocIdUrl>
    <Disclosure_x0020_Activity xmlns="cdc7663a-08f0-4737-9e8c-148ce897a09c">Publication</Disclosure_x0020_Activity>
    <Issue_x0020_Date xmlns="cdc7663a-08f0-4737-9e8c-148ce897a09c" xsi:nil="true"/>
    <KP_x0020_Topics xmlns="cdc7663a-08f0-4737-9e8c-148ce897a09c" xsi:nil="true"/>
    <Disclosed xmlns="cdc7663a-08f0-4737-9e8c-148ce897a09c">false</Disclosed>
    <Publication_x0020_Type xmlns="cdc7663a-08f0-4737-9e8c-148ce897a09c" xsi:nil="true"/>
    <Editor1 xmlns="cdc7663a-08f0-4737-9e8c-148ce897a09c" xsi:nil="true"/>
    <Region xmlns="cdc7663a-08f0-4737-9e8c-148ce897a09c" xsi:nil="true"/>
    <Webtopic xmlns="cdc7663a-08f0-4737-9e8c-148ce897a09c" xsi:nil="true"/>
    <Abstract xmlns="cdc7663a-08f0-4737-9e8c-148ce897a09c" xsi:nil="true"/>
    <Publishing_x0020_House xmlns="cdc7663a-08f0-4737-9e8c-148ce897a09c" xsi:nil="true"/>
  </documentManagement>
</p:properties>
</file>

<file path=customXml/itemProps1.xml><?xml version="1.0" encoding="utf-8"?>
<ds:datastoreItem xmlns:ds="http://schemas.openxmlformats.org/officeDocument/2006/customXml" ds:itemID="{94930C3E-14BF-4185-99B3-49DE5F22D4E7}"/>
</file>

<file path=customXml/itemProps2.xml><?xml version="1.0" encoding="utf-8"?>
<ds:datastoreItem xmlns:ds="http://schemas.openxmlformats.org/officeDocument/2006/customXml" ds:itemID="{9E24F031-E646-466E-AB1F-D81AFF3A7B8A}"/>
</file>

<file path=customXml/itemProps3.xml><?xml version="1.0" encoding="utf-8"?>
<ds:datastoreItem xmlns:ds="http://schemas.openxmlformats.org/officeDocument/2006/customXml" ds:itemID="{E94FDBF8-215E-48DE-9C39-480D5440BF67}"/>
</file>

<file path=customXml/itemProps4.xml><?xml version="1.0" encoding="utf-8"?>
<ds:datastoreItem xmlns:ds="http://schemas.openxmlformats.org/officeDocument/2006/customXml" ds:itemID="{96645D92-3F20-4EA8-A5E1-B6048DE1E6A5}"/>
</file>

<file path=customXml/itemProps5.xml><?xml version="1.0" encoding="utf-8"?>
<ds:datastoreItem xmlns:ds="http://schemas.openxmlformats.org/officeDocument/2006/customXml" ds:itemID="{3ADEB4A9-6BDD-4713-BC2C-A220FA49AC60}"/>
</file>

<file path=customXml/itemProps6.xml><?xml version="1.0" encoding="utf-8"?>
<ds:datastoreItem xmlns:ds="http://schemas.openxmlformats.org/officeDocument/2006/customXml" ds:itemID="{105711F4-C220-4FF8-9F37-70C5A4CB1977}"/>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21</vt:i4>
      </vt:variant>
      <vt:variant>
        <vt:lpstr>Named Ranges</vt:lpstr>
      </vt:variant>
      <vt:variant>
        <vt:i4>3</vt:i4>
      </vt:variant>
    </vt:vector>
  </HeadingPairs>
  <TitlesOfParts>
    <vt:vector size="24" baseType="lpstr">
      <vt:lpstr>Table of Contents</vt:lpstr>
      <vt:lpstr>Environment</vt:lpstr>
      <vt:lpstr>Performance</vt:lpstr>
      <vt:lpstr>Sustainability</vt:lpstr>
      <vt:lpstr>Society Preparedness </vt:lpstr>
      <vt:lpstr>Pension System Designs -&gt;</vt:lpstr>
      <vt:lpstr>Argentina</vt:lpstr>
      <vt:lpstr>Chile</vt:lpstr>
      <vt:lpstr>Brazil</vt:lpstr>
      <vt:lpstr>Colombia</vt:lpstr>
      <vt:lpstr>Costa Rica</vt:lpstr>
      <vt:lpstr>El Salvador</vt:lpstr>
      <vt:lpstr>Haiti</vt:lpstr>
      <vt:lpstr>Honduras</vt:lpstr>
      <vt:lpstr>Jamaica</vt:lpstr>
      <vt:lpstr>Mexico</vt:lpstr>
      <vt:lpstr>Panama</vt:lpstr>
      <vt:lpstr>Paraguay</vt:lpstr>
      <vt:lpstr>Peru</vt:lpstr>
      <vt:lpstr>Dominican Republic</vt:lpstr>
      <vt:lpstr>Uruguay</vt:lpstr>
      <vt:lpstr>Peru!_ftnref1</vt:lpstr>
      <vt:lpstr>Uruguay!_ftnref1</vt:lpstr>
      <vt:lpstr>Performance!OLE_LINK66</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Rodrigo Cerda</dc:creator>
  <cp:keywords/>
  <cp:lastModifiedBy>Cabrita Felix, Carolina Cristina</cp:lastModifiedBy>
  <dcterms:created xsi:type="dcterms:W3CDTF">2017-06-13T16:09:39Z</dcterms:created>
  <dcterms:modified xsi:type="dcterms:W3CDTF">2020-12-07T20:16:33Z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3" name="TaxKeyword">
    <vt:lpwstr/>
  </property>
  <property fmtid="{D5CDD505-2E9C-101B-9397-08002B2CF9AE}" pid="4" name="Sub_x002d_Sector">
    <vt:lpwstr/>
  </property>
  <property fmtid="{D5CDD505-2E9C-101B-9397-08002B2CF9AE}" pid="5" name="TaxKeywordTaxHTField">
    <vt:lpwstr/>
  </property>
  <property fmtid="{D5CDD505-2E9C-101B-9397-08002B2CF9AE}" pid="6" name="Country">
    <vt:lpwstr>44;#Regional|2537a5b7-6d8e-482c-94dc-32c3cc44ff65</vt:lpwstr>
  </property>
  <property fmtid="{D5CDD505-2E9C-101B-9397-08002B2CF9AE}" pid="7" name="Fund_x0020_IDB">
    <vt:lpwstr/>
  </property>
  <property fmtid="{D5CDD505-2E9C-101B-9397-08002B2CF9AE}" pid="8" name="Series_x0020_Operations_x0020_IDB">
    <vt:lpwstr/>
  </property>
  <property fmtid="{D5CDD505-2E9C-101B-9397-08002B2CF9AE}" pid="9" name="Function Operations IDB">
    <vt:lpwstr>2;#Monitoring and Reporting|df3c2aa1-d63e-41aa-b1f5-bb15dee691ca</vt:lpwstr>
  </property>
  <property fmtid="{D5CDD505-2E9C-101B-9397-08002B2CF9AE}" pid="10" name="Sector_x0020_IDB">
    <vt:lpwstr/>
  </property>
  <property fmtid="{D5CDD505-2E9C-101B-9397-08002B2CF9AE}" pid="11" name="Sub-Sector">
    <vt:lpwstr>94;#PENSIONS ＆ SOCIAL SECURITY|4b35807b-c90d-4831-b87a-a93d2a9213d9</vt:lpwstr>
  </property>
  <property fmtid="{D5CDD505-2E9C-101B-9397-08002B2CF9AE}" pid="13" name="Fund IDB">
    <vt:lpwstr>49;#RIN|1f24c1c3-8b43-4567-b6c6-b7c857230d8b</vt:lpwstr>
  </property>
  <property fmtid="{D5CDD505-2E9C-101B-9397-08002B2CF9AE}" pid="14" name="Sector IDB">
    <vt:lpwstr>79;#SOCIAL INVESTMENT|3f908695-d5b5-49f6-941f-76876b39564f</vt:lpwstr>
  </property>
  <property fmtid="{D5CDD505-2E9C-101B-9397-08002B2CF9AE}" pid="15" name="_dlc_DocIdItemGuid">
    <vt:lpwstr>4207f099-7469-43be-8cc0-1a463fc4650a</vt:lpwstr>
  </property>
  <property fmtid="{D5CDD505-2E9C-101B-9397-08002B2CF9AE}" pid="17" name="ContentTypeId">
    <vt:lpwstr>0x0101001A458A224826124E8B45B1D613300CFC005E9617DE978D1E4AB145C1CA86900DC6</vt:lpwstr>
  </property>
  <property fmtid="{D5CDD505-2E9C-101B-9397-08002B2CF9AE}" pid="18" name="Series Operations IDB">
    <vt:lpwstr/>
  </property>
</Properties>
</file>